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0" r:id="rId3"/>
    <p:sldId id="296" r:id="rId4"/>
    <p:sldId id="342" r:id="rId5"/>
    <p:sldId id="257" r:id="rId6"/>
    <p:sldId id="259" r:id="rId7"/>
    <p:sldId id="289" r:id="rId8"/>
    <p:sldId id="261" r:id="rId9"/>
    <p:sldId id="260" r:id="rId10"/>
    <p:sldId id="263" r:id="rId11"/>
    <p:sldId id="262" r:id="rId12"/>
    <p:sldId id="327" r:id="rId13"/>
    <p:sldId id="326" r:id="rId14"/>
    <p:sldId id="325" r:id="rId15"/>
    <p:sldId id="304" r:id="rId16"/>
    <p:sldId id="305" r:id="rId17"/>
    <p:sldId id="306" r:id="rId18"/>
    <p:sldId id="307" r:id="rId19"/>
    <p:sldId id="308" r:id="rId20"/>
    <p:sldId id="328" r:id="rId21"/>
    <p:sldId id="298" r:id="rId22"/>
    <p:sldId id="313" r:id="rId23"/>
    <p:sldId id="301" r:id="rId24"/>
    <p:sldId id="316" r:id="rId25"/>
    <p:sldId id="317" r:id="rId26"/>
    <p:sldId id="336" r:id="rId27"/>
    <p:sldId id="337" r:id="rId28"/>
    <p:sldId id="338" r:id="rId29"/>
    <p:sldId id="339" r:id="rId30"/>
    <p:sldId id="340" r:id="rId31"/>
    <p:sldId id="319" r:id="rId32"/>
    <p:sldId id="334" r:id="rId33"/>
    <p:sldId id="321" r:id="rId34"/>
    <p:sldId id="329" r:id="rId35"/>
    <p:sldId id="270" r:id="rId36"/>
    <p:sldId id="312" r:id="rId37"/>
    <p:sldId id="330" r:id="rId38"/>
    <p:sldId id="271" r:id="rId39"/>
    <p:sldId id="311" r:id="rId40"/>
    <p:sldId id="331" r:id="rId41"/>
    <p:sldId id="322" r:id="rId42"/>
    <p:sldId id="272" r:id="rId43"/>
    <p:sldId id="332" r:id="rId44"/>
    <p:sldId id="323" r:id="rId45"/>
    <p:sldId id="324" r:id="rId46"/>
    <p:sldId id="333" r:id="rId47"/>
    <p:sldId id="293" r:id="rId48"/>
    <p:sldId id="341" r:id="rId49"/>
    <p:sldId id="275" r:id="rId50"/>
    <p:sldId id="274" r:id="rId51"/>
    <p:sldId id="294" r:id="rId52"/>
    <p:sldId id="28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441C"/>
    <a:srgbClr val="548235"/>
    <a:srgbClr val="2A176F"/>
    <a:srgbClr val="512BD4"/>
    <a:srgbClr val="441837"/>
    <a:srgbClr val="B84297"/>
    <a:srgbClr val="F8F8F8"/>
    <a:srgbClr val="F5F5F5"/>
    <a:srgbClr val="7C739D"/>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9" autoAdjust="0"/>
    <p:restoredTop sz="63102" autoAdjust="0"/>
  </p:normalViewPr>
  <p:slideViewPr>
    <p:cSldViewPr snapToGrid="0">
      <p:cViewPr varScale="1">
        <p:scale>
          <a:sx n="72" d="100"/>
          <a:sy n="72" d="100"/>
        </p:scale>
        <p:origin x="1584" y="60"/>
      </p:cViewPr>
      <p:guideLst/>
    </p:cSldViewPr>
  </p:slideViewPr>
  <p:outlineViewPr>
    <p:cViewPr>
      <p:scale>
        <a:sx n="33" d="100"/>
        <a:sy n="33" d="100"/>
      </p:scale>
      <p:origin x="0" y="-4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bp.io/en/abp/latest/Data-Filter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bp.io/en/abp/latest/MongoD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abp.io/en/abp/latest/Feature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abp.io/en/abp/latest/Dependency-Injection"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Ladies and gentlemen welcome to the multi-tenancy session.</a:t>
            </a:r>
          </a:p>
          <a:p>
            <a:r>
              <a:rPr lang="en-US" dirty="0"/>
              <a:t>Thank you for </a:t>
            </a:r>
            <a:r>
              <a:rPr lang="en-US" b="1" dirty="0"/>
              <a:t>joining me </a:t>
            </a:r>
            <a:r>
              <a:rPr lang="en-US" dirty="0"/>
              <a:t>today. </a:t>
            </a:r>
          </a:p>
          <a:p>
            <a:endParaRPr lang="en-US" dirty="0"/>
          </a:p>
          <a:p>
            <a:r>
              <a:rPr lang="en-US" dirty="0"/>
              <a:t>My name is Alper, and I'm one of the co-founders of Volosoft. </a:t>
            </a:r>
          </a:p>
          <a:p>
            <a:r>
              <a:rPr lang="en-US" dirty="0"/>
              <a:t>Our company that has been </a:t>
            </a:r>
            <a:r>
              <a:rPr lang="en-US" b="1" dirty="0"/>
              <a:t>empowering .NET developers</a:t>
            </a:r>
            <a:r>
              <a:rPr lang="en-US" dirty="0"/>
              <a:t>.</a:t>
            </a:r>
          </a:p>
          <a:p>
            <a:r>
              <a:rPr lang="en-US" dirty="0"/>
              <a:t>At Volosoft, we are </a:t>
            </a:r>
            <a:r>
              <a:rPr lang="en-US" b="1" dirty="0"/>
              <a:t>creating frameworks and simplifying the complexities </a:t>
            </a:r>
            <a:r>
              <a:rPr lang="en-US" dirty="0"/>
              <a:t>of software development, </a:t>
            </a:r>
          </a:p>
          <a:p>
            <a:r>
              <a:rPr lang="en-US" dirty="0"/>
              <a:t>allowing you to </a:t>
            </a:r>
            <a:r>
              <a:rPr lang="en-US" b="1" dirty="0"/>
              <a:t>focus on your business.</a:t>
            </a:r>
          </a:p>
          <a:p>
            <a:endParaRPr lang="en-US" dirty="0"/>
          </a:p>
          <a:p>
            <a:r>
              <a:rPr lang="en-US" dirty="0"/>
              <a:t>One of our </a:t>
            </a:r>
            <a:r>
              <a:rPr lang="en-US" b="1" dirty="0"/>
              <a:t>flagship projects is the ABP Framework</a:t>
            </a:r>
            <a:r>
              <a:rPr lang="en-US" dirty="0"/>
              <a:t>, a powerful framework that implements many cross cutting concerns of a web app.</a:t>
            </a:r>
          </a:p>
          <a:p>
            <a:r>
              <a:rPr lang="en-US" dirty="0"/>
              <a:t>Today, I am excited to share with you some of the </a:t>
            </a:r>
            <a:r>
              <a:rPr lang="en-US" b="1" dirty="0"/>
              <a:t>experiences and insights I've gained </a:t>
            </a:r>
            <a:r>
              <a:rPr lang="en-US" dirty="0"/>
              <a:t>while implementing major multi-tenancy requirements.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scenarios of the application and DB deployments.</a:t>
            </a:r>
          </a:p>
          <a:p>
            <a:pPr marL="228600" indent="-228600">
              <a:buFont typeface="+mj-lt"/>
              <a:buAutoNum type="arabicPeriod"/>
            </a:pPr>
            <a:r>
              <a:rPr lang="en-US" dirty="0"/>
              <a:t>This one looks like on-premises deployment. Each client has its own web app and database. Not a SaaS friendly architecture.</a:t>
            </a:r>
          </a:p>
          <a:p>
            <a:pPr marL="228600" indent="-228600">
              <a:buFont typeface="+mj-lt"/>
              <a:buAutoNum type="arabicPeriod"/>
            </a:pPr>
            <a:r>
              <a:rPr lang="en-US" dirty="0"/>
              <a:t>This is better than the first one. All the clients shares the same application but uses separate </a:t>
            </a:r>
            <a:r>
              <a:rPr lang="en-US" dirty="0" err="1"/>
              <a:t>DBs.</a:t>
            </a:r>
            <a:r>
              <a:rPr lang="en-US" dirty="0"/>
              <a:t> Not good for resource utilization. Because you need to maintain / update schemas of the databases.</a:t>
            </a:r>
          </a:p>
          <a:p>
            <a:pPr marL="228600" indent="-228600">
              <a:buFont typeface="+mj-lt"/>
              <a:buAutoNum type="arabicPeriod"/>
            </a:pPr>
            <a:r>
              <a:rPr lang="en-US" dirty="0"/>
              <a:t>This one is the ideal one. Everyone uses the same app and the same DB. Minimum cost with maximum client coverage. The downside of this approach is; some customers might have excessive data and consume resources much more than others.  Also according to some GDPR rules, some clients may want to locate the DB in their country like banks. Therefore you need to separate those </a:t>
            </a:r>
            <a:r>
              <a:rPr lang="en-US" dirty="0" err="1"/>
              <a:t>DBs.</a:t>
            </a:r>
            <a:endParaRPr lang="en-US" dirty="0"/>
          </a:p>
          <a:p>
            <a:pPr marL="228600" indent="-228600">
              <a:buFont typeface="+mj-lt"/>
              <a:buAutoNum type="arabicPeriod"/>
            </a:pPr>
            <a:r>
              <a:rPr lang="en-US" dirty="0"/>
              <a:t>Last one covers all kinds of challenges. You can provide separate DB if a client pays more or locate their data in a different geo-location. On the other hand, small clients can share the same DB.</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333082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A stateless application </a:t>
            </a:r>
            <a:r>
              <a:rPr lang="en-US" sz="2800" b="1" dirty="0"/>
              <a:t>doesn’t save any client session </a:t>
            </a:r>
            <a:r>
              <a:rPr lang="en-US" sz="2800" dirty="0"/>
              <a:t>(state) data on the server like </a:t>
            </a:r>
            <a:r>
              <a:rPr lang="en-US" sz="2800" i="1" u="none" dirty="0"/>
              <a:t>TenantId</a:t>
            </a:r>
            <a:r>
              <a:rPr lang="en-US" sz="2800" dirty="0"/>
              <a:t>.</a:t>
            </a:r>
          </a:p>
          <a:p>
            <a:r>
              <a:rPr lang="en-US" sz="2800" dirty="0"/>
              <a:t>And </a:t>
            </a:r>
            <a:r>
              <a:rPr lang="en-US" sz="2800" b="1" dirty="0"/>
              <a:t>HTTP is a stateless protocol</a:t>
            </a:r>
            <a:r>
              <a:rPr lang="en-US" sz="2800" dirty="0"/>
              <a:t>. This means that </a:t>
            </a:r>
            <a:r>
              <a:rPr lang="en-US" sz="2800" b="1" dirty="0"/>
              <a:t>user data is not persisted </a:t>
            </a:r>
            <a:r>
              <a:rPr lang="en-US" sz="2800" dirty="0"/>
              <a:t>from one web page to the next.</a:t>
            </a:r>
          </a:p>
          <a:p>
            <a:r>
              <a:rPr lang="en-US" sz="2800" dirty="0"/>
              <a:t>Our multi-tenant application should also be stateless.</a:t>
            </a:r>
          </a:p>
          <a:p>
            <a:r>
              <a:rPr lang="en-US" sz="2800" dirty="0"/>
              <a:t>Besides, the </a:t>
            </a:r>
            <a:r>
              <a:rPr lang="en-US" sz="2800" b="0" dirty="0"/>
              <a:t>Stateless approach is</a:t>
            </a:r>
            <a:r>
              <a:rPr lang="en-US" sz="2800" b="1" dirty="0"/>
              <a:t> multi-thread friendly</a:t>
            </a:r>
            <a:r>
              <a:rPr lang="en-US" sz="2800" dirty="0"/>
              <a:t>!</a:t>
            </a:r>
          </a:p>
          <a:p>
            <a:r>
              <a:rPr lang="en-US" sz="2800" dirty="0"/>
              <a:t>Then where should we save the state?</a:t>
            </a:r>
          </a:p>
          <a:p>
            <a:r>
              <a:rPr lang="en-US" sz="2800" dirty="0"/>
              <a:t>In HTTP Requests, Authentication tickets as in JWT, DB, Distributed caches like Redis.</a:t>
            </a:r>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243335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 gave you some general information about MT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some code and real-world solutions</a:t>
            </a:r>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325248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makes a request to the application, you need to understand </a:t>
            </a:r>
            <a:r>
              <a:rPr lang="en-US" b="1" dirty="0"/>
              <a:t>Which tenant's user is this user?</a:t>
            </a:r>
          </a:p>
          <a:p>
            <a:r>
              <a:rPr lang="en-US" dirty="0"/>
              <a:t>There are 6 ways of finding the current/active tenant in our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271862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user logs in, we save his </a:t>
            </a:r>
            <a:r>
              <a:rPr lang="en-US" b="1" dirty="0"/>
              <a:t>TenantId</a:t>
            </a:r>
            <a:r>
              <a:rPr lang="en-US" dirty="0"/>
              <a:t> to the </a:t>
            </a:r>
            <a:r>
              <a:rPr lang="en-US" b="1" dirty="0"/>
              <a:t>claims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when user comes back again, we identify the user from this </a:t>
            </a:r>
            <a:r>
              <a:rPr lang="en-US" i="1" dirty="0"/>
              <a:t>TenantId</a:t>
            </a:r>
            <a:r>
              <a:rPr lang="en-US" dirty="0"/>
              <a:t> that’s retrieved from the claims.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73926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a:t>
            </a:r>
            <a:r>
              <a:rPr lang="en-US" dirty="0" err="1"/>
              <a:t>tenantId</a:t>
            </a:r>
            <a:r>
              <a:rPr lang="en-US" dirty="0"/>
              <a:t> as route path</a:t>
            </a:r>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headers especially for SPA or 3</a:t>
            </a:r>
            <a:r>
              <a:rPr lang="en-US" baseline="30000" dirty="0"/>
              <a:t>rd</a:t>
            </a:r>
            <a:r>
              <a:rPr lang="en-US" dirty="0"/>
              <a:t> party clients like mobile apps.</a:t>
            </a:r>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B91AF"/>
                </a:solidFill>
                <a:latin typeface="Cascadia Mono" panose="020B0609020000020004" pitchFamily="49" charset="0"/>
              </a:rPr>
              <a:t>This is good if your customers make e-commerce, online shopping etc.</a:t>
            </a:r>
          </a:p>
          <a:p>
            <a:r>
              <a:rPr lang="en-US" sz="1800" dirty="0">
                <a:solidFill>
                  <a:srgbClr val="2B91AF"/>
                </a:solidFill>
                <a:latin typeface="Cascadia Mono" panose="020B0609020000020004" pitchFamily="49" charset="0"/>
              </a:rPr>
              <a:t>So far we understand who the tenant is, now let's look at data isolation.</a:t>
            </a:r>
          </a:p>
          <a:p>
            <a:endParaRPr lang="en-US" sz="1800" dirty="0">
              <a:solidFill>
                <a:srgbClr val="2B91A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want to </a:t>
            </a:r>
            <a:r>
              <a:rPr lang="en-US" b="1" dirty="0"/>
              <a:t>mention you </a:t>
            </a:r>
            <a:r>
              <a:rPr lang="en-US" dirty="0"/>
              <a:t>about our first open-source web application framework.</a:t>
            </a:r>
          </a:p>
          <a:p>
            <a:pPr marL="171450" indent="-171450">
              <a:buFont typeface="Arial" panose="020B0604020202020204" pitchFamily="34" charset="0"/>
              <a:buChar char="•"/>
            </a:pPr>
            <a:r>
              <a:rPr lang="en-US" dirty="0"/>
              <a:t>It’s called ASP.NET Boilerplate</a:t>
            </a:r>
          </a:p>
          <a:p>
            <a:pPr marL="171450" indent="-171450">
              <a:buFont typeface="Arial" panose="020B0604020202020204" pitchFamily="34" charset="0"/>
              <a:buChar char="•"/>
            </a:pPr>
            <a:r>
              <a:rPr lang="en-US" dirty="0"/>
              <a:t>We started this project in 2013 (twenty thirteen).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234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11K stars on GitHub </a:t>
            </a:r>
            <a:r>
              <a:rPr lang="en-US" dirty="0"/>
              <a:t>which is amazing for a .NET repo.</a:t>
            </a:r>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293530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60260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We use IMultiTenant interface to make an entity multi-tenant.</a:t>
            </a:r>
          </a:p>
          <a:p>
            <a:pPr>
              <a:buFont typeface="Arial" panose="020B0604020202020204" pitchFamily="34" charset="0"/>
              <a:buNone/>
            </a:pPr>
            <a:r>
              <a:rPr lang="en-US" b="0" dirty="0"/>
              <a:t>By using interface in this way, we make the </a:t>
            </a:r>
            <a:r>
              <a:rPr lang="en-US" b="0" dirty="0" err="1"/>
              <a:t>TenantId</a:t>
            </a:r>
            <a:r>
              <a:rPr lang="en-US" b="0" dirty="0"/>
              <a:t> field standard so that we can easily filter</a:t>
            </a:r>
          </a:p>
          <a:p>
            <a:pPr>
              <a:buFont typeface="Arial" panose="020B0604020202020204" pitchFamily="34" charset="0"/>
              <a:buNone/>
            </a:pPr>
            <a:r>
              <a:rPr lang="en-US" dirty="0"/>
              <a:t>ABP automatically sets the TenantId when you create a new entity. </a:t>
            </a: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r>
              <a:rPr lang="en-US" b="0" dirty="0"/>
              <a:t>----------</a:t>
            </a:r>
          </a:p>
          <a:p>
            <a:pPr>
              <a:buFont typeface="Arial" panose="020B0604020202020204" pitchFamily="34" charset="0"/>
              <a:buNone/>
            </a:pPr>
            <a:r>
              <a:rPr lang="en-US" b="0" dirty="0"/>
              <a:t>ABP Framework supports</a:t>
            </a:r>
          </a:p>
          <a:p>
            <a:pPr>
              <a:buFont typeface="Arial" panose="020B0604020202020204" pitchFamily="34" charset="0"/>
              <a:buChar char="•"/>
            </a:pPr>
            <a:r>
              <a:rPr lang="en-US" b="1" dirty="0"/>
              <a:t>Shared Database</a:t>
            </a:r>
            <a:r>
              <a:rPr lang="en-US" dirty="0"/>
              <a:t>: All tenants are stored in a single database.</a:t>
            </a:r>
          </a:p>
          <a:p>
            <a:pPr>
              <a:buFont typeface="Arial" panose="020B0604020202020204" pitchFamily="34" charset="0"/>
              <a:buChar char="•"/>
            </a:pPr>
            <a:r>
              <a:rPr lang="en-US" b="1" dirty="0"/>
              <a:t>Database per Tenant</a:t>
            </a:r>
            <a:r>
              <a:rPr lang="en-US" dirty="0"/>
              <a:t>: Every tenant has a separate, dedicated database to store the data related to that tenant.</a:t>
            </a:r>
          </a:p>
          <a:p>
            <a:pPr>
              <a:buFont typeface="Arial" panose="020B0604020202020204" pitchFamily="34" charset="0"/>
              <a:buChar char="•"/>
            </a:pPr>
            <a:r>
              <a:rPr lang="en-US" b="1" dirty="0"/>
              <a:t>Hybrid</a:t>
            </a:r>
            <a:r>
              <a:rPr lang="en-US" dirty="0"/>
              <a:t>: Some tenants share a single databases while some tenants may have their own databases.</a:t>
            </a:r>
          </a:p>
          <a:p>
            <a:pPr>
              <a:buFont typeface="Arial" panose="020B0604020202020204" pitchFamily="34" charset="0"/>
              <a:buNone/>
            </a:pPr>
            <a:r>
              <a:rPr lang="en-US" dirty="0"/>
              <a:t>---</a:t>
            </a:r>
          </a:p>
          <a:p>
            <a:pPr>
              <a:buFont typeface="Arial" panose="020B0604020202020204" pitchFamily="34" charset="0"/>
              <a:buNone/>
            </a:pPr>
            <a:r>
              <a:rPr lang="en-US" dirty="0"/>
              <a:t>Multi-tenancy works seamlessly in the framework level. </a:t>
            </a:r>
          </a:p>
          <a:p>
            <a:pPr>
              <a:buFont typeface="Arial" panose="020B0604020202020204" pitchFamily="34" charset="0"/>
              <a:buNone/>
            </a:pPr>
            <a:r>
              <a:rPr lang="en-US" dirty="0"/>
              <a:t>When you implement your entities from this interface, ABP Framework </a:t>
            </a:r>
            <a:r>
              <a:rPr lang="en-US" b="1" dirty="0"/>
              <a:t>automatically</a:t>
            </a:r>
            <a:r>
              <a:rPr lang="en-US" dirty="0"/>
              <a:t> </a:t>
            </a:r>
            <a:r>
              <a:rPr lang="en-US" dirty="0">
                <a:hlinkClick r:id="rId3"/>
              </a:rPr>
              <a:t>filters</a:t>
            </a:r>
            <a:r>
              <a:rPr lang="en-US" dirty="0"/>
              <a:t> entities for the current tenant when you query from database. So, you don't need to manually add TenantId condition while performing queries. So we isolate the tenant data by default.</a:t>
            </a:r>
          </a:p>
          <a:p>
            <a:pPr>
              <a:buFont typeface="Arial" panose="020B0604020202020204" pitchFamily="34" charset="0"/>
              <a:buNone/>
            </a:pPr>
            <a:r>
              <a:rPr lang="en-US" dirty="0"/>
              <a:t>---</a:t>
            </a:r>
          </a:p>
          <a:p>
            <a:pPr>
              <a:buFont typeface="Arial" panose="020B0604020202020204" pitchFamily="34" charset="0"/>
              <a:buNone/>
            </a:pPr>
            <a:endParaRPr lang="en-US" b="1" dirty="0"/>
          </a:p>
          <a:p>
            <a:pPr>
              <a:buFont typeface="Arial" panose="020B0604020202020204" pitchFamily="34" charset="0"/>
              <a:buNone/>
            </a:pPr>
            <a:endParaRPr lang="en-US" b="1"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define a filter condition that is automatically applied to all database queries for a given entity. </a:t>
            </a:r>
          </a:p>
          <a:p>
            <a:r>
              <a:rPr lang="en-US" dirty="0"/>
              <a:t>* </a:t>
            </a:r>
            <a:r>
              <a:rPr lang="en-US" dirty="0" err="1"/>
              <a:t>Softdelete</a:t>
            </a:r>
            <a:r>
              <a:rPr lang="en-US" dirty="0"/>
              <a:t>, Multi-Tenancy, Published</a:t>
            </a:r>
          </a:p>
          <a:p>
            <a:endParaRPr lang="en-US" dirty="0"/>
          </a:p>
          <a:p>
            <a:r>
              <a:rPr lang="en-US" dirty="0"/>
              <a:t>These filters are </a:t>
            </a:r>
            <a:r>
              <a:rPr lang="en-US" b="1" dirty="0"/>
              <a:t>LINQ</a:t>
            </a:r>
            <a:r>
              <a:rPr lang="en-US" dirty="0"/>
              <a:t>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way, you need to use </a:t>
            </a:r>
            <a:r>
              <a:rPr lang="en-US" b="1" dirty="0"/>
              <a:t>HasQueryFilter</a:t>
            </a:r>
            <a:r>
              <a:rPr lang="en-US" dirty="0"/>
              <a:t> for all your multi-tenant entities in </a:t>
            </a:r>
            <a:r>
              <a:rPr lang="en-US" b="1" dirty="0" err="1"/>
              <a:t>OnModelCreating</a:t>
            </a:r>
            <a:r>
              <a:rPr lang="en-US" dirty="0"/>
              <a:t> method of the </a:t>
            </a:r>
            <a:r>
              <a:rPr lang="en-US" b="1" dirty="0" err="1"/>
              <a:t>DbContext</a:t>
            </a:r>
            <a:r>
              <a:rPr lang="en-US" dirty="0"/>
              <a:t>.</a:t>
            </a:r>
          </a:p>
          <a:p>
            <a:r>
              <a:rPr lang="en-US" dirty="0"/>
              <a:t>Let's see how we automate this in the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all entities that implement an IMultiTenant interface.</a:t>
            </a:r>
          </a:p>
          <a:p>
            <a:endParaRPr lang="en-US" dirty="0"/>
          </a:p>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Planning to change </a:t>
            </a:r>
            <a:r>
              <a:rPr lang="en-US" b="1" dirty="0" err="1"/>
              <a:t>EFCore</a:t>
            </a:r>
            <a:r>
              <a:rPr lang="en-US" b="1" dirty="0"/>
              <a:t> </a:t>
            </a:r>
            <a:r>
              <a:rPr lang="en-US" dirty="0"/>
              <a:t>later, doesn’t work for other Db Providers!</a:t>
            </a:r>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187137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IgnoreQueryFilters doesn’t get a specific filter as a parameter.</a:t>
            </a:r>
          </a:p>
          <a:p>
            <a:pPr marL="0" indent="0">
              <a:buFontTx/>
              <a:buNone/>
            </a:pPr>
            <a:r>
              <a:rPr lang="en-US" dirty="0"/>
              <a:t>You can't just </a:t>
            </a:r>
            <a:r>
              <a:rPr lang="en-US" b="1" dirty="0"/>
              <a:t>disable multitenancy but leave soft delete active</a:t>
            </a:r>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4151626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this example, </a:t>
            </a:r>
            <a:r>
              <a:rPr lang="en-US" b="1" dirty="0"/>
              <a:t>Animal is the root entity </a:t>
            </a:r>
            <a:r>
              <a:rPr lang="en-US" dirty="0"/>
              <a:t>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BigAnimal</a:t>
            </a:r>
            <a:r>
              <a:rPr lang="en-US" dirty="0"/>
              <a:t> and </a:t>
            </a:r>
            <a:r>
              <a:rPr lang="en-US" dirty="0" err="1"/>
              <a:t>SmallAnimal</a:t>
            </a:r>
            <a:r>
              <a:rPr lang="en-US" dirty="0"/>
              <a:t> </a:t>
            </a:r>
            <a:r>
              <a:rPr lang="en-US" b="1" dirty="0"/>
              <a:t>inherit from Animal.</a:t>
            </a:r>
          </a:p>
          <a:p>
            <a:pPr marL="0" indent="0">
              <a:buFontTx/>
              <a:buNone/>
            </a:pPr>
            <a:r>
              <a:rPr lang="en-US" dirty="0"/>
              <a:t>You can just </a:t>
            </a:r>
            <a:r>
              <a:rPr lang="en-US" b="1" dirty="0"/>
              <a:t>define to the Animal class</a:t>
            </a:r>
          </a:p>
        </p:txBody>
      </p:sp>
      <p:sp>
        <p:nvSpPr>
          <p:cNvPr id="4" name="Slide Number Placeholder 3"/>
          <p:cNvSpPr>
            <a:spLocks noGrp="1"/>
          </p:cNvSpPr>
          <p:nvPr>
            <p:ph type="sldNum" sz="quarter" idx="5"/>
          </p:nvPr>
        </p:nvSpPr>
        <p:spPr/>
        <p:txBody>
          <a:bodyPr/>
          <a:lstStyle/>
          <a:p>
            <a:fld id="{93F7DAF2-D9FD-4201-8A83-D0347E71DEA5}" type="slidenum">
              <a:rPr lang="en-US" smtClean="0"/>
              <a:t>28</a:t>
            </a:fld>
            <a:endParaRPr lang="en-US"/>
          </a:p>
        </p:txBody>
      </p:sp>
    </p:spTree>
    <p:extLst>
      <p:ext uri="{BB962C8B-B14F-4D97-AF65-F5344CB8AC3E}">
        <p14:creationId xmlns:p14="http://schemas.microsoft.com/office/powerpoint/2010/main" val="39932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36651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how we solved some real problem multi-tenancy issues.</a:t>
            </a:r>
            <a:endParaRPr lang="en-US" dirty="0"/>
          </a:p>
          <a:p>
            <a:pPr marL="0" indent="0">
              <a:buFont typeface="Arial" panose="020B0604020202020204" pitchFamily="34" charset="0"/>
              <a:buNone/>
            </a:pP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After ASP.NET Boilerplate we started writing </a:t>
            </a:r>
            <a:r>
              <a:rPr lang="en-US" b="1" dirty="0"/>
              <a:t>ABP Framework </a:t>
            </a:r>
            <a:r>
              <a:rPr lang="en-US" dirty="0"/>
              <a:t>which is fully modular, multi-tenant and microservice compatible.</a:t>
            </a:r>
          </a:p>
          <a:p>
            <a:pPr marL="171450" indent="-171450">
              <a:buFont typeface="Arial" panose="020B0604020202020204" pitchFamily="34" charset="0"/>
              <a:buChar char="•"/>
            </a:pPr>
            <a:r>
              <a:rPr lang="en-US" dirty="0"/>
              <a:t>It has been developed as open source since </a:t>
            </a:r>
            <a:r>
              <a:rPr lang="en-US" b="1" dirty="0"/>
              <a:t>2016 </a:t>
            </a:r>
            <a:r>
              <a:rPr lang="en-US" dirty="0"/>
              <a:t>(twenty sixteen).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173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10K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a:t>
            </a:r>
            <a:r>
              <a:rPr lang="en-US" b="1" dirty="0"/>
              <a:t> how we solved some real problem multi-tenancy issues.</a:t>
            </a:r>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4098489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MongoDB implementation as well.</a:t>
            </a:r>
          </a:p>
          <a:p>
            <a:endParaRPr lang="en-US" dirty="0"/>
          </a:p>
          <a:p>
            <a:r>
              <a:rPr lang="en-US" dirty="0"/>
              <a:t>ABP abstracts the </a:t>
            </a:r>
            <a:r>
              <a:rPr lang="en-US" dirty="0" err="1"/>
              <a:t>IMongoDbRepositoryFilterer</a:t>
            </a:r>
            <a:r>
              <a:rPr lang="en-US" dirty="0"/>
              <a:t> interface to implement data filtering for the </a:t>
            </a:r>
            <a:r>
              <a:rPr lang="en-US" dirty="0">
                <a:hlinkClick r:id="rId3"/>
              </a:rPr>
              <a:t>MongoDB Integration</a:t>
            </a:r>
            <a:r>
              <a:rPr lang="en-US" dirty="0"/>
              <a:t>, it works only if you use the repositories properly.</a:t>
            </a:r>
          </a:p>
          <a:p>
            <a:r>
              <a:rPr lang="en-US" dirty="0"/>
              <a:t>Currently, the best way to implement a data filter for the MongoDB integration is to create a derived class of </a:t>
            </a:r>
            <a:r>
              <a:rPr lang="en-US" dirty="0" err="1"/>
              <a:t>MongoDbRepositoryFilterer</a:t>
            </a:r>
            <a:r>
              <a:rPr lang="en-US" dirty="0"/>
              <a:t> and override </a:t>
            </a:r>
            <a:r>
              <a:rPr lang="en-US" dirty="0" err="1"/>
              <a:t>AddGlobalFilters</a:t>
            </a:r>
            <a:r>
              <a:rPr lang="en-US" dirty="0"/>
              <a:t>. Example:</a:t>
            </a:r>
          </a:p>
          <a:p>
            <a:endParaRPr lang="en-US" dirty="0"/>
          </a:p>
          <a:p>
            <a:r>
              <a:rPr lang="en-US" dirty="0" err="1"/>
              <a:t>MongoDbRepositoryFilterer</a:t>
            </a:r>
            <a:r>
              <a:rPr lang="en-US" dirty="0"/>
              <a:t> is being used for data filtering </a:t>
            </a:r>
          </a:p>
          <a:p>
            <a:r>
              <a:rPr lang="en-US" dirty="0"/>
              <a:t>The framework automatically adds TenantId filter to all the queries</a:t>
            </a:r>
          </a:p>
          <a:p>
            <a:endParaRPr lang="en-US" dirty="0"/>
          </a:p>
          <a:p>
            <a:r>
              <a:rPr lang="en-US" dirty="0"/>
              <a:t>https://docs.abp.io/en/abp/latest/MongoDB</a:t>
            </a:r>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2666625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569419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 set the </a:t>
            </a:r>
            <a:r>
              <a:rPr lang="en-US" dirty="0" err="1"/>
              <a:t>TenantId</a:t>
            </a:r>
            <a:r>
              <a:rPr lang="en-US" dirty="0"/>
              <a:t> for a new multi-tenant entity in the constructor.</a:t>
            </a:r>
          </a:p>
          <a:p>
            <a:pPr marL="0" indent="0">
              <a:buFontTx/>
              <a:buNone/>
            </a:pPr>
            <a:r>
              <a:rPr lang="en-US" dirty="0"/>
              <a:t>We get the active TenantId from the active tenant’s scope and set it.</a:t>
            </a:r>
          </a:p>
          <a:p>
            <a:pPr marL="0" indent="0">
              <a:buFontTx/>
              <a:buNone/>
            </a:pPr>
            <a:r>
              <a:rPr lang="en-US" dirty="0"/>
              <a:t>This way we are sure that TenantId is always being set</a:t>
            </a:r>
          </a:p>
        </p:txBody>
      </p:sp>
      <p:sp>
        <p:nvSpPr>
          <p:cNvPr id="4" name="Slide Number Placeholder 3"/>
          <p:cNvSpPr>
            <a:spLocks noGrp="1"/>
          </p:cNvSpPr>
          <p:nvPr>
            <p:ph type="sldNum" sz="quarter" idx="5"/>
          </p:nvPr>
        </p:nvSpPr>
        <p:spPr/>
        <p:txBody>
          <a:bodyPr/>
          <a:lstStyle/>
          <a:p>
            <a:fld id="{93F7DAF2-D9FD-4201-8A83-D0347E71DEA5}" type="slidenum">
              <a:rPr lang="en-US" smtClean="0"/>
              <a:t>33</a:t>
            </a:fld>
            <a:endParaRPr lang="en-US"/>
          </a:p>
        </p:txBody>
      </p:sp>
    </p:spTree>
    <p:extLst>
      <p:ext uri="{BB962C8B-B14F-4D97-AF65-F5344CB8AC3E}">
        <p14:creationId xmlns:p14="http://schemas.microsoft.com/office/powerpoint/2010/main" val="3615225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269175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The master database connection string is stored in the configuration file: </a:t>
            </a:r>
            <a:r>
              <a:rPr lang="en-US" dirty="0" err="1"/>
              <a:t>appsettings.json</a:t>
            </a:r>
            <a:r>
              <a:rPr lang="en-US" dirty="0"/>
              <a:t> </a:t>
            </a:r>
          </a:p>
          <a:p>
            <a:r>
              <a:rPr lang="en-US" dirty="0"/>
              <a:t>And if a tenant wants a separate database then we store its connection string in </a:t>
            </a:r>
            <a:r>
              <a:rPr lang="en-US" dirty="0" err="1"/>
              <a:t>AbpTenantConnectionStrings</a:t>
            </a:r>
            <a:r>
              <a:rPr lang="en-US" dirty="0"/>
              <a:t> table with TenantId and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way we setup a hybrid approach for both shared and dedicated database architecture.</a:t>
            </a:r>
          </a:p>
          <a:p>
            <a:endParaRPr lang="en-US" dirty="0"/>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35</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factory service to dynamically set the connection string when the </a:t>
            </a:r>
            <a:r>
              <a:rPr lang="en-US" dirty="0" err="1"/>
              <a:t>DbContext</a:t>
            </a:r>
            <a:r>
              <a:rPr lang="en-US" dirty="0"/>
              <a:t> is being created.</a:t>
            </a:r>
          </a:p>
          <a:p>
            <a:r>
              <a:rPr lang="en-US" dirty="0"/>
              <a:t>We use </a:t>
            </a:r>
            <a:r>
              <a:rPr lang="en-US" dirty="0" err="1"/>
              <a:t>DbContextCreationOptions</a:t>
            </a:r>
            <a:r>
              <a:rPr lang="en-US" dirty="0"/>
              <a:t> for this approach</a:t>
            </a:r>
          </a:p>
          <a:p>
            <a:r>
              <a:rPr lang="en-US" dirty="0"/>
              <a:t>https://learn.microsoft.com/en-us/dotnet/api/microsoft.entityframeworkcore.dbcontextoptionsbuilder?view=efcore-7.0</a:t>
            </a:r>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37</a:t>
            </a:fld>
            <a:endParaRPr lang="en-US"/>
          </a:p>
        </p:txBody>
      </p:sp>
    </p:spTree>
    <p:extLst>
      <p:ext uri="{BB962C8B-B14F-4D97-AF65-F5344CB8AC3E}">
        <p14:creationId xmlns:p14="http://schemas.microsoft.com/office/powerpoint/2010/main" val="1125397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HTTP request, you can only query for the active tenant.</a:t>
            </a:r>
          </a:p>
          <a:p>
            <a:r>
              <a:rPr lang="en-US" dirty="0"/>
              <a:t>But sometimes it may be necessary to change the active tenant.</a:t>
            </a:r>
          </a:p>
          <a:p>
            <a:r>
              <a:rPr lang="en-US" dirty="0"/>
              <a:t>For example when you have background job that generates reports for each tenant (or in Windows Services)</a:t>
            </a:r>
          </a:p>
          <a:p>
            <a:endParaRPr lang="en-US" dirty="0"/>
          </a:p>
          <a:p>
            <a:r>
              <a:rPr lang="en-US" dirty="0"/>
              <a:t>In this case, we use a disposable method which is being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38</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 middleware called </a:t>
            </a:r>
            <a:r>
              <a:rPr lang="en-US" i="1" dirty="0" err="1"/>
              <a:t>MultiTenancyMiddleware</a:t>
            </a:r>
            <a:r>
              <a:rPr lang="en-US" dirty="0"/>
              <a:t>.</a:t>
            </a:r>
          </a:p>
          <a:p>
            <a:r>
              <a:rPr lang="en-US" dirty="0"/>
              <a:t>And we set the current active tenant in this middleware.</a:t>
            </a:r>
          </a:p>
        </p:txBody>
      </p:sp>
      <p:sp>
        <p:nvSpPr>
          <p:cNvPr id="4" name="Slide Number Placeholder 3"/>
          <p:cNvSpPr>
            <a:spLocks noGrp="1"/>
          </p:cNvSpPr>
          <p:nvPr>
            <p:ph type="sldNum" sz="quarter" idx="5"/>
          </p:nvPr>
        </p:nvSpPr>
        <p:spPr/>
        <p:txBody>
          <a:bodyPr/>
          <a:lstStyle/>
          <a:p>
            <a:fld id="{93F7DAF2-D9FD-4201-8A83-D0347E71DEA5}" type="slidenum">
              <a:rPr lang="en-US" smtClean="0"/>
              <a:t>39</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Raw ASP.NET Core is </a:t>
            </a:r>
            <a:r>
              <a:rPr lang="en-US" b="1" dirty="0">
                <a:latin typeface="Euclid Circular B" panose="020B0504000000000000" pitchFamily="34" charset="0"/>
                <a:ea typeface="Euclid Circular B" panose="020B0504000000000000" pitchFamily="34" charset="0"/>
              </a:rPr>
              <a:t>Generic</a:t>
            </a:r>
            <a:r>
              <a:rPr lang="en-US" dirty="0">
                <a:latin typeface="Euclid Circular B" panose="020B0504000000000000" pitchFamily="34" charset="0"/>
                <a:ea typeface="Euclid Circular B" panose="020B0504000000000000" pitchFamily="34" charset="0"/>
              </a:rPr>
              <a:t> and provides </a:t>
            </a:r>
            <a:r>
              <a:rPr lang="en-US" b="1" dirty="0">
                <a:latin typeface="Euclid Circular B" panose="020B0504000000000000" pitchFamily="34" charset="0"/>
                <a:ea typeface="Euclid Circular B" panose="020B0504000000000000" pitchFamily="34" charset="0"/>
              </a:rPr>
              <a:t>essential features</a:t>
            </a: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provides </a:t>
            </a:r>
            <a:r>
              <a:rPr lang="en-US" b="1" dirty="0">
                <a:latin typeface="Euclid Circular B" panose="020B0504000000000000" pitchFamily="34" charset="0"/>
                <a:ea typeface="Euclid Circular B" panose="020B0504000000000000" pitchFamily="34" charset="0"/>
              </a:rPr>
              <a:t>enterprise software solution </a:t>
            </a:r>
            <a:r>
              <a:rPr lang="en-US" b="0" dirty="0">
                <a:latin typeface="Euclid Circular B" panose="020B0504000000000000" pitchFamily="34" charset="0"/>
                <a:ea typeface="Euclid Circular B" panose="020B0504000000000000" pitchFamily="34" charset="0"/>
              </a:rPr>
              <a:t>features</a:t>
            </a:r>
            <a:r>
              <a:rPr lang="en-US" b="1" dirty="0">
                <a:latin typeface="Euclid Circular B" panose="020B0504000000000000" pitchFamily="34" charset="0"/>
                <a:ea typeface="Euclid Circular B" panose="020B0504000000000000" pitchFamily="34" charset="0"/>
              </a:rPr>
              <a:t>.</a:t>
            </a:r>
            <a:endParaRPr lang="en-US" dirty="0">
              <a:latin typeface="Euclid Circular B" panose="020B0504000000000000" pitchFamily="34" charset="0"/>
              <a:ea typeface="Euclid Circular B" panose="020B050400000000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CROSS CUTTING CONCERNS (</a:t>
            </a:r>
            <a:r>
              <a:rPr lang="en-US" b="1" dirty="0">
                <a:latin typeface="Euclid Circular B" panose="020B0504000000000000" pitchFamily="34" charset="0"/>
                <a:ea typeface="Euclid Circular B" panose="020B0504000000000000" pitchFamily="34" charset="0"/>
              </a:rPr>
              <a:t>ex handling, caching, localization, validation, transaction management, social media logins, forgot password</a:t>
            </a: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You can focus on your business logic.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Euclid Circular B" panose="020B0504000000000000" pitchFamily="34" charset="0"/>
              <a:ea typeface="Euclid Circular B" panose="020B0504000000000000"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Framework offers an </a:t>
            </a:r>
            <a:r>
              <a:rPr lang="en-US" b="1" dirty="0">
                <a:latin typeface="Euclid Circular B" panose="020B0504000000000000" pitchFamily="34" charset="0"/>
                <a:ea typeface="Euclid Circular B" panose="020B0504000000000000" pitchFamily="34" charset="0"/>
              </a:rPr>
              <a:t>opinionated architecture </a:t>
            </a:r>
            <a:r>
              <a:rPr lang="en-US" dirty="0">
                <a:latin typeface="Euclid Circular B" panose="020B0504000000000000" pitchFamily="34" charset="0"/>
                <a:ea typeface="Euclid Circular B" panose="020B0504000000000000" pitchFamily="34" charset="0"/>
              </a:rPr>
              <a:t>to build </a:t>
            </a:r>
            <a:r>
              <a:rPr lang="en-US" b="1" dirty="0">
                <a:latin typeface="Euclid Circular B" panose="020B0504000000000000" pitchFamily="34" charset="0"/>
                <a:ea typeface="Euclid Circular B" panose="020B0504000000000000" pitchFamily="34" charset="0"/>
              </a:rPr>
              <a:t>enterprise software solutions </a:t>
            </a:r>
            <a:r>
              <a:rPr lang="en-US" dirty="0">
                <a:latin typeface="Euclid Circular B" panose="020B0504000000000000" pitchFamily="34" charset="0"/>
                <a:ea typeface="Euclid Circular B" panose="020B0504000000000000" pitchFamily="34" charset="0"/>
              </a:rPr>
              <a:t>with the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And it’s built on top of .NET and the </a:t>
            </a:r>
            <a:r>
              <a:rPr lang="en-US" b="1" dirty="0">
                <a:latin typeface="Euclid Circular B" panose="020B0504000000000000" pitchFamily="34" charset="0"/>
                <a:ea typeface="Euclid Circular B" panose="020B0504000000000000" pitchFamily="34" charset="0"/>
              </a:rPr>
              <a:t>ASP.NET Core </a:t>
            </a:r>
            <a:r>
              <a:rPr lang="en-US" dirty="0">
                <a:latin typeface="Euclid Circular B" panose="020B0504000000000000" pitchFamily="34" charset="0"/>
                <a:ea typeface="Euclid Circular B" panose="020B0504000000000000" pitchFamily="34" charset="0"/>
              </a:rPr>
              <a:t>platforms.</a:t>
            </a:r>
          </a:p>
          <a:p>
            <a:endParaRPr lang="en-US" dirty="0"/>
          </a:p>
          <a:p>
            <a:r>
              <a:rPr lang="en-US" dirty="0"/>
              <a:t>On the ground level, there’s raw ASP.NET Core and next level our framework comes up with all kinds of generic features that a line-of-business app should have, and on the roof level you write your custom business code.</a:t>
            </a:r>
          </a:p>
          <a:p>
            <a:r>
              <a:rPr lang="en-US" dirty="0"/>
              <a:t>You don’t worry about multi-tenancy and all its challenges.</a:t>
            </a:r>
          </a:p>
          <a:p>
            <a:endParaRPr lang="en-US" dirty="0"/>
          </a:p>
          <a:p>
            <a:r>
              <a:rPr lang="en-US" dirty="0"/>
              <a:t>I’ll explain our solutions and experiences on creating a multi-tenant application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1191906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40</a:t>
            </a:fld>
            <a:endParaRPr lang="en-US"/>
          </a:p>
        </p:txBody>
      </p:sp>
    </p:spTree>
    <p:extLst>
      <p:ext uri="{BB962C8B-B14F-4D97-AF65-F5344CB8AC3E}">
        <p14:creationId xmlns:p14="http://schemas.microsoft.com/office/powerpoint/2010/main" val="3024216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you may need to query on all tenants especially when your tenants share the same database.</a:t>
            </a:r>
          </a:p>
          <a:p>
            <a:r>
              <a:rPr lang="en-US" dirty="0"/>
              <a:t>Getting report among your tenants.</a:t>
            </a:r>
          </a:p>
          <a:p>
            <a:r>
              <a:rPr lang="en-US" dirty="0"/>
              <a:t>In this example we get all book count without tenant filter.</a:t>
            </a:r>
          </a:p>
          <a:p>
            <a:r>
              <a:rPr lang="en-US" dirty="0"/>
              <a:t>After the “Using” code block finishes, TenantId will be restored and multi-tenancy filtering will run again.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41</a:t>
            </a:fld>
            <a:endParaRPr lang="en-US"/>
          </a:p>
        </p:txBody>
      </p:sp>
    </p:spTree>
    <p:extLst>
      <p:ext uri="{BB962C8B-B14F-4D97-AF65-F5344CB8AC3E}">
        <p14:creationId xmlns:p14="http://schemas.microsoft.com/office/powerpoint/2010/main" val="2119577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singleton class called </a:t>
            </a:r>
            <a:r>
              <a:rPr lang="en-US" b="1" dirty="0" err="1"/>
              <a:t>DataFilter</a:t>
            </a:r>
            <a:r>
              <a:rPr lang="en-US" dirty="0"/>
              <a:t> and save all filters in a concurrent dictionary. </a:t>
            </a:r>
          </a:p>
          <a:p>
            <a:r>
              <a:rPr lang="en-US" dirty="0"/>
              <a:t>To keep the active passive state of a filter. </a:t>
            </a:r>
          </a:p>
          <a:p>
            <a:r>
              <a:rPr lang="en-US" dirty="0"/>
              <a:t>If you disable multi-tenancy filter then, it’ll be ignored in global filters.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returns </a:t>
            </a:r>
            <a:r>
              <a:rPr lang="en-US" dirty="0" err="1"/>
              <a:t>DisposableAction</a:t>
            </a:r>
            <a:r>
              <a:rPr lang="en-US" dirty="0"/>
              <a:t> to allow “Using” statement</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42</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database migration approaches</a:t>
            </a:r>
          </a:p>
        </p:txBody>
      </p:sp>
      <p:sp>
        <p:nvSpPr>
          <p:cNvPr id="4" name="Slide Number Placeholder 3"/>
          <p:cNvSpPr>
            <a:spLocks noGrp="1"/>
          </p:cNvSpPr>
          <p:nvPr>
            <p:ph type="sldNum" sz="quarter" idx="5"/>
          </p:nvPr>
        </p:nvSpPr>
        <p:spPr/>
        <p:txBody>
          <a:bodyPr/>
          <a:lstStyle/>
          <a:p>
            <a:fld id="{93F7DAF2-D9FD-4201-8A83-D0347E71DEA5}" type="slidenum">
              <a:rPr lang="en-US" smtClean="0"/>
              <a:t>43</a:t>
            </a:fld>
            <a:endParaRPr lang="en-US"/>
          </a:p>
        </p:txBody>
      </p:sp>
    </p:spTree>
    <p:extLst>
      <p:ext uri="{BB962C8B-B14F-4D97-AF65-F5344CB8AC3E}">
        <p14:creationId xmlns:p14="http://schemas.microsoft.com/office/powerpoint/2010/main" val="3062440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Approach 2: </a:t>
            </a:r>
            <a:r>
              <a:rPr lang="en-US" b="1" dirty="0"/>
              <a:t>race condition</a:t>
            </a:r>
          </a:p>
        </p:txBody>
      </p:sp>
      <p:sp>
        <p:nvSpPr>
          <p:cNvPr id="4" name="Slide Number Placeholder 3"/>
          <p:cNvSpPr>
            <a:spLocks noGrp="1"/>
          </p:cNvSpPr>
          <p:nvPr>
            <p:ph type="sldNum" sz="quarter" idx="5"/>
          </p:nvPr>
        </p:nvSpPr>
        <p:spPr/>
        <p:txBody>
          <a:bodyPr/>
          <a:lstStyle/>
          <a:p>
            <a:fld id="{93F7DAF2-D9FD-4201-8A83-D0347E71DEA5}" type="slidenum">
              <a:rPr lang="en-US" smtClean="0"/>
              <a:t>44</a:t>
            </a:fld>
            <a:endParaRPr lang="en-US"/>
          </a:p>
        </p:txBody>
      </p:sp>
    </p:spTree>
    <p:extLst>
      <p:ext uri="{BB962C8B-B14F-4D97-AF65-F5344CB8AC3E}">
        <p14:creationId xmlns:p14="http://schemas.microsoft.com/office/powerpoint/2010/main" val="233455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see the old UI of Gmail and your friend sees the new UI.</a:t>
            </a:r>
          </a:p>
          <a:p>
            <a:r>
              <a:rPr lang="en-US" dirty="0"/>
              <a:t>Why doesn’t Gmail migrates everyone at the same time.</a:t>
            </a:r>
          </a:p>
          <a:p>
            <a:r>
              <a:rPr lang="en-US" dirty="0"/>
              <a:t>Because it’s time consuming. The </a:t>
            </a:r>
            <a:r>
              <a:rPr lang="en-US" b="1" dirty="0"/>
              <a:t>migration is spread over time</a:t>
            </a:r>
            <a:r>
              <a:rPr lang="en-US" dirty="0"/>
              <a:t>.</a:t>
            </a:r>
          </a:p>
          <a:p>
            <a:endParaRPr lang="en-US" dirty="0"/>
          </a:p>
          <a:p>
            <a:r>
              <a:rPr lang="en-US" dirty="0"/>
              <a:t>So Google separates the Gmail as old and new versions.</a:t>
            </a:r>
          </a:p>
          <a:p>
            <a:r>
              <a:rPr lang="en-US" dirty="0"/>
              <a:t>A tool updates the applications and databases in the background.</a:t>
            </a:r>
          </a:p>
          <a:p>
            <a:r>
              <a:rPr lang="en-US" dirty="0"/>
              <a:t>Each tenant is being notified if they are upgraded.</a:t>
            </a:r>
          </a:p>
          <a:p>
            <a:endParaRPr lang="en-US" dirty="0"/>
          </a:p>
          <a:p>
            <a:r>
              <a:rPr lang="en-US" dirty="0"/>
              <a:t>this is the ideal way For big systems !</a:t>
            </a:r>
          </a:p>
        </p:txBody>
      </p:sp>
      <p:sp>
        <p:nvSpPr>
          <p:cNvPr id="4" name="Slide Number Placeholder 3"/>
          <p:cNvSpPr>
            <a:spLocks noGrp="1"/>
          </p:cNvSpPr>
          <p:nvPr>
            <p:ph type="sldNum" sz="quarter" idx="5"/>
          </p:nvPr>
        </p:nvSpPr>
        <p:spPr/>
        <p:txBody>
          <a:bodyPr/>
          <a:lstStyle/>
          <a:p>
            <a:fld id="{93F7DAF2-D9FD-4201-8A83-D0347E71DEA5}" type="slidenum">
              <a:rPr lang="en-US" smtClean="0"/>
              <a:t>45</a:t>
            </a:fld>
            <a:endParaRPr lang="en-US"/>
          </a:p>
        </p:txBody>
      </p:sp>
    </p:spTree>
    <p:extLst>
      <p:ext uri="{BB962C8B-B14F-4D97-AF65-F5344CB8AC3E}">
        <p14:creationId xmlns:p14="http://schemas.microsoft.com/office/powerpoint/2010/main" val="248722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46</a:t>
            </a:fld>
            <a:endParaRPr lang="en-US"/>
          </a:p>
        </p:txBody>
      </p:sp>
    </p:spTree>
    <p:extLst>
      <p:ext uri="{BB962C8B-B14F-4D97-AF65-F5344CB8AC3E}">
        <p14:creationId xmlns:p14="http://schemas.microsoft.com/office/powerpoint/2010/main" val="1964565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To explain what a feature means, first we need to know the term: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 standard SaaS application sells the customers different plans with different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Each subscription plan is called an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And each edition should consist of different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Netflix is a good SaaS example. It has 3 editions and 8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We need to enable/disable each feature based on the current tenant 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latin typeface="Euclid Circular B" panose="020B0504000000000000" pitchFamily="34" charset="0"/>
                <a:ea typeface="Euclid Circular B" panose="020B0504000000000000" pitchFamily="34" charset="0"/>
              </a:rPr>
              <a:t> </a:t>
            </a:r>
            <a:endParaRPr lang="en-US" noProof="0" dirty="0">
              <a:latin typeface="Euclid Circular B" panose="020B0504000000000000" pitchFamily="34" charset="0"/>
              <a:ea typeface="Euclid Circular B" panose="020B0504000000000000"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https://docs.abp.io/en/abp/latest/Features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47</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t>
            </a:r>
            <a:r>
              <a:rPr lang="en-US" dirty="0" err="1"/>
              <a:t>FeatureManagement</a:t>
            </a:r>
            <a:r>
              <a:rPr lang="en-US" dirty="0"/>
              <a:t> package also allows you to define </a:t>
            </a:r>
            <a:r>
              <a:rPr lang="en-US" b="1" dirty="0"/>
              <a:t>feature flags</a:t>
            </a:r>
          </a:p>
          <a:p>
            <a:r>
              <a:rPr lang="en-US" b="0" dirty="0"/>
              <a:t>But it support </a:t>
            </a:r>
            <a:r>
              <a:rPr lang="en-US" b="1" dirty="0"/>
              <a:t>only Boolean </a:t>
            </a:r>
            <a:r>
              <a:rPr lang="en-US" b="0" dirty="0"/>
              <a:t>value type.</a:t>
            </a:r>
          </a:p>
          <a:p>
            <a:r>
              <a:rPr lang="en-US" b="0" dirty="0"/>
              <a:t>It’s commonly used for </a:t>
            </a:r>
            <a:r>
              <a:rPr lang="en-US" b="1" dirty="0"/>
              <a:t>A/B testing.</a:t>
            </a:r>
          </a:p>
          <a:p>
            <a:r>
              <a:rPr lang="en-US" b="0" dirty="0"/>
              <a:t>It </a:t>
            </a:r>
            <a:r>
              <a:rPr lang="en-US" b="1" dirty="0"/>
              <a:t>doesn’t support multi-tenancy </a:t>
            </a:r>
            <a:r>
              <a:rPr lang="en-US" b="0" dirty="0"/>
              <a:t>out of the box</a:t>
            </a:r>
          </a:p>
        </p:txBody>
      </p:sp>
      <p:sp>
        <p:nvSpPr>
          <p:cNvPr id="4" name="Slide Number Placeholder 3"/>
          <p:cNvSpPr>
            <a:spLocks noGrp="1"/>
          </p:cNvSpPr>
          <p:nvPr>
            <p:ph type="sldNum" sz="quarter" idx="5"/>
          </p:nvPr>
        </p:nvSpPr>
        <p:spPr/>
        <p:txBody>
          <a:bodyPr/>
          <a:lstStyle/>
          <a:p>
            <a:fld id="{93F7DAF2-D9FD-4201-8A83-D0347E71DEA5}" type="slidenum">
              <a:rPr lang="en-US" smtClean="0"/>
              <a:t>48</a:t>
            </a:fld>
            <a:endParaRPr lang="en-US"/>
          </a:p>
        </p:txBody>
      </p:sp>
    </p:spTree>
    <p:extLst>
      <p:ext uri="{BB962C8B-B14F-4D97-AF65-F5344CB8AC3E}">
        <p14:creationId xmlns:p14="http://schemas.microsoft.com/office/powerpoint/2010/main" val="646526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are stored in a </a:t>
            </a:r>
            <a:r>
              <a:rPr lang="en-US" sz="1800" dirty="0" err="1">
                <a:solidFill>
                  <a:srgbClr val="000000"/>
                </a:solidFill>
                <a:latin typeface="Cascadia Mono" panose="020B0609020000020004" pitchFamily="49" charset="0"/>
              </a:rPr>
              <a:t>ReadOnlyList</a:t>
            </a:r>
            <a:endParaRPr lang="en-US" sz="1800" dirty="0">
              <a:solidFill>
                <a:srgbClr val="000000"/>
              </a:solidFill>
              <a:latin typeface="Cascadia Mono" panose="020B0609020000020004" pitchFamily="49" charset="0"/>
            </a:endParaRPr>
          </a:p>
          <a:p>
            <a:endParaRPr lang="en-US" dirty="0"/>
          </a:p>
          <a:p>
            <a:r>
              <a:rPr lang="en-US" dirty="0"/>
              <a:t>https://docs.abp.io/en/abp/latest/Features</a:t>
            </a:r>
          </a:p>
        </p:txBody>
      </p:sp>
      <p:sp>
        <p:nvSpPr>
          <p:cNvPr id="4" name="Slide Number Placeholder 3"/>
          <p:cNvSpPr>
            <a:spLocks noGrp="1"/>
          </p:cNvSpPr>
          <p:nvPr>
            <p:ph type="sldNum" sz="quarter" idx="5"/>
          </p:nvPr>
        </p:nvSpPr>
        <p:spPr/>
        <p:txBody>
          <a:bodyPr/>
          <a:lstStyle/>
          <a:p>
            <a:fld id="{93F7DAF2-D9FD-4201-8A83-D0347E71DEA5}" type="slidenum">
              <a:rPr lang="en-US" smtClean="0"/>
              <a:t>49</a:t>
            </a:fld>
            <a:endParaRPr lang="en-US"/>
          </a:p>
        </p:txBody>
      </p:sp>
    </p:spTree>
    <p:extLst>
      <p:ext uri="{BB962C8B-B14F-4D97-AF65-F5344CB8AC3E}">
        <p14:creationId xmlns:p14="http://schemas.microsoft.com/office/powerpoint/2010/main" val="416077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attribute to be used 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the ABP </a:t>
            </a:r>
            <a:r>
              <a:rPr lang="en-US" dirty="0"/>
              <a:t>framework </a:t>
            </a:r>
            <a:r>
              <a:rPr lang="en-US" b="1" dirty="0"/>
              <a:t>intercepts the method </a:t>
            </a:r>
            <a:r>
              <a:rPr lang="en-US" dirty="0"/>
              <a:t>and injects a check before the execution of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works with any class that is injected from the </a:t>
            </a:r>
            <a:r>
              <a:rPr lang="en-US" dirty="0">
                <a:hlinkClick r:id="rId3"/>
              </a:rPr>
              <a:t>dependency injection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dirty="0">
              <a:latin typeface="Euclid Circular B" panose="020B0504000000000000" pitchFamily="34" charset="0"/>
              <a:ea typeface="Euclid Circular B" panose="020B0504000000000000" pitchFamily="34" charset="0"/>
            </a:endParaRP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50</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created a page for the admin user to be able to manage the tenant’s features</a:t>
            </a:r>
          </a:p>
          <a:p>
            <a:r>
              <a:rPr lang="en-US" dirty="0"/>
              <a:t>This screenshot is from ABP’s startup template’s admin project.</a:t>
            </a:r>
          </a:p>
        </p:txBody>
      </p:sp>
      <p:sp>
        <p:nvSpPr>
          <p:cNvPr id="4" name="Slide Number Placeholder 3"/>
          <p:cNvSpPr>
            <a:spLocks noGrp="1"/>
          </p:cNvSpPr>
          <p:nvPr>
            <p:ph type="sldNum" sz="quarter" idx="5"/>
          </p:nvPr>
        </p:nvSpPr>
        <p:spPr/>
        <p:txBody>
          <a:bodyPr/>
          <a:lstStyle/>
          <a:p>
            <a:fld id="{93F7DAF2-D9FD-4201-8A83-D0347E71DEA5}" type="slidenum">
              <a:rPr lang="en-US" smtClean="0"/>
              <a:t>51</a:t>
            </a:fld>
            <a:endParaRPr lang="en-US"/>
          </a:p>
        </p:txBody>
      </p:sp>
    </p:spTree>
    <p:extLst>
      <p:ext uri="{BB962C8B-B14F-4D97-AF65-F5344CB8AC3E}">
        <p14:creationId xmlns:p14="http://schemas.microsoft.com/office/powerpoint/2010/main" val="3939221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52</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build SaaS,</a:t>
            </a:r>
          </a:p>
          <a:p>
            <a:r>
              <a:rPr lang="en-US" dirty="0"/>
              <a:t>Hardware + Software resources</a:t>
            </a:r>
          </a:p>
          <a:p>
            <a:r>
              <a:rPr lang="en-US" dirty="0"/>
              <a:t>Data isolated</a:t>
            </a:r>
          </a:p>
          <a:p>
            <a:r>
              <a:rPr lang="en-US" dirty="0"/>
              <a:t>Tenants, Host</a:t>
            </a:r>
          </a:p>
          <a:p>
            <a:r>
              <a:rPr lang="en-US" dirty="0"/>
              <a:t>Ideal app =&gt; Unaware MT, deploy on premise</a:t>
            </a:r>
          </a:p>
          <a:p>
            <a:endParaRPr lang="en-US" dirty="0"/>
          </a:p>
          <a:p>
            <a:endParaRPr lang="en-US" dirty="0"/>
          </a:p>
          <a:p>
            <a:r>
              <a:rPr lang="en-US" dirty="0"/>
              <a:t>---</a:t>
            </a:r>
          </a:p>
          <a:p>
            <a:r>
              <a:rPr lang="en-US" dirty="0"/>
              <a:t>When you want to build a solution, you need to deal first with multi-tenancy.</a:t>
            </a:r>
          </a:p>
          <a:p>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customers and  the host is the owner of the platform </a:t>
            </a:r>
            <a:r>
              <a:rPr lang="en-US" dirty="0"/>
              <a:t>that develops, maintains, and offers the software to customers.</a:t>
            </a:r>
            <a:endParaRPr lang="en-US" b="0" i="0" dirty="0"/>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2- Infrastructure as a Service: </a:t>
            </a:r>
            <a:r>
              <a:rPr lang="en-US" dirty="0"/>
              <a:t>Google Compute Engine, Azure Virtual Machines </a:t>
            </a:r>
          </a:p>
          <a:p>
            <a:pPr marL="0" indent="0">
              <a:buFont typeface="Arial" panose="020B0604020202020204" pitchFamily="34" charset="0"/>
              <a:buNone/>
            </a:pPr>
            <a:r>
              <a:rPr lang="en-US" b="1" dirty="0"/>
              <a:t>3- Platform as a Service: </a:t>
            </a:r>
            <a:r>
              <a:rPr lang="en-US" dirty="0"/>
              <a:t>Azure App Service, Heroku, Google App Engine</a:t>
            </a:r>
            <a:endParaRPr lang="en-US"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4- Software as a Service: </a:t>
            </a:r>
            <a:r>
              <a:rPr lang="en-US" dirty="0"/>
              <a:t>Discord, Zoom, Gmail, Netflix</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t>
            </a:r>
          </a:p>
          <a:p>
            <a:pPr marL="171450" indent="-171450">
              <a:buFont typeface="Arial" panose="020B0604020202020204" pitchFamily="34" charset="0"/>
              <a:buChar char="•"/>
            </a:pPr>
            <a:r>
              <a:rPr lang="en-US" b="1" dirty="0"/>
              <a:t>On Premises: </a:t>
            </a:r>
            <a:r>
              <a:rPr lang="en-US" dirty="0"/>
              <a:t>"on-prem" is installed and runs on computers on the premises of the organization using the software, rather than at a remote facility.</a:t>
            </a:r>
          </a:p>
          <a:p>
            <a:pPr marL="171450" indent="-171450">
              <a:buFont typeface="Arial" panose="020B0604020202020204" pitchFamily="34" charset="0"/>
              <a:buChar char="•"/>
            </a:pPr>
            <a:r>
              <a:rPr lang="en-US" b="1" dirty="0"/>
              <a:t>Infrastructure as a Service </a:t>
            </a:r>
            <a:r>
              <a:rPr lang="en-US" dirty="0"/>
              <a:t>Customers with access to computing resources, like servers, storage, and networking. It allows users to rent these resources on a pay-as-you-go basis, so they don't need to invest in hardware or software upfront. IaaS customers have full control over the virtual machines and can install and configure their own software and applications.</a:t>
            </a:r>
          </a:p>
          <a:p>
            <a:pPr marL="171450" indent="-171450">
              <a:buFont typeface="Arial" panose="020B0604020202020204" pitchFamily="34" charset="0"/>
              <a:buChar char="•"/>
            </a:pPr>
            <a:r>
              <a:rPr lang="en-US" b="1" dirty="0"/>
              <a:t>Platform as a Service </a:t>
            </a:r>
            <a:r>
              <a:rPr lang="en-US" dirty="0"/>
              <a:t>Customers can develop, run, and manage web applications without having to worry about the underlying infrastructure. PaaS provides customers a platform to build and deploy applications quickly and easily. </a:t>
            </a:r>
          </a:p>
          <a:p>
            <a:pPr marL="171450" indent="-171450">
              <a:buFont typeface="Arial" panose="020B0604020202020204" pitchFamily="34" charset="0"/>
              <a:buChar char="•"/>
            </a:pPr>
            <a:r>
              <a:rPr lang="en-US" b="1" dirty="0"/>
              <a:t>Software as a Service  </a:t>
            </a:r>
            <a:r>
              <a:rPr lang="en-US" dirty="0"/>
              <a:t>SaaS is a cloud computing model in which software applications are hosted on a remote server, and customers access them through a web browser. SaaS eliminates the need for customers to install and manage the software on their own systems.</a:t>
            </a:r>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dirty="0"/>
          </a:p>
        </p:txBody>
      </p:sp>
    </p:spTree>
    <p:extLst>
      <p:ext uri="{BB962C8B-B14F-4D97-AF65-F5344CB8AC3E}">
        <p14:creationId xmlns:p14="http://schemas.microsoft.com/office/powerpoint/2010/main" val="417173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Multi-tenant solutions are very trendy nowadays because there are some really good 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Euclid Circular B" panose="020B0504000000000000" pitchFamily="34" charset="0"/>
                <a:ea typeface="Euclid Circular B" panose="020B0504000000000000" pitchFamily="34" charset="0"/>
              </a:rPr>
              <a:t> </a:t>
            </a:r>
            <a:endParaRPr lang="en-US" sz="1200" noProof="0" dirty="0">
              <a:latin typeface="Euclid Circular B" panose="020B0504000000000000" pitchFamily="34" charset="0"/>
              <a:ea typeface="Euclid Circular B" panose="020B0504000000000000"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Cost Efficiency</a:t>
            </a:r>
            <a:r>
              <a:rPr lang="en-US" dirty="0"/>
              <a:t>: Multi-tenancy allows for </a:t>
            </a:r>
            <a:r>
              <a:rPr lang="en-US" b="1" dirty="0"/>
              <a:t>resource sharing among tenants</a:t>
            </a:r>
            <a:r>
              <a:rPr lang="en-US" dirty="0"/>
              <a:t>, resulting in reduced infrastructure costs. Instead of deploying separate instances for each tenant, resources like servers, databases, and maintenance efforts can be optimized. </a:t>
            </a:r>
            <a:endParaRPr lang="en-US" sz="1200" noProof="0" dirty="0">
              <a:latin typeface="Euclid Circular B" panose="020B0504000000000000" pitchFamily="34" charset="0"/>
              <a:ea typeface="Euclid Circular B" panose="020B0504000000000000" pitchFamily="34"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Consistent User Experience</a:t>
            </a:r>
            <a:r>
              <a:rPr lang="en-US" dirty="0"/>
              <a:t>: A</a:t>
            </a:r>
            <a:r>
              <a:rPr lang="en-US" sz="1200" noProof="0" dirty="0" err="1">
                <a:latin typeface="Euclid Circular B" panose="020B0504000000000000" pitchFamily="34" charset="0"/>
                <a:ea typeface="Euclid Circular B" panose="020B0504000000000000" pitchFamily="34" charset="0"/>
              </a:rPr>
              <a:t>ll</a:t>
            </a:r>
            <a:r>
              <a:rPr lang="en-US" sz="1200" noProof="0" dirty="0">
                <a:latin typeface="Euclid Circular B" panose="020B0504000000000000" pitchFamily="34" charset="0"/>
                <a:ea typeface="Euclid Circular B" panose="020B0504000000000000" pitchFamily="34" charset="0"/>
              </a:rPr>
              <a:t> our customers use the </a:t>
            </a:r>
            <a:r>
              <a:rPr lang="en-US" b="1" noProof="0" dirty="0"/>
              <a:t>latest version. </a:t>
            </a:r>
            <a:r>
              <a:rPr lang="en-US" sz="1200" b="0" noProof="0" dirty="0">
                <a:latin typeface="Euclid Circular B" panose="020B0504000000000000" pitchFamily="34" charset="0"/>
                <a:ea typeface="Euclid Circular B" panose="020B0504000000000000" pitchFamily="34" charset="0"/>
              </a:rPr>
              <a:t> So we as d</a:t>
            </a:r>
            <a:r>
              <a:rPr lang="en-US" dirty="0" err="1"/>
              <a:t>evelopers</a:t>
            </a:r>
            <a:r>
              <a:rPr lang="en-US" dirty="0"/>
              <a:t> can focus on maintaining a single codebase, ensuring that all tenants receive updates and improvements at the same time.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Ease of maintenance: </a:t>
            </a:r>
            <a:r>
              <a:rPr lang="en-US" dirty="0"/>
              <a:t>Maintaining a </a:t>
            </a:r>
            <a:r>
              <a:rPr lang="en-US" b="1" dirty="0"/>
              <a:t>single codebase</a:t>
            </a:r>
            <a:r>
              <a:rPr lang="en-US" dirty="0"/>
              <a:t> and infrastructure for all tenants simplifies </a:t>
            </a:r>
            <a:r>
              <a:rPr lang="en-US" b="1" dirty="0"/>
              <a:t>software updates, patches, and bug fixes</a:t>
            </a:r>
            <a:r>
              <a:rPr lang="en-US" dirty="0"/>
              <a:t>. It reduces the complexity of managing multiple instances, making it easier for developers and administrators to maintain the system.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Scalability</a:t>
            </a:r>
            <a:r>
              <a:rPr lang="en-US" dirty="0"/>
              <a:t>: Resources can be allocated dynamically based on the needs of individual tenants. This leads to better resource utilization and responsiveness to demand spikes.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Ease of Deployment</a:t>
            </a:r>
            <a:r>
              <a:rPr lang="en-US" dirty="0"/>
              <a:t>: New tenants can be onboarded quickly within the existing infrastructure, you don’t need to set up a new environment for the new client. When a new tenant comes, you just add a new line into your Tenants table.</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these advantages, multi-tenancy also presents challenges, such as </a:t>
            </a:r>
          </a:p>
          <a:p>
            <a:pPr marL="228600" indent="-228600">
              <a:buFont typeface="+mj-lt"/>
              <a:buAutoNum type="arabicPeriod"/>
            </a:pPr>
            <a:r>
              <a:rPr lang="en-US" b="1" dirty="0"/>
              <a:t>Data isolation</a:t>
            </a:r>
            <a:r>
              <a:rPr lang="en-US" dirty="0"/>
              <a:t>: Ensuring </a:t>
            </a:r>
            <a:r>
              <a:rPr lang="en-US" b="1" dirty="0"/>
              <a:t>proper data isolation </a:t>
            </a:r>
            <a:r>
              <a:rPr lang="en-US" dirty="0"/>
              <a:t>btw tenants to prevent </a:t>
            </a:r>
            <a:r>
              <a:rPr lang="en-US" b="0" dirty="0"/>
              <a:t>unauthorized access to sensitive information</a:t>
            </a:r>
          </a:p>
          <a:p>
            <a:pPr marL="228600" indent="-228600">
              <a:buFont typeface="+mj-lt"/>
              <a:buAutoNum type="arabicPeriod"/>
            </a:pPr>
            <a:r>
              <a:rPr lang="en-US" b="1" dirty="0"/>
              <a:t>Customization and configuration</a:t>
            </a:r>
            <a:r>
              <a:rPr lang="en-US" dirty="0"/>
              <a:t>: Your clients request to customize the application according to their requirements. They want to make </a:t>
            </a:r>
            <a:r>
              <a:rPr lang="en-US" b="1" dirty="0"/>
              <a:t>rebranding and customize the UI, logo, colors. Managing different </a:t>
            </a:r>
            <a:r>
              <a:rPr lang="en-US" dirty="0"/>
              <a:t>configurations and customizations for each tenant without compromising the core architecture can be challenging.</a:t>
            </a:r>
          </a:p>
          <a:p>
            <a:pPr marL="228600" indent="-228600">
              <a:buFont typeface="+mj-lt"/>
              <a:buAutoNum type="arabicPeriod"/>
            </a:pPr>
            <a:r>
              <a:rPr lang="en-US" b="1" dirty="0"/>
              <a:t>Performance balance</a:t>
            </a:r>
            <a:r>
              <a:rPr lang="en-US" dirty="0"/>
              <a:t>: </a:t>
            </a:r>
            <a:r>
              <a:rPr lang="en-US" b="1" dirty="0"/>
              <a:t>some customers may use the system extensively </a:t>
            </a:r>
            <a:r>
              <a:rPr lang="en-US" dirty="0"/>
              <a:t>We can call this “Noisy neighbors“. Some tenants can consume too much resources. We should  ensure that the resource usage of one tenant does not negatively impact the performance of other. This should be done by monitoring the system.</a:t>
            </a:r>
          </a:p>
          <a:p>
            <a:pPr marL="228600" indent="-228600">
              <a:buFont typeface="+mj-lt"/>
              <a:buAutoNum type="arabicPeriod"/>
            </a:pPr>
            <a:r>
              <a:rPr lang="en-US" b="1" dirty="0"/>
              <a:t>Security:</a:t>
            </a:r>
            <a:r>
              <a:rPr lang="en-US" dirty="0"/>
              <a:t> When a </a:t>
            </a:r>
            <a:r>
              <a:rPr lang="en-US" b="1" dirty="0"/>
              <a:t>hacker</a:t>
            </a:r>
            <a:r>
              <a:rPr lang="en-US" dirty="0"/>
              <a:t> gets into your server he can </a:t>
            </a:r>
            <a:r>
              <a:rPr lang="en-US" b="1" dirty="0"/>
              <a:t>steal all your client data</a:t>
            </a:r>
            <a:r>
              <a:rPr lang="en-US" dirty="0"/>
              <a:t>. Also if you have a security hole, </a:t>
            </a:r>
            <a:r>
              <a:rPr lang="en-US" b="1" dirty="0"/>
              <a:t>a tenant can gain access </a:t>
            </a:r>
            <a:r>
              <a:rPr lang="en-US" dirty="0"/>
              <a:t>to other tenant’s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dirty="0">
                <a:latin typeface="Euclid Circular B" panose="020B0504000000000000" pitchFamily="34" charset="0"/>
                <a:ea typeface="Euclid Circular B" panose="020B0504000000000000" pitchFamily="34" charset="0"/>
              </a:rPr>
              <a:t>Backup and recovery:</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different retention policies,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a:t>
            </a:r>
            <a:endParaRPr lang="en-US" sz="1200"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288503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9/19/2023</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9/19/2023</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sql/relational-databases/security/row-level-secu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png"/><Relationship Id="rId7" Type="http://schemas.openxmlformats.org/officeDocument/2006/relationships/image" Target="../media/image51.png"/><Relationship Id="rId12"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github.com/ebicoglu/presentations/" TargetMode="External"/><Relationship Id="rId11" Type="http://schemas.openxmlformats.org/officeDocument/2006/relationships/hyperlink" Target="https://github.com/ebicoglu" TargetMode="External"/><Relationship Id="rId5" Type="http://schemas.openxmlformats.org/officeDocument/2006/relationships/image" Target="../media/image50.png"/><Relationship Id="rId10" Type="http://schemas.openxmlformats.org/officeDocument/2006/relationships/image" Target="../media/image54.svg"/><Relationship Id="rId4" Type="http://schemas.openxmlformats.org/officeDocument/2006/relationships/image" Target="../media/image49.png"/><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4000" y="1758043"/>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Building </a:t>
            </a:r>
            <a:r>
              <a:rPr lang="en-US" sz="4600" b="1" noProof="0" dirty="0">
                <a:solidFill>
                  <a:srgbClr val="3E9FCB"/>
                </a:solidFill>
                <a:latin typeface="Euclid Circular B" panose="020B0504000000000000" pitchFamily="34" charset="0"/>
                <a:ea typeface="Euclid Circular B" panose="020B0504000000000000" pitchFamily="34" charset="0"/>
              </a:rPr>
              <a:t>Multi-Tenant</a:t>
            </a:r>
            <a:r>
              <a:rPr lang="en-US" sz="4600" b="1" noProof="0" dirty="0">
                <a:solidFill>
                  <a:srgbClr val="292D33"/>
                </a:solidFill>
                <a:latin typeface="Euclid Circular B" panose="020B0504000000000000" pitchFamily="34" charset="0"/>
                <a:ea typeface="Euclid Circular B" panose="020B0504000000000000" pitchFamily="34" charset="0"/>
              </a:rPr>
              <a:t> </a:t>
            </a:r>
            <a:br>
              <a:rPr lang="en-US" sz="4600" b="1"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Applications</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B7ACCF52-9F58-4AC9-B4F0-5B61BF2C2EE5}"/>
              </a:ext>
            </a:extLst>
          </p:cNvPr>
          <p:cNvSpPr txBox="1">
            <a:spLocks/>
          </p:cNvSpPr>
          <p:nvPr/>
        </p:nvSpPr>
        <p:spPr>
          <a:xfrm>
            <a:off x="254000" y="3173251"/>
            <a:ext cx="11684000" cy="68634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292D33"/>
                </a:solidFill>
                <a:latin typeface="Euclid Circular B" panose="020B0504000000000000" pitchFamily="34" charset="0"/>
                <a:ea typeface="Euclid Circular B" panose="020B0504000000000000" pitchFamily="34" charset="0"/>
              </a:rPr>
              <a:t>&amp; the</a:t>
            </a:r>
            <a:r>
              <a:rPr lang="en-US" sz="4400" dirty="0">
                <a:solidFill>
                  <a:srgbClr val="292D33"/>
                </a:solidFill>
                <a:latin typeface="Euclid Circular B" panose="020B0504000000000000" pitchFamily="34" charset="0"/>
                <a:ea typeface="Euclid Circular B" panose="020B0504000000000000" pitchFamily="34" charset="0"/>
              </a:rPr>
              <a:t> </a:t>
            </a:r>
            <a:r>
              <a:rPr lang="en-US" sz="4400" b="1" dirty="0">
                <a:solidFill>
                  <a:srgbClr val="B84297"/>
                </a:solidFill>
                <a:latin typeface="Euclid Circular B" panose="020B0504000000000000" pitchFamily="34" charset="0"/>
                <a:ea typeface="Euclid Circular B" panose="020B0504000000000000" pitchFamily="34" charset="0"/>
              </a:rPr>
              <a:t>ABP Framework</a:t>
            </a:r>
          </a:p>
        </p:txBody>
      </p:sp>
      <p:grpSp>
        <p:nvGrpSpPr>
          <p:cNvPr id="8" name="Grup 8">
            <a:extLst>
              <a:ext uri="{FF2B5EF4-FFF2-40B4-BE49-F238E27FC236}">
                <a16:creationId xmlns:a16="http://schemas.microsoft.com/office/drawing/2014/main" id="{1497468A-6058-4CCA-A501-624BC3648B47}"/>
              </a:ext>
            </a:extLst>
          </p:cNvPr>
          <p:cNvGrpSpPr/>
          <p:nvPr/>
        </p:nvGrpSpPr>
        <p:grpSpPr>
          <a:xfrm>
            <a:off x="3777619" y="4562329"/>
            <a:ext cx="4269353" cy="1385165"/>
            <a:chOff x="1139481" y="5385757"/>
            <a:chExt cx="4269353" cy="1385165"/>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47592"/>
              <a:ext cx="2994922" cy="923330"/>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3"/>
          <a:stretch>
            <a:fillRect/>
          </a:stretch>
        </p:blipFill>
        <p:spPr>
          <a:xfrm>
            <a:off x="514350" y="1314450"/>
            <a:ext cx="11163300" cy="4229100"/>
          </a:xfrm>
          <a:prstGeom prst="rect">
            <a:avLst/>
          </a:prstGeom>
        </p:spPr>
      </p:pic>
    </p:spTree>
    <p:extLst>
      <p:ext uri="{BB962C8B-B14F-4D97-AF65-F5344CB8AC3E}">
        <p14:creationId xmlns:p14="http://schemas.microsoft.com/office/powerpoint/2010/main" val="27812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Maintaining Application States</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562140" y="1537486"/>
            <a:ext cx="11240837" cy="745242"/>
          </a:xfrm>
        </p:spPr>
        <p:txBody>
          <a:bodyPr>
            <a:normAutofit/>
          </a:bodyPr>
          <a:lstStyle/>
          <a:p>
            <a:pPr marL="0" indent="0" algn="ctr">
              <a:buNone/>
            </a:pPr>
            <a:r>
              <a:rPr lang="en-US" sz="3800" b="1" noProof="0" dirty="0">
                <a:latin typeface="Euclid Circular B" panose="020B0504000000000000" pitchFamily="34" charset="0"/>
                <a:ea typeface="Euclid Circular B" panose="020B0504000000000000" pitchFamily="34" charset="0"/>
              </a:rPr>
              <a:t>Application</a:t>
            </a:r>
            <a:r>
              <a:rPr lang="en-US" sz="3800" noProof="0" dirty="0">
                <a:latin typeface="Euclid Circular B" panose="020B0504000000000000" pitchFamily="34" charset="0"/>
                <a:ea typeface="Euclid Circular B" panose="020B0504000000000000" pitchFamily="34" charset="0"/>
              </a:rPr>
              <a:t> code &amp; services </a:t>
            </a:r>
            <a:r>
              <a:rPr lang="en-US" sz="3800" u="sng" noProof="0" dirty="0">
                <a:latin typeface="Euclid Circular B" panose="020B0504000000000000" pitchFamily="34" charset="0"/>
                <a:ea typeface="Euclid Circular B" panose="020B0504000000000000" pitchFamily="34" charset="0"/>
              </a:rPr>
              <a:t>should be stateless!</a:t>
            </a:r>
            <a:endParaRPr lang="en-US" sz="3800" noProof="0" dirty="0">
              <a:latin typeface="Euclid Circular B" panose="020B0504000000000000" pitchFamily="34" charset="0"/>
              <a:ea typeface="Euclid Circular B" panose="020B0504000000000000" pitchFamily="34" charset="0"/>
            </a:endParaRPr>
          </a:p>
        </p:txBody>
      </p:sp>
      <p:sp>
        <p:nvSpPr>
          <p:cNvPr id="4" name="Rectangle 3">
            <a:extLst>
              <a:ext uri="{FF2B5EF4-FFF2-40B4-BE49-F238E27FC236}">
                <a16:creationId xmlns:a16="http://schemas.microsoft.com/office/drawing/2014/main" id="{84D78763-D50C-4199-9B3B-B9FF8419886A}"/>
              </a:ext>
            </a:extLst>
          </p:cNvPr>
          <p:cNvSpPr/>
          <p:nvPr/>
        </p:nvSpPr>
        <p:spPr>
          <a:xfrm>
            <a:off x="562140" y="1443791"/>
            <a:ext cx="11240837" cy="838938"/>
          </a:xfrm>
          <a:prstGeom prst="rect">
            <a:avLst/>
          </a:prstGeom>
          <a:noFill/>
          <a:ln w="38100">
            <a:solidFill>
              <a:srgbClr val="D9D9D9"/>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3ADBB033-19D6-4DF0-8885-CCCEF8A19DFB}"/>
              </a:ext>
            </a:extLst>
          </p:cNvPr>
          <p:cNvSpPr txBox="1"/>
          <p:nvPr/>
        </p:nvSpPr>
        <p:spPr>
          <a:xfrm>
            <a:off x="622297" y="2875547"/>
            <a:ext cx="11120521" cy="2893100"/>
          </a:xfrm>
          <a:prstGeom prst="rect">
            <a:avLst/>
          </a:prstGeom>
          <a:noFill/>
        </p:spPr>
        <p:txBody>
          <a:bodyPr wrap="square">
            <a:spAutoFit/>
          </a:bodyPr>
          <a:lstStyle/>
          <a:p>
            <a:pPr marL="0" indent="0">
              <a:buNone/>
            </a:pPr>
            <a:r>
              <a:rPr lang="en-US" sz="3800" b="1" noProof="0" dirty="0">
                <a:solidFill>
                  <a:schemeClr val="tx1">
                    <a:lumMod val="50000"/>
                    <a:lumOff val="50000"/>
                  </a:schemeClr>
                </a:solidFill>
                <a:latin typeface="Euclid Circular B" panose="020B0504000000000000" pitchFamily="34" charset="0"/>
                <a:ea typeface="Euclid Circular B" panose="020B0504000000000000" pitchFamily="34" charset="0"/>
              </a:rPr>
              <a:t>Where should we save the state?</a:t>
            </a:r>
            <a:r>
              <a:rPr lang="en-US" sz="3800" noProof="0" dirty="0">
                <a:solidFill>
                  <a:schemeClr val="tx1">
                    <a:lumMod val="50000"/>
                    <a:lumOff val="50000"/>
                  </a:schemeClr>
                </a:solidFill>
                <a:latin typeface="Euclid Circular B" panose="020B0504000000000000" pitchFamily="34" charset="0"/>
                <a:ea typeface="Euclid Circular B" panose="020B0504000000000000" pitchFamily="34" charset="0"/>
              </a:rPr>
              <a:t>🤔 </a:t>
            </a:r>
            <a:endParaRPr lang="en-US" sz="3800" b="1" noProof="0" dirty="0">
              <a:solidFill>
                <a:schemeClr val="tx1">
                  <a:lumMod val="50000"/>
                  <a:lumOff val="50000"/>
                </a:schemeClr>
              </a:solidFill>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HTTP Request </a:t>
            </a:r>
            <a:r>
              <a:rPr lang="en-US" sz="3600" noProof="0" dirty="0">
                <a:latin typeface="Euclid Circular B" panose="020B0504000000000000" pitchFamily="34" charset="0"/>
                <a:ea typeface="Euclid Circular B" panose="020B0504000000000000" pitchFamily="34" charset="0"/>
              </a:rPr>
              <a:t> (</a:t>
            </a:r>
            <a:r>
              <a:rPr lang="en-US" sz="3000" noProof="0" dirty="0">
                <a:latin typeface="Euclid Circular B" panose="020B0504000000000000" pitchFamily="34" charset="0"/>
                <a:ea typeface="Euclid Circular B" panose="020B0504000000000000" pitchFamily="34" charset="0"/>
              </a:rPr>
              <a:t>cookie, header, query string, payload</a:t>
            </a:r>
            <a:r>
              <a:rPr lang="en-US" sz="3600" noProof="0" dirty="0">
                <a:latin typeface="Euclid Circular B" panose="020B0504000000000000" pitchFamily="34" charset="0"/>
                <a:ea typeface="Euclid Circular B" panose="020B0504000000000000" pitchFamily="34" charset="0"/>
              </a:rPr>
              <a:t>)</a:t>
            </a: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Authentication</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ticket</a:t>
            </a:r>
            <a:endParaRPr lang="en-US" sz="3600" noProof="0" dirty="0">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Database</a:t>
            </a:r>
            <a:r>
              <a:rPr lang="en-US" sz="3600" noProof="0" dirty="0">
                <a:latin typeface="Euclid Circular B" panose="020B0504000000000000" pitchFamily="34" charset="0"/>
                <a:ea typeface="Euclid Circular B" panose="020B0504000000000000" pitchFamily="34" charset="0"/>
              </a:rPr>
              <a:t> </a:t>
            </a:r>
            <a:endParaRPr lang="en-US" sz="3600" dirty="0">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Distributed cache</a:t>
            </a:r>
            <a:r>
              <a:rPr lang="en-US" sz="36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Redis, Memcached, ...</a:t>
            </a:r>
            <a:r>
              <a:rPr lang="en-US" sz="3600" noProof="0" dirty="0">
                <a:latin typeface="Euclid Circular B" panose="020B0504000000000000" pitchFamily="34" charset="0"/>
                <a:ea typeface="Euclid Circular B" panose="020B0504000000000000" pitchFamily="34" charset="0"/>
              </a:rPr>
              <a:t>)</a:t>
            </a:r>
          </a:p>
        </p:txBody>
      </p:sp>
    </p:spTree>
    <p:extLst>
      <p:ext uri="{BB962C8B-B14F-4D97-AF65-F5344CB8AC3E}">
        <p14:creationId xmlns:p14="http://schemas.microsoft.com/office/powerpoint/2010/main" val="321479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8726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
        <p:nvSpPr>
          <p:cNvPr id="6" name="TextBox 5">
            <a:extLst>
              <a:ext uri="{FF2B5EF4-FFF2-40B4-BE49-F238E27FC236}">
                <a16:creationId xmlns:a16="http://schemas.microsoft.com/office/drawing/2014/main" id="{E45E8B0E-C031-44AC-9506-4099EB6CB0EB}"/>
              </a:ext>
            </a:extLst>
          </p:cNvPr>
          <p:cNvSpPr txBox="1"/>
          <p:nvPr/>
        </p:nvSpPr>
        <p:spPr>
          <a:xfrm>
            <a:off x="1523332" y="2310660"/>
            <a:ext cx="8318500" cy="3046988"/>
          </a:xfrm>
          <a:prstGeom prst="rect">
            <a:avLst/>
          </a:prstGeom>
          <a:noFill/>
        </p:spPr>
        <p:txBody>
          <a:bodyPr wrap="square">
            <a:spAutoFit/>
          </a:bodyPr>
          <a:lstStyle/>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CurrentUser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QueryString</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Route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Header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Cookie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Domain</a:t>
            </a:r>
            <a:r>
              <a:rPr lang="en-US" sz="3200" dirty="0">
                <a:latin typeface="Euclid Circular B" panose="020B0504000000000000" pitchFamily="34" charset="0"/>
                <a:ea typeface="Euclid Circular B" panose="020B0504000000000000" pitchFamily="34" charset="0"/>
              </a:rPr>
              <a:t>TenantResolver</a:t>
            </a:r>
          </a:p>
        </p:txBody>
      </p:sp>
      <p:sp>
        <p:nvSpPr>
          <p:cNvPr id="5" name="TextBox 4">
            <a:extLst>
              <a:ext uri="{FF2B5EF4-FFF2-40B4-BE49-F238E27FC236}">
                <a16:creationId xmlns:a16="http://schemas.microsoft.com/office/drawing/2014/main" id="{20DE9C7E-D054-49A6-BC6F-698A04C2C2E4}"/>
              </a:ext>
            </a:extLst>
          </p:cNvPr>
          <p:cNvSpPr txBox="1"/>
          <p:nvPr/>
        </p:nvSpPr>
        <p:spPr>
          <a:xfrm>
            <a:off x="838200" y="1500352"/>
            <a:ext cx="9429750" cy="646331"/>
          </a:xfrm>
          <a:prstGeom prst="rect">
            <a:avLst/>
          </a:prstGeom>
          <a:noFill/>
        </p:spPr>
        <p:txBody>
          <a:bodyPr wrap="square">
            <a:spAutoFit/>
          </a:bodyPr>
          <a:lstStyle/>
          <a:p>
            <a:pPr marL="0" indent="0">
              <a:buNone/>
            </a:pPr>
            <a:r>
              <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rPr>
              <a:t>How to determine the current tenant?</a:t>
            </a:r>
            <a:r>
              <a:rPr lang="en-US" sz="3600" noProof="0" dirty="0">
                <a:solidFill>
                  <a:schemeClr val="tx1">
                    <a:lumMod val="50000"/>
                    <a:lumOff val="50000"/>
                  </a:schemeClr>
                </a:solidFill>
                <a:latin typeface="Euclid Circular B" panose="020B0504000000000000" pitchFamily="34" charset="0"/>
                <a:ea typeface="Euclid Circular B" panose="020B0504000000000000" pitchFamily="34" charset="0"/>
              </a:rPr>
              <a:t>🤔 </a:t>
            </a:r>
            <a:endPar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55068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TextBox 8">
            <a:extLst>
              <a:ext uri="{FF2B5EF4-FFF2-40B4-BE49-F238E27FC236}">
                <a16:creationId xmlns:a16="http://schemas.microsoft.com/office/drawing/2014/main" id="{3414DF83-94B4-4361-937C-7BB34596F953}"/>
              </a:ext>
            </a:extLst>
          </p:cNvPr>
          <p:cNvSpPr txBox="1"/>
          <p:nvPr/>
        </p:nvSpPr>
        <p:spPr>
          <a:xfrm>
            <a:off x="838200" y="965592"/>
            <a:ext cx="10769600" cy="707886"/>
          </a:xfrm>
          <a:prstGeom prst="rect">
            <a:avLst/>
          </a:prstGeom>
          <a:noFill/>
        </p:spPr>
        <p:txBody>
          <a:bodyPr wrap="square">
            <a:spAutoFit/>
          </a:bodyPr>
          <a:lstStyle/>
          <a:p>
            <a:r>
              <a:rPr lang="en-US" sz="4000" b="1" i="0" noProof="0" dirty="0">
                <a:solidFill>
                  <a:srgbClr val="B84297"/>
                </a:solidFill>
                <a:effectLst/>
                <a:latin typeface="Euclid Circular B" panose="020B0504000000000000" pitchFamily="34" charset="0"/>
                <a:ea typeface="Euclid Circular B" panose="020B0504000000000000" pitchFamily="34" charset="0"/>
              </a:rPr>
              <a:t>1. Current User (claims)</a:t>
            </a:r>
          </a:p>
        </p:txBody>
      </p:sp>
      <p:sp>
        <p:nvSpPr>
          <p:cNvPr id="6" name="TextBox 5">
            <a:extLst>
              <a:ext uri="{FF2B5EF4-FFF2-40B4-BE49-F238E27FC236}">
                <a16:creationId xmlns:a16="http://schemas.microsoft.com/office/drawing/2014/main" id="{BC3733EA-6522-44EA-982A-272967F287E4}"/>
              </a:ext>
            </a:extLst>
          </p:cNvPr>
          <p:cNvSpPr txBox="1"/>
          <p:nvPr/>
        </p:nvSpPr>
        <p:spPr>
          <a:xfrm>
            <a:off x="1107988" y="4980964"/>
            <a:ext cx="10655301" cy="107721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200" dirty="0">
                <a:solidFill>
                  <a:schemeClr val="tx1"/>
                </a:solidFill>
                <a:latin typeface="Cascadia Mono" panose="020B0609020000020004" pitchFamily="49" charset="0"/>
              </a:rPr>
              <a:t>HttpContext.User.Identity.Claims</a:t>
            </a:r>
            <a:br>
              <a:rPr lang="en-US" sz="3200" dirty="0">
                <a:solidFill>
                  <a:schemeClr val="tx1"/>
                </a:solidFill>
                <a:latin typeface="Cascadia Mono" panose="020B0609020000020004" pitchFamily="49" charset="0"/>
              </a:rPr>
            </a:br>
            <a:r>
              <a:rPr lang="en-US" sz="3200" dirty="0">
                <a:solidFill>
                  <a:schemeClr val="tx1"/>
                </a:solidFill>
                <a:latin typeface="Cascadia Mono" panose="020B0609020000020004" pitchFamily="49" charset="0"/>
              </a:rPr>
              <a:t>.</a:t>
            </a:r>
            <a:r>
              <a:rPr lang="en-US" sz="3200" dirty="0">
                <a:solidFill>
                  <a:srgbClr val="000000"/>
                </a:solidFill>
                <a:latin typeface="Cascadia Mono" panose="020B0609020000020004" pitchFamily="49" charset="0"/>
              </a:rPr>
              <a:t>FirstOrDefault(c =&gt; c.Type == “TenantId”)</a:t>
            </a:r>
            <a:endParaRPr lang="en-US" sz="3200" dirty="0">
              <a:solidFill>
                <a:schemeClr val="tx1"/>
              </a:solidFill>
            </a:endParaRPr>
          </a:p>
        </p:txBody>
      </p:sp>
      <p:pic>
        <p:nvPicPr>
          <p:cNvPr id="4" name="Picture 3">
            <a:extLst>
              <a:ext uri="{FF2B5EF4-FFF2-40B4-BE49-F238E27FC236}">
                <a16:creationId xmlns:a16="http://schemas.microsoft.com/office/drawing/2014/main" id="{C2C7FD0C-F1B6-497E-8FC1-80DB73200F80}"/>
              </a:ext>
            </a:extLst>
          </p:cNvPr>
          <p:cNvPicPr>
            <a:picLocks noChangeAspect="1"/>
          </p:cNvPicPr>
          <p:nvPr/>
        </p:nvPicPr>
        <p:blipFill rotWithShape="1">
          <a:blip r:embed="rId4"/>
          <a:srcRect l="7739" t="21066" b="42398"/>
          <a:stretch/>
        </p:blipFill>
        <p:spPr>
          <a:xfrm>
            <a:off x="253998" y="2104107"/>
            <a:ext cx="11700000" cy="2380183"/>
          </a:xfrm>
          <a:prstGeom prst="rect">
            <a:avLst/>
          </a:prstGeom>
        </p:spPr>
      </p:pic>
      <p:cxnSp>
        <p:nvCxnSpPr>
          <p:cNvPr id="11" name="Straight Connector 10">
            <a:extLst>
              <a:ext uri="{FF2B5EF4-FFF2-40B4-BE49-F238E27FC236}">
                <a16:creationId xmlns:a16="http://schemas.microsoft.com/office/drawing/2014/main" id="{0D9F8BB6-8540-4B98-805F-F08C53B26600}"/>
              </a:ext>
            </a:extLst>
          </p:cNvPr>
          <p:cNvCxnSpPr>
            <a:cxnSpLocks/>
          </p:cNvCxnSpPr>
          <p:nvPr/>
        </p:nvCxnSpPr>
        <p:spPr>
          <a:xfrm>
            <a:off x="1107988" y="2923060"/>
            <a:ext cx="4149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780EDC-CB83-4614-A534-0E35D60FF2C0}"/>
              </a:ext>
            </a:extLst>
          </p:cNvPr>
          <p:cNvCxnSpPr>
            <a:cxnSpLocks/>
          </p:cNvCxnSpPr>
          <p:nvPr/>
        </p:nvCxnSpPr>
        <p:spPr>
          <a:xfrm>
            <a:off x="4829088" y="4040660"/>
            <a:ext cx="4911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7251700" y="4040660"/>
            <a:ext cx="0" cy="9453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2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105842"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2. </a:t>
            </a:r>
            <a:r>
              <a:rPr lang="en-US" sz="4000" b="1" dirty="0">
                <a:solidFill>
                  <a:srgbClr val="B84297"/>
                </a:solidFill>
                <a:latin typeface="Euclid Circular B" panose="020B0504000000000000" pitchFamily="34" charset="0"/>
                <a:ea typeface="Euclid Circular B" panose="020B0504000000000000" pitchFamily="34" charset="0"/>
              </a:rPr>
              <a:t>Query String</a:t>
            </a:r>
            <a:endParaRPr lang="en-US" sz="4000" i="0" noProof="0" dirty="0">
              <a:effectLst/>
              <a:latin typeface="Euclid Circular B" panose="020B0504000000000000" pitchFamily="34" charset="0"/>
              <a:ea typeface="Euclid Circular B" panose="020B0504000000000000" pitchFamily="34" charset="0"/>
            </a:endParaRPr>
          </a:p>
        </p:txBody>
      </p:sp>
      <p:sp>
        <p:nvSpPr>
          <p:cNvPr id="10" name="Title 1">
            <a:extLst>
              <a:ext uri="{FF2B5EF4-FFF2-40B4-BE49-F238E27FC236}">
                <a16:creationId xmlns:a16="http://schemas.microsoft.com/office/drawing/2014/main" id="{97F39C48-93E3-4BFF-8540-CD6CA8E7E84A}"/>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FB4DC0D6-C80F-4B73-9CF0-3753F7A6DE01}"/>
              </a:ext>
            </a:extLst>
          </p:cNvPr>
          <p:cNvPicPr>
            <a:picLocks noChangeAspect="1"/>
          </p:cNvPicPr>
          <p:nvPr/>
        </p:nvPicPr>
        <p:blipFill>
          <a:blip r:embed="rId4"/>
          <a:stretch>
            <a:fillRect/>
          </a:stretch>
        </p:blipFill>
        <p:spPr>
          <a:xfrm>
            <a:off x="247958" y="1998792"/>
            <a:ext cx="11700000" cy="2766987"/>
          </a:xfrm>
          <a:prstGeom prst="rect">
            <a:avLst/>
          </a:prstGeom>
        </p:spPr>
      </p:pic>
      <p:cxnSp>
        <p:nvCxnSpPr>
          <p:cNvPr id="12" name="Straight Connector 11">
            <a:extLst>
              <a:ext uri="{FF2B5EF4-FFF2-40B4-BE49-F238E27FC236}">
                <a16:creationId xmlns:a16="http://schemas.microsoft.com/office/drawing/2014/main" id="{BACB925E-00A3-4E1B-8CFD-78190AE45102}"/>
              </a:ext>
            </a:extLst>
          </p:cNvPr>
          <p:cNvCxnSpPr>
            <a:cxnSpLocks/>
          </p:cNvCxnSpPr>
          <p:nvPr/>
        </p:nvCxnSpPr>
        <p:spPr>
          <a:xfrm>
            <a:off x="3089188" y="2491260"/>
            <a:ext cx="66517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EBB48-6346-4C56-BDFA-D11AE9726DCD}"/>
              </a:ext>
            </a:extLst>
          </p:cNvPr>
          <p:cNvCxnSpPr>
            <a:cxnSpLocks/>
          </p:cNvCxnSpPr>
          <p:nvPr/>
        </p:nvCxnSpPr>
        <p:spPr>
          <a:xfrm>
            <a:off x="8978900" y="2491260"/>
            <a:ext cx="0" cy="2461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2260600" y="4952731"/>
            <a:ext cx="9486900"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tenantId=3</a:t>
            </a:r>
            <a:endParaRPr lang="en-US" sz="4000" dirty="0">
              <a:solidFill>
                <a:srgbClr val="FF0000"/>
              </a:solidFill>
            </a:endParaRPr>
          </a:p>
        </p:txBody>
      </p:sp>
    </p:spTree>
    <p:extLst>
      <p:ext uri="{BB962C8B-B14F-4D97-AF65-F5344CB8AC3E}">
        <p14:creationId xmlns:p14="http://schemas.microsoft.com/office/powerpoint/2010/main" val="414425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44C5937-A19D-4BAF-AA49-EBD4688913FA}"/>
              </a:ext>
            </a:extLst>
          </p:cNvPr>
          <p:cNvPicPr>
            <a:picLocks noChangeAspect="1"/>
          </p:cNvPicPr>
          <p:nvPr/>
        </p:nvPicPr>
        <p:blipFill>
          <a:blip r:embed="rId4"/>
          <a:stretch>
            <a:fillRect/>
          </a:stretch>
        </p:blipFill>
        <p:spPr>
          <a:xfrm>
            <a:off x="246000" y="1806038"/>
            <a:ext cx="11700000" cy="3149349"/>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0794998"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3. </a:t>
            </a:r>
            <a:r>
              <a:rPr lang="en-US" sz="4000" b="1" i="0" noProof="0" dirty="0">
                <a:solidFill>
                  <a:srgbClr val="B84297"/>
                </a:solidFill>
                <a:effectLst/>
                <a:latin typeface="Euclid Circular B" panose="020B0504000000000000" pitchFamily="34" charset="0"/>
                <a:ea typeface="Euclid Circular B" panose="020B0504000000000000" pitchFamily="34" charset="0"/>
              </a:rPr>
              <a:t>Route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3540554" y="5060548"/>
            <a:ext cx="8118044"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acme</a:t>
            </a:r>
            <a:r>
              <a:rPr lang="en-US" sz="4000" dirty="0">
                <a:solidFill>
                  <a:schemeClr val="tx1"/>
                </a:solidFill>
                <a:latin typeface="Cascadia Mono" panose="020B0609020000020004" pitchFamily="49" charset="0"/>
              </a:rPr>
              <a:t>/</a:t>
            </a:r>
            <a:endParaRPr lang="en-US" sz="4000" dirty="0">
              <a:solidFill>
                <a:schemeClr val="tx1"/>
              </a:solidFill>
            </a:endParaRPr>
          </a:p>
        </p:txBody>
      </p:sp>
      <p:sp>
        <p:nvSpPr>
          <p:cNvPr id="11" name="Title 1">
            <a:extLst>
              <a:ext uri="{FF2B5EF4-FFF2-40B4-BE49-F238E27FC236}">
                <a16:creationId xmlns:a16="http://schemas.microsoft.com/office/drawing/2014/main" id="{6A062E27-CF33-455D-9953-AF34971D77C7}"/>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2" name="Straight Connector 11">
            <a:extLst>
              <a:ext uri="{FF2B5EF4-FFF2-40B4-BE49-F238E27FC236}">
                <a16:creationId xmlns:a16="http://schemas.microsoft.com/office/drawing/2014/main" id="{FC954698-5914-4712-9E16-E4E2EEA3B7C9}"/>
              </a:ext>
            </a:extLst>
          </p:cNvPr>
          <p:cNvCxnSpPr>
            <a:cxnSpLocks/>
          </p:cNvCxnSpPr>
          <p:nvPr/>
        </p:nvCxnSpPr>
        <p:spPr>
          <a:xfrm>
            <a:off x="3647988" y="2288060"/>
            <a:ext cx="7985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5E68B6-2018-4436-A533-2FD3EA766EE7}"/>
              </a:ext>
            </a:extLst>
          </p:cNvPr>
          <p:cNvCxnSpPr>
            <a:cxnSpLocks/>
          </p:cNvCxnSpPr>
          <p:nvPr/>
        </p:nvCxnSpPr>
        <p:spPr>
          <a:xfrm>
            <a:off x="10579100" y="2288060"/>
            <a:ext cx="0" cy="2998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199" y="909867"/>
            <a:ext cx="10993677"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4. </a:t>
            </a:r>
            <a:r>
              <a:rPr lang="en-US" sz="4000" b="1" i="0" noProof="0" dirty="0">
                <a:solidFill>
                  <a:srgbClr val="B84297"/>
                </a:solidFill>
                <a:effectLst/>
                <a:latin typeface="Euclid Circular B" panose="020B0504000000000000" pitchFamily="34" charset="0"/>
                <a:ea typeface="Euclid Circular B" panose="020B0504000000000000" pitchFamily="34" charset="0"/>
              </a:rPr>
              <a:t>Header</a:t>
            </a:r>
            <a:endParaRPr lang="en-US" sz="4000" noProof="0" dirty="0">
              <a:solidFill>
                <a:srgbClr val="B84297"/>
              </a:solidFill>
              <a:latin typeface="Euclid Circular B" panose="020B0504000000000000" pitchFamily="34" charset="0"/>
              <a:ea typeface="Euclid Circular B" panose="020B0504000000000000" pitchFamily="34" charset="0"/>
            </a:endParaRPr>
          </a:p>
        </p:txBody>
      </p:sp>
      <p:sp>
        <p:nvSpPr>
          <p:cNvPr id="23" name="Title 1">
            <a:extLst>
              <a:ext uri="{FF2B5EF4-FFF2-40B4-BE49-F238E27FC236}">
                <a16:creationId xmlns:a16="http://schemas.microsoft.com/office/drawing/2014/main" id="{5E098C4E-3265-443B-B168-55C2999D090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rotWithShape="1">
          <a:blip r:embed="rId4"/>
          <a:srcRect l="1035" t="78517" r="2060"/>
          <a:stretch/>
        </p:blipFill>
        <p:spPr>
          <a:xfrm>
            <a:off x="1887776" y="4633757"/>
            <a:ext cx="9944100" cy="1922234"/>
          </a:xfrm>
          <a:prstGeom prst="rect">
            <a:avLst/>
          </a:prstGeom>
          <a:ln>
            <a:noFill/>
          </a:ln>
          <a:effectLst/>
        </p:spPr>
      </p:pic>
      <p:pic>
        <p:nvPicPr>
          <p:cNvPr id="35" name="Picture 34">
            <a:extLst>
              <a:ext uri="{FF2B5EF4-FFF2-40B4-BE49-F238E27FC236}">
                <a16:creationId xmlns:a16="http://schemas.microsoft.com/office/drawing/2014/main" id="{59A052E2-B191-4628-AAF9-1BFA4F248DC3}"/>
              </a:ext>
            </a:extLst>
          </p:cNvPr>
          <p:cNvPicPr>
            <a:picLocks noChangeAspect="1"/>
          </p:cNvPicPr>
          <p:nvPr/>
        </p:nvPicPr>
        <p:blipFill>
          <a:blip r:embed="rId5"/>
          <a:stretch>
            <a:fillRect/>
          </a:stretch>
        </p:blipFill>
        <p:spPr>
          <a:xfrm>
            <a:off x="246000" y="1658589"/>
            <a:ext cx="11700000" cy="2804381"/>
          </a:xfrm>
          <a:prstGeom prst="rect">
            <a:avLst/>
          </a:prstGeom>
        </p:spPr>
      </p:pic>
      <p:cxnSp>
        <p:nvCxnSpPr>
          <p:cNvPr id="26" name="Straight Connector 25">
            <a:extLst>
              <a:ext uri="{FF2B5EF4-FFF2-40B4-BE49-F238E27FC236}">
                <a16:creationId xmlns:a16="http://schemas.microsoft.com/office/drawing/2014/main" id="{874F90DF-0650-4844-A33C-B9E83110BC28}"/>
              </a:ext>
            </a:extLst>
          </p:cNvPr>
          <p:cNvCxnSpPr>
            <a:cxnSpLocks/>
          </p:cNvCxnSpPr>
          <p:nvPr/>
        </p:nvCxnSpPr>
        <p:spPr>
          <a:xfrm>
            <a:off x="4219490" y="2122960"/>
            <a:ext cx="74137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20EAE1-6EAB-4C1D-9CA9-6F0584A02B16}"/>
              </a:ext>
            </a:extLst>
          </p:cNvPr>
          <p:cNvCxnSpPr>
            <a:cxnSpLocks/>
          </p:cNvCxnSpPr>
          <p:nvPr/>
        </p:nvCxnSpPr>
        <p:spPr>
          <a:xfrm>
            <a:off x="11125200" y="2161060"/>
            <a:ext cx="0" cy="30967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E6077-8728-445C-944D-A31D62076C09}"/>
              </a:ext>
            </a:extLst>
          </p:cNvPr>
          <p:cNvPicPr>
            <a:picLocks noChangeAspect="1"/>
          </p:cNvPicPr>
          <p:nvPr/>
        </p:nvPicPr>
        <p:blipFill>
          <a:blip r:embed="rId4"/>
          <a:stretch>
            <a:fillRect/>
          </a:stretch>
        </p:blipFill>
        <p:spPr>
          <a:xfrm>
            <a:off x="246000" y="1656038"/>
            <a:ext cx="11700000" cy="2893717"/>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214100"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5. </a:t>
            </a:r>
            <a:r>
              <a:rPr lang="en-US" sz="4000" b="1" i="0" noProof="0" dirty="0">
                <a:solidFill>
                  <a:srgbClr val="B84297"/>
                </a:solidFill>
                <a:effectLst/>
                <a:latin typeface="Euclid Circular B" panose="020B0504000000000000" pitchFamily="34" charset="0"/>
                <a:ea typeface="Euclid Circular B" panose="020B0504000000000000" pitchFamily="34" charset="0"/>
              </a:rPr>
              <a:t>Cookie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3183860" y="4710383"/>
            <a:ext cx="8762140" cy="1688626"/>
          </a:xfrm>
          <a:prstGeom prst="rect">
            <a:avLst/>
          </a:prstGeom>
          <a:ln>
            <a:noFill/>
          </a:ln>
          <a:effectLst/>
        </p:spPr>
      </p:pic>
      <p:sp>
        <p:nvSpPr>
          <p:cNvPr id="10" name="Title 1">
            <a:extLst>
              <a:ext uri="{FF2B5EF4-FFF2-40B4-BE49-F238E27FC236}">
                <a16:creationId xmlns:a16="http://schemas.microsoft.com/office/drawing/2014/main" id="{D8F17CBC-E410-4161-B571-09C2851A3DCB}"/>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3" name="Straight Connector 12">
            <a:extLst>
              <a:ext uri="{FF2B5EF4-FFF2-40B4-BE49-F238E27FC236}">
                <a16:creationId xmlns:a16="http://schemas.microsoft.com/office/drawing/2014/main" id="{2CFF7238-1DD7-42A0-B504-0E0EAB762FAF}"/>
              </a:ext>
            </a:extLst>
          </p:cNvPr>
          <p:cNvCxnSpPr>
            <a:cxnSpLocks/>
          </p:cNvCxnSpPr>
          <p:nvPr/>
        </p:nvCxnSpPr>
        <p:spPr>
          <a:xfrm>
            <a:off x="3940090" y="2135660"/>
            <a:ext cx="78074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722143-783A-4140-BC28-F7303E841076}"/>
              </a:ext>
            </a:extLst>
          </p:cNvPr>
          <p:cNvCxnSpPr>
            <a:cxnSpLocks/>
          </p:cNvCxnSpPr>
          <p:nvPr/>
        </p:nvCxnSpPr>
        <p:spPr>
          <a:xfrm>
            <a:off x="10858500" y="2135660"/>
            <a:ext cx="0" cy="2906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0CC2F2-9711-4C5B-BAD8-798E074E3F85}"/>
              </a:ext>
            </a:extLst>
          </p:cNvPr>
          <p:cNvPicPr>
            <a:picLocks noChangeAspect="1"/>
          </p:cNvPicPr>
          <p:nvPr/>
        </p:nvPicPr>
        <p:blipFill>
          <a:blip r:embed="rId4"/>
          <a:stretch>
            <a:fillRect/>
          </a:stretch>
        </p:blipFill>
        <p:spPr>
          <a:xfrm>
            <a:off x="246000" y="1671161"/>
            <a:ext cx="11700000" cy="3991981"/>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6. </a:t>
            </a:r>
            <a:r>
              <a:rPr lang="en-US" sz="4000" b="1" i="0" noProof="0" dirty="0">
                <a:solidFill>
                  <a:srgbClr val="B84297"/>
                </a:solidFill>
                <a:effectLst/>
                <a:latin typeface="Euclid Circular B" panose="020B0504000000000000" pitchFamily="34" charset="0"/>
                <a:ea typeface="Euclid Circular B" panose="020B0504000000000000" pitchFamily="34" charset="0"/>
              </a:rPr>
              <a:t>Domain</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18" name="TextBox 17">
            <a:extLst>
              <a:ext uri="{FF2B5EF4-FFF2-40B4-BE49-F238E27FC236}">
                <a16:creationId xmlns:a16="http://schemas.microsoft.com/office/drawing/2014/main" id="{ACBF2840-5853-4D72-93EF-7EA0DD56C853}"/>
              </a:ext>
            </a:extLst>
          </p:cNvPr>
          <p:cNvSpPr txBox="1"/>
          <p:nvPr/>
        </p:nvSpPr>
        <p:spPr>
          <a:xfrm>
            <a:off x="4940301" y="5745533"/>
            <a:ext cx="6908799" cy="64633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600" dirty="0">
                <a:solidFill>
                  <a:schemeClr val="tx1"/>
                </a:solidFill>
                <a:latin typeface="Cascadia Mono" panose="020B0609020000020004" pitchFamily="49" charset="0"/>
              </a:rPr>
              <a:t>https://</a:t>
            </a:r>
            <a:r>
              <a:rPr lang="en-US" sz="3600" b="1" dirty="0">
                <a:solidFill>
                  <a:srgbClr val="FF0000"/>
                </a:solidFill>
                <a:latin typeface="Cascadia Mono" panose="020B0609020000020004" pitchFamily="49" charset="0"/>
              </a:rPr>
              <a:t>acme</a:t>
            </a:r>
            <a:r>
              <a:rPr lang="en-US" sz="3600" dirty="0">
                <a:solidFill>
                  <a:schemeClr val="tx1"/>
                </a:solidFill>
                <a:latin typeface="Cascadia Mono" panose="020B0609020000020004" pitchFamily="49" charset="0"/>
              </a:rPr>
              <a:t>.fabrikam.com</a:t>
            </a:r>
            <a:endParaRPr lang="en-US" sz="3600" dirty="0">
              <a:solidFill>
                <a:schemeClr val="tx1"/>
              </a:solidFill>
            </a:endParaRPr>
          </a:p>
        </p:txBody>
      </p:sp>
      <p:sp>
        <p:nvSpPr>
          <p:cNvPr id="12" name="Title 1">
            <a:extLst>
              <a:ext uri="{FF2B5EF4-FFF2-40B4-BE49-F238E27FC236}">
                <a16:creationId xmlns:a16="http://schemas.microsoft.com/office/drawing/2014/main" id="{A75DE088-97E3-4733-A7E7-C90E255AE39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098FA50-D759-419C-B4D2-28A1421AD57A}"/>
              </a:ext>
            </a:extLst>
          </p:cNvPr>
          <p:cNvCxnSpPr>
            <a:cxnSpLocks/>
          </p:cNvCxnSpPr>
          <p:nvPr/>
        </p:nvCxnSpPr>
        <p:spPr>
          <a:xfrm>
            <a:off x="4333790" y="2770660"/>
            <a:ext cx="72740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CC0E6B-B33A-4A37-9D3F-FA312E3BB040}"/>
              </a:ext>
            </a:extLst>
          </p:cNvPr>
          <p:cNvCxnSpPr>
            <a:cxnSpLocks/>
          </p:cNvCxnSpPr>
          <p:nvPr/>
        </p:nvCxnSpPr>
        <p:spPr>
          <a:xfrm>
            <a:off x="10515600" y="2770660"/>
            <a:ext cx="0" cy="29748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7E6FBAD-82B4-4C7C-8391-00637308D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1" y="352425"/>
            <a:ext cx="2159000" cy="904081"/>
          </a:xfrm>
          <a:prstGeom prst="rect">
            <a:avLst/>
          </a:prstGeom>
        </p:spPr>
      </p:pic>
      <p:sp>
        <p:nvSpPr>
          <p:cNvPr id="13" name="Title 1">
            <a:extLst>
              <a:ext uri="{FF2B5EF4-FFF2-40B4-BE49-F238E27FC236}">
                <a16:creationId xmlns:a16="http://schemas.microsoft.com/office/drawing/2014/main" id="{589E2F47-1FC5-46F6-BD92-9DACC1B2BED6}"/>
              </a:ext>
            </a:extLst>
          </p:cNvPr>
          <p:cNvSpPr>
            <a:spLocks noGrp="1"/>
          </p:cNvSpPr>
          <p:nvPr>
            <p:ph type="title"/>
          </p:nvPr>
        </p:nvSpPr>
        <p:spPr>
          <a:xfrm>
            <a:off x="2955923" y="339927"/>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15" name="Picture 14">
            <a:extLst>
              <a:ext uri="{FF2B5EF4-FFF2-40B4-BE49-F238E27FC236}">
                <a16:creationId xmlns:a16="http://schemas.microsoft.com/office/drawing/2014/main" id="{782B19A3-177B-4382-88CB-DCDC64B363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0457" y="454227"/>
            <a:ext cx="2478769" cy="657023"/>
          </a:xfrm>
          <a:prstGeom prst="rect">
            <a:avLst/>
          </a:prstGeom>
        </p:spPr>
      </p:pic>
      <p:cxnSp>
        <p:nvCxnSpPr>
          <p:cNvPr id="16" name="Straight Connector 15">
            <a:extLst>
              <a:ext uri="{FF2B5EF4-FFF2-40B4-BE49-F238E27FC236}">
                <a16:creationId xmlns:a16="http://schemas.microsoft.com/office/drawing/2014/main" id="{F0A7935B-C143-4BFA-B868-EDCFBEF5B9F2}"/>
              </a:ext>
            </a:extLst>
          </p:cNvPr>
          <p:cNvCxnSpPr/>
          <p:nvPr/>
        </p:nvCxnSpPr>
        <p:spPr>
          <a:xfrm>
            <a:off x="2930523" y="371731"/>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B68DBEC2-D549-4886-A394-32B351C3EF1F}"/>
              </a:ext>
            </a:extLst>
          </p:cNvPr>
          <p:cNvCxnSpPr/>
          <p:nvPr/>
        </p:nvCxnSpPr>
        <p:spPr>
          <a:xfrm>
            <a:off x="571501" y="1403350"/>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3" name="Picture 2">
            <a:extLst>
              <a:ext uri="{FF2B5EF4-FFF2-40B4-BE49-F238E27FC236}">
                <a16:creationId xmlns:a16="http://schemas.microsoft.com/office/drawing/2014/main" id="{E299ECD7-4082-4F6C-ACA0-A015266AE94B}"/>
              </a:ext>
            </a:extLst>
          </p:cNvPr>
          <p:cNvPicPr>
            <a:picLocks noChangeAspect="1"/>
          </p:cNvPicPr>
          <p:nvPr/>
        </p:nvPicPr>
        <p:blipFill>
          <a:blip r:embed="rId6"/>
          <a:stretch>
            <a:fillRect/>
          </a:stretch>
        </p:blipFill>
        <p:spPr>
          <a:xfrm>
            <a:off x="276225" y="1598302"/>
            <a:ext cx="11639550" cy="4438650"/>
          </a:xfrm>
          <a:prstGeom prst="rect">
            <a:avLst/>
          </a:prstGeom>
        </p:spPr>
      </p:pic>
    </p:spTree>
    <p:extLst>
      <p:ext uri="{BB962C8B-B14F-4D97-AF65-F5344CB8AC3E}">
        <p14:creationId xmlns:p14="http://schemas.microsoft.com/office/powerpoint/2010/main" val="339451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 Isolation</a:t>
            </a:r>
          </a:p>
        </p:txBody>
      </p:sp>
      <p:sp>
        <p:nvSpPr>
          <p:cNvPr id="3" name="Title 1">
            <a:extLst>
              <a:ext uri="{FF2B5EF4-FFF2-40B4-BE49-F238E27FC236}">
                <a16:creationId xmlns:a16="http://schemas.microsoft.com/office/drawing/2014/main" id="{CBBD70D3-9258-4B39-93C0-47734C360EE3}"/>
              </a:ext>
            </a:extLst>
          </p:cNvPr>
          <p:cNvSpPr txBox="1">
            <a:spLocks/>
          </p:cNvSpPr>
          <p:nvPr/>
        </p:nvSpPr>
        <p:spPr>
          <a:xfrm>
            <a:off x="521368" y="1898650"/>
            <a:ext cx="11670632"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91271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3"/>
          <a:stretch>
            <a:fillRect/>
          </a:stretch>
        </p:blipFill>
        <p:spPr>
          <a:xfrm>
            <a:off x="238668" y="1425452"/>
            <a:ext cx="11700000" cy="2898361"/>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5330334" y="5156200"/>
            <a:ext cx="4579332"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6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8" name="Straight Connector 7">
            <a:extLst>
              <a:ext uri="{FF2B5EF4-FFF2-40B4-BE49-F238E27FC236}">
                <a16:creationId xmlns:a16="http://schemas.microsoft.com/office/drawing/2014/main" id="{24DE22A3-AC18-44A2-80B2-4F4584CD8ADA}"/>
              </a:ext>
            </a:extLst>
          </p:cNvPr>
          <p:cNvCxnSpPr>
            <a:cxnSpLocks/>
          </p:cNvCxnSpPr>
          <p:nvPr/>
        </p:nvCxnSpPr>
        <p:spPr>
          <a:xfrm>
            <a:off x="5400590" y="3926360"/>
            <a:ext cx="50388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B661-5FD6-498D-BA80-8715CD2A97A1}"/>
              </a:ext>
            </a:extLst>
          </p:cNvPr>
          <p:cNvCxnSpPr>
            <a:cxnSpLocks/>
          </p:cNvCxnSpPr>
          <p:nvPr/>
        </p:nvCxnSpPr>
        <p:spPr>
          <a:xfrm>
            <a:off x="7620000" y="3951760"/>
            <a:ext cx="0" cy="1204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23FC6210-3801-4120-A6B4-9641FD2DA677}"/>
              </a:ext>
            </a:extLst>
          </p:cNvPr>
          <p:cNvPicPr>
            <a:picLocks noChangeAspect="1"/>
          </p:cNvPicPr>
          <p:nvPr/>
        </p:nvPicPr>
        <p:blipFill>
          <a:blip r:embed="rId3"/>
          <a:stretch>
            <a:fillRect/>
          </a:stretch>
        </p:blipFill>
        <p:spPr>
          <a:xfrm>
            <a:off x="246000" y="1311275"/>
            <a:ext cx="11700000" cy="3117434"/>
          </a:xfrm>
          <a:prstGeom prst="rect">
            <a:avLst/>
          </a:prstGeom>
        </p:spPr>
      </p:pic>
      <p:cxnSp>
        <p:nvCxnSpPr>
          <p:cNvPr id="7" name="Straight Connector 6">
            <a:extLst>
              <a:ext uri="{FF2B5EF4-FFF2-40B4-BE49-F238E27FC236}">
                <a16:creationId xmlns:a16="http://schemas.microsoft.com/office/drawing/2014/main" id="{63FBB98E-4CA9-4D86-89FC-00B26BE400A7}"/>
              </a:ext>
            </a:extLst>
          </p:cNvPr>
          <p:cNvCxnSpPr>
            <a:cxnSpLocks/>
          </p:cNvCxnSpPr>
          <p:nvPr/>
        </p:nvCxnSpPr>
        <p:spPr>
          <a:xfrm>
            <a:off x="3063790" y="3088160"/>
            <a:ext cx="3540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E8F4AC-33B8-4B79-942F-FF86BA132EC6}"/>
              </a:ext>
            </a:extLst>
          </p:cNvPr>
          <p:cNvCxnSpPr>
            <a:cxnSpLocks/>
          </p:cNvCxnSpPr>
          <p:nvPr/>
        </p:nvCxnSpPr>
        <p:spPr>
          <a:xfrm>
            <a:off x="8586745" y="1919760"/>
            <a:ext cx="30449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909208-F98B-4FD1-B8C1-87C3D310F34B}"/>
              </a:ext>
            </a:extLst>
          </p:cNvPr>
          <p:cNvCxnSpPr>
            <a:cxnSpLocks/>
          </p:cNvCxnSpPr>
          <p:nvPr/>
        </p:nvCxnSpPr>
        <p:spPr>
          <a:xfrm flipH="1">
            <a:off x="6604000" y="1919760"/>
            <a:ext cx="3505200" cy="6583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49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3"/>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417549" y="1137556"/>
            <a:ext cx="11418851" cy="5251450"/>
          </a:xfrm>
          <a:prstGeom prst="rect">
            <a:avLst/>
          </a:prstGeom>
          <a:ln>
            <a:noFill/>
          </a:ln>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Manual Way</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3"/>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388145" y="190973"/>
            <a:ext cx="3803855" cy="27096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 Find all entities implement </a:t>
            </a:r>
            <a:r>
              <a:rPr lang="en-US" b="1" i="1" dirty="0">
                <a:solidFill>
                  <a:srgbClr val="292D33"/>
                </a:solidFill>
                <a:latin typeface="Euclid Circular B" panose="020B0504000000000000" pitchFamily="34" charset="0"/>
                <a:ea typeface="Euclid Circular B" panose="020B0504000000000000" pitchFamily="34" charset="0"/>
              </a:rPr>
              <a:t>IMultiTenant</a:t>
            </a:r>
            <a:endParaRPr lang="en-US" i="1"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7454903" y="5270027"/>
            <a:ext cx="4379910"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 Create LINQ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397784" y="5485674"/>
            <a:ext cx="6269716"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 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85029" y="2186609"/>
            <a:ext cx="11433976" cy="2091194"/>
          </a:xfrm>
        </p:spPr>
        <p:txBody>
          <a:bodyPr>
            <a:normAutofit lnSpcReduction="10000"/>
          </a:bodyPr>
          <a:lstStyle/>
          <a:p>
            <a:pPr marL="0" indent="0">
              <a:buNone/>
            </a:pPr>
            <a:r>
              <a:rPr lang="en-US" sz="4400" dirty="0">
                <a:solidFill>
                  <a:srgbClr val="00B050"/>
                </a:solidFill>
                <a:latin typeface="Euclid Circular B" panose="020B0504000000000000" pitchFamily="34" charset="0"/>
                <a:ea typeface="Euclid Circular B" panose="020B0504000000000000" pitchFamily="34" charset="0"/>
              </a:rPr>
              <a:t>😊 </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Easy to implement</a:t>
            </a:r>
            <a:endParaRPr lang="en-US" sz="4400" dirty="0">
              <a:solidFill>
                <a:srgbClr val="00B050"/>
              </a:solidFill>
              <a:latin typeface="Euclid Circular B" panose="020B0504000000000000" pitchFamily="34" charset="0"/>
              <a:ea typeface="Euclid Circular B" panose="020B0504000000000000" pitchFamily="34" charset="0"/>
            </a:endParaRPr>
          </a:p>
          <a:p>
            <a:pPr marL="0" indent="0">
              <a:buNone/>
            </a:pPr>
            <a:r>
              <a:rPr lang="en-US" sz="4400" dirty="0">
                <a:solidFill>
                  <a:srgbClr val="00B050"/>
                </a:solidFill>
                <a:latin typeface="Euclid Circular B" panose="020B0504000000000000" pitchFamily="34" charset="0"/>
                <a:ea typeface="Euclid Circular B" panose="020B0504000000000000" pitchFamily="34" charset="0"/>
              </a:rPr>
              <a:t>😊</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 as well</a:t>
            </a:r>
          </a:p>
          <a:p>
            <a:pPr marL="0" indent="0">
              <a:buNone/>
            </a:pPr>
            <a:r>
              <a:rPr lang="en-US" sz="4400" dirty="0">
                <a:solidFill>
                  <a:srgbClr val="00B050"/>
                </a:solidFill>
                <a:latin typeface="Euclid Circular B" panose="020B0504000000000000" pitchFamily="34" charset="0"/>
                <a:ea typeface="Euclid Circular B" panose="020B0504000000000000" pitchFamily="34" charset="0"/>
              </a:rPr>
              <a:t>😕</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 </a:t>
            </a:r>
            <a:r>
              <a:rPr lang="en-US" sz="4400" dirty="0">
                <a:solidFill>
                  <a:srgbClr val="FE9D00"/>
                </a:solidFill>
                <a:latin typeface="Euclid Circular B" panose="020B0504000000000000" pitchFamily="34" charset="0"/>
                <a:ea typeface="Euclid Circular B" panose="020B0504000000000000" pitchFamily="34" charset="0"/>
              </a:rPr>
              <a:t>W</a:t>
            </a:r>
            <a:r>
              <a:rPr lang="en-US" sz="4400" noProof="0" dirty="0" err="1">
                <a:solidFill>
                  <a:srgbClr val="FE9D00"/>
                </a:solidFill>
                <a:latin typeface="Euclid Circular B" panose="020B0504000000000000" pitchFamily="34" charset="0"/>
                <a:ea typeface="Euclid Circular B" panose="020B0504000000000000" pitchFamily="34" charset="0"/>
              </a:rPr>
              <a:t>orks</a:t>
            </a:r>
            <a:r>
              <a:rPr lang="en-US" sz="4400" noProof="0" dirty="0">
                <a:solidFill>
                  <a:srgbClr val="FE9D00"/>
                </a:solidFill>
                <a:latin typeface="Euclid Circular B" panose="020B0504000000000000" pitchFamily="34" charset="0"/>
                <a:ea typeface="Euclid Circular B" panose="020B0504000000000000" pitchFamily="34" charset="0"/>
              </a:rPr>
              <a:t> only with EF Core</a:t>
            </a:r>
            <a:endParaRPr lang="en-US" sz="44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4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43366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549428"/>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a:t>
            </a:r>
            <a:r>
              <a:rPr lang="en-US" sz="4000" dirty="0">
                <a:solidFill>
                  <a:srgbClr val="FF0000"/>
                </a:solidFill>
                <a:latin typeface="Courier New" panose="02070309020205020404" pitchFamily="49" charset="0"/>
                <a:ea typeface="Euclid Circular B" panose="020B0504000000000000" pitchFamily="34" charset="0"/>
                <a:cs typeface="Courier New" panose="02070309020205020404" pitchFamily="49" charset="0"/>
              </a:rPr>
              <a:t>IgnoreQueryFilters()</a:t>
            </a:r>
            <a:r>
              <a:rPr lang="en-US" sz="4000" dirty="0">
                <a:solidFill>
                  <a:srgbClr val="FF0000"/>
                </a:solidFill>
                <a:latin typeface="Euclid Circular B" panose="020B0504000000000000" pitchFamily="34" charset="0"/>
                <a:ea typeface="Euclid Circular B" panose="020B0504000000000000" pitchFamily="34" charset="0"/>
              </a:rPr>
              <a:t> disables all filters</a:t>
            </a:r>
          </a:p>
          <a:p>
            <a:pPr marL="0" indent="0">
              <a:buNone/>
            </a:pPr>
            <a:endParaRPr lang="en-US" sz="400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14" name="Picture 13">
            <a:extLst>
              <a:ext uri="{FF2B5EF4-FFF2-40B4-BE49-F238E27FC236}">
                <a16:creationId xmlns:a16="http://schemas.microsoft.com/office/drawing/2014/main" id="{2A3FC679-7950-41B8-AFD2-AC178096927B}"/>
              </a:ext>
            </a:extLst>
          </p:cNvPr>
          <p:cNvPicPr>
            <a:picLocks noChangeAspect="1"/>
          </p:cNvPicPr>
          <p:nvPr/>
        </p:nvPicPr>
        <p:blipFill>
          <a:blip r:embed="rId3"/>
          <a:stretch>
            <a:fillRect/>
          </a:stretch>
        </p:blipFill>
        <p:spPr>
          <a:xfrm>
            <a:off x="850789" y="2325632"/>
            <a:ext cx="10023362" cy="3462918"/>
          </a:xfrm>
          <a:prstGeom prst="rect">
            <a:avLst/>
          </a:prstGeom>
        </p:spPr>
      </p:pic>
      <p:cxnSp>
        <p:nvCxnSpPr>
          <p:cNvPr id="10" name="Straight Connector 9">
            <a:extLst>
              <a:ext uri="{FF2B5EF4-FFF2-40B4-BE49-F238E27FC236}">
                <a16:creationId xmlns:a16="http://schemas.microsoft.com/office/drawing/2014/main" id="{CA807FED-D317-4BE7-8CA3-B8B13F8AB2C1}"/>
              </a:ext>
            </a:extLst>
          </p:cNvPr>
          <p:cNvCxnSpPr>
            <a:cxnSpLocks/>
          </p:cNvCxnSpPr>
          <p:nvPr/>
        </p:nvCxnSpPr>
        <p:spPr>
          <a:xfrm>
            <a:off x="2663371" y="4749610"/>
            <a:ext cx="57968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234389"/>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Can be defined for the root entity </a:t>
            </a:r>
          </a:p>
          <a:p>
            <a:pPr marL="0" indent="0">
              <a:buNone/>
            </a:pPr>
            <a:r>
              <a:rPr lang="en-US" sz="4000" dirty="0">
                <a:solidFill>
                  <a:srgbClr val="FF0000"/>
                </a:solidFill>
                <a:latin typeface="Euclid Circular B" panose="020B0504000000000000" pitchFamily="34" charset="0"/>
                <a:ea typeface="Euclid Circular B" panose="020B0504000000000000" pitchFamily="34" charset="0"/>
              </a:rPr>
              <a:t>       of the inheritance hierarchy </a:t>
            </a:r>
          </a:p>
          <a:p>
            <a:pPr marL="0" indent="0">
              <a:buNone/>
            </a:pPr>
            <a:endParaRPr lang="en-US" sz="4000" noProof="0" dirty="0">
              <a:latin typeface="Euclid Circular B" panose="020B0504000000000000" pitchFamily="34" charset="0"/>
              <a:ea typeface="Euclid Circular B" panose="020B0504000000000000" pitchFamily="34" charset="0"/>
            </a:endParaRPr>
          </a:p>
        </p:txBody>
      </p:sp>
      <p:graphicFrame>
        <p:nvGraphicFramePr>
          <p:cNvPr id="19" name="Object 18">
            <a:extLst>
              <a:ext uri="{FF2B5EF4-FFF2-40B4-BE49-F238E27FC236}">
                <a16:creationId xmlns:a16="http://schemas.microsoft.com/office/drawing/2014/main" id="{B5615CB6-A853-4A7C-BB60-66930DEF9C50}"/>
              </a:ext>
            </a:extLst>
          </p:cNvPr>
          <p:cNvGraphicFramePr>
            <a:graphicFrameLocks noChangeAspect="1"/>
          </p:cNvGraphicFramePr>
          <p:nvPr>
            <p:extLst>
              <p:ext uri="{D42A27DB-BD31-4B8C-83A1-F6EECF244321}">
                <p14:modId xmlns:p14="http://schemas.microsoft.com/office/powerpoint/2010/main" val="233031970"/>
              </p:ext>
            </p:extLst>
          </p:nvPr>
        </p:nvGraphicFramePr>
        <p:xfrm>
          <a:off x="643972" y="3117091"/>
          <a:ext cx="10379257" cy="2472676"/>
        </p:xfrm>
        <a:graphic>
          <a:graphicData uri="http://schemas.openxmlformats.org/presentationml/2006/ole">
            <mc:AlternateContent xmlns:mc="http://schemas.openxmlformats.org/markup-compatibility/2006">
              <mc:Choice xmlns:v="urn:schemas-microsoft-com:vml" Requires="v">
                <p:oleObj spid="_x0000_s2147" name="Bitmap Image" r:id="rId4" imgW="6610320" imgH="1574640" progId="Paint.Picture">
                  <p:embed/>
                </p:oleObj>
              </mc:Choice>
              <mc:Fallback>
                <p:oleObj name="Bitmap Image" r:id="rId4" imgW="6610320" imgH="1574640" progId="Paint.Picture">
                  <p:embed/>
                  <p:pic>
                    <p:nvPicPr>
                      <p:cNvPr id="0" name=""/>
                      <p:cNvPicPr/>
                      <p:nvPr/>
                    </p:nvPicPr>
                    <p:blipFill>
                      <a:blip r:embed="rId5"/>
                      <a:stretch>
                        <a:fillRect/>
                      </a:stretch>
                    </p:blipFill>
                    <p:spPr>
                      <a:xfrm>
                        <a:off x="643972" y="3117091"/>
                        <a:ext cx="10379257" cy="2472676"/>
                      </a:xfrm>
                      <a:prstGeom prst="rect">
                        <a:avLst/>
                      </a:prstGeom>
                    </p:spPr>
                  </p:pic>
                </p:oleObj>
              </mc:Fallback>
            </mc:AlternateContent>
          </a:graphicData>
        </a:graphic>
      </p:graphicFrame>
      <p:sp>
        <p:nvSpPr>
          <p:cNvPr id="22" name="Title 1">
            <a:extLst>
              <a:ext uri="{FF2B5EF4-FFF2-40B4-BE49-F238E27FC236}">
                <a16:creationId xmlns:a16="http://schemas.microsoft.com/office/drawing/2014/main" id="{723022CB-6A31-4798-AE19-2FD36FFDE7DB}"/>
              </a:ext>
            </a:extLst>
          </p:cNvPr>
          <p:cNvSpPr txBox="1">
            <a:spLocks/>
          </p:cNvSpPr>
          <p:nvPr/>
        </p:nvSpPr>
        <p:spPr>
          <a:xfrm>
            <a:off x="9140793" y="2942211"/>
            <a:ext cx="2407235" cy="1417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Define to Animal</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12CA244A-51F4-4449-A299-BFB3EAE308D4}"/>
              </a:ext>
            </a:extLst>
          </p:cNvPr>
          <p:cNvCxnSpPr>
            <a:cxnSpLocks/>
          </p:cNvCxnSpPr>
          <p:nvPr/>
        </p:nvCxnSpPr>
        <p:spPr>
          <a:xfrm>
            <a:off x="1916264" y="3760967"/>
            <a:ext cx="716412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6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47721" y="1126166"/>
            <a:ext cx="11088591" cy="777116"/>
          </a:xfrm>
        </p:spPr>
        <p:txBody>
          <a:bodyPr>
            <a:normAutofit fontScale="92500"/>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Does not support Stored Procedures or T-SQL</a:t>
            </a:r>
          </a:p>
          <a:p>
            <a:endParaRPr lang="en-US" sz="40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7413EFE4-8C62-4D5B-9DFC-82D21D858B01}"/>
              </a:ext>
            </a:extLst>
          </p:cNvPr>
          <p:cNvPicPr>
            <a:picLocks noChangeAspect="1"/>
          </p:cNvPicPr>
          <p:nvPr/>
        </p:nvPicPr>
        <p:blipFill>
          <a:blip r:embed="rId3"/>
          <a:stretch>
            <a:fillRect/>
          </a:stretch>
        </p:blipFill>
        <p:spPr>
          <a:xfrm>
            <a:off x="852554" y="1924546"/>
            <a:ext cx="10880087" cy="4575965"/>
          </a:xfrm>
          <a:prstGeom prst="rect">
            <a:avLst/>
          </a:prstGeom>
        </p:spPr>
      </p:pic>
      <p:cxnSp>
        <p:nvCxnSpPr>
          <p:cNvPr id="13" name="Straight Connector 12">
            <a:extLst>
              <a:ext uri="{FF2B5EF4-FFF2-40B4-BE49-F238E27FC236}">
                <a16:creationId xmlns:a16="http://schemas.microsoft.com/office/drawing/2014/main" id="{511913D3-E4E8-407B-BB50-FA37DE6C4508}"/>
              </a:ext>
            </a:extLst>
          </p:cNvPr>
          <p:cNvCxnSpPr>
            <a:cxnSpLocks/>
          </p:cNvCxnSpPr>
          <p:nvPr/>
        </p:nvCxnSpPr>
        <p:spPr>
          <a:xfrm>
            <a:off x="1258536" y="2125311"/>
            <a:ext cx="10095264" cy="4108512"/>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252AE-1248-4E20-BF2E-EAB586129A1F}"/>
              </a:ext>
            </a:extLst>
          </p:cNvPr>
          <p:cNvCxnSpPr>
            <a:cxnSpLocks/>
          </p:cNvCxnSpPr>
          <p:nvPr/>
        </p:nvCxnSpPr>
        <p:spPr>
          <a:xfrm flipH="1">
            <a:off x="1049572" y="2082782"/>
            <a:ext cx="9342784" cy="4193570"/>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2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56" y="503356"/>
            <a:ext cx="2314598" cy="620842"/>
          </a:xfrm>
          <a:prstGeom prst="rect">
            <a:avLst/>
          </a:prstGeom>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377492" y="1369667"/>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11" name="Picture 10">
            <a:extLst>
              <a:ext uri="{FF2B5EF4-FFF2-40B4-BE49-F238E27FC236}">
                <a16:creationId xmlns:a16="http://schemas.microsoft.com/office/drawing/2014/main" id="{964B11D8-89C7-4CC7-BB95-EA6A16C4BC53}"/>
              </a:ext>
            </a:extLst>
          </p:cNvPr>
          <p:cNvPicPr>
            <a:picLocks noChangeAspect="1"/>
          </p:cNvPicPr>
          <p:nvPr/>
        </p:nvPicPr>
        <p:blipFill>
          <a:blip r:embed="rId6"/>
          <a:stretch>
            <a:fillRect/>
          </a:stretch>
        </p:blipFill>
        <p:spPr>
          <a:xfrm>
            <a:off x="257175" y="1615137"/>
            <a:ext cx="11677650" cy="4486275"/>
          </a:xfrm>
          <a:prstGeom prst="rect">
            <a:avLst/>
          </a:prstGeom>
        </p:spPr>
      </p:pic>
      <p:pic>
        <p:nvPicPr>
          <p:cNvPr id="16" name="Picture 15">
            <a:extLst>
              <a:ext uri="{FF2B5EF4-FFF2-40B4-BE49-F238E27FC236}">
                <a16:creationId xmlns:a16="http://schemas.microsoft.com/office/drawing/2014/main" id="{B9169DA1-8A46-4136-B394-7B09F0A635CD}"/>
              </a:ext>
            </a:extLst>
          </p:cNvPr>
          <p:cNvPicPr>
            <a:picLocks noChangeAspect="1"/>
          </p:cNvPicPr>
          <p:nvPr/>
        </p:nvPicPr>
        <p:blipFill>
          <a:blip r:embed="rId7"/>
          <a:stretch>
            <a:fillRect/>
          </a:stretch>
        </p:blipFill>
        <p:spPr>
          <a:xfrm>
            <a:off x="377492" y="4079135"/>
            <a:ext cx="4657725" cy="24574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99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Content Placeholder 2">
            <a:extLst>
              <a:ext uri="{FF2B5EF4-FFF2-40B4-BE49-F238E27FC236}">
                <a16:creationId xmlns:a16="http://schemas.microsoft.com/office/drawing/2014/main" id="{5C046ABF-43E1-46B6-B38D-FDC5AEE799DD}"/>
              </a:ext>
            </a:extLst>
          </p:cNvPr>
          <p:cNvSpPr txBox="1">
            <a:spLocks/>
          </p:cNvSpPr>
          <p:nvPr/>
        </p:nvSpPr>
        <p:spPr>
          <a:xfrm>
            <a:off x="5875790" y="1254758"/>
            <a:ext cx="10706100" cy="844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292D33"/>
                </a:solidFill>
                <a:latin typeface="Euclid Circular B" panose="020B0504000000000000" pitchFamily="34" charset="0"/>
                <a:ea typeface="Euclid Circular B" panose="020B0504000000000000" pitchFamily="34" charset="0"/>
              </a:rPr>
              <a:t>Database level solution </a:t>
            </a:r>
          </a:p>
          <a:p>
            <a:pPr marL="0" indent="0">
              <a:buFont typeface="Arial" panose="020B0604020202020204" pitchFamily="34" charset="0"/>
              <a:buNone/>
            </a:pPr>
            <a:r>
              <a:rPr lang="en-US" sz="4000" b="1" dirty="0">
                <a:solidFill>
                  <a:schemeClr val="accent6">
                    <a:lumMod val="75000"/>
                  </a:schemeClr>
                </a:solidFill>
                <a:latin typeface="Euclid Circular B" panose="020B0504000000000000" pitchFamily="34" charset="0"/>
                <a:ea typeface="Euclid Circular B" panose="020B0504000000000000" pitchFamily="34" charset="0"/>
              </a:rPr>
              <a:t>👉 Row Level Security</a:t>
            </a:r>
          </a:p>
          <a:p>
            <a:pPr marL="0" indent="0">
              <a:buFont typeface="Arial" panose="020B0604020202020204" pitchFamily="34" charset="0"/>
              <a:buNone/>
            </a:pPr>
            <a:endParaRPr lang="en-US" sz="4000" b="1" dirty="0">
              <a:solidFill>
                <a:srgbClr val="0070C0"/>
              </a:solidFill>
              <a:latin typeface="Euclid Circular B" panose="020B0504000000000000" pitchFamily="34" charset="0"/>
              <a:ea typeface="Euclid Circular B" panose="020B0504000000000000" pitchFamily="34" charset="0"/>
            </a:endParaRPr>
          </a:p>
          <a:p>
            <a:pPr marL="0" indent="0">
              <a:buFont typeface="Arial" panose="020B0604020202020204" pitchFamily="34" charset="0"/>
              <a:buNone/>
            </a:pPr>
            <a:endParaRPr lang="en-US" sz="4000" dirty="0">
              <a:latin typeface="Euclid Circular B" panose="020B0504000000000000" pitchFamily="34" charset="0"/>
              <a:ea typeface="Euclid Circular B" panose="020B0504000000000000" pitchFamily="34" charset="0"/>
            </a:endParaRPr>
          </a:p>
        </p:txBody>
      </p:sp>
      <p:sp>
        <p:nvSpPr>
          <p:cNvPr id="10" name="TextBox 9">
            <a:extLst>
              <a:ext uri="{FF2B5EF4-FFF2-40B4-BE49-F238E27FC236}">
                <a16:creationId xmlns:a16="http://schemas.microsoft.com/office/drawing/2014/main" id="{63D52ED1-3EDA-44CA-B5B9-0F5CFE9717A4}"/>
              </a:ext>
            </a:extLst>
          </p:cNvPr>
          <p:cNvSpPr txBox="1"/>
          <p:nvPr/>
        </p:nvSpPr>
        <p:spPr>
          <a:xfrm>
            <a:off x="5875789" y="2887469"/>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Rows filtered based on user roles, attributes</a:t>
            </a:r>
          </a:p>
        </p:txBody>
      </p:sp>
      <p:sp>
        <p:nvSpPr>
          <p:cNvPr id="21" name="TextBox 20">
            <a:extLst>
              <a:ext uri="{FF2B5EF4-FFF2-40B4-BE49-F238E27FC236}">
                <a16:creationId xmlns:a16="http://schemas.microsoft.com/office/drawing/2014/main" id="{43A64362-BAE7-4E54-A7FB-8C76B5FF8557}"/>
              </a:ext>
            </a:extLst>
          </p:cNvPr>
          <p:cNvSpPr txBox="1"/>
          <p:nvPr/>
        </p:nvSpPr>
        <p:spPr>
          <a:xfrm>
            <a:off x="397783" y="6031464"/>
            <a:ext cx="9968188" cy="369332"/>
          </a:xfrm>
          <a:prstGeom prst="rect">
            <a:avLst/>
          </a:prstGeom>
          <a:noFill/>
        </p:spPr>
        <p:txBody>
          <a:bodyPr wrap="square">
            <a:spAutoFit/>
          </a:bodyPr>
          <a:lstStyle/>
          <a:p>
            <a:pPr marL="0" indent="0">
              <a:buNone/>
            </a:pPr>
            <a:r>
              <a:rPr lang="en-US" sz="1800" dirty="0">
                <a:latin typeface="Euclid Circular B" panose="020B0504000000000000" pitchFamily="34" charset="0"/>
                <a:ea typeface="Euclid Circular B" panose="020B0504000000000000" pitchFamily="34" charset="0"/>
                <a:hlinkClick r:id="rId3"/>
              </a:rPr>
              <a:t>https://learn.microsoft.com/en-us/sql/relational-databases/security/row-level-security</a:t>
            </a:r>
            <a:r>
              <a:rPr lang="en-US" sz="1800" dirty="0">
                <a:latin typeface="Euclid Circular B" panose="020B0504000000000000" pitchFamily="34" charset="0"/>
                <a:ea typeface="Euclid Circular B" panose="020B0504000000000000" pitchFamily="34" charset="0"/>
              </a:rPr>
              <a:t> </a:t>
            </a:r>
          </a:p>
        </p:txBody>
      </p:sp>
      <p:pic>
        <p:nvPicPr>
          <p:cNvPr id="6" name="Picture 5">
            <a:extLst>
              <a:ext uri="{FF2B5EF4-FFF2-40B4-BE49-F238E27FC236}">
                <a16:creationId xmlns:a16="http://schemas.microsoft.com/office/drawing/2014/main" id="{EDBFC779-6BF9-4B2A-A942-ADE0F818133E}"/>
              </a:ext>
            </a:extLst>
          </p:cNvPr>
          <p:cNvPicPr>
            <a:picLocks noChangeAspect="1"/>
          </p:cNvPicPr>
          <p:nvPr/>
        </p:nvPicPr>
        <p:blipFill rotWithShape="1">
          <a:blip r:embed="rId4"/>
          <a:srcRect b="4080"/>
          <a:stretch/>
        </p:blipFill>
        <p:spPr>
          <a:xfrm>
            <a:off x="562495" y="1254758"/>
            <a:ext cx="4533208" cy="4443135"/>
          </a:xfrm>
          <a:prstGeom prst="rect">
            <a:avLst/>
          </a:prstGeom>
        </p:spPr>
      </p:pic>
      <p:sp>
        <p:nvSpPr>
          <p:cNvPr id="14" name="TextBox 13">
            <a:extLst>
              <a:ext uri="{FF2B5EF4-FFF2-40B4-BE49-F238E27FC236}">
                <a16:creationId xmlns:a16="http://schemas.microsoft.com/office/drawing/2014/main" id="{464068CA-32A2-4A56-9508-9253D472EC2A}"/>
              </a:ext>
            </a:extLst>
          </p:cNvPr>
          <p:cNvSpPr txBox="1"/>
          <p:nvPr/>
        </p:nvSpPr>
        <p:spPr>
          <a:xfrm>
            <a:off x="5875790" y="4466595"/>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Restriction logic is done in the DB</a:t>
            </a:r>
          </a:p>
        </p:txBody>
      </p:sp>
      <p:cxnSp>
        <p:nvCxnSpPr>
          <p:cNvPr id="15" name="Straight Connector 14">
            <a:extLst>
              <a:ext uri="{FF2B5EF4-FFF2-40B4-BE49-F238E27FC236}">
                <a16:creationId xmlns:a16="http://schemas.microsoft.com/office/drawing/2014/main" id="{3B42B7D9-F280-4616-BC72-C834A4280A33}"/>
              </a:ext>
            </a:extLst>
          </p:cNvPr>
          <p:cNvCxnSpPr>
            <a:cxnSpLocks/>
          </p:cNvCxnSpPr>
          <p:nvPr/>
        </p:nvCxnSpPr>
        <p:spPr>
          <a:xfrm>
            <a:off x="5704757" y="2713413"/>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085447-21BF-463E-BEBE-557A35EB1B68}"/>
              </a:ext>
            </a:extLst>
          </p:cNvPr>
          <p:cNvCxnSpPr>
            <a:cxnSpLocks/>
          </p:cNvCxnSpPr>
          <p:nvPr/>
        </p:nvCxnSpPr>
        <p:spPr>
          <a:xfrm>
            <a:off x="5704757" y="4328854"/>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05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4132" y="280452"/>
            <a:ext cx="10515600" cy="619659"/>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Data Isolation — MongoDB</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560EA00C-1698-4C4E-A2F6-543D83B2A656}"/>
              </a:ext>
            </a:extLst>
          </p:cNvPr>
          <p:cNvPicPr>
            <a:picLocks noChangeAspect="1"/>
          </p:cNvPicPr>
          <p:nvPr/>
        </p:nvPicPr>
        <p:blipFill>
          <a:blip r:embed="rId3"/>
          <a:stretch>
            <a:fillRect/>
          </a:stretch>
        </p:blipFill>
        <p:spPr>
          <a:xfrm>
            <a:off x="342900" y="942975"/>
            <a:ext cx="11506200" cy="4972050"/>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C15CF6B5-2161-4C95-A2C4-9B307F6D1E24}"/>
              </a:ext>
            </a:extLst>
          </p:cNvPr>
          <p:cNvSpPr txBox="1">
            <a:spLocks/>
          </p:cNvSpPr>
          <p:nvPr/>
        </p:nvSpPr>
        <p:spPr>
          <a:xfrm>
            <a:off x="1111078" y="5860911"/>
            <a:ext cx="911739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3-Add to our custom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7" name="Straight Arrow Connector 6">
            <a:extLst>
              <a:ext uri="{FF2B5EF4-FFF2-40B4-BE49-F238E27FC236}">
                <a16:creationId xmlns:a16="http://schemas.microsoft.com/office/drawing/2014/main" id="{58140C44-7772-4BED-BB09-E58521AB85B4}"/>
              </a:ext>
            </a:extLst>
          </p:cNvPr>
          <p:cNvCxnSpPr>
            <a:cxnSpLocks/>
          </p:cNvCxnSpPr>
          <p:nvPr/>
        </p:nvCxnSpPr>
        <p:spPr>
          <a:xfrm>
            <a:off x="6096000" y="5517243"/>
            <a:ext cx="0" cy="3977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4A7061-A9AD-4E98-B4CD-C7BA562BDE7E}"/>
              </a:ext>
            </a:extLst>
          </p:cNvPr>
          <p:cNvCxnSpPr>
            <a:cxnSpLocks/>
          </p:cNvCxnSpPr>
          <p:nvPr/>
        </p:nvCxnSpPr>
        <p:spPr>
          <a:xfrm>
            <a:off x="1706335" y="3619500"/>
            <a:ext cx="7018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39FEECE-054C-4E66-8865-C43442F0660A}"/>
              </a:ext>
            </a:extLst>
          </p:cNvPr>
          <p:cNvSpPr txBox="1">
            <a:spLocks/>
          </p:cNvSpPr>
          <p:nvPr/>
        </p:nvSpPr>
        <p:spPr>
          <a:xfrm>
            <a:off x="8115304" y="1751238"/>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5" name="Straight Arrow Connector 14">
            <a:extLst>
              <a:ext uri="{FF2B5EF4-FFF2-40B4-BE49-F238E27FC236}">
                <a16:creationId xmlns:a16="http://schemas.microsoft.com/office/drawing/2014/main" id="{5C7CC9A9-140B-49C1-8829-A4459C81726A}"/>
              </a:ext>
            </a:extLst>
          </p:cNvPr>
          <p:cNvCxnSpPr>
            <a:cxnSpLocks/>
          </p:cNvCxnSpPr>
          <p:nvPr/>
        </p:nvCxnSpPr>
        <p:spPr>
          <a:xfrm flipV="1">
            <a:off x="8712200" y="2982458"/>
            <a:ext cx="1516277" cy="637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F4E2596-C851-46C6-9000-21592FF78091}"/>
              </a:ext>
            </a:extLst>
          </p:cNvPr>
          <p:cNvSpPr txBox="1">
            <a:spLocks/>
          </p:cNvSpPr>
          <p:nvPr/>
        </p:nvSpPr>
        <p:spPr>
          <a:xfrm>
            <a:off x="8437779" y="3790721"/>
            <a:ext cx="3581395" cy="18349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2-Create filter expression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25B1824-AFB4-4884-A91B-B8DDE4B4D6DC}"/>
              </a:ext>
            </a:extLst>
          </p:cNvPr>
          <p:cNvCxnSpPr>
            <a:cxnSpLocks/>
          </p:cNvCxnSpPr>
          <p:nvPr/>
        </p:nvCxnSpPr>
        <p:spPr>
          <a:xfrm>
            <a:off x="1445730" y="46536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E74CD4-2A8C-4CDA-B501-214BDF7EA0EA}"/>
              </a:ext>
            </a:extLst>
          </p:cNvPr>
          <p:cNvCxnSpPr>
            <a:cxnSpLocks/>
          </p:cNvCxnSpPr>
          <p:nvPr/>
        </p:nvCxnSpPr>
        <p:spPr>
          <a:xfrm>
            <a:off x="7629280" y="4653643"/>
            <a:ext cx="795799" cy="2993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5407F2-97C6-4719-9A77-A17CCAB98AE5}"/>
              </a:ext>
            </a:extLst>
          </p:cNvPr>
          <p:cNvCxnSpPr>
            <a:cxnSpLocks/>
          </p:cNvCxnSpPr>
          <p:nvPr/>
        </p:nvCxnSpPr>
        <p:spPr>
          <a:xfrm>
            <a:off x="1204430" y="55172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0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dirty="0">
                <a:solidFill>
                  <a:srgbClr val="292D33"/>
                </a:solidFill>
                <a:latin typeface="Euclid Circular B" panose="020B0504000000000000" pitchFamily="34" charset="0"/>
                <a:ea typeface="Euclid Circular B" panose="020B0504000000000000" pitchFamily="34" charset="0"/>
              </a:rPr>
              <a:t>Set TenantId for New Entities</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
        <p:nvSpPr>
          <p:cNvPr id="3" name="Title 1">
            <a:extLst>
              <a:ext uri="{FF2B5EF4-FFF2-40B4-BE49-F238E27FC236}">
                <a16:creationId xmlns:a16="http://schemas.microsoft.com/office/drawing/2014/main" id="{4D37292D-815E-4E85-B482-058A7553BC30}"/>
              </a:ext>
            </a:extLst>
          </p:cNvPr>
          <p:cNvSpPr txBox="1">
            <a:spLocks/>
          </p:cNvSpPr>
          <p:nvPr/>
        </p:nvSpPr>
        <p:spPr>
          <a:xfrm>
            <a:off x="260684" y="196711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4" name="Title 1">
            <a:extLst>
              <a:ext uri="{FF2B5EF4-FFF2-40B4-BE49-F238E27FC236}">
                <a16:creationId xmlns:a16="http://schemas.microsoft.com/office/drawing/2014/main" id="{3CFF9470-1EB9-482A-9E9C-F0A61AAC9362}"/>
              </a:ext>
            </a:extLst>
          </p:cNvPr>
          <p:cNvSpPr txBox="1">
            <a:spLocks/>
          </p:cNvSpPr>
          <p:nvPr/>
        </p:nvSpPr>
        <p:spPr>
          <a:xfrm>
            <a:off x="717884" y="12636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987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 TenantId for New Entities</a:t>
            </a:r>
            <a:endParaRPr lang="en-US" noProof="0" dirty="0">
              <a:solidFill>
                <a:srgbClr val="FF0000"/>
              </a:solidFill>
              <a:latin typeface="Euclid Circular B" panose="020B0504000000000000" pitchFamily="34" charset="0"/>
              <a:ea typeface="Euclid Circular B" panose="020B0504000000000000" pitchFamily="34" charset="0"/>
            </a:endParaRPr>
          </a:p>
        </p:txBody>
      </p:sp>
      <p:pic>
        <p:nvPicPr>
          <p:cNvPr id="22" name="Picture 21">
            <a:extLst>
              <a:ext uri="{FF2B5EF4-FFF2-40B4-BE49-F238E27FC236}">
                <a16:creationId xmlns:a16="http://schemas.microsoft.com/office/drawing/2014/main" id="{598C4664-57F0-4C25-B8C1-B30841E75AE8}"/>
              </a:ext>
            </a:extLst>
          </p:cNvPr>
          <p:cNvPicPr>
            <a:picLocks noChangeAspect="1"/>
          </p:cNvPicPr>
          <p:nvPr/>
        </p:nvPicPr>
        <p:blipFill>
          <a:blip r:embed="rId3"/>
          <a:stretch>
            <a:fillRect/>
          </a:stretch>
        </p:blipFill>
        <p:spPr>
          <a:xfrm>
            <a:off x="246000" y="1175175"/>
            <a:ext cx="11700000" cy="4507649"/>
          </a:xfrm>
          <a:prstGeom prst="rect">
            <a:avLst/>
          </a:prstGeom>
        </p:spPr>
      </p:pic>
      <p:cxnSp>
        <p:nvCxnSpPr>
          <p:cNvPr id="25" name="Straight Connector 24">
            <a:extLst>
              <a:ext uri="{FF2B5EF4-FFF2-40B4-BE49-F238E27FC236}">
                <a16:creationId xmlns:a16="http://schemas.microsoft.com/office/drawing/2014/main" id="{1467248F-E03C-4180-8690-58F6B3388CC3}"/>
              </a:ext>
            </a:extLst>
          </p:cNvPr>
          <p:cNvCxnSpPr>
            <a:cxnSpLocks/>
          </p:cNvCxnSpPr>
          <p:nvPr/>
        </p:nvCxnSpPr>
        <p:spPr>
          <a:xfrm>
            <a:off x="762000" y="2209800"/>
            <a:ext cx="2616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F5EF29-191D-4AFB-A0B4-C35DA3280416}"/>
              </a:ext>
            </a:extLst>
          </p:cNvPr>
          <p:cNvCxnSpPr>
            <a:cxnSpLocks/>
          </p:cNvCxnSpPr>
          <p:nvPr/>
        </p:nvCxnSpPr>
        <p:spPr>
          <a:xfrm>
            <a:off x="1376135" y="5321300"/>
            <a:ext cx="95331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7CA7859-AF1B-42A7-B0BD-5078F818FD85}"/>
              </a:ext>
            </a:extLst>
          </p:cNvPr>
          <p:cNvSpPr txBox="1">
            <a:spLocks/>
          </p:cNvSpPr>
          <p:nvPr/>
        </p:nvSpPr>
        <p:spPr>
          <a:xfrm>
            <a:off x="1149178" y="5855270"/>
            <a:ext cx="857661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Set TenantId by reflection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Arrow Connector 29">
            <a:extLst>
              <a:ext uri="{FF2B5EF4-FFF2-40B4-BE49-F238E27FC236}">
                <a16:creationId xmlns:a16="http://schemas.microsoft.com/office/drawing/2014/main" id="{FA9C4E2C-85A3-42B8-8912-0D43687F00AC}"/>
              </a:ext>
            </a:extLst>
          </p:cNvPr>
          <p:cNvCxnSpPr>
            <a:cxnSpLocks/>
          </p:cNvCxnSpPr>
          <p:nvPr/>
        </p:nvCxnSpPr>
        <p:spPr>
          <a:xfrm>
            <a:off x="5875791" y="5299645"/>
            <a:ext cx="0" cy="694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5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B27D2A64-2B4A-4471-A848-E49FF24A6BC6}"/>
              </a:ext>
            </a:extLst>
          </p:cNvPr>
          <p:cNvSpPr txBox="1">
            <a:spLocks/>
          </p:cNvSpPr>
          <p:nvPr/>
        </p:nvSpPr>
        <p:spPr>
          <a:xfrm>
            <a:off x="260684" y="16827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43E91CA6-9362-48B8-851E-CC60CB074184}"/>
              </a:ext>
            </a:extLst>
          </p:cNvPr>
          <p:cNvSpPr txBox="1">
            <a:spLocks/>
          </p:cNvSpPr>
          <p:nvPr/>
        </p:nvSpPr>
        <p:spPr>
          <a:xfrm>
            <a:off x="260684" y="1011032"/>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2A1BA9D7-2A63-4B10-A93D-6739D8E2A10E}"/>
              </a:ext>
            </a:extLst>
          </p:cNvPr>
          <p:cNvSpPr txBox="1">
            <a:spLocks/>
          </p:cNvSpPr>
          <p:nvPr/>
        </p:nvSpPr>
        <p:spPr>
          <a:xfrm>
            <a:off x="717884" y="35399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43872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DB</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 </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3"/>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rrow: Down 3">
            <a:extLst>
              <a:ext uri="{FF2B5EF4-FFF2-40B4-BE49-F238E27FC236}">
                <a16:creationId xmlns:a16="http://schemas.microsoft.com/office/drawing/2014/main" id="{B06259F9-01B4-4DC8-90C8-DAAEC26848D9}"/>
              </a:ext>
            </a:extLst>
          </p:cNvPr>
          <p:cNvSpPr/>
          <p:nvPr/>
        </p:nvSpPr>
        <p:spPr>
          <a:xfrm>
            <a:off x="8156448" y="1724691"/>
            <a:ext cx="2828544" cy="340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Fallbacks</a:t>
            </a:r>
            <a:endParaRPr lang="en-US" dirty="0"/>
          </a:p>
        </p:txBody>
      </p:sp>
    </p:spTree>
    <p:extLst>
      <p:ext uri="{BB962C8B-B14F-4D97-AF65-F5344CB8AC3E}">
        <p14:creationId xmlns:p14="http://schemas.microsoft.com/office/powerpoint/2010/main" val="10453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4F6B2F-8B48-4022-A5A1-1D591C5DA58E}"/>
              </a:ext>
            </a:extLst>
          </p:cNvPr>
          <p:cNvPicPr>
            <a:picLocks noChangeAspect="1"/>
          </p:cNvPicPr>
          <p:nvPr/>
        </p:nvPicPr>
        <p:blipFill>
          <a:blip r:embed="rId3"/>
          <a:stretch>
            <a:fillRect/>
          </a:stretch>
        </p:blipFill>
        <p:spPr>
          <a:xfrm>
            <a:off x="246000" y="1028700"/>
            <a:ext cx="11700000" cy="4838644"/>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Code</a:t>
            </a:r>
          </a:p>
        </p:txBody>
      </p:sp>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430531" y="5515994"/>
            <a:ext cx="8798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FF11635-5BE2-46A4-A177-A99974B7E482}"/>
              </a:ext>
            </a:extLst>
          </p:cNvPr>
          <p:cNvSpPr txBox="1">
            <a:spLocks/>
          </p:cNvSpPr>
          <p:nvPr/>
        </p:nvSpPr>
        <p:spPr>
          <a:xfrm>
            <a:off x="9006840" y="4361784"/>
            <a:ext cx="2530855" cy="676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Shared DB</a:t>
            </a:r>
            <a:endParaRPr lang="en-US" sz="2400" b="1" dirty="0">
              <a:solidFill>
                <a:srgbClr val="292D33"/>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3007B67C-EF8E-4D04-83A4-C1B8348355CE}"/>
              </a:ext>
            </a:extLst>
          </p:cNvPr>
          <p:cNvSpPr txBox="1">
            <a:spLocks/>
          </p:cNvSpPr>
          <p:nvPr/>
        </p:nvSpPr>
        <p:spPr>
          <a:xfrm>
            <a:off x="8691881" y="2496216"/>
            <a:ext cx="3254119" cy="10762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Dedicated DB</a:t>
            </a:r>
          </a:p>
        </p:txBody>
      </p:sp>
      <p:cxnSp>
        <p:nvCxnSpPr>
          <p:cNvPr id="8" name="Straight Arrow Connector 7">
            <a:extLst>
              <a:ext uri="{FF2B5EF4-FFF2-40B4-BE49-F238E27FC236}">
                <a16:creationId xmlns:a16="http://schemas.microsoft.com/office/drawing/2014/main" id="{1115A174-EFA5-4479-A662-5DD198E197D0}"/>
              </a:ext>
            </a:extLst>
          </p:cNvPr>
          <p:cNvCxnSpPr>
            <a:cxnSpLocks/>
          </p:cNvCxnSpPr>
          <p:nvPr/>
        </p:nvCxnSpPr>
        <p:spPr>
          <a:xfrm flipV="1">
            <a:off x="11200110" y="4937760"/>
            <a:ext cx="0" cy="5904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67EBF1-3383-46A4-9B03-25E9E1AB7F18}"/>
              </a:ext>
            </a:extLst>
          </p:cNvPr>
          <p:cNvCxnSpPr>
            <a:cxnSpLocks/>
          </p:cNvCxnSpPr>
          <p:nvPr/>
        </p:nvCxnSpPr>
        <p:spPr>
          <a:xfrm>
            <a:off x="1909925" y="3114771"/>
            <a:ext cx="67819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04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31940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Changing the Active Tenant</a:t>
            </a:r>
          </a:p>
        </p:txBody>
      </p:sp>
      <p:sp>
        <p:nvSpPr>
          <p:cNvPr id="3" name="Title 1">
            <a:extLst>
              <a:ext uri="{FF2B5EF4-FFF2-40B4-BE49-F238E27FC236}">
                <a16:creationId xmlns:a16="http://schemas.microsoft.com/office/drawing/2014/main" id="{E0900083-3580-4F8F-B097-6D9B67CD7F14}"/>
              </a:ext>
            </a:extLst>
          </p:cNvPr>
          <p:cNvSpPr txBox="1">
            <a:spLocks/>
          </p:cNvSpPr>
          <p:nvPr/>
        </p:nvSpPr>
        <p:spPr>
          <a:xfrm>
            <a:off x="260684" y="22923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4" name="Title 1">
            <a:extLst>
              <a:ext uri="{FF2B5EF4-FFF2-40B4-BE49-F238E27FC236}">
                <a16:creationId xmlns:a16="http://schemas.microsoft.com/office/drawing/2014/main" id="{7743175B-144E-47D7-8AAA-26557D180FDC}"/>
              </a:ext>
            </a:extLst>
          </p:cNvPr>
          <p:cNvSpPr txBox="1">
            <a:spLocks/>
          </p:cNvSpPr>
          <p:nvPr/>
        </p:nvSpPr>
        <p:spPr>
          <a:xfrm>
            <a:off x="260684" y="16319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5" name="Title 1">
            <a:extLst>
              <a:ext uri="{FF2B5EF4-FFF2-40B4-BE49-F238E27FC236}">
                <a16:creationId xmlns:a16="http://schemas.microsoft.com/office/drawing/2014/main" id="{BA53ADB4-3B07-495F-916D-0673490C5740}"/>
              </a:ext>
            </a:extLst>
          </p:cNvPr>
          <p:cNvSpPr txBox="1">
            <a:spLocks/>
          </p:cNvSpPr>
          <p:nvPr/>
        </p:nvSpPr>
        <p:spPr>
          <a:xfrm>
            <a:off x="260684" y="9906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6" name="Title 1">
            <a:extLst>
              <a:ext uri="{FF2B5EF4-FFF2-40B4-BE49-F238E27FC236}">
                <a16:creationId xmlns:a16="http://schemas.microsoft.com/office/drawing/2014/main" id="{E540B8BE-C624-4120-B7DF-99B93D9C0406}"/>
              </a:ext>
            </a:extLst>
          </p:cNvPr>
          <p:cNvSpPr txBox="1">
            <a:spLocks/>
          </p:cNvSpPr>
          <p:nvPr/>
        </p:nvSpPr>
        <p:spPr>
          <a:xfrm>
            <a:off x="717884" y="3683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24436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3"/>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Changing</a:t>
            </a:r>
            <a:r>
              <a:rPr lang="en-US" b="1" noProof="0" dirty="0">
                <a:solidFill>
                  <a:srgbClr val="292D33"/>
                </a:solidFill>
                <a:latin typeface="Euclid Circular B" panose="020B0504000000000000" pitchFamily="34" charset="0"/>
                <a:ea typeface="Euclid Circular B" panose="020B0504000000000000" pitchFamily="34" charset="0"/>
              </a:rPr>
              <a:t> the Active Tenant</a:t>
            </a: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4"/>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7336825" y="1875549"/>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p:cNvCxnSpPr>
          <p:nvPr/>
        </p:nvCxnSpPr>
        <p:spPr>
          <a:xfrm flipH="1" flipV="1">
            <a:off x="10885715" y="2728686"/>
            <a:ext cx="1" cy="15624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454072" y="5403348"/>
            <a:ext cx="3232688"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Revert back</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7637889" y="5752667"/>
            <a:ext cx="816183" cy="2163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3720797" y="57526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93232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72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3"/>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4"/>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7037311" y="5299096"/>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1162456" y="4237364"/>
            <a:ext cx="4507689" cy="1811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18484" y="276066"/>
            <a:ext cx="10515600" cy="684565"/>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What is </a:t>
            </a:r>
            <a:r>
              <a:rPr lang="en-US" b="1" noProof="0" dirty="0">
                <a:solidFill>
                  <a:srgbClr val="292D33"/>
                </a:solidFill>
                <a:latin typeface="Euclid Circular B" panose="020B0504000000000000" pitchFamily="34" charset="0"/>
                <a:ea typeface="Euclid Circular B" panose="020B0504000000000000" pitchFamily="34" charset="0"/>
              </a:rPr>
              <a:t>ABP Framework?</a:t>
            </a:r>
          </a:p>
        </p:txBody>
      </p:sp>
      <p:grpSp>
        <p:nvGrpSpPr>
          <p:cNvPr id="19" name="Group 18">
            <a:extLst>
              <a:ext uri="{FF2B5EF4-FFF2-40B4-BE49-F238E27FC236}">
                <a16:creationId xmlns:a16="http://schemas.microsoft.com/office/drawing/2014/main" id="{C9667529-817C-4DAA-871A-E95869216CBD}"/>
              </a:ext>
            </a:extLst>
          </p:cNvPr>
          <p:cNvGrpSpPr/>
          <p:nvPr/>
        </p:nvGrpSpPr>
        <p:grpSpPr>
          <a:xfrm>
            <a:off x="241300" y="2200104"/>
            <a:ext cx="11709400" cy="2563301"/>
            <a:chOff x="241300" y="2200104"/>
            <a:chExt cx="11920808" cy="2563301"/>
          </a:xfrm>
        </p:grpSpPr>
        <p:sp>
          <p:nvSpPr>
            <p:cNvPr id="65" name="Rectangle 64">
              <a:extLst>
                <a:ext uri="{FF2B5EF4-FFF2-40B4-BE49-F238E27FC236}">
                  <a16:creationId xmlns:a16="http://schemas.microsoft.com/office/drawing/2014/main" id="{C1ACCE34-EC12-486C-A554-142D2C8F3DF1}"/>
                </a:ext>
              </a:extLst>
            </p:cNvPr>
            <p:cNvSpPr/>
            <p:nvPr/>
          </p:nvSpPr>
          <p:spPr>
            <a:xfrm>
              <a:off x="241300" y="2200104"/>
              <a:ext cx="11920808" cy="2520000"/>
            </a:xfrm>
            <a:prstGeom prst="rect">
              <a:avLst/>
            </a:prstGeom>
            <a:solidFill>
              <a:srgbClr val="B84297"/>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bg1"/>
                  </a:solidFill>
                  <a:latin typeface="Euclid Circular B" panose="020B0504000000000000" pitchFamily="34" charset="0"/>
                  <a:ea typeface="Euclid Circular B" panose="020B0504000000000000" pitchFamily="34" charset="0"/>
                </a:rPr>
                <a:t> </a:t>
              </a:r>
              <a:endParaRPr lang="en-US" sz="3200" u="sng" dirty="0">
                <a:solidFill>
                  <a:schemeClr val="bg1"/>
                </a:solidFill>
                <a:latin typeface="Euclid Circular B" panose="020B0504000000000000" pitchFamily="34" charset="0"/>
                <a:ea typeface="Euclid Circular B" panose="020B0504000000000000" pitchFamily="34" charset="0"/>
              </a:endParaRPr>
            </a:p>
          </p:txBody>
        </p:sp>
        <p:sp>
          <p:nvSpPr>
            <p:cNvPr id="43" name="TextBox 42">
              <a:extLst>
                <a:ext uri="{FF2B5EF4-FFF2-40B4-BE49-F238E27FC236}">
                  <a16:creationId xmlns:a16="http://schemas.microsoft.com/office/drawing/2014/main" id="{310737FD-91AF-4609-AC96-4564477CC62B}"/>
                </a:ext>
              </a:extLst>
            </p:cNvPr>
            <p:cNvSpPr txBox="1"/>
            <p:nvPr/>
          </p:nvSpPr>
          <p:spPr>
            <a:xfrm>
              <a:off x="8373825" y="2208860"/>
              <a:ext cx="3314700" cy="2554545"/>
            </a:xfrm>
            <a:prstGeom prst="rect">
              <a:avLst/>
            </a:prstGeom>
            <a:solidFill>
              <a:srgbClr val="B84297"/>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Multi-tenancy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Audit logging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Exception handling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Background jobs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Modularity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Event bus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Unit of work</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grpSp>
        <p:nvGrpSpPr>
          <p:cNvPr id="18" name="Group 17">
            <a:extLst>
              <a:ext uri="{FF2B5EF4-FFF2-40B4-BE49-F238E27FC236}">
                <a16:creationId xmlns:a16="http://schemas.microsoft.com/office/drawing/2014/main" id="{2A440B83-291F-4404-9CFF-1E524B7C02DD}"/>
              </a:ext>
            </a:extLst>
          </p:cNvPr>
          <p:cNvGrpSpPr/>
          <p:nvPr/>
        </p:nvGrpSpPr>
        <p:grpSpPr>
          <a:xfrm>
            <a:off x="241300" y="4714351"/>
            <a:ext cx="11709400" cy="1944000"/>
            <a:chOff x="241300" y="4331739"/>
            <a:chExt cx="11709400" cy="1944000"/>
          </a:xfrm>
        </p:grpSpPr>
        <p:sp>
          <p:nvSpPr>
            <p:cNvPr id="21" name="Rectangle 20">
              <a:extLst>
                <a:ext uri="{FF2B5EF4-FFF2-40B4-BE49-F238E27FC236}">
                  <a16:creationId xmlns:a16="http://schemas.microsoft.com/office/drawing/2014/main" id="{7FBBCBE5-FE06-4655-BE6A-C53B139849EE}"/>
                </a:ext>
              </a:extLst>
            </p:cNvPr>
            <p:cNvSpPr/>
            <p:nvPr/>
          </p:nvSpPr>
          <p:spPr>
            <a:xfrm>
              <a:off x="241300" y="4331739"/>
              <a:ext cx="11709400" cy="1944000"/>
            </a:xfrm>
            <a:prstGeom prst="rect">
              <a:avLst/>
            </a:prstGeom>
            <a:solidFill>
              <a:srgbClr val="512BD4"/>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600" dirty="0">
                <a:solidFill>
                  <a:srgbClr val="F5F5F5"/>
                </a:solidFill>
                <a:latin typeface="Segoe UI Variable Text Semibold" pitchFamily="2" charset="0"/>
                <a:ea typeface="Euclid Circular B" panose="020B0504000000000000" pitchFamily="34" charset="0"/>
                <a:cs typeface="Segoe UI" panose="020B0502040204020203" pitchFamily="34" charset="0"/>
              </a:endParaRPr>
            </a:p>
          </p:txBody>
        </p:sp>
        <p:sp>
          <p:nvSpPr>
            <p:cNvPr id="26" name="TextBox 25">
              <a:extLst>
                <a:ext uri="{FF2B5EF4-FFF2-40B4-BE49-F238E27FC236}">
                  <a16:creationId xmlns:a16="http://schemas.microsoft.com/office/drawing/2014/main" id="{EC4573FF-C223-42D4-9718-C4B316235EA6}"/>
                </a:ext>
              </a:extLst>
            </p:cNvPr>
            <p:cNvSpPr txBox="1"/>
            <p:nvPr/>
          </p:nvSpPr>
          <p:spPr>
            <a:xfrm>
              <a:off x="8229600" y="4350790"/>
              <a:ext cx="3721100" cy="1908000"/>
            </a:xfrm>
            <a:prstGeom prst="rect">
              <a:avLst/>
            </a:prstGeom>
            <a:solidFill>
              <a:srgbClr val="512BD4"/>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Routing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Dependency injection</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Session management</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Request / response </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Security</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sp>
        <p:nvSpPr>
          <p:cNvPr id="24" name="Rectangle 23">
            <a:extLst>
              <a:ext uri="{FF2B5EF4-FFF2-40B4-BE49-F238E27FC236}">
                <a16:creationId xmlns:a16="http://schemas.microsoft.com/office/drawing/2014/main" id="{6FA8A2BD-9F64-4D85-BA5B-DAC81A305359}"/>
              </a:ext>
            </a:extLst>
          </p:cNvPr>
          <p:cNvSpPr/>
          <p:nvPr/>
        </p:nvSpPr>
        <p:spPr>
          <a:xfrm>
            <a:off x="241300" y="1127550"/>
            <a:ext cx="11709400" cy="1065606"/>
          </a:xfrm>
          <a:prstGeom prst="rect">
            <a:avLst/>
          </a:prstGeom>
          <a:solidFill>
            <a:schemeClr val="accent6">
              <a:lumMod val="75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u="sng" dirty="0">
              <a:solidFill>
                <a:schemeClr val="bg1"/>
              </a:solidFill>
              <a:latin typeface="Euclid Circular B" panose="020B0504000000000000" pitchFamily="34" charset="0"/>
              <a:ea typeface="Euclid Circular B" panose="020B0504000000000000" pitchFamily="34" charset="0"/>
            </a:endParaRPr>
          </a:p>
        </p:txBody>
      </p:sp>
      <p:sp>
        <p:nvSpPr>
          <p:cNvPr id="28" name="TextBox 27">
            <a:extLst>
              <a:ext uri="{FF2B5EF4-FFF2-40B4-BE49-F238E27FC236}">
                <a16:creationId xmlns:a16="http://schemas.microsoft.com/office/drawing/2014/main" id="{860FE233-F297-41C1-9B81-2845321260D4}"/>
              </a:ext>
            </a:extLst>
          </p:cNvPr>
          <p:cNvSpPr txBox="1"/>
          <p:nvPr/>
        </p:nvSpPr>
        <p:spPr>
          <a:xfrm>
            <a:off x="8229600" y="1446984"/>
            <a:ext cx="3721100" cy="400110"/>
          </a:xfrm>
          <a:prstGeom prst="rect">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do what you do best</a:t>
            </a:r>
            <a:endParaRPr lang="en-US" sz="2000" dirty="0">
              <a:latin typeface="Euclid Circular B" panose="020B0504000000000000" pitchFamily="34" charset="0"/>
              <a:ea typeface="Euclid Circular B" panose="020B0504000000000000" pitchFamily="34" charset="0"/>
            </a:endParaRPr>
          </a:p>
        </p:txBody>
      </p:sp>
      <p:pic>
        <p:nvPicPr>
          <p:cNvPr id="23" name="Picture 22">
            <a:extLst>
              <a:ext uri="{FF2B5EF4-FFF2-40B4-BE49-F238E27FC236}">
                <a16:creationId xmlns:a16="http://schemas.microsoft.com/office/drawing/2014/main" id="{2138504F-FE43-4380-BD21-ABD918FA6AC3}"/>
              </a:ext>
            </a:extLst>
          </p:cNvPr>
          <p:cNvPicPr>
            <a:picLocks noChangeAspect="1"/>
          </p:cNvPicPr>
          <p:nvPr/>
        </p:nvPicPr>
        <p:blipFill rotWithShape="1">
          <a:blip r:embed="rId4">
            <a:extLst>
              <a:ext uri="{28A0092B-C50C-407E-A947-70E740481C1C}">
                <a14:useLocalDpi xmlns:a14="http://schemas.microsoft.com/office/drawing/2010/main" val="0"/>
              </a:ext>
            </a:extLst>
          </a:blip>
          <a:srcRect r="78763"/>
          <a:stretch/>
        </p:blipFill>
        <p:spPr>
          <a:xfrm>
            <a:off x="520338" y="5446293"/>
            <a:ext cx="436925" cy="438150"/>
          </a:xfrm>
          <a:prstGeom prst="rect">
            <a:avLst/>
          </a:prstGeom>
        </p:spPr>
      </p:pic>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1251894" y="3435309"/>
            <a:ext cx="5063846" cy="891149"/>
          </a:xfrm>
        </p:spPr>
        <p:txBody>
          <a:bodyPr>
            <a:normAutofit/>
          </a:bodyPr>
          <a:lstStyle/>
          <a:p>
            <a:pPr marL="0" indent="0">
              <a:buNone/>
            </a:pPr>
            <a:r>
              <a:rPr lang="en-US" sz="2400" noProof="0" dirty="0">
                <a:solidFill>
                  <a:srgbClr val="441837"/>
                </a:solidFill>
                <a:latin typeface="Euclid Circular B" panose="020B0504000000000000" pitchFamily="34" charset="0"/>
                <a:ea typeface="Euclid Circular B" panose="020B0504000000000000" pitchFamily="34" charset="0"/>
              </a:rPr>
              <a:t>An opinionated architecture </a:t>
            </a:r>
            <a:br>
              <a:rPr lang="en-US" sz="2400" noProof="0" dirty="0">
                <a:solidFill>
                  <a:srgbClr val="441837"/>
                </a:solidFill>
                <a:latin typeface="Euclid Circular B" panose="020B0504000000000000" pitchFamily="34" charset="0"/>
                <a:ea typeface="Euclid Circular B" panose="020B0504000000000000" pitchFamily="34" charset="0"/>
              </a:rPr>
            </a:br>
            <a:r>
              <a:rPr lang="en-US" sz="2400" noProof="0" dirty="0">
                <a:solidFill>
                  <a:srgbClr val="441837"/>
                </a:solidFill>
                <a:latin typeface="Euclid Circular B" panose="020B0504000000000000" pitchFamily="34" charset="0"/>
                <a:ea typeface="Euclid Circular B" panose="020B0504000000000000" pitchFamily="34" charset="0"/>
              </a:rPr>
              <a:t>to build line-of-business web apps</a:t>
            </a:r>
          </a:p>
        </p:txBody>
      </p:sp>
      <p:sp>
        <p:nvSpPr>
          <p:cNvPr id="32" name="TextBox 31">
            <a:extLst>
              <a:ext uri="{FF2B5EF4-FFF2-40B4-BE49-F238E27FC236}">
                <a16:creationId xmlns:a16="http://schemas.microsoft.com/office/drawing/2014/main" id="{B6BA8D1F-FEAB-47D9-8AD8-2EC33595A0D5}"/>
              </a:ext>
            </a:extLst>
          </p:cNvPr>
          <p:cNvSpPr txBox="1"/>
          <p:nvPr/>
        </p:nvSpPr>
        <p:spPr>
          <a:xfrm>
            <a:off x="1251894" y="2821093"/>
            <a:ext cx="4812320"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ABP Web Framework</a:t>
            </a:r>
          </a:p>
        </p:txBody>
      </p:sp>
      <p:sp>
        <p:nvSpPr>
          <p:cNvPr id="37" name="Arrow: Chevron 36">
            <a:extLst>
              <a:ext uri="{FF2B5EF4-FFF2-40B4-BE49-F238E27FC236}">
                <a16:creationId xmlns:a16="http://schemas.microsoft.com/office/drawing/2014/main" id="{78713966-3655-42ED-89AE-7C8B8DFD1C75}"/>
              </a:ext>
            </a:extLst>
          </p:cNvPr>
          <p:cNvSpPr/>
          <p:nvPr/>
        </p:nvSpPr>
        <p:spPr>
          <a:xfrm rot="16200000">
            <a:off x="7111936" y="4278847"/>
            <a:ext cx="940900" cy="926128"/>
          </a:xfrm>
          <a:prstGeom prst="chevron">
            <a:avLst>
              <a:gd name="adj" fmla="val 48629"/>
            </a:avLst>
          </a:prstGeom>
          <a:solidFill>
            <a:srgbClr val="512BD4"/>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hevron 37">
            <a:extLst>
              <a:ext uri="{FF2B5EF4-FFF2-40B4-BE49-F238E27FC236}">
                <a16:creationId xmlns:a16="http://schemas.microsoft.com/office/drawing/2014/main" id="{F6C63EE1-A648-4CA7-BDE5-41923CC66B92}"/>
              </a:ext>
            </a:extLst>
          </p:cNvPr>
          <p:cNvSpPr/>
          <p:nvPr/>
        </p:nvSpPr>
        <p:spPr>
          <a:xfrm rot="16200000">
            <a:off x="7067422" y="1741926"/>
            <a:ext cx="940900" cy="926128"/>
          </a:xfrm>
          <a:prstGeom prst="chevron">
            <a:avLst>
              <a:gd name="adj" fmla="val 48629"/>
            </a:avLst>
          </a:prstGeom>
          <a:solidFill>
            <a:srgbClr val="B84297"/>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id="{CB504842-2A40-4496-8C82-5D99AC7A2E20}"/>
              </a:ext>
            </a:extLst>
          </p:cNvPr>
          <p:cNvSpPr txBox="1"/>
          <p:nvPr/>
        </p:nvSpPr>
        <p:spPr>
          <a:xfrm>
            <a:off x="1141413" y="5387247"/>
            <a:ext cx="6691920" cy="553998"/>
          </a:xfrm>
          <a:prstGeom prst="rect">
            <a:avLst/>
          </a:prstGeom>
          <a:noFill/>
        </p:spPr>
        <p:txBody>
          <a:bodyPr wrap="square">
            <a:spAutoFit/>
          </a:bodyPr>
          <a:lstStyle/>
          <a:p>
            <a:r>
              <a:rPr lang="en-US" sz="3000" dirty="0">
                <a:solidFill>
                  <a:srgbClr val="F5F5F5"/>
                </a:solidFill>
                <a:latin typeface="Segoe UI Variable Text Semibold" pitchFamily="2" charset="0"/>
                <a:ea typeface="Euclid Circular B" panose="020B0504000000000000" pitchFamily="34" charset="0"/>
                <a:cs typeface="Segoe UI" panose="020B0502040204020203" pitchFamily="34" charset="0"/>
              </a:rPr>
              <a:t>ASP.NET Core Web Framework</a:t>
            </a:r>
            <a:endParaRPr lang="en-US" sz="3000" dirty="0">
              <a:solidFill>
                <a:schemeClr val="bg1"/>
              </a:solidFill>
              <a:latin typeface="Euclid Circular B" panose="020B0504000000000000" pitchFamily="34" charset="0"/>
              <a:ea typeface="Euclid Circular B" panose="020B0504000000000000" pitchFamily="34" charset="0"/>
            </a:endParaRPr>
          </a:p>
        </p:txBody>
      </p:sp>
      <p:sp>
        <p:nvSpPr>
          <p:cNvPr id="40" name="TextBox 39">
            <a:extLst>
              <a:ext uri="{FF2B5EF4-FFF2-40B4-BE49-F238E27FC236}">
                <a16:creationId xmlns:a16="http://schemas.microsoft.com/office/drawing/2014/main" id="{87DE0A33-AA40-463B-8E78-53DC4A97F210}"/>
              </a:ext>
            </a:extLst>
          </p:cNvPr>
          <p:cNvSpPr txBox="1"/>
          <p:nvPr/>
        </p:nvSpPr>
        <p:spPr>
          <a:xfrm>
            <a:off x="1225433" y="1209004"/>
            <a:ext cx="5613844"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Your Application</a:t>
            </a:r>
            <a:endParaRPr lang="en-US" sz="3000" u="sng" dirty="0">
              <a:solidFill>
                <a:schemeClr val="bg1"/>
              </a:solidFill>
              <a:latin typeface="Euclid Circular B" panose="020B0504000000000000" pitchFamily="34" charset="0"/>
              <a:ea typeface="Euclid Circular B" panose="020B0504000000000000" pitchFamily="34" charset="0"/>
            </a:endParaRPr>
          </a:p>
        </p:txBody>
      </p:sp>
      <p:pic>
        <p:nvPicPr>
          <p:cNvPr id="42" name="Picture 41">
            <a:extLst>
              <a:ext uri="{FF2B5EF4-FFF2-40B4-BE49-F238E27FC236}">
                <a16:creationId xmlns:a16="http://schemas.microsoft.com/office/drawing/2014/main" id="{41C3BC57-01BF-4DB4-8584-ECA21EFE183D}"/>
              </a:ext>
            </a:extLst>
          </p:cNvPr>
          <p:cNvPicPr>
            <a:picLocks noChangeAspect="1"/>
          </p:cNvPicPr>
          <p:nvPr/>
        </p:nvPicPr>
        <p:blipFill>
          <a:blip r:embed="rId5"/>
          <a:stretch>
            <a:fillRect/>
          </a:stretch>
        </p:blipFill>
        <p:spPr>
          <a:xfrm>
            <a:off x="418484" y="2839902"/>
            <a:ext cx="576000" cy="576000"/>
          </a:xfrm>
          <a:prstGeom prst="rect">
            <a:avLst/>
          </a:prstGeom>
        </p:spPr>
      </p:pic>
      <p:sp>
        <p:nvSpPr>
          <p:cNvPr id="45" name="Content Placeholder 2">
            <a:extLst>
              <a:ext uri="{FF2B5EF4-FFF2-40B4-BE49-F238E27FC236}">
                <a16:creationId xmlns:a16="http://schemas.microsoft.com/office/drawing/2014/main" id="{817152EE-A9A1-4ADF-8A75-2B1F511F8038}"/>
              </a:ext>
            </a:extLst>
          </p:cNvPr>
          <p:cNvSpPr txBox="1">
            <a:spLocks/>
          </p:cNvSpPr>
          <p:nvPr/>
        </p:nvSpPr>
        <p:spPr>
          <a:xfrm>
            <a:off x="1141413" y="5970579"/>
            <a:ext cx="4153601"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A176F"/>
                </a:solidFill>
                <a:latin typeface="Euclid Circular B" panose="020B0504000000000000" pitchFamily="34" charset="0"/>
                <a:ea typeface="Euclid Circular B" panose="020B0504000000000000" pitchFamily="34" charset="0"/>
              </a:rPr>
              <a:t>Generic web framework</a:t>
            </a:r>
          </a:p>
        </p:txBody>
      </p:sp>
      <p:sp>
        <p:nvSpPr>
          <p:cNvPr id="46" name="Content Placeholder 2">
            <a:extLst>
              <a:ext uri="{FF2B5EF4-FFF2-40B4-BE49-F238E27FC236}">
                <a16:creationId xmlns:a16="http://schemas.microsoft.com/office/drawing/2014/main" id="{B7CCDC2A-C972-4331-95EA-88A96EEF3E1E}"/>
              </a:ext>
            </a:extLst>
          </p:cNvPr>
          <p:cNvSpPr txBox="1">
            <a:spLocks/>
          </p:cNvSpPr>
          <p:nvPr/>
        </p:nvSpPr>
        <p:spPr>
          <a:xfrm>
            <a:off x="1251894" y="1754422"/>
            <a:ext cx="5357730"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C441C"/>
                </a:solidFill>
                <a:latin typeface="Euclid Circular B" panose="020B0504000000000000" pitchFamily="34" charset="0"/>
                <a:ea typeface="Euclid Circular B" panose="020B0504000000000000" pitchFamily="34" charset="0"/>
              </a:rPr>
              <a:t>Focus on your business code</a:t>
            </a:r>
          </a:p>
        </p:txBody>
      </p:sp>
      <p:sp>
        <p:nvSpPr>
          <p:cNvPr id="48" name="TextBox 47">
            <a:extLst>
              <a:ext uri="{FF2B5EF4-FFF2-40B4-BE49-F238E27FC236}">
                <a16:creationId xmlns:a16="http://schemas.microsoft.com/office/drawing/2014/main" id="{AF019861-155B-47AE-BB0F-802A276D1C0E}"/>
              </a:ext>
            </a:extLst>
          </p:cNvPr>
          <p:cNvSpPr txBox="1"/>
          <p:nvPr/>
        </p:nvSpPr>
        <p:spPr>
          <a:xfrm>
            <a:off x="357678" y="1340117"/>
            <a:ext cx="749989" cy="646331"/>
          </a:xfrm>
          <a:prstGeom prst="rect">
            <a:avLst/>
          </a:prstGeom>
          <a:noFill/>
        </p:spPr>
        <p:txBody>
          <a:bodyPr wrap="square">
            <a:spAutoFit/>
          </a:bodyPr>
          <a:lstStyle/>
          <a:p>
            <a:r>
              <a:rPr lang="en-US" sz="3600" dirty="0">
                <a:latin typeface="Euclid Circular B" panose="020B0504000000000000" pitchFamily="34" charset="0"/>
                <a:ea typeface="Euclid Circular B" panose="020B0504000000000000" pitchFamily="34" charset="0"/>
              </a:rPr>
              <a:t>🚀</a:t>
            </a:r>
            <a:endParaRPr lang="en-US" sz="3600" dirty="0"/>
          </a:p>
        </p:txBody>
      </p:sp>
    </p:spTree>
    <p:extLst>
      <p:ext uri="{BB962C8B-B14F-4D97-AF65-F5344CB8AC3E}">
        <p14:creationId xmlns:p14="http://schemas.microsoft.com/office/powerpoint/2010/main" val="3006229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60000" y="3768725"/>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Temporarily Disable Multi-Tenancy</a:t>
            </a:r>
          </a:p>
        </p:txBody>
      </p:sp>
      <p:sp>
        <p:nvSpPr>
          <p:cNvPr id="3" name="Title 1">
            <a:extLst>
              <a:ext uri="{FF2B5EF4-FFF2-40B4-BE49-F238E27FC236}">
                <a16:creationId xmlns:a16="http://schemas.microsoft.com/office/drawing/2014/main" id="{C57229CA-DB9A-48BB-A594-97EBB25A757D}"/>
              </a:ext>
            </a:extLst>
          </p:cNvPr>
          <p:cNvSpPr txBox="1">
            <a:spLocks/>
          </p:cNvSpPr>
          <p:nvPr/>
        </p:nvSpPr>
        <p:spPr>
          <a:xfrm>
            <a:off x="360000" y="290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4" name="Title 1">
            <a:extLst>
              <a:ext uri="{FF2B5EF4-FFF2-40B4-BE49-F238E27FC236}">
                <a16:creationId xmlns:a16="http://schemas.microsoft.com/office/drawing/2014/main" id="{B3E594F6-A651-490E-A6A8-C78727BA01EA}"/>
              </a:ext>
            </a:extLst>
          </p:cNvPr>
          <p:cNvSpPr txBox="1">
            <a:spLocks/>
          </p:cNvSpPr>
          <p:nvPr/>
        </p:nvSpPr>
        <p:spPr>
          <a:xfrm>
            <a:off x="403200" y="227012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308550F5-975E-40C5-80AC-4394E4A4B253}"/>
              </a:ext>
            </a:extLst>
          </p:cNvPr>
          <p:cNvSpPr txBox="1">
            <a:spLocks/>
          </p:cNvSpPr>
          <p:nvPr/>
        </p:nvSpPr>
        <p:spPr>
          <a:xfrm>
            <a:off x="403200" y="15875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D135FC77-70BE-4F97-9D34-0E23FAC128C7}"/>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D05B733B-1452-40A8-BC59-40502FA21874}"/>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677503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 </a:t>
            </a:r>
            <a:r>
              <a:rPr lang="en-US" b="1" dirty="0">
                <a:solidFill>
                  <a:srgbClr val="292D33"/>
                </a:solidFill>
                <a:latin typeface="Euclid Circular B" panose="020B0504000000000000" pitchFamily="34" charset="0"/>
                <a:ea typeface="Euclid Circular B" panose="020B0504000000000000" pitchFamily="34" charset="0"/>
              </a:rPr>
              <a:t> </a:t>
            </a:r>
            <a:r>
              <a:rPr lang="en-US" sz="3200" b="1" dirty="0">
                <a:solidFill>
                  <a:srgbClr val="292D33"/>
                </a:solidFill>
                <a:latin typeface="Euclid Circular B" panose="020B0504000000000000" pitchFamily="34" charset="0"/>
                <a:ea typeface="Euclid Circular B" panose="020B0504000000000000" pitchFamily="34" charset="0"/>
              </a:rPr>
              <a:t>(</a:t>
            </a:r>
            <a:r>
              <a:rPr lang="en-US" sz="3200" b="1" noProof="0" dirty="0">
                <a:solidFill>
                  <a:srgbClr val="292D33"/>
                </a:solidFill>
                <a:latin typeface="Euclid Circular B" panose="020B0504000000000000" pitchFamily="34" charset="0"/>
                <a:ea typeface="Euclid Circular B" panose="020B0504000000000000" pitchFamily="34" charset="0"/>
              </a:rPr>
              <a:t>Usage)</a:t>
            </a:r>
          </a:p>
        </p:txBody>
      </p:sp>
      <p:pic>
        <p:nvPicPr>
          <p:cNvPr id="21" name="Picture 20">
            <a:extLst>
              <a:ext uri="{FF2B5EF4-FFF2-40B4-BE49-F238E27FC236}">
                <a16:creationId xmlns:a16="http://schemas.microsoft.com/office/drawing/2014/main" id="{2BB7F563-2A56-4DB6-8CFA-A0DFF8366E90}"/>
              </a:ext>
            </a:extLst>
          </p:cNvPr>
          <p:cNvPicPr>
            <a:picLocks noChangeAspect="1"/>
          </p:cNvPicPr>
          <p:nvPr/>
        </p:nvPicPr>
        <p:blipFill>
          <a:blip r:embed="rId3"/>
          <a:stretch>
            <a:fillRect/>
          </a:stretch>
        </p:blipFill>
        <p:spPr>
          <a:xfrm>
            <a:off x="423607" y="1459992"/>
            <a:ext cx="9333429" cy="4263833"/>
          </a:xfrm>
          <a:prstGeom prst="rect">
            <a:avLst/>
          </a:prstGeom>
        </p:spPr>
      </p:pic>
      <p:sp>
        <p:nvSpPr>
          <p:cNvPr id="24" name="Rectangle 23">
            <a:extLst>
              <a:ext uri="{FF2B5EF4-FFF2-40B4-BE49-F238E27FC236}">
                <a16:creationId xmlns:a16="http://schemas.microsoft.com/office/drawing/2014/main" id="{145354E1-5704-47C0-A50C-9A92637DB2DE}"/>
              </a:ext>
            </a:extLst>
          </p:cNvPr>
          <p:cNvSpPr/>
          <p:nvPr/>
        </p:nvSpPr>
        <p:spPr>
          <a:xfrm>
            <a:off x="1196493" y="2911171"/>
            <a:ext cx="8560543" cy="2258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74E709D-F859-49CF-97D7-5EC7E8A2B419}"/>
              </a:ext>
            </a:extLst>
          </p:cNvPr>
          <p:cNvSpPr txBox="1">
            <a:spLocks/>
          </p:cNvSpPr>
          <p:nvPr/>
        </p:nvSpPr>
        <p:spPr>
          <a:xfrm>
            <a:off x="8457699" y="4769232"/>
            <a:ext cx="3631059" cy="19091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Returns book count without </a:t>
            </a:r>
            <a:r>
              <a:rPr lang="en-US" sz="4000" b="1" dirty="0" err="1">
                <a:solidFill>
                  <a:srgbClr val="292D33"/>
                </a:solidFill>
                <a:latin typeface="Euclid Circular B" panose="020B0504000000000000" pitchFamily="34" charset="0"/>
                <a:ea typeface="Euclid Circular B" panose="020B0504000000000000" pitchFamily="34" charset="0"/>
              </a:rPr>
              <a:t>tenantId</a:t>
            </a:r>
            <a:r>
              <a:rPr lang="en-US" sz="4000" b="1" dirty="0">
                <a:solidFill>
                  <a:srgbClr val="292D33"/>
                </a:solidFill>
                <a:latin typeface="Euclid Circular B" panose="020B0504000000000000" pitchFamily="34" charset="0"/>
                <a:ea typeface="Euclid Circular B" panose="020B0504000000000000" pitchFamily="34" charset="0"/>
              </a:rPr>
              <a:t> filter</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6" name="Straight Arrow Connector 5">
            <a:extLst>
              <a:ext uri="{FF2B5EF4-FFF2-40B4-BE49-F238E27FC236}">
                <a16:creationId xmlns:a16="http://schemas.microsoft.com/office/drawing/2014/main" id="{523231D3-2FF6-4DB1-8199-719B0A6191AE}"/>
              </a:ext>
            </a:extLst>
          </p:cNvPr>
          <p:cNvCxnSpPr>
            <a:cxnSpLocks/>
            <a:endCxn id="5" idx="1"/>
          </p:cNvCxnSpPr>
          <p:nvPr/>
        </p:nvCxnSpPr>
        <p:spPr>
          <a:xfrm>
            <a:off x="6268064" y="5170035"/>
            <a:ext cx="2189635" cy="553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33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125946"/>
            <a:ext cx="10808970" cy="944880"/>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 </a:t>
            </a:r>
            <a:r>
              <a:rPr lang="en-US" sz="3600" b="1" noProof="0" dirty="0">
                <a:solidFill>
                  <a:srgbClr val="292D33"/>
                </a:solidFill>
                <a:latin typeface="Euclid Circular B" panose="020B0504000000000000" pitchFamily="34" charset="0"/>
                <a:ea typeface="Euclid Circular B" panose="020B0504000000000000" pitchFamily="34" charset="0"/>
              </a:rPr>
              <a:t>(Implementation)</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C4EF4958-732D-4749-A65D-3EA393572755}"/>
              </a:ext>
            </a:extLst>
          </p:cNvPr>
          <p:cNvPicPr>
            <a:picLocks noChangeAspect="1"/>
          </p:cNvPicPr>
          <p:nvPr/>
        </p:nvPicPr>
        <p:blipFill rotWithShape="1">
          <a:blip r:embed="rId4"/>
          <a:srcRect b="13491"/>
          <a:stretch/>
        </p:blipFill>
        <p:spPr>
          <a:xfrm>
            <a:off x="960972" y="1002246"/>
            <a:ext cx="10023257" cy="5589054"/>
          </a:xfrm>
          <a:prstGeom prst="rect">
            <a:avLst/>
          </a:prstGeom>
        </p:spPr>
      </p:pic>
      <p:cxnSp>
        <p:nvCxnSpPr>
          <p:cNvPr id="12" name="Straight Connector 11">
            <a:extLst>
              <a:ext uri="{FF2B5EF4-FFF2-40B4-BE49-F238E27FC236}">
                <a16:creationId xmlns:a16="http://schemas.microsoft.com/office/drawing/2014/main" id="{11CF3B13-BFDE-4A68-9A88-A6FAF9933B4A}"/>
              </a:ext>
            </a:extLst>
          </p:cNvPr>
          <p:cNvCxnSpPr>
            <a:cxnSpLocks/>
          </p:cNvCxnSpPr>
          <p:nvPr/>
        </p:nvCxnSpPr>
        <p:spPr>
          <a:xfrm>
            <a:off x="2837598" y="2097950"/>
            <a:ext cx="7872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966A20-FF11-4ED0-92B4-3A4EC411ED25}"/>
              </a:ext>
            </a:extLst>
          </p:cNvPr>
          <p:cNvSpPr/>
          <p:nvPr/>
        </p:nvSpPr>
        <p:spPr>
          <a:xfrm>
            <a:off x="1543050" y="2434590"/>
            <a:ext cx="9166860" cy="2011680"/>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A3A2541-04F5-4172-A1AB-B308DC287274}"/>
              </a:ext>
            </a:extLst>
          </p:cNvPr>
          <p:cNvCxnSpPr>
            <a:cxnSpLocks/>
          </p:cNvCxnSpPr>
          <p:nvPr/>
        </p:nvCxnSpPr>
        <p:spPr>
          <a:xfrm>
            <a:off x="6910488" y="1370240"/>
            <a:ext cx="32526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016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3200" y="4294921"/>
            <a:ext cx="11582400"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Database Migration</a:t>
            </a:r>
          </a:p>
        </p:txBody>
      </p:sp>
      <p:sp>
        <p:nvSpPr>
          <p:cNvPr id="3" name="Title 1">
            <a:extLst>
              <a:ext uri="{FF2B5EF4-FFF2-40B4-BE49-F238E27FC236}">
                <a16:creationId xmlns:a16="http://schemas.microsoft.com/office/drawing/2014/main" id="{36C5EA6C-20D5-4ED4-9B37-7AC6CCD259F4}"/>
              </a:ext>
            </a:extLst>
          </p:cNvPr>
          <p:cNvSpPr txBox="1">
            <a:spLocks/>
          </p:cNvSpPr>
          <p:nvPr/>
        </p:nvSpPr>
        <p:spPr>
          <a:xfrm>
            <a:off x="403200" y="3492501"/>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4" name="Title 1">
            <a:extLst>
              <a:ext uri="{FF2B5EF4-FFF2-40B4-BE49-F238E27FC236}">
                <a16:creationId xmlns:a16="http://schemas.microsoft.com/office/drawing/2014/main" id="{D5690CD8-83FE-4B32-902B-DAE6015EBEDC}"/>
              </a:ext>
            </a:extLst>
          </p:cNvPr>
          <p:cNvSpPr txBox="1">
            <a:spLocks/>
          </p:cNvSpPr>
          <p:nvPr/>
        </p:nvSpPr>
        <p:spPr>
          <a:xfrm>
            <a:off x="360000" y="286067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5" name="Title 1">
            <a:extLst>
              <a:ext uri="{FF2B5EF4-FFF2-40B4-BE49-F238E27FC236}">
                <a16:creationId xmlns:a16="http://schemas.microsoft.com/office/drawing/2014/main" id="{CAB011B6-9E27-4BBB-BC65-0ACD3C6D4885}"/>
              </a:ext>
            </a:extLst>
          </p:cNvPr>
          <p:cNvSpPr txBox="1">
            <a:spLocks/>
          </p:cNvSpPr>
          <p:nvPr/>
        </p:nvSpPr>
        <p:spPr>
          <a:xfrm>
            <a:off x="403200" y="2239231"/>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6" name="Title 1">
            <a:extLst>
              <a:ext uri="{FF2B5EF4-FFF2-40B4-BE49-F238E27FC236}">
                <a16:creationId xmlns:a16="http://schemas.microsoft.com/office/drawing/2014/main" id="{078DB079-A2E8-4361-945D-BB3D8ABF4659}"/>
              </a:ext>
            </a:extLst>
          </p:cNvPr>
          <p:cNvSpPr txBox="1">
            <a:spLocks/>
          </p:cNvSpPr>
          <p:nvPr/>
        </p:nvSpPr>
        <p:spPr>
          <a:xfrm>
            <a:off x="403200" y="15736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7" name="Title 1">
            <a:extLst>
              <a:ext uri="{FF2B5EF4-FFF2-40B4-BE49-F238E27FC236}">
                <a16:creationId xmlns:a16="http://schemas.microsoft.com/office/drawing/2014/main" id="{0B520E54-1FDB-4A7A-ABAD-0C6E0CA6E4CA}"/>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8" name="Title 1">
            <a:extLst>
              <a:ext uri="{FF2B5EF4-FFF2-40B4-BE49-F238E27FC236}">
                <a16:creationId xmlns:a16="http://schemas.microsoft.com/office/drawing/2014/main" id="{81775A74-D0EA-4BAF-9CCC-E934A13447F8}"/>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13207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48943"/>
            <a:ext cx="10641227" cy="1692771"/>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Approach-1: </a:t>
            </a:r>
            <a:r>
              <a:rPr lang="en-US" sz="2800" b="1" dirty="0">
                <a:latin typeface="Euclid Circular B" panose="020B0504000000000000" pitchFamily="34" charset="0"/>
                <a:ea typeface="Euclid Circular B" panose="020B0504000000000000" pitchFamily="34" charset="0"/>
              </a:rPr>
              <a:t>Make DB migration with a custom tool</a:t>
            </a:r>
          </a:p>
          <a:p>
            <a:r>
              <a:rPr lang="en-US" sz="2400" dirty="0">
                <a:solidFill>
                  <a:srgbClr val="00B050"/>
                </a:solidFill>
                <a:latin typeface="Euclid Circular B" panose="020B0504000000000000" pitchFamily="34" charset="0"/>
                <a:ea typeface="Euclid Circular B" panose="020B0504000000000000" pitchFamily="34" charset="0"/>
              </a:rPr>
              <a:t>😊</a:t>
            </a:r>
            <a:r>
              <a:rPr lang="en-US" sz="2800" dirty="0">
                <a:solidFill>
                  <a:srgbClr val="00B050"/>
                </a:solidFill>
                <a:latin typeface="Euclid Circular B" panose="020B0504000000000000" pitchFamily="34" charset="0"/>
                <a:ea typeface="Euclid Circular B" panose="020B0504000000000000" pitchFamily="34" charset="0"/>
              </a:rPr>
              <a:t> </a:t>
            </a:r>
            <a:r>
              <a:rPr lang="en-US" sz="2400" dirty="0">
                <a:solidFill>
                  <a:srgbClr val="00B050"/>
                </a:solidFill>
                <a:latin typeface="Euclid Circular B" panose="020B0504000000000000" pitchFamily="34" charset="0"/>
                <a:ea typeface="Euclid Circular B" panose="020B0504000000000000" pitchFamily="34" charset="0"/>
              </a:rPr>
              <a:t>Easy to implement. All tenants are in the same version</a:t>
            </a:r>
          </a:p>
          <a:p>
            <a:r>
              <a:rPr lang="en-US" sz="2400" dirty="0">
                <a:solidFill>
                  <a:srgbClr val="FF0000"/>
                </a:solidFill>
                <a:latin typeface="Euclid Circular B" panose="020B0504000000000000" pitchFamily="34" charset="0"/>
                <a:ea typeface="Euclid Circular B" panose="020B0504000000000000" pitchFamily="34" charset="0"/>
              </a:rPr>
              <a:t>😡 May get too long time for big number of tenants and data.</a:t>
            </a:r>
          </a:p>
          <a:p>
            <a:r>
              <a:rPr lang="en-US" sz="2400" dirty="0">
                <a:solidFill>
                  <a:srgbClr val="FF0000"/>
                </a:solidFill>
                <a:latin typeface="Euclid Circular B" panose="020B0504000000000000" pitchFamily="34" charset="0"/>
                <a:ea typeface="Euclid Circular B" panose="020B0504000000000000" pitchFamily="34" charset="0"/>
              </a:rPr>
              <a:t>😡 All tenants wait for all upgrade progress</a:t>
            </a:r>
          </a:p>
        </p:txBody>
      </p:sp>
      <p:sp>
        <p:nvSpPr>
          <p:cNvPr id="6" name="TextBox 5">
            <a:extLst>
              <a:ext uri="{FF2B5EF4-FFF2-40B4-BE49-F238E27FC236}">
                <a16:creationId xmlns:a16="http://schemas.microsoft.com/office/drawing/2014/main" id="{CC45C7A2-7994-492C-B083-EA7C7B972BD8}"/>
              </a:ext>
            </a:extLst>
          </p:cNvPr>
          <p:cNvSpPr txBox="1"/>
          <p:nvPr/>
        </p:nvSpPr>
        <p:spPr>
          <a:xfrm>
            <a:off x="838200" y="4131719"/>
            <a:ext cx="10987217" cy="1631216"/>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Approach-2: </a:t>
            </a:r>
            <a:r>
              <a:rPr lang="en-US" sz="2800" b="1" dirty="0">
                <a:latin typeface="Euclid Circular B" panose="020B0504000000000000" pitchFamily="34" charset="0"/>
                <a:ea typeface="Euclid Circular B" panose="020B0504000000000000" pitchFamily="34" charset="0"/>
              </a:rPr>
              <a:t>Run migration on first DB access</a:t>
            </a:r>
          </a:p>
          <a:p>
            <a:r>
              <a:rPr lang="en-US" sz="2400" dirty="0">
                <a:solidFill>
                  <a:srgbClr val="00B050"/>
                </a:solidFill>
                <a:latin typeface="Euclid Circular B" panose="020B0504000000000000" pitchFamily="34" charset="0"/>
                <a:ea typeface="Euclid Circular B" panose="020B0504000000000000" pitchFamily="34" charset="0"/>
              </a:rPr>
              <a:t>😊 Upgrading is distributed to time. A tenant does not wait for another</a:t>
            </a:r>
          </a:p>
          <a:p>
            <a:r>
              <a:rPr lang="en-US" sz="2400" dirty="0">
                <a:solidFill>
                  <a:srgbClr val="FF0000"/>
                </a:solidFill>
                <a:latin typeface="Euclid Circular B" panose="020B0504000000000000" pitchFamily="34" charset="0"/>
                <a:ea typeface="Euclid Circular B" panose="020B0504000000000000" pitchFamily="34" charset="0"/>
              </a:rPr>
              <a:t>😡 First user may wait too much and see timeout exception. </a:t>
            </a:r>
          </a:p>
          <a:p>
            <a:r>
              <a:rPr lang="en-US" sz="2400" dirty="0">
                <a:solidFill>
                  <a:srgbClr val="FF0000"/>
                </a:solidFill>
                <a:latin typeface="Euclid Circular B" panose="020B0504000000000000" pitchFamily="34" charset="0"/>
                <a:ea typeface="Euclid Circular B" panose="020B0504000000000000" pitchFamily="34" charset="0"/>
              </a:rPr>
              <a:t>😡 Hard to implement (concurrency problems)!</a:t>
            </a:r>
          </a:p>
        </p:txBody>
      </p:sp>
      <p:cxnSp>
        <p:nvCxnSpPr>
          <p:cNvPr id="8" name="Straight Connector 7">
            <a:extLst>
              <a:ext uri="{FF2B5EF4-FFF2-40B4-BE49-F238E27FC236}">
                <a16:creationId xmlns:a16="http://schemas.microsoft.com/office/drawing/2014/main" id="{92DCAFA9-6B86-4379-97CF-A3EC309EB7A3}"/>
              </a:ext>
            </a:extLst>
          </p:cNvPr>
          <p:cNvCxnSpPr>
            <a:cxnSpLocks/>
          </p:cNvCxnSpPr>
          <p:nvPr/>
        </p:nvCxnSpPr>
        <p:spPr>
          <a:xfrm>
            <a:off x="532753" y="3603622"/>
            <a:ext cx="11292664"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6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 Ideal Way</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34757"/>
            <a:ext cx="10641227" cy="4401205"/>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Approach-3: </a:t>
            </a:r>
            <a:r>
              <a:rPr lang="en-US" sz="2800" dirty="0">
                <a:latin typeface="Euclid Circular B" panose="020B0504000000000000" pitchFamily="34" charset="0"/>
                <a:ea typeface="Euclid Circular B" panose="020B0504000000000000" pitchFamily="34" charset="0"/>
              </a:rPr>
              <a:t>Make two types application servers. </a:t>
            </a:r>
          </a:p>
          <a:p>
            <a:endParaRPr lang="en-US" sz="2800" dirty="0">
              <a:latin typeface="Euclid Circular B" panose="020B0504000000000000" pitchFamily="34" charset="0"/>
              <a:ea typeface="Euclid Circular B" panose="020B0504000000000000" pitchFamily="34" charset="0"/>
            </a:endParaRPr>
          </a:p>
          <a:p>
            <a:r>
              <a:rPr lang="en-US" sz="2800" dirty="0">
                <a:latin typeface="Euclid Circular B" panose="020B0504000000000000" pitchFamily="34" charset="0"/>
                <a:ea typeface="Euclid Circular B" panose="020B0504000000000000" pitchFamily="34" charset="0"/>
              </a:rPr>
              <a:t>Upgraded tenants use the new application, other tenants use the old application</a:t>
            </a:r>
          </a:p>
          <a:p>
            <a:endParaRPr lang="en-US" sz="2800" dirty="0">
              <a:latin typeface="Euclid Circular B" panose="020B0504000000000000" pitchFamily="34" charset="0"/>
              <a:ea typeface="Euclid Circular B" panose="020B0504000000000000" pitchFamily="34" charset="0"/>
            </a:endParaRPr>
          </a:p>
          <a:p>
            <a:r>
              <a:rPr lang="en-US" sz="2800" dirty="0">
                <a:solidFill>
                  <a:srgbClr val="00B050"/>
                </a:solidFill>
                <a:latin typeface="Euclid Circular B" panose="020B0504000000000000" pitchFamily="34" charset="0"/>
                <a:ea typeface="Euclid Circular B" panose="020B0504000000000000" pitchFamily="34" charset="0"/>
              </a:rPr>
              <a:t>😊 Minimum wait time for a tenant</a:t>
            </a:r>
          </a:p>
          <a:p>
            <a:r>
              <a:rPr lang="en-US" sz="2800" dirty="0">
                <a:solidFill>
                  <a:srgbClr val="00B050"/>
                </a:solidFill>
                <a:latin typeface="Euclid Circular B" panose="020B0504000000000000" pitchFamily="34" charset="0"/>
                <a:ea typeface="Euclid Circular B" panose="020B0504000000000000" pitchFamily="34" charset="0"/>
              </a:rPr>
              <a:t>😊 Upgrading can be scheduled for tenants</a:t>
            </a:r>
          </a:p>
          <a:p>
            <a:r>
              <a:rPr lang="en-US" sz="2800" dirty="0">
                <a:solidFill>
                  <a:srgbClr val="00B050"/>
                </a:solidFill>
                <a:latin typeface="Euclid Circular B" panose="020B0504000000000000" pitchFamily="34" charset="0"/>
                <a:ea typeface="Euclid Circular B" panose="020B0504000000000000" pitchFamily="34" charset="0"/>
              </a:rPr>
              <a:t>😊 Run A/B tests and see bugs before anyone else</a:t>
            </a:r>
          </a:p>
          <a:p>
            <a:r>
              <a:rPr lang="en-US" sz="2800" dirty="0">
                <a:solidFill>
                  <a:srgbClr val="FF0000"/>
                </a:solidFill>
                <a:latin typeface="Euclid Circular B" panose="020B0504000000000000" pitchFamily="34" charset="0"/>
                <a:ea typeface="Euclid Circular B" panose="020B0504000000000000" pitchFamily="34" charset="0"/>
              </a:rPr>
              <a:t>😡 Requires multiple app servers</a:t>
            </a:r>
          </a:p>
          <a:p>
            <a:r>
              <a:rPr lang="en-US" sz="2800" dirty="0">
                <a:solidFill>
                  <a:srgbClr val="FF0000"/>
                </a:solidFill>
                <a:latin typeface="Euclid Circular B" panose="020B0504000000000000" pitchFamily="34" charset="0"/>
                <a:ea typeface="Euclid Circular B" panose="020B0504000000000000" pitchFamily="34" charset="0"/>
              </a:rPr>
              <a:t>😡 Hard to maintain and monitor</a:t>
            </a:r>
            <a:endParaRPr lang="en-US" sz="2400" dirty="0">
              <a:solidFill>
                <a:srgbClr val="FF0000"/>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9561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54000" y="4845988"/>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Feature System</a:t>
            </a:r>
          </a:p>
        </p:txBody>
      </p:sp>
      <p:sp>
        <p:nvSpPr>
          <p:cNvPr id="3" name="Title 1">
            <a:extLst>
              <a:ext uri="{FF2B5EF4-FFF2-40B4-BE49-F238E27FC236}">
                <a16:creationId xmlns:a16="http://schemas.microsoft.com/office/drawing/2014/main" id="{7D810F84-5A75-4DD2-BB75-1A6CDFD3B374}"/>
              </a:ext>
            </a:extLst>
          </p:cNvPr>
          <p:cNvSpPr txBox="1">
            <a:spLocks/>
          </p:cNvSpPr>
          <p:nvPr/>
        </p:nvSpPr>
        <p:spPr>
          <a:xfrm>
            <a:off x="489600" y="4035425"/>
            <a:ext cx="11582400"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Database Migration</a:t>
            </a:r>
          </a:p>
        </p:txBody>
      </p:sp>
      <p:sp>
        <p:nvSpPr>
          <p:cNvPr id="4" name="Title 1">
            <a:extLst>
              <a:ext uri="{FF2B5EF4-FFF2-40B4-BE49-F238E27FC236}">
                <a16:creationId xmlns:a16="http://schemas.microsoft.com/office/drawing/2014/main" id="{187FBFAB-70FC-4EF6-A6F9-57F472B7B0AA}"/>
              </a:ext>
            </a:extLst>
          </p:cNvPr>
          <p:cNvSpPr txBox="1">
            <a:spLocks/>
          </p:cNvSpPr>
          <p:nvPr/>
        </p:nvSpPr>
        <p:spPr>
          <a:xfrm>
            <a:off x="446400" y="3397250"/>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5" name="Title 1">
            <a:extLst>
              <a:ext uri="{FF2B5EF4-FFF2-40B4-BE49-F238E27FC236}">
                <a16:creationId xmlns:a16="http://schemas.microsoft.com/office/drawing/2014/main" id="{E3C18590-1306-42F3-9D31-A6D3CB21632D}"/>
              </a:ext>
            </a:extLst>
          </p:cNvPr>
          <p:cNvSpPr txBox="1">
            <a:spLocks/>
          </p:cNvSpPr>
          <p:nvPr/>
        </p:nvSpPr>
        <p:spPr>
          <a:xfrm>
            <a:off x="403200" y="2774012"/>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6" name="Title 1">
            <a:extLst>
              <a:ext uri="{FF2B5EF4-FFF2-40B4-BE49-F238E27FC236}">
                <a16:creationId xmlns:a16="http://schemas.microsoft.com/office/drawing/2014/main" id="{600F182D-D3DF-4ED6-98CD-0406BC5FE179}"/>
              </a:ext>
            </a:extLst>
          </p:cNvPr>
          <p:cNvSpPr txBox="1">
            <a:spLocks/>
          </p:cNvSpPr>
          <p:nvPr/>
        </p:nvSpPr>
        <p:spPr>
          <a:xfrm>
            <a:off x="446400" y="2174874"/>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7" name="Title 1">
            <a:extLst>
              <a:ext uri="{FF2B5EF4-FFF2-40B4-BE49-F238E27FC236}">
                <a16:creationId xmlns:a16="http://schemas.microsoft.com/office/drawing/2014/main" id="{FFE89AD5-F7B1-49BE-87CC-841D80714F1C}"/>
              </a:ext>
            </a:extLst>
          </p:cNvPr>
          <p:cNvSpPr txBox="1">
            <a:spLocks/>
          </p:cNvSpPr>
          <p:nvPr/>
        </p:nvSpPr>
        <p:spPr>
          <a:xfrm>
            <a:off x="446400" y="14922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8" name="Title 1">
            <a:extLst>
              <a:ext uri="{FF2B5EF4-FFF2-40B4-BE49-F238E27FC236}">
                <a16:creationId xmlns:a16="http://schemas.microsoft.com/office/drawing/2014/main" id="{49E65B57-2325-4EFF-B19A-59B74565B465}"/>
              </a:ext>
            </a:extLst>
          </p:cNvPr>
          <p:cNvSpPr txBox="1">
            <a:spLocks/>
          </p:cNvSpPr>
          <p:nvPr/>
        </p:nvSpPr>
        <p:spPr>
          <a:xfrm>
            <a:off x="403200" y="86834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9" name="Title 1">
            <a:extLst>
              <a:ext uri="{FF2B5EF4-FFF2-40B4-BE49-F238E27FC236}">
                <a16:creationId xmlns:a16="http://schemas.microsoft.com/office/drawing/2014/main" id="{53B396AB-8A7E-4336-A951-F553B100B059}"/>
              </a:ext>
            </a:extLst>
          </p:cNvPr>
          <p:cNvSpPr txBox="1">
            <a:spLocks/>
          </p:cNvSpPr>
          <p:nvPr/>
        </p:nvSpPr>
        <p:spPr>
          <a:xfrm>
            <a:off x="403200" y="2730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701137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grpSp>
        <p:nvGrpSpPr>
          <p:cNvPr id="21" name="Group 20">
            <a:extLst>
              <a:ext uri="{FF2B5EF4-FFF2-40B4-BE49-F238E27FC236}">
                <a16:creationId xmlns:a16="http://schemas.microsoft.com/office/drawing/2014/main" id="{A926DAA9-C82F-4607-9BA1-6936D994178B}"/>
              </a:ext>
            </a:extLst>
          </p:cNvPr>
          <p:cNvGrpSpPr/>
          <p:nvPr/>
        </p:nvGrpSpPr>
        <p:grpSpPr>
          <a:xfrm>
            <a:off x="351750" y="751451"/>
            <a:ext cx="10393405" cy="5355098"/>
            <a:chOff x="515035" y="599326"/>
            <a:chExt cx="10393405" cy="5355098"/>
          </a:xfrm>
        </p:grpSpPr>
        <p:grpSp>
          <p:nvGrpSpPr>
            <p:cNvPr id="15" name="Group 14">
              <a:extLst>
                <a:ext uri="{FF2B5EF4-FFF2-40B4-BE49-F238E27FC236}">
                  <a16:creationId xmlns:a16="http://schemas.microsoft.com/office/drawing/2014/main" id="{03989B27-F821-4AB6-8BAD-95FF85FB8944}"/>
                </a:ext>
              </a:extLst>
            </p:cNvPr>
            <p:cNvGrpSpPr/>
            <p:nvPr/>
          </p:nvGrpSpPr>
          <p:grpSpPr>
            <a:xfrm>
              <a:off x="1888265" y="1315749"/>
              <a:ext cx="9020175" cy="4638675"/>
              <a:chOff x="901296" y="1405606"/>
              <a:chExt cx="9020175" cy="4638675"/>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4"/>
              <a:stretch>
                <a:fillRect/>
              </a:stretch>
            </p:blipFill>
            <p:spPr>
              <a:xfrm>
                <a:off x="901296" y="1405606"/>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5633C9A0-2514-4A18-9C9C-BF6E38704B2B}"/>
                  </a:ext>
                </a:extLst>
              </p:cNvPr>
              <p:cNvSpPr/>
              <p:nvPr/>
            </p:nvSpPr>
            <p:spPr>
              <a:xfrm>
                <a:off x="1299108" y="2645283"/>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63081" y="2743669"/>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E5A1339-27DD-445F-BD73-0EF65BB291A7}"/>
                </a:ext>
              </a:extLst>
            </p:cNvPr>
            <p:cNvGrpSpPr/>
            <p:nvPr/>
          </p:nvGrpSpPr>
          <p:grpSpPr>
            <a:xfrm>
              <a:off x="6912182" y="599326"/>
              <a:ext cx="3726789" cy="1336262"/>
              <a:chOff x="5910696" y="789223"/>
              <a:chExt cx="3726789" cy="1336262"/>
            </a:xfrm>
          </p:grpSpPr>
          <p:sp>
            <p:nvSpPr>
              <p:cNvPr id="14" name="TextBox 13">
                <a:extLst>
                  <a:ext uri="{FF2B5EF4-FFF2-40B4-BE49-F238E27FC236}">
                    <a16:creationId xmlns:a16="http://schemas.microsoft.com/office/drawing/2014/main" id="{4CE0DA0C-947C-44A4-9E5A-DE273A9D828A}"/>
                  </a:ext>
                </a:extLst>
              </p:cNvPr>
              <p:cNvSpPr txBox="1"/>
              <p:nvPr/>
            </p:nvSpPr>
            <p:spPr>
              <a:xfrm>
                <a:off x="6877804" y="789223"/>
                <a:ext cx="1888825"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Editions</a:t>
                </a:r>
                <a:endParaRPr lang="en-US" sz="3600" dirty="0"/>
              </a:p>
            </p:txBody>
          </p:sp>
          <p:sp>
            <p:nvSpPr>
              <p:cNvPr id="7" name="Left Brace 6">
                <a:extLst>
                  <a:ext uri="{FF2B5EF4-FFF2-40B4-BE49-F238E27FC236}">
                    <a16:creationId xmlns:a16="http://schemas.microsoft.com/office/drawing/2014/main" id="{F3ADE49F-DEC0-486F-A6B3-D64A82EF9AE0}"/>
                  </a:ext>
                </a:extLst>
              </p:cNvPr>
              <p:cNvSpPr/>
              <p:nvPr/>
            </p:nvSpPr>
            <p:spPr>
              <a:xfrm rot="5400000">
                <a:off x="7517372" y="5372"/>
                <a:ext cx="513437" cy="3726789"/>
              </a:xfrm>
              <a:prstGeom prst="leftBrace">
                <a:avLst>
                  <a:gd name="adj1" fmla="val 27839"/>
                  <a:gd name="adj2" fmla="val 50391"/>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187EA3-BEA3-4223-B81F-6A780891F756}"/>
                </a:ext>
              </a:extLst>
            </p:cNvPr>
            <p:cNvGrpSpPr/>
            <p:nvPr/>
          </p:nvGrpSpPr>
          <p:grpSpPr>
            <a:xfrm>
              <a:off x="515035" y="2351314"/>
              <a:ext cx="1332559" cy="3468914"/>
              <a:chOff x="515035" y="2351314"/>
              <a:chExt cx="1332559" cy="3468914"/>
            </a:xfrm>
          </p:grpSpPr>
          <p:sp>
            <p:nvSpPr>
              <p:cNvPr id="13" name="TextBox 12">
                <a:extLst>
                  <a:ext uri="{FF2B5EF4-FFF2-40B4-BE49-F238E27FC236}">
                    <a16:creationId xmlns:a16="http://schemas.microsoft.com/office/drawing/2014/main" id="{7FF3036E-B2BC-4B15-854D-486D783CC96A}"/>
                  </a:ext>
                </a:extLst>
              </p:cNvPr>
              <p:cNvSpPr txBox="1"/>
              <p:nvPr/>
            </p:nvSpPr>
            <p:spPr>
              <a:xfrm rot="16200000">
                <a:off x="-237079" y="3668948"/>
                <a:ext cx="2150560"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Features</a:t>
                </a:r>
                <a:endParaRPr lang="en-US" sz="3600" dirty="0"/>
              </a:p>
            </p:txBody>
          </p:sp>
          <p:sp>
            <p:nvSpPr>
              <p:cNvPr id="17" name="Left Brace 16">
                <a:extLst>
                  <a:ext uri="{FF2B5EF4-FFF2-40B4-BE49-F238E27FC236}">
                    <a16:creationId xmlns:a16="http://schemas.microsoft.com/office/drawing/2014/main" id="{F9F3C690-ED7E-4EDD-92CC-A2D180FBD8F9}"/>
                  </a:ext>
                </a:extLst>
              </p:cNvPr>
              <p:cNvSpPr/>
              <p:nvPr/>
            </p:nvSpPr>
            <p:spPr>
              <a:xfrm rot="10800000" flipH="1">
                <a:off x="1379797" y="2351314"/>
                <a:ext cx="467797" cy="3468914"/>
              </a:xfrm>
              <a:prstGeom prst="leftBrace">
                <a:avLst>
                  <a:gd name="adj1" fmla="val 130228"/>
                  <a:gd name="adj2" fmla="val 49554"/>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19" name="Arrow: Right 18">
              <a:extLst>
                <a:ext uri="{FF2B5EF4-FFF2-40B4-BE49-F238E27FC236}">
                  <a16:creationId xmlns:a16="http://schemas.microsoft.com/office/drawing/2014/main" id="{D1CE2CAA-21A5-4C23-8C4B-E182E71D1A8E}"/>
                </a:ext>
              </a:extLst>
            </p:cNvPr>
            <p:cNvSpPr/>
            <p:nvPr/>
          </p:nvSpPr>
          <p:spPr>
            <a:xfrm rot="10800000">
              <a:off x="10510068" y="2653812"/>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1730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93FD00B-7C9D-44C0-A71C-F6EF903EE555}"/>
              </a:ext>
            </a:extLst>
          </p:cNvPr>
          <p:cNvSpPr/>
          <p:nvPr/>
        </p:nvSpPr>
        <p:spPr>
          <a:xfrm>
            <a:off x="508001" y="3472005"/>
            <a:ext cx="3746499" cy="2295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Microsoft’s Solution</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15" name="Picture 14">
            <a:extLst>
              <a:ext uri="{FF2B5EF4-FFF2-40B4-BE49-F238E27FC236}">
                <a16:creationId xmlns:a16="http://schemas.microsoft.com/office/drawing/2014/main" id="{971DC5D8-BFC3-4087-81A3-6CD5016244DC}"/>
              </a:ext>
            </a:extLst>
          </p:cNvPr>
          <p:cNvPicPr>
            <a:picLocks noChangeAspect="1"/>
          </p:cNvPicPr>
          <p:nvPr/>
        </p:nvPicPr>
        <p:blipFill rotWithShape="1">
          <a:blip r:embed="rId3"/>
          <a:srcRect r="37232"/>
          <a:stretch/>
        </p:blipFill>
        <p:spPr>
          <a:xfrm>
            <a:off x="608479" y="1277186"/>
            <a:ext cx="5141614" cy="1562100"/>
          </a:xfrm>
          <a:prstGeom prst="rect">
            <a:avLst/>
          </a:prstGeom>
        </p:spPr>
      </p:pic>
      <p:pic>
        <p:nvPicPr>
          <p:cNvPr id="19" name="Picture 18">
            <a:extLst>
              <a:ext uri="{FF2B5EF4-FFF2-40B4-BE49-F238E27FC236}">
                <a16:creationId xmlns:a16="http://schemas.microsoft.com/office/drawing/2014/main" id="{CDE4E0E8-CB0A-4777-B8FF-8CF45E086661}"/>
              </a:ext>
            </a:extLst>
          </p:cNvPr>
          <p:cNvPicPr>
            <a:picLocks noChangeAspect="1"/>
          </p:cNvPicPr>
          <p:nvPr/>
        </p:nvPicPr>
        <p:blipFill rotWithShape="1">
          <a:blip r:embed="rId4"/>
          <a:srcRect l="1446" r="2394"/>
          <a:stretch/>
        </p:blipFill>
        <p:spPr>
          <a:xfrm>
            <a:off x="583079" y="3763610"/>
            <a:ext cx="3556001" cy="1886705"/>
          </a:xfrm>
          <a:prstGeom prst="rect">
            <a:avLst/>
          </a:prstGeom>
          <a:ln>
            <a:solidFill>
              <a:srgbClr val="1E1E1E"/>
            </a:solidFill>
          </a:ln>
        </p:spPr>
      </p:pic>
      <p:cxnSp>
        <p:nvCxnSpPr>
          <p:cNvPr id="32" name="Straight Connector 31">
            <a:extLst>
              <a:ext uri="{FF2B5EF4-FFF2-40B4-BE49-F238E27FC236}">
                <a16:creationId xmlns:a16="http://schemas.microsoft.com/office/drawing/2014/main" id="{10F86690-9B96-40E8-89A2-D1D7293CAFA8}"/>
              </a:ext>
            </a:extLst>
          </p:cNvPr>
          <p:cNvCxnSpPr>
            <a:cxnSpLocks/>
          </p:cNvCxnSpPr>
          <p:nvPr/>
        </p:nvCxnSpPr>
        <p:spPr>
          <a:xfrm>
            <a:off x="1304317" y="4838540"/>
            <a:ext cx="271859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7" name="Group 46">
            <a:extLst>
              <a:ext uri="{FF2B5EF4-FFF2-40B4-BE49-F238E27FC236}">
                <a16:creationId xmlns:a16="http://schemas.microsoft.com/office/drawing/2014/main" id="{B22DF0E6-B5DB-42F2-B6D5-BF45A01BDD14}"/>
              </a:ext>
            </a:extLst>
          </p:cNvPr>
          <p:cNvGrpSpPr/>
          <p:nvPr/>
        </p:nvGrpSpPr>
        <p:grpSpPr>
          <a:xfrm>
            <a:off x="4486444" y="3472005"/>
            <a:ext cx="7197555" cy="2295099"/>
            <a:chOff x="4682937" y="3429000"/>
            <a:chExt cx="7197555" cy="2295099"/>
          </a:xfrm>
        </p:grpSpPr>
        <p:pic>
          <p:nvPicPr>
            <p:cNvPr id="31" name="Picture 30">
              <a:extLst>
                <a:ext uri="{FF2B5EF4-FFF2-40B4-BE49-F238E27FC236}">
                  <a16:creationId xmlns:a16="http://schemas.microsoft.com/office/drawing/2014/main" id="{ECDCDA08-14B9-4388-9BDB-DEDADC80E355}"/>
                </a:ext>
              </a:extLst>
            </p:cNvPr>
            <p:cNvPicPr>
              <a:picLocks noChangeAspect="1"/>
            </p:cNvPicPr>
            <p:nvPr/>
          </p:nvPicPr>
          <p:blipFill>
            <a:blip r:embed="rId5"/>
            <a:stretch>
              <a:fillRect/>
            </a:stretch>
          </p:blipFill>
          <p:spPr>
            <a:xfrm>
              <a:off x="4682937" y="3429000"/>
              <a:ext cx="7197555" cy="2295099"/>
            </a:xfrm>
            <a:prstGeom prst="rect">
              <a:avLst/>
            </a:prstGeom>
          </p:spPr>
        </p:pic>
        <p:cxnSp>
          <p:nvCxnSpPr>
            <p:cNvPr id="35" name="Straight Connector 34">
              <a:extLst>
                <a:ext uri="{FF2B5EF4-FFF2-40B4-BE49-F238E27FC236}">
                  <a16:creationId xmlns:a16="http://schemas.microsoft.com/office/drawing/2014/main" id="{CD12E585-829C-4DAF-B722-08C2F4915C93}"/>
                </a:ext>
              </a:extLst>
            </p:cNvPr>
            <p:cNvCxnSpPr>
              <a:cxnSpLocks/>
            </p:cNvCxnSpPr>
            <p:nvPr/>
          </p:nvCxnSpPr>
          <p:spPr>
            <a:xfrm>
              <a:off x="4838253" y="3716708"/>
              <a:ext cx="2976281"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A5B613C0-3281-4C82-A7CF-E148FFEC6113}"/>
                </a:ext>
              </a:extLst>
            </p:cNvPr>
            <p:cNvCxnSpPr>
              <a:cxnSpLocks/>
            </p:cNvCxnSpPr>
            <p:nvPr/>
          </p:nvCxnSpPr>
          <p:spPr>
            <a:xfrm>
              <a:off x="5683378" y="4663957"/>
              <a:ext cx="5955815"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39" name="Rectangle 38">
            <a:extLst>
              <a:ext uri="{FF2B5EF4-FFF2-40B4-BE49-F238E27FC236}">
                <a16:creationId xmlns:a16="http://schemas.microsoft.com/office/drawing/2014/main" id="{9693D910-493A-4966-8341-0EF4CAF42A21}"/>
              </a:ext>
            </a:extLst>
          </p:cNvPr>
          <p:cNvSpPr/>
          <p:nvPr/>
        </p:nvSpPr>
        <p:spPr>
          <a:xfrm>
            <a:off x="583079" y="3231988"/>
            <a:ext cx="2628900" cy="430524"/>
          </a:xfrm>
          <a:prstGeom prst="rect">
            <a:avLst/>
          </a:prstGeom>
          <a:solidFill>
            <a:srgbClr val="1E1E1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latin typeface="Cascadia Mono" panose="020B0609020000020004" pitchFamily="49" charset="0"/>
                <a:cs typeface="Cascadia Mono" panose="020B0609020000020004" pitchFamily="49" charset="0"/>
              </a:rPr>
              <a:t>appsettings.json</a:t>
            </a:r>
          </a:p>
        </p:txBody>
      </p:sp>
      <p:sp>
        <p:nvSpPr>
          <p:cNvPr id="45" name="Rectangle 44">
            <a:extLst>
              <a:ext uri="{FF2B5EF4-FFF2-40B4-BE49-F238E27FC236}">
                <a16:creationId xmlns:a16="http://schemas.microsoft.com/office/drawing/2014/main" id="{F6AC68D4-90A0-4631-8600-6E9E310E8BD8}"/>
              </a:ext>
            </a:extLst>
          </p:cNvPr>
          <p:cNvSpPr/>
          <p:nvPr/>
        </p:nvSpPr>
        <p:spPr>
          <a:xfrm>
            <a:off x="508001" y="1277186"/>
            <a:ext cx="5391510"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DDA6E0-AB89-461A-A230-99E776CD64C6}"/>
              </a:ext>
            </a:extLst>
          </p:cNvPr>
          <p:cNvGrpSpPr/>
          <p:nvPr/>
        </p:nvGrpSpPr>
        <p:grpSpPr>
          <a:xfrm>
            <a:off x="6129421" y="1277186"/>
            <a:ext cx="6042992" cy="1562099"/>
            <a:chOff x="6292490" y="1277186"/>
            <a:chExt cx="6042992" cy="1562099"/>
          </a:xfrm>
        </p:grpSpPr>
        <p:sp>
          <p:nvSpPr>
            <p:cNvPr id="20" name="TextBox 19">
              <a:extLst>
                <a:ext uri="{FF2B5EF4-FFF2-40B4-BE49-F238E27FC236}">
                  <a16:creationId xmlns:a16="http://schemas.microsoft.com/office/drawing/2014/main" id="{69D9371B-13A8-450A-87C2-3BE06F0E2020}"/>
                </a:ext>
              </a:extLst>
            </p:cNvPr>
            <p:cNvSpPr txBox="1"/>
            <p:nvPr/>
          </p:nvSpPr>
          <p:spPr>
            <a:xfrm>
              <a:off x="6375057" y="1370163"/>
              <a:ext cx="5960425" cy="1384995"/>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Defined </a:t>
              </a:r>
              <a:r>
                <a:rPr lang="en-US" sz="2800" b="1" dirty="0">
                  <a:latin typeface="Euclid Circular B" panose="020B0504000000000000" pitchFamily="34" charset="0"/>
                  <a:ea typeface="Euclid Circular B" panose="020B0504000000000000" pitchFamily="34" charset="0"/>
                </a:rPr>
                <a:t>only for Boolean </a:t>
              </a:r>
              <a:r>
                <a:rPr lang="en-US" sz="2800" dirty="0">
                  <a:latin typeface="Euclid Circular B" panose="020B0504000000000000" pitchFamily="34" charset="0"/>
                  <a:ea typeface="Euclid Circular B" panose="020B0504000000000000" pitchFamily="34" charset="0"/>
                </a:rPr>
                <a:t>values</a:t>
              </a:r>
            </a:p>
            <a:p>
              <a:r>
                <a:rPr lang="en-US" sz="2800" dirty="0">
                  <a:latin typeface="Euclid Circular B" panose="020B0504000000000000" pitchFamily="34" charset="0"/>
                  <a:ea typeface="Euclid Circular B" panose="020B0504000000000000" pitchFamily="34" charset="0"/>
                </a:rPr>
                <a:t>Usually for </a:t>
              </a:r>
              <a:r>
                <a:rPr lang="en-US" sz="2800" b="1" dirty="0">
                  <a:latin typeface="Euclid Circular B" panose="020B0504000000000000" pitchFamily="34" charset="0"/>
                  <a:ea typeface="Euclid Circular B" panose="020B0504000000000000" pitchFamily="34" charset="0"/>
                </a:rPr>
                <a:t>A/B testing</a:t>
              </a:r>
            </a:p>
            <a:p>
              <a:r>
                <a:rPr lang="en-US" sz="2800" b="1" dirty="0">
                  <a:latin typeface="Euclid Circular B" panose="020B0504000000000000" pitchFamily="34" charset="0"/>
                  <a:ea typeface="Euclid Circular B" panose="020B0504000000000000" pitchFamily="34" charset="0"/>
                </a:rPr>
                <a:t>No multi-tenancy </a:t>
              </a:r>
              <a:r>
                <a:rPr lang="en-US" sz="2800" dirty="0">
                  <a:latin typeface="Euclid Circular B" panose="020B0504000000000000" pitchFamily="34" charset="0"/>
                  <a:ea typeface="Euclid Circular B" panose="020B0504000000000000" pitchFamily="34" charset="0"/>
                </a:rPr>
                <a:t>support</a:t>
              </a:r>
            </a:p>
          </p:txBody>
        </p:sp>
        <p:sp>
          <p:nvSpPr>
            <p:cNvPr id="46" name="Rectangle 45">
              <a:extLst>
                <a:ext uri="{FF2B5EF4-FFF2-40B4-BE49-F238E27FC236}">
                  <a16:creationId xmlns:a16="http://schemas.microsoft.com/office/drawing/2014/main" id="{7BA21380-03E7-4316-849D-D6DCCF81802D}"/>
                </a:ext>
              </a:extLst>
            </p:cNvPr>
            <p:cNvSpPr/>
            <p:nvPr/>
          </p:nvSpPr>
          <p:spPr>
            <a:xfrm>
              <a:off x="6292490" y="1277186"/>
              <a:ext cx="5500595"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183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Define features</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8" name="Picture 17">
            <a:extLst>
              <a:ext uri="{FF2B5EF4-FFF2-40B4-BE49-F238E27FC236}">
                <a16:creationId xmlns:a16="http://schemas.microsoft.com/office/drawing/2014/main" id="{EEAFCAA5-FF94-465E-8A10-C8F1AD7A916E}"/>
              </a:ext>
            </a:extLst>
          </p:cNvPr>
          <p:cNvPicPr>
            <a:picLocks noChangeAspect="1"/>
          </p:cNvPicPr>
          <p:nvPr/>
        </p:nvPicPr>
        <p:blipFill rotWithShape="1">
          <a:blip r:embed="rId3"/>
          <a:srcRect r="851"/>
          <a:stretch/>
        </p:blipFill>
        <p:spPr>
          <a:xfrm>
            <a:off x="242319" y="1769411"/>
            <a:ext cx="11696253" cy="3568708"/>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E8CB08DF-BF46-4BB2-AB5F-54259055440C}"/>
              </a:ext>
            </a:extLst>
          </p:cNvPr>
          <p:cNvSpPr/>
          <p:nvPr/>
        </p:nvSpPr>
        <p:spPr>
          <a:xfrm>
            <a:off x="1564421" y="3429000"/>
            <a:ext cx="5973201" cy="1180006"/>
          </a:xfrm>
          <a:prstGeom prst="rect">
            <a:avLst/>
          </a:prstGeom>
          <a:noFill/>
          <a:ln w="57150" cmpd="sng">
            <a:solidFill>
              <a:srgbClr val="FF0000"/>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
            <a:extLst>
              <a:ext uri="{FF2B5EF4-FFF2-40B4-BE49-F238E27FC236}">
                <a16:creationId xmlns:a16="http://schemas.microsoft.com/office/drawing/2014/main" id="{922C623B-3DD7-4179-88F7-AFF1C3DD4BD5}"/>
              </a:ext>
            </a:extLst>
          </p:cNvPr>
          <p:cNvSpPr txBox="1">
            <a:spLocks/>
          </p:cNvSpPr>
          <p:nvPr/>
        </p:nvSpPr>
        <p:spPr>
          <a:xfrm>
            <a:off x="3591457" y="4933363"/>
            <a:ext cx="5520490" cy="11800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Features are stored in a readonly list</a:t>
            </a:r>
            <a:endParaRPr lang="en-US" sz="36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17912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Identifying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Check the features</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C448747D-4E3F-4BFF-A5C2-1EFEAF1E1882}"/>
              </a:ext>
            </a:extLst>
          </p:cNvPr>
          <p:cNvPicPr>
            <a:picLocks noChangeAspect="1"/>
          </p:cNvPicPr>
          <p:nvPr/>
        </p:nvPicPr>
        <p:blipFill>
          <a:blip r:embed="rId3"/>
          <a:stretch>
            <a:fillRect/>
          </a:stretch>
        </p:blipFill>
        <p:spPr>
          <a:xfrm>
            <a:off x="246000" y="1160199"/>
            <a:ext cx="11700000" cy="5186472"/>
          </a:xfrm>
          <a:prstGeom prst="rect">
            <a:avLst/>
          </a:prstGeom>
          <a:ln>
            <a:noFill/>
          </a:ln>
          <a:effectLst/>
        </p:spPr>
      </p:pic>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394386" y="2758727"/>
            <a:ext cx="675708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17DE4C8-8F2E-44E5-9B69-802261FD978D}"/>
              </a:ext>
            </a:extLst>
          </p:cNvPr>
          <p:cNvCxnSpPr>
            <a:cxnSpLocks/>
          </p:cNvCxnSpPr>
          <p:nvPr/>
        </p:nvCxnSpPr>
        <p:spPr>
          <a:xfrm>
            <a:off x="2094470" y="4270371"/>
            <a:ext cx="918724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itle 1">
            <a:extLst>
              <a:ext uri="{FF2B5EF4-FFF2-40B4-BE49-F238E27FC236}">
                <a16:creationId xmlns:a16="http://schemas.microsoft.com/office/drawing/2014/main" id="{675CDB08-C6CD-411B-8AD1-0A11415918C9}"/>
              </a:ext>
            </a:extLst>
          </p:cNvPr>
          <p:cNvSpPr txBox="1">
            <a:spLocks/>
          </p:cNvSpPr>
          <p:nvPr/>
        </p:nvSpPr>
        <p:spPr>
          <a:xfrm>
            <a:off x="8041501" y="1669036"/>
            <a:ext cx="3792604"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Declarative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18" name="Straight Arrow Connector 17">
            <a:extLst>
              <a:ext uri="{FF2B5EF4-FFF2-40B4-BE49-F238E27FC236}">
                <a16:creationId xmlns:a16="http://schemas.microsoft.com/office/drawing/2014/main" id="{1327EF9E-2F4F-436F-81F1-35EE40C0142A}"/>
              </a:ext>
            </a:extLst>
          </p:cNvPr>
          <p:cNvCxnSpPr>
            <a:cxnSpLocks/>
          </p:cNvCxnSpPr>
          <p:nvPr/>
        </p:nvCxnSpPr>
        <p:spPr>
          <a:xfrm flipV="1">
            <a:off x="7138773" y="2318570"/>
            <a:ext cx="790833" cy="4374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DD8A44E6-2702-42FD-883A-295FBB227C96}"/>
              </a:ext>
            </a:extLst>
          </p:cNvPr>
          <p:cNvSpPr txBox="1">
            <a:spLocks/>
          </p:cNvSpPr>
          <p:nvPr/>
        </p:nvSpPr>
        <p:spPr>
          <a:xfrm>
            <a:off x="6375057" y="4951105"/>
            <a:ext cx="5031369"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Conditional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24" name="Straight Arrow Connector 23">
            <a:extLst>
              <a:ext uri="{FF2B5EF4-FFF2-40B4-BE49-F238E27FC236}">
                <a16:creationId xmlns:a16="http://schemas.microsoft.com/office/drawing/2014/main" id="{C468D150-EB60-4179-B691-9E43DF56127F}"/>
              </a:ext>
            </a:extLst>
          </p:cNvPr>
          <p:cNvCxnSpPr>
            <a:cxnSpLocks/>
          </p:cNvCxnSpPr>
          <p:nvPr/>
        </p:nvCxnSpPr>
        <p:spPr>
          <a:xfrm>
            <a:off x="7565884" y="4295771"/>
            <a:ext cx="312469" cy="6812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1108607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a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manage features for tenants</a:t>
            </a:r>
          </a:p>
        </p:txBody>
      </p:sp>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UI</a:t>
            </a:r>
            <a:endParaRPr lang="en-US" b="1" dirty="0">
              <a:solidFill>
                <a:srgbClr val="292D33"/>
              </a:solidFill>
              <a:latin typeface="Euclid Circular B" panose="020B0504000000000000" pitchFamily="34" charset="0"/>
              <a:ea typeface="Euclid Circular B" panose="020B0504000000000000" pitchFamily="34" charset="0"/>
            </a:endParaRPr>
          </a:p>
        </p:txBody>
      </p:sp>
      <p:pic>
        <p:nvPicPr>
          <p:cNvPr id="10" name="Picture 9">
            <a:extLst>
              <a:ext uri="{FF2B5EF4-FFF2-40B4-BE49-F238E27FC236}">
                <a16:creationId xmlns:a16="http://schemas.microsoft.com/office/drawing/2014/main" id="{4CA4AEF7-5367-46B6-A39E-B1A27A278A1D}"/>
              </a:ext>
            </a:extLst>
          </p:cNvPr>
          <p:cNvPicPr>
            <a:picLocks noChangeAspect="1"/>
          </p:cNvPicPr>
          <p:nvPr/>
        </p:nvPicPr>
        <p:blipFill rotWithShape="1">
          <a:blip r:embed="rId3"/>
          <a:srcRect l="1139"/>
          <a:stretch/>
        </p:blipFill>
        <p:spPr>
          <a:xfrm>
            <a:off x="927100" y="2153840"/>
            <a:ext cx="7869412" cy="3629932"/>
          </a:xfrm>
          <a:prstGeom prst="rect">
            <a:avLst/>
          </a:prstGeom>
        </p:spPr>
      </p:pic>
    </p:spTree>
    <p:extLst>
      <p:ext uri="{BB962C8B-B14F-4D97-AF65-F5344CB8AC3E}">
        <p14:creationId xmlns:p14="http://schemas.microsoft.com/office/powerpoint/2010/main" val="2492901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69205" y="340535"/>
            <a:ext cx="6724947" cy="859171"/>
          </a:xfrm>
        </p:spPr>
        <p:txBody>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Thank you for listening </a:t>
            </a:r>
          </a:p>
        </p:txBody>
      </p:sp>
      <p:grpSp>
        <p:nvGrpSpPr>
          <p:cNvPr id="32" name="Group 31">
            <a:extLst>
              <a:ext uri="{FF2B5EF4-FFF2-40B4-BE49-F238E27FC236}">
                <a16:creationId xmlns:a16="http://schemas.microsoft.com/office/drawing/2014/main" id="{C0C690AE-035C-4570-A643-443DB5ED8257}"/>
              </a:ext>
            </a:extLst>
          </p:cNvPr>
          <p:cNvGrpSpPr/>
          <p:nvPr/>
        </p:nvGrpSpPr>
        <p:grpSpPr>
          <a:xfrm>
            <a:off x="8301876" y="861143"/>
            <a:ext cx="3646568" cy="5526857"/>
            <a:chOff x="8475210" y="1101555"/>
            <a:chExt cx="3646568" cy="5526857"/>
          </a:xfrm>
        </p:grpSpPr>
        <p:pic>
          <p:nvPicPr>
            <p:cNvPr id="13" name="Resim 6">
              <a:extLst>
                <a:ext uri="{FF2B5EF4-FFF2-40B4-BE49-F238E27FC236}">
                  <a16:creationId xmlns:a16="http://schemas.microsoft.com/office/drawing/2014/main" id="{6A3C4431-2FFE-480A-8F46-930D27558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931" y="1101555"/>
              <a:ext cx="1807127" cy="2623908"/>
            </a:xfrm>
            <a:prstGeom prst="rect">
              <a:avLst/>
            </a:prstGeom>
          </p:spPr>
        </p:pic>
        <p:sp>
          <p:nvSpPr>
            <p:cNvPr id="25" name="TextBox 24">
              <a:extLst>
                <a:ext uri="{FF2B5EF4-FFF2-40B4-BE49-F238E27FC236}">
                  <a16:creationId xmlns:a16="http://schemas.microsoft.com/office/drawing/2014/main" id="{85A1B17A-1161-439D-BFD9-90F451A1D8AD}"/>
                </a:ext>
              </a:extLst>
            </p:cNvPr>
            <p:cNvSpPr txBox="1"/>
            <p:nvPr/>
          </p:nvSpPr>
          <p:spPr>
            <a:xfrm>
              <a:off x="8475210" y="3454522"/>
              <a:ext cx="3646568" cy="1569660"/>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o</a:t>
              </a:r>
              <a:r>
                <a:rPr lang="en-US" sz="3200" dirty="0">
                  <a:solidFill>
                    <a:srgbClr val="292D33"/>
                  </a:solidFill>
                  <a:effectLst/>
                  <a:latin typeface="Euclid Circular B SemiBold" panose="020B0704000000000000" pitchFamily="34" charset="0"/>
                  <a:ea typeface="Euclid Circular B SemiBold" panose="020B0704000000000000" pitchFamily="34" charset="0"/>
                </a:rPr>
                <a:t>pen-source </a:t>
              </a:r>
              <a:br>
                <a:rPr lang="en-US" sz="3200" dirty="0">
                  <a:solidFill>
                    <a:srgbClr val="292D33"/>
                  </a:solidFill>
                  <a:effectLst/>
                  <a:latin typeface="Euclid Circular B SemiBold" panose="020B0704000000000000" pitchFamily="34" charset="0"/>
                  <a:ea typeface="Euclid Circular B SemiBold" panose="020B0704000000000000" pitchFamily="34" charset="0"/>
                </a:rPr>
              </a:br>
              <a:r>
                <a:rPr lang="en-US" sz="3200" dirty="0">
                  <a:solidFill>
                    <a:srgbClr val="292D33"/>
                  </a:solidFill>
                  <a:effectLst/>
                  <a:latin typeface="Euclid Circular B SemiBold" panose="020B0704000000000000" pitchFamily="34" charset="0"/>
                  <a:ea typeface="Euclid Circular B SemiBold" panose="020B0704000000000000" pitchFamily="34" charset="0"/>
                </a:rPr>
                <a:t>web application </a:t>
              </a:r>
            </a:p>
            <a:p>
              <a:pPr algn="ctr"/>
              <a:r>
                <a:rPr lang="en-US" sz="3200" dirty="0">
                  <a:solidFill>
                    <a:srgbClr val="9F4AA5"/>
                  </a:solidFill>
                  <a:effectLst/>
                  <a:latin typeface="Euclid Circular B SemiBold" panose="020B0704000000000000" pitchFamily="34" charset="0"/>
                  <a:ea typeface="Euclid Circular B SemiBold" panose="020B0704000000000000" pitchFamily="34" charset="0"/>
                </a:rPr>
                <a:t>fra</a:t>
              </a:r>
              <a:r>
                <a:rPr lang="en-US" sz="3200" dirty="0">
                  <a:solidFill>
                    <a:srgbClr val="AD58B4"/>
                  </a:solidFill>
                  <a:effectLst/>
                  <a:latin typeface="Euclid Circular B SemiBold" panose="020B0704000000000000" pitchFamily="34" charset="0"/>
                  <a:ea typeface="Euclid Circular B SemiBold" panose="020B0704000000000000" pitchFamily="34" charset="0"/>
                </a:rPr>
                <a:t>me</a:t>
              </a:r>
              <a:r>
                <a:rPr lang="en-US" sz="3200" dirty="0">
                  <a:solidFill>
                    <a:srgbClr val="874EAF"/>
                  </a:solidFill>
                  <a:effectLst/>
                  <a:latin typeface="Euclid Circular B SemiBold" panose="020B0704000000000000" pitchFamily="34" charset="0"/>
                  <a:ea typeface="Euclid Circular B SemiBold" panose="020B0704000000000000" pitchFamily="34" charset="0"/>
                </a:rPr>
                <a:t>w</a:t>
              </a:r>
              <a:r>
                <a:rPr lang="en-US" sz="3200" dirty="0">
                  <a:solidFill>
                    <a:srgbClr val="7552B8"/>
                  </a:solidFill>
                  <a:effectLst/>
                  <a:latin typeface="Euclid Circular B SemiBold" panose="020B0704000000000000" pitchFamily="34" charset="0"/>
                  <a:ea typeface="Euclid Circular B SemiBold" panose="020B0704000000000000" pitchFamily="34" charset="0"/>
                </a:rPr>
                <a:t>o</a:t>
              </a:r>
              <a:r>
                <a:rPr lang="en-US" sz="3200" dirty="0">
                  <a:solidFill>
                    <a:srgbClr val="7154BA"/>
                  </a:solidFill>
                  <a:effectLst/>
                  <a:latin typeface="Euclid Circular B SemiBold" panose="020B0704000000000000" pitchFamily="34" charset="0"/>
                  <a:ea typeface="Euclid Circular B SemiBold" panose="020B0704000000000000" pitchFamily="34" charset="0"/>
                </a:rPr>
                <a:t>r</a:t>
              </a:r>
              <a:r>
                <a:rPr lang="en-US" sz="3200" dirty="0">
                  <a:solidFill>
                    <a:srgbClr val="6855BF"/>
                  </a:solidFill>
                  <a:effectLst/>
                  <a:latin typeface="Euclid Circular B SemiBold" panose="020B0704000000000000" pitchFamily="34" charset="0"/>
                  <a:ea typeface="Euclid Circular B SemiBold" panose="020B0704000000000000" pitchFamily="34" charset="0"/>
                </a:rPr>
                <a:t>k</a:t>
              </a:r>
            </a:p>
          </p:txBody>
        </p:sp>
        <p:sp>
          <p:nvSpPr>
            <p:cNvPr id="27" name="TextBox 26">
              <a:extLst>
                <a:ext uri="{FF2B5EF4-FFF2-40B4-BE49-F238E27FC236}">
                  <a16:creationId xmlns:a16="http://schemas.microsoft.com/office/drawing/2014/main" id="{370487BE-A1F4-4C3C-BE10-C6FA868D9A88}"/>
                </a:ext>
              </a:extLst>
            </p:cNvPr>
            <p:cNvSpPr txBox="1"/>
            <p:nvPr/>
          </p:nvSpPr>
          <p:spPr>
            <a:xfrm>
              <a:off x="8750451" y="4921245"/>
              <a:ext cx="3096085" cy="584775"/>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https://abp.io</a:t>
              </a:r>
            </a:p>
          </p:txBody>
        </p:sp>
        <p:pic>
          <p:nvPicPr>
            <p:cNvPr id="29" name="Picture 28">
              <a:extLst>
                <a:ext uri="{FF2B5EF4-FFF2-40B4-BE49-F238E27FC236}">
                  <a16:creationId xmlns:a16="http://schemas.microsoft.com/office/drawing/2014/main" id="{F28D1878-90D5-4245-9F7E-87642EC1684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724144" y="5506020"/>
              <a:ext cx="1122392" cy="1122392"/>
            </a:xfrm>
            <a:prstGeom prst="rect">
              <a:avLst/>
            </a:prstGeom>
          </p:spPr>
        </p:pic>
      </p:grpSp>
      <p:cxnSp>
        <p:nvCxnSpPr>
          <p:cNvPr id="31" name="Straight Connector 30">
            <a:extLst>
              <a:ext uri="{FF2B5EF4-FFF2-40B4-BE49-F238E27FC236}">
                <a16:creationId xmlns:a16="http://schemas.microsoft.com/office/drawing/2014/main" id="{75309581-3DE3-4837-B827-5C0103C6EFC0}"/>
              </a:ext>
            </a:extLst>
          </p:cNvPr>
          <p:cNvCxnSpPr/>
          <p:nvPr/>
        </p:nvCxnSpPr>
        <p:spPr>
          <a:xfrm>
            <a:off x="8168663" y="756518"/>
            <a:ext cx="0" cy="566277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415BA433-E5DD-4BE4-BAAE-5611B9AFFAEA}"/>
              </a:ext>
            </a:extLst>
          </p:cNvPr>
          <p:cNvGrpSpPr/>
          <p:nvPr/>
        </p:nvGrpSpPr>
        <p:grpSpPr>
          <a:xfrm>
            <a:off x="669205" y="1866780"/>
            <a:ext cx="7378277" cy="3601333"/>
            <a:chOff x="915134" y="1844520"/>
            <a:chExt cx="7378277" cy="3601333"/>
          </a:xfrm>
        </p:grpSpPr>
        <p:sp>
          <p:nvSpPr>
            <p:cNvPr id="11" name="TextBox 10">
              <a:extLst>
                <a:ext uri="{FF2B5EF4-FFF2-40B4-BE49-F238E27FC236}">
                  <a16:creationId xmlns:a16="http://schemas.microsoft.com/office/drawing/2014/main" id="{C3E6521E-CDBE-4BBF-BDAE-3CC9A0AEF5A0}"/>
                </a:ext>
              </a:extLst>
            </p:cNvPr>
            <p:cNvSpPr txBox="1"/>
            <p:nvPr/>
          </p:nvSpPr>
          <p:spPr>
            <a:xfrm>
              <a:off x="1568464" y="4707189"/>
              <a:ext cx="6724947" cy="738664"/>
            </a:xfrm>
            <a:prstGeom prst="rect">
              <a:avLst/>
            </a:prstGeom>
            <a:noFill/>
          </p:spPr>
          <p:txBody>
            <a:bodyPr wrap="square">
              <a:spAutoFit/>
            </a:bodyPr>
            <a:lstStyle/>
            <a:p>
              <a:r>
                <a:rPr lang="en-US" b="1" dirty="0">
                  <a:latin typeface="Euclid Circular B Light" panose="020B0304000000000000" pitchFamily="34" charset="0"/>
                  <a:ea typeface="Euclid Circular B Light" panose="020B0304000000000000" pitchFamily="34" charset="0"/>
                </a:rPr>
                <a:t>Download this presentation:</a:t>
              </a:r>
            </a:p>
            <a:p>
              <a:r>
                <a:rPr lang="en-US" sz="2400"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6">
                    <a:extLst>
                      <a:ext uri="{A12FA001-AC4F-418D-AE19-62706E023703}">
                        <ahyp:hlinkClr xmlns:ahyp="http://schemas.microsoft.com/office/drawing/2018/hyperlinkcolor" val="tx"/>
                      </a:ext>
                    </a:extLst>
                  </a:hlinkClick>
                </a:rPr>
                <a:t>https://github.com/ebicoglu/presentations</a:t>
              </a:r>
              <a:endPar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endParaRPr>
            </a:p>
          </p:txBody>
        </p:sp>
        <p:grpSp>
          <p:nvGrpSpPr>
            <p:cNvPr id="7" name="Group 6">
              <a:extLst>
                <a:ext uri="{FF2B5EF4-FFF2-40B4-BE49-F238E27FC236}">
                  <a16:creationId xmlns:a16="http://schemas.microsoft.com/office/drawing/2014/main" id="{7A69BCAD-C5A5-46C8-BDC6-CC420565D542}"/>
                </a:ext>
              </a:extLst>
            </p:cNvPr>
            <p:cNvGrpSpPr/>
            <p:nvPr/>
          </p:nvGrpSpPr>
          <p:grpSpPr>
            <a:xfrm>
              <a:off x="927656" y="1844520"/>
              <a:ext cx="6532687" cy="2485184"/>
              <a:chOff x="914956" y="1895258"/>
              <a:chExt cx="6086539" cy="2485184"/>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56" y="1895258"/>
                <a:ext cx="528330" cy="540000"/>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956" y="2834253"/>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956" y="3824069"/>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https://twitter.com/</a:t>
                </a:r>
                <a:r>
                  <a:rPr lang="en-US" b="1" dirty="0">
                    <a:latin typeface="Euclid Circular B" panose="020B0504000000000000" pitchFamily="34" charset="0"/>
                    <a:ea typeface="Euclid Circular B" panose="020B0504000000000000" pitchFamily="34" charset="0"/>
                  </a:rPr>
                  <a:t>alperebicoglu</a:t>
                </a:r>
                <a:r>
                  <a:rPr lang="en-US" dirty="0">
                    <a:latin typeface="Euclid Circular B" panose="020B0504000000000000" pitchFamily="34" charset="0"/>
                    <a:ea typeface="Euclid Circular B" panose="020B0504000000000000" pitchFamily="34" charset="0"/>
                  </a:rPr>
                  <a:t> </a:t>
                </a:r>
                <a:endParaRPr lang="en-US"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84044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https://medium.com</a:t>
                </a:r>
                <a:r>
                  <a:rPr lang="en-US" b="1" dirty="0">
                    <a:latin typeface="Euclid Circular B" panose="020B0504000000000000" pitchFamily="34" charset="0"/>
                    <a:ea typeface="Euclid Circular B" panose="020B0504000000000000" pitchFamily="34" charset="0"/>
                  </a:rPr>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88238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https://github.com/</a:t>
                </a:r>
                <a:r>
                  <a:rPr lang="en-US" b="1" dirty="0">
                    <a:latin typeface="Euclid Circular B" panose="020B0504000000000000" pitchFamily="34" charset="0"/>
                    <a:ea typeface="Euclid Circular B" panose="020B0504000000000000" pitchFamily="34" charset="0"/>
                  </a:rPr>
                  <a:t>ebicoglu</a:t>
                </a:r>
                <a:endParaRPr lang="en-US" b="1"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grpSp>
        <p:pic>
          <p:nvPicPr>
            <p:cNvPr id="34" name="Picture 33">
              <a:extLst>
                <a:ext uri="{FF2B5EF4-FFF2-40B4-BE49-F238E27FC236}">
                  <a16:creationId xmlns:a16="http://schemas.microsoft.com/office/drawing/2014/main" id="{CB137411-EF09-4609-9275-C4A4568FED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134" y="4786731"/>
              <a:ext cx="579579" cy="579579"/>
            </a:xfrm>
            <a:prstGeom prst="rect">
              <a:avLst/>
            </a:prstGeom>
          </p:spPr>
        </p:pic>
      </p:grpSp>
    </p:spTree>
    <p:extLst>
      <p:ext uri="{BB962C8B-B14F-4D97-AF65-F5344CB8AC3E}">
        <p14:creationId xmlns:p14="http://schemas.microsoft.com/office/powerpoint/2010/main" val="137763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00000" y="1227908"/>
            <a:ext cx="11444400" cy="1603375"/>
          </a:xfrm>
          <a:noFill/>
          <a:ln w="25400">
            <a:noFill/>
            <a:prstDash val="dash"/>
          </a:ln>
        </p:spPr>
        <p:style>
          <a:lnRef idx="2">
            <a:schemeClr val="accent3"/>
          </a:lnRef>
          <a:fillRef idx="1">
            <a:schemeClr val="lt1"/>
          </a:fillRef>
          <a:effectRef idx="0">
            <a:schemeClr val="accent3"/>
          </a:effectRef>
          <a:fontRef idx="minor">
            <a:schemeClr val="dk1"/>
          </a:fontRef>
        </p:style>
        <p:txBody>
          <a:bodyPr>
            <a:noAutofit/>
          </a:bodyPr>
          <a:lstStyle/>
          <a:p>
            <a:r>
              <a:rPr lang="en-US" noProof="0" dirty="0">
                <a:latin typeface="Euclid Circular B" panose="020B0504000000000000" pitchFamily="34" charset="0"/>
                <a:ea typeface="Euclid Circular B" panose="020B0504000000000000" pitchFamily="34" charset="0"/>
              </a:rPr>
              <a:t>A common </a:t>
            </a:r>
            <a:r>
              <a:rPr lang="en-US" u="sng" noProof="0" dirty="0">
                <a:latin typeface="Euclid Circular B" panose="020B0504000000000000" pitchFamily="34" charset="0"/>
                <a:ea typeface="Euclid Circular B" panose="020B0504000000000000" pitchFamily="34" charset="0"/>
              </a:rPr>
              <a:t>approach to build SaaS </a:t>
            </a:r>
            <a:r>
              <a:rPr lang="en-US" noProof="0" dirty="0">
                <a:latin typeface="Euclid Circular B" panose="020B0504000000000000" pitchFamily="34" charset="0"/>
                <a:ea typeface="Euclid Circular B" panose="020B0504000000000000" pitchFamily="34" charset="0"/>
              </a:rPr>
              <a:t>solutions</a:t>
            </a:r>
          </a:p>
          <a:p>
            <a:r>
              <a:rPr lang="en-US" u="sng"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between tenants</a:t>
            </a:r>
          </a:p>
          <a:p>
            <a:r>
              <a:rPr lang="en-US" noProof="0" dirty="0">
                <a:latin typeface="Euclid Circular B" panose="020B0504000000000000" pitchFamily="34" charset="0"/>
                <a:ea typeface="Euclid Circular B" panose="020B0504000000000000" pitchFamily="34" charset="0"/>
              </a:rPr>
              <a:t>Application </a:t>
            </a:r>
            <a:r>
              <a:rPr lang="en-US" u="sng" noProof="0" dirty="0">
                <a:latin typeface="Euclid Circular B" panose="020B0504000000000000" pitchFamily="34" charset="0"/>
                <a:ea typeface="Euclid Circular B" panose="020B0504000000000000" pitchFamily="34" charset="0"/>
              </a:rPr>
              <a:t>data is isolated</a:t>
            </a:r>
            <a:r>
              <a:rPr lang="en-US" b="1" noProof="0" dirty="0">
                <a:latin typeface="Euclid Circular B" panose="020B0504000000000000" pitchFamily="34" charset="0"/>
                <a:ea typeface="Euclid Circular B" panose="020B0504000000000000" pitchFamily="34" charset="0"/>
              </a:rPr>
              <a:t> </a:t>
            </a:r>
            <a:r>
              <a:rPr lang="en-US" noProof="0" dirty="0">
                <a:latin typeface="Euclid Circular B" panose="020B0504000000000000" pitchFamily="34" charset="0"/>
                <a:ea typeface="Euclid Circular B" panose="020B0504000000000000" pitchFamily="34" charset="0"/>
              </a:rPr>
              <a:t>between tenants</a:t>
            </a:r>
          </a:p>
        </p:txBody>
      </p:sp>
      <p:sp>
        <p:nvSpPr>
          <p:cNvPr id="6" name="Content Placeholder 2">
            <a:extLst>
              <a:ext uri="{FF2B5EF4-FFF2-40B4-BE49-F238E27FC236}">
                <a16:creationId xmlns:a16="http://schemas.microsoft.com/office/drawing/2014/main" id="{7D8F262C-F36A-4440-B23B-0F72FE7B844D}"/>
              </a:ext>
            </a:extLst>
          </p:cNvPr>
          <p:cNvSpPr txBox="1">
            <a:spLocks/>
          </p:cNvSpPr>
          <p:nvPr/>
        </p:nvSpPr>
        <p:spPr>
          <a:xfrm>
            <a:off x="3398963" y="3209264"/>
            <a:ext cx="7014516" cy="1030284"/>
          </a:xfrm>
          <a:prstGeom prst="rect">
            <a:avLst/>
          </a:prstGeom>
          <a:noFill/>
          <a:ln w="25400" cap="flat">
            <a:noFill/>
            <a:prstDash val="dash"/>
            <a:miter lim="800000"/>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Tenants</a:t>
            </a:r>
            <a:r>
              <a:rPr lang="en-US" dirty="0">
                <a:latin typeface="Euclid Circular B" panose="020B0504000000000000" pitchFamily="34" charset="0"/>
                <a:ea typeface="Euclid Circular B" panose="020B0504000000000000" pitchFamily="34" charset="0"/>
              </a:rPr>
              <a:t>: Our clients, using the service</a:t>
            </a:r>
          </a:p>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Host</a:t>
            </a:r>
            <a:r>
              <a:rPr lang="en-US" dirty="0">
                <a:latin typeface="Euclid Circular B" panose="020B0504000000000000" pitchFamily="34" charset="0"/>
                <a:ea typeface="Euclid Circular B" panose="020B0504000000000000" pitchFamily="34" charset="0"/>
              </a:rPr>
              <a:t>: Service provider</a:t>
            </a:r>
          </a:p>
        </p:txBody>
      </p:sp>
      <p:sp>
        <p:nvSpPr>
          <p:cNvPr id="7" name="Content Placeholder 2">
            <a:extLst>
              <a:ext uri="{FF2B5EF4-FFF2-40B4-BE49-F238E27FC236}">
                <a16:creationId xmlns:a16="http://schemas.microsoft.com/office/drawing/2014/main" id="{CB2DC653-B4D5-4A71-9EEB-812DBBF13D47}"/>
              </a:ext>
            </a:extLst>
          </p:cNvPr>
          <p:cNvSpPr txBox="1">
            <a:spLocks/>
          </p:cNvSpPr>
          <p:nvPr/>
        </p:nvSpPr>
        <p:spPr>
          <a:xfrm>
            <a:off x="913800" y="4765570"/>
            <a:ext cx="10440000" cy="1428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uclid Circular B" panose="020B0504000000000000" pitchFamily="34" charset="0"/>
                <a:ea typeface="Euclid Circular B" panose="020B0504000000000000" pitchFamily="34" charset="0"/>
              </a:rPr>
              <a:t>An ideal multi-tenant application should be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much as possible!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Deployable to on-premise</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well</a:t>
            </a:r>
          </a:p>
        </p:txBody>
      </p:sp>
      <p:sp>
        <p:nvSpPr>
          <p:cNvPr id="13" name="TextBox 12">
            <a:extLst>
              <a:ext uri="{FF2B5EF4-FFF2-40B4-BE49-F238E27FC236}">
                <a16:creationId xmlns:a16="http://schemas.microsoft.com/office/drawing/2014/main" id="{6DFFD8CD-5602-494C-830C-81142AC2B45C}"/>
              </a:ext>
            </a:extLst>
          </p:cNvPr>
          <p:cNvSpPr txBox="1"/>
          <p:nvPr/>
        </p:nvSpPr>
        <p:spPr>
          <a:xfrm>
            <a:off x="1295203" y="3377320"/>
            <a:ext cx="1403516" cy="523220"/>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Parties</a:t>
            </a:r>
            <a:endParaRPr lang="en-US" sz="2800" dirty="0"/>
          </a:p>
        </p:txBody>
      </p:sp>
      <p:grpSp>
        <p:nvGrpSpPr>
          <p:cNvPr id="34" name="Group 33">
            <a:extLst>
              <a:ext uri="{FF2B5EF4-FFF2-40B4-BE49-F238E27FC236}">
                <a16:creationId xmlns:a16="http://schemas.microsoft.com/office/drawing/2014/main" id="{FD6115A2-B03E-40C2-AF6F-76A4E420985F}"/>
              </a:ext>
            </a:extLst>
          </p:cNvPr>
          <p:cNvGrpSpPr/>
          <p:nvPr/>
        </p:nvGrpSpPr>
        <p:grpSpPr>
          <a:xfrm>
            <a:off x="2986294" y="2972801"/>
            <a:ext cx="7824854" cy="1435617"/>
            <a:chOff x="2545490" y="3008865"/>
            <a:chExt cx="7824854" cy="1435617"/>
          </a:xfrm>
        </p:grpSpPr>
        <p:sp>
          <p:nvSpPr>
            <p:cNvPr id="20" name="Left Brace 19">
              <a:extLst>
                <a:ext uri="{FF2B5EF4-FFF2-40B4-BE49-F238E27FC236}">
                  <a16:creationId xmlns:a16="http://schemas.microsoft.com/office/drawing/2014/main" id="{082D2C04-8079-44F0-9B83-75B68AEDD9E3}"/>
                </a:ext>
              </a:extLst>
            </p:cNvPr>
            <p:cNvSpPr/>
            <p:nvPr/>
          </p:nvSpPr>
          <p:spPr>
            <a:xfrm flipH="1">
              <a:off x="9804419" y="3008866"/>
              <a:ext cx="278350" cy="1435616"/>
            </a:xfrm>
            <a:prstGeom prst="leftBrace">
              <a:avLst>
                <a:gd name="adj1" fmla="val 27987"/>
                <a:gd name="adj2" fmla="val 48206"/>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C8D50A-E8BE-4AD3-A099-33C2DDFA91E9}"/>
                </a:ext>
              </a:extLst>
            </p:cNvPr>
            <p:cNvCxnSpPr>
              <a:cxnSpLocks/>
              <a:endCxn id="20" idx="0"/>
            </p:cNvCxnSpPr>
            <p:nvPr/>
          </p:nvCxnSpPr>
          <p:spPr>
            <a:xfrm>
              <a:off x="2833816" y="3008865"/>
              <a:ext cx="6970603"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F4B2EB8C-8CC8-47F6-979E-74799BB164B4}"/>
                </a:ext>
              </a:extLst>
            </p:cNvPr>
            <p:cNvSpPr/>
            <p:nvPr/>
          </p:nvSpPr>
          <p:spPr>
            <a:xfrm>
              <a:off x="2545490" y="3008865"/>
              <a:ext cx="300569" cy="1435616"/>
            </a:xfrm>
            <a:prstGeom prst="leftBrace">
              <a:avLst>
                <a:gd name="adj1" fmla="val 54421"/>
                <a:gd name="adj2" fmla="val 47357"/>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EAE3E46-A8F0-4CCA-98CC-457B5EFF442D}"/>
                </a:ext>
              </a:extLst>
            </p:cNvPr>
            <p:cNvCxnSpPr>
              <a:cxnSpLocks/>
              <a:endCxn id="20" idx="2"/>
            </p:cNvCxnSpPr>
            <p:nvPr/>
          </p:nvCxnSpPr>
          <p:spPr>
            <a:xfrm>
              <a:off x="2821458" y="4444481"/>
              <a:ext cx="698296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6BCC67-9F45-4563-A930-04AF9102ABF6}"/>
                </a:ext>
              </a:extLst>
            </p:cNvPr>
            <p:cNvCxnSpPr>
              <a:cxnSpLocks/>
            </p:cNvCxnSpPr>
            <p:nvPr/>
          </p:nvCxnSpPr>
          <p:spPr>
            <a:xfrm flipV="1">
              <a:off x="9942533" y="3139440"/>
              <a:ext cx="0" cy="124206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32EE74-FACC-4BC4-806E-A89BC77561AD}"/>
                </a:ext>
              </a:extLst>
            </p:cNvPr>
            <p:cNvSpPr/>
            <p:nvPr/>
          </p:nvSpPr>
          <p:spPr>
            <a:xfrm>
              <a:off x="9972675" y="3429000"/>
              <a:ext cx="397669"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04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A90C18C-3C4D-42D7-B7BE-8C99AFD8A520}"/>
              </a:ext>
            </a:extLst>
          </p:cNvPr>
          <p:cNvPicPr>
            <a:picLocks noChangeAspect="1"/>
          </p:cNvPicPr>
          <p:nvPr/>
        </p:nvPicPr>
        <p:blipFill>
          <a:blip r:embed="rId3"/>
          <a:stretch>
            <a:fillRect/>
          </a:stretch>
        </p:blipFill>
        <p:spPr>
          <a:xfrm>
            <a:off x="520699" y="986608"/>
            <a:ext cx="9107171" cy="5439534"/>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41337" y="222791"/>
            <a:ext cx="10515600" cy="916579"/>
          </a:xfrm>
        </p:spPr>
        <p:txBody>
          <a:bodyPr>
            <a:normAutofit/>
          </a:bodyPr>
          <a:lstStyle/>
          <a:p>
            <a:r>
              <a:rPr lang="en-US" sz="4000" b="1" noProof="0" dirty="0">
                <a:solidFill>
                  <a:srgbClr val="292D33"/>
                </a:solidFill>
                <a:latin typeface="Euclid Circular B" panose="020B0504000000000000" pitchFamily="34" charset="0"/>
                <a:ea typeface="Euclid Circular B" panose="020B0504000000000000" pitchFamily="34" charset="0"/>
              </a:rPr>
              <a:t>As-a-Service Business Models</a:t>
            </a:r>
          </a:p>
        </p:txBody>
      </p:sp>
      <p:sp>
        <p:nvSpPr>
          <p:cNvPr id="5" name="Rectangle 4">
            <a:extLst>
              <a:ext uri="{FF2B5EF4-FFF2-40B4-BE49-F238E27FC236}">
                <a16:creationId xmlns:a16="http://schemas.microsoft.com/office/drawing/2014/main" id="{9B1B2E64-7DD6-4AF1-B25F-BF1F47DFDE06}"/>
              </a:ext>
            </a:extLst>
          </p:cNvPr>
          <p:cNvSpPr/>
          <p:nvPr/>
        </p:nvSpPr>
        <p:spPr>
          <a:xfrm>
            <a:off x="9736253" y="3261206"/>
            <a:ext cx="2095384" cy="445169"/>
          </a:xfrm>
          <a:prstGeom prst="rect">
            <a:avLst/>
          </a:prstGeom>
          <a:solidFill>
            <a:srgbClr val="244372"/>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Euclid Circular B" panose="020B0504000000000000" pitchFamily="34" charset="0"/>
                <a:ea typeface="Euclid Circular B" panose="020B0504000000000000" pitchFamily="34" charset="0"/>
              </a:rPr>
              <a:t>You manage</a:t>
            </a:r>
          </a:p>
        </p:txBody>
      </p:sp>
      <p:sp>
        <p:nvSpPr>
          <p:cNvPr id="9" name="Rectangle 8">
            <a:extLst>
              <a:ext uri="{FF2B5EF4-FFF2-40B4-BE49-F238E27FC236}">
                <a16:creationId xmlns:a16="http://schemas.microsoft.com/office/drawing/2014/main" id="{CF66D115-EFFE-4706-B047-EF99B328725E}"/>
              </a:ext>
            </a:extLst>
          </p:cNvPr>
          <p:cNvSpPr/>
          <p:nvPr/>
        </p:nvSpPr>
        <p:spPr>
          <a:xfrm>
            <a:off x="9741016" y="3714148"/>
            <a:ext cx="2095384" cy="620428"/>
          </a:xfrm>
          <a:prstGeom prst="rect">
            <a:avLst/>
          </a:prstGeom>
          <a:solidFill>
            <a:srgbClr val="5693FE"/>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Euclid Circular B" panose="020B0504000000000000" pitchFamily="34" charset="0"/>
                <a:ea typeface="Euclid Circular B" panose="020B0504000000000000" pitchFamily="34" charset="0"/>
              </a:rPr>
              <a:t>3</a:t>
            </a:r>
            <a:r>
              <a:rPr lang="en-US" baseline="30000" dirty="0">
                <a:latin typeface="Euclid Circular B" panose="020B0504000000000000" pitchFamily="34" charset="0"/>
                <a:ea typeface="Euclid Circular B" panose="020B0504000000000000" pitchFamily="34" charset="0"/>
              </a:rPr>
              <a:t>rd</a:t>
            </a:r>
            <a:r>
              <a:rPr lang="en-US" dirty="0">
                <a:latin typeface="Euclid Circular B" panose="020B0504000000000000" pitchFamily="34" charset="0"/>
                <a:ea typeface="Euclid Circular B" panose="020B0504000000000000" pitchFamily="34" charset="0"/>
              </a:rPr>
              <a:t> Party Manages</a:t>
            </a:r>
          </a:p>
        </p:txBody>
      </p:sp>
    </p:spTree>
    <p:extLst>
      <p:ext uri="{BB962C8B-B14F-4D97-AF65-F5344CB8AC3E}">
        <p14:creationId xmlns:p14="http://schemas.microsoft.com/office/powerpoint/2010/main" val="39323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930399"/>
            <a:ext cx="10515600" cy="3878263"/>
          </a:xfrm>
        </p:spPr>
        <p:txBody>
          <a:bodyPr>
            <a:normAutofit/>
          </a:bodyPr>
          <a:lstStyle/>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Cost efficiency — max utilization</a:t>
            </a:r>
            <a:endParaRPr lang="en-US" sz="3600" noProof="0" dirty="0">
              <a:latin typeface="Euclid Circular B" panose="020B0504000000000000" pitchFamily="34" charset="0"/>
              <a:ea typeface="Euclid Circular B" panose="020B0504000000000000" pitchFamily="34" charset="0"/>
            </a:endParaRP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Consistent user experience</a:t>
            </a: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Ease of maintenance</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Scalability</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Rapid deployment for new users</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a:t>
            </a:r>
            <a:r>
              <a:rPr lang="en-US" sz="3600" b="1" noProof="0" dirty="0">
                <a:latin typeface="Euclid Circular B" panose="020B0504000000000000" pitchFamily="34" charset="0"/>
                <a:ea typeface="Euclid Circular B" panose="020B0504000000000000" pitchFamily="34" charset="0"/>
              </a:rPr>
              <a:t>N</a:t>
            </a:r>
            <a:r>
              <a:rPr lang="en-US" sz="3600" b="1" dirty="0" err="1">
                <a:latin typeface="Euclid Circular B" panose="020B0504000000000000" pitchFamily="34" charset="0"/>
                <a:ea typeface="Euclid Circular B" panose="020B0504000000000000" pitchFamily="34" charset="0"/>
              </a:rPr>
              <a:t>oisy</a:t>
            </a:r>
            <a:r>
              <a:rPr lang="en-US" sz="3600" b="1" dirty="0">
                <a:latin typeface="Euclid Circular B" panose="020B0504000000000000" pitchFamily="34" charset="0"/>
                <a:ea typeface="Euclid Circular B" panose="020B0504000000000000" pitchFamily="34" charset="0"/>
              </a:rPr>
              <a:t> neighbors</a:t>
            </a:r>
            <a:r>
              <a:rPr lang="en-US" sz="3600" dirty="0">
                <a:latin typeface="Euclid Circular B" panose="020B0504000000000000" pitchFamily="34" charset="0"/>
                <a:ea typeface="Euclid Circular B" panose="020B0504000000000000" pitchFamily="34" charset="0"/>
              </a:rPr>
              <a:t>!</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Security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Backup</a:t>
            </a:r>
            <a:r>
              <a:rPr lang="en-US" sz="3600" dirty="0">
                <a:latin typeface="Euclid Circular B" panose="020B0504000000000000" pitchFamily="34" charset="0"/>
                <a:ea typeface="Euclid Circular B" panose="020B0504000000000000" pitchFamily="34" charset="0"/>
              </a:rPr>
              <a:t> and recovery</a:t>
            </a:r>
          </a:p>
        </p:txBody>
      </p:sp>
    </p:spTree>
    <p:extLst>
      <p:ext uri="{BB962C8B-B14F-4D97-AF65-F5344CB8AC3E}">
        <p14:creationId xmlns:p14="http://schemas.microsoft.com/office/powerpoint/2010/main" val="45588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19265</TotalTime>
  <Words>4189</Words>
  <Application>Microsoft Office PowerPoint</Application>
  <PresentationFormat>Widescreen</PresentationFormat>
  <Paragraphs>526</Paragraphs>
  <Slides>52</Slides>
  <Notes>52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Arial</vt:lpstr>
      <vt:lpstr>Calibri</vt:lpstr>
      <vt:lpstr>Calibri Light</vt:lpstr>
      <vt:lpstr>Cascadia Mono</vt:lpstr>
      <vt:lpstr>Courier New</vt:lpstr>
      <vt:lpstr>Euclid Circular B</vt:lpstr>
      <vt:lpstr>Euclid Circular B Light</vt:lpstr>
      <vt:lpstr>Euclid Circular B SemiBold</vt:lpstr>
      <vt:lpstr>Poppins</vt:lpstr>
      <vt:lpstr>Segoe UI Variable Text Semibold</vt:lpstr>
      <vt:lpstr>Wingdings</vt:lpstr>
      <vt:lpstr>Office Theme</vt:lpstr>
      <vt:lpstr>Bitmap Image</vt:lpstr>
      <vt:lpstr>Building Multi-Tenant  ASP.NET Core Applications</vt:lpstr>
      <vt:lpstr>Open-source Framework on </vt:lpstr>
      <vt:lpstr>Open-source Framework on </vt:lpstr>
      <vt:lpstr>What is ABP Framework?</vt:lpstr>
      <vt:lpstr>Agenda</vt:lpstr>
      <vt:lpstr>What is Multi-Tenancy?</vt:lpstr>
      <vt:lpstr>As-a-Service Business Models</vt:lpstr>
      <vt:lpstr>Advantages of Multi-Tenancy</vt:lpstr>
      <vt:lpstr>Challenges of Multi-Tenancy</vt:lpstr>
      <vt:lpstr>Deployment &amp; Database Architectures</vt:lpstr>
      <vt:lpstr>Maintaining Application States</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Data Isolation</vt:lpstr>
      <vt:lpstr>Data Isolation — Traditional way</vt:lpstr>
      <vt:lpstr>Data Isolation</vt:lpstr>
      <vt:lpstr>Data Isolation — EF Core</vt:lpstr>
      <vt:lpstr>Data Isolation — EF Core Manual Way</vt:lpstr>
      <vt:lpstr>Data Isolation — EF Core</vt:lpstr>
      <vt:lpstr>Data Isolation — EF Core PROS &amp; CONS</vt:lpstr>
      <vt:lpstr>Data Isolation — EF Core PROS &amp; CONS</vt:lpstr>
      <vt:lpstr>Data Isolation — EF Core PROS &amp; CONS</vt:lpstr>
      <vt:lpstr>Data Isolation — EF Core PROS &amp; CONS</vt:lpstr>
      <vt:lpstr>Data Isolation — EF Core PROS &amp; CONS</vt:lpstr>
      <vt:lpstr>Data Isolation — MongoDB</vt:lpstr>
      <vt:lpstr>Set TenantId for New Entities</vt:lpstr>
      <vt:lpstr>Set TenantId for New Entities</vt:lpstr>
      <vt:lpstr>DB Connection String Selection</vt:lpstr>
      <vt:lpstr>Connection String Selection — DB</vt:lpstr>
      <vt:lpstr>Connection String Selection — Code</vt:lpstr>
      <vt:lpstr>Changing the Active Tenant</vt:lpstr>
      <vt:lpstr>Changing the Active Tenant</vt:lpstr>
      <vt:lpstr>Setting the Active Tenant in Middleware</vt:lpstr>
      <vt:lpstr>Temporarily Disable Multi-Tenancy</vt:lpstr>
      <vt:lpstr>Disabling Multi-Tenancy Filter  (Usage)</vt:lpstr>
      <vt:lpstr>Disabling Multi-Tenancy Filter (Implementation)</vt:lpstr>
      <vt:lpstr>Database Migration</vt:lpstr>
      <vt:lpstr>Database Migration </vt:lpstr>
      <vt:lpstr>Database Migration — Ideal Way</vt:lpstr>
      <vt:lpstr>Feature System</vt:lpstr>
      <vt:lpstr>The Feature System</vt:lpstr>
      <vt:lpstr>PowerPoint Presentation</vt:lpstr>
      <vt:lpstr>The Feature System — Define features</vt:lpstr>
      <vt:lpstr>PowerPoint Presentation</vt:lpstr>
      <vt:lpstr>PowerPoint Presentation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933</cp:revision>
  <dcterms:created xsi:type="dcterms:W3CDTF">2022-02-27T10:42:11Z</dcterms:created>
  <dcterms:modified xsi:type="dcterms:W3CDTF">2023-09-19T13:53:30Z</dcterms:modified>
</cp:coreProperties>
</file>