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4" r:id="rId2"/>
    <p:sldId id="273" r:id="rId3"/>
    <p:sldId id="296" r:id="rId4"/>
    <p:sldId id="297" r:id="rId5"/>
    <p:sldId id="298" r:id="rId6"/>
    <p:sldId id="314" r:id="rId7"/>
    <p:sldId id="315" r:id="rId8"/>
    <p:sldId id="316" r:id="rId9"/>
    <p:sldId id="318" r:id="rId10"/>
    <p:sldId id="321" r:id="rId11"/>
    <p:sldId id="322" r:id="rId12"/>
    <p:sldId id="323" r:id="rId13"/>
    <p:sldId id="324" r:id="rId14"/>
    <p:sldId id="319" r:id="rId15"/>
    <p:sldId id="317" r:id="rId16"/>
    <p:sldId id="320" r:id="rId17"/>
    <p:sldId id="278" r:id="rId18"/>
    <p:sldId id="325" r:id="rId19"/>
    <p:sldId id="326" r:id="rId20"/>
    <p:sldId id="327" r:id="rId21"/>
    <p:sldId id="328" r:id="rId22"/>
    <p:sldId id="330" r:id="rId23"/>
    <p:sldId id="329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per Ebiçoğlu" initials="AE" lastIdx="4" clrIdx="0">
    <p:extLst>
      <p:ext uri="{19B8F6BF-5375-455C-9EA6-DF929625EA0E}">
        <p15:presenceInfo xmlns:p15="http://schemas.microsoft.com/office/powerpoint/2012/main" userId="6aaaec9fa86781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2182"/>
    <a:srgbClr val="900139"/>
    <a:srgbClr val="3E9FCB"/>
    <a:srgbClr val="DFF6DD"/>
    <a:srgbClr val="44013C"/>
    <a:srgbClr val="F7B548"/>
    <a:srgbClr val="6D6A66"/>
    <a:srgbClr val="33D5F9"/>
    <a:srgbClr val="292D33"/>
    <a:srgbClr val="AE93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57462" autoAdjust="0"/>
  </p:normalViewPr>
  <p:slideViewPr>
    <p:cSldViewPr snapToGrid="0" showGuides="1">
      <p:cViewPr varScale="1">
        <p:scale>
          <a:sx n="65" d="100"/>
          <a:sy n="65" d="100"/>
        </p:scale>
        <p:origin x="168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1E85F-EB52-48F1-9AE6-34703F559740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67CE0-A7AA-477D-BF60-AEDE7DA9A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6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bp.io/abp/ABP.IO-Platform-7-4-RC-Has-Been-Published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ommercial.abp.io/releases/tag/7.4.0-rc.1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commercial/latest/modules/cms-kit/index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UI/AspNetCore/Toolbar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ercial.abp.io/modules/Volo.Gdpr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UI/AspNetCore/Basic-Them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Distributed-Event-Bus#outbox-inbox-for-transactional-event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ABP 7.1 rc2 version has been lately released.</a:t>
            </a:r>
          </a:p>
          <a:p>
            <a:r>
              <a:rPr lang="en-US" dirty="0"/>
              <a:t>Here’s the blog post about this version.</a:t>
            </a:r>
          </a:p>
          <a:p>
            <a:r>
              <a:rPr lang="en-US" sz="1200" dirty="0">
                <a:hlinkClick r:id="rId3"/>
              </a:rPr>
              <a:t>https://blog.abp.io/abp/ABP.IO-Platform-7-4-RC-Has-Been-Published</a:t>
            </a:r>
            <a:r>
              <a:rPr lang="en-US" sz="1200" dirty="0"/>
              <a:t> 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As you know ABP commercial is an not open-source repo.</a:t>
            </a:r>
          </a:p>
          <a:p>
            <a:r>
              <a:rPr lang="en-US" sz="1200" dirty="0"/>
              <a:t>Therefore you cannot track the internal issues.</a:t>
            </a:r>
          </a:p>
          <a:p>
            <a:r>
              <a:rPr lang="en-US" sz="1200" dirty="0"/>
              <a:t>We now provide a list of PRs resolved in the respective ABP Commercial release.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See </a:t>
            </a:r>
            <a:r>
              <a:rPr lang="en-US" sz="1200" dirty="0">
                <a:hlinkClick r:id="rId4"/>
              </a:rPr>
              <a:t>https://commercial.abp.io/releases/tag/7.4.0-rc.1</a:t>
            </a:r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Check out the blog post to understand how to create a new ABP project with this RC version.</a:t>
            </a:r>
          </a:p>
          <a:p>
            <a:r>
              <a:rPr lang="en-US" sz="1200" dirty="0"/>
              <a:t>Learn how to migrate from 7.0 to 7.1 and see the changes.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This version comes with .NET 7 and Angular 15.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We’re planning to release the stable version on March 7.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6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Sometimes you need to delete an entity.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when there are other entities attached to that entity, your database will have inconsistency and residual relationships.</a:t>
            </a:r>
            <a:br>
              <a:rPr lang="en-US" dirty="0"/>
            </a:br>
            <a:r>
              <a:rPr lang="en-US" dirty="0"/>
              <a:t>We've made an improvement in ABP Commercial’s Organization Unit (user), Role (tenant) and Edition (tenant) pages.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you delete an Edition, we ask the user what they want to do with the existing tenants linked to this </a:t>
            </a:r>
            <a:r>
              <a:rPr lang="en-US" dirty="0" err="1"/>
              <a:t>editon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21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also a new feature: the </a:t>
            </a:r>
            <a:r>
              <a:rPr lang="en-US" b="1" dirty="0"/>
              <a:t>Page Feedback</a:t>
            </a:r>
            <a:r>
              <a:rPr lang="en-US" dirty="0"/>
              <a:t> feature.</a:t>
            </a:r>
          </a:p>
          <a:p>
            <a:r>
              <a:rPr lang="en-US" dirty="0"/>
              <a:t>You can add this box to any page of your application, and get feedback from your customers.</a:t>
            </a:r>
          </a:p>
          <a:p>
            <a:r>
              <a:rPr lang="en-US" dirty="0"/>
              <a:t>For example, you have blog website, and you want to learn how the customers are reacting to your posts.</a:t>
            </a:r>
          </a:p>
          <a:p>
            <a:r>
              <a:rPr lang="en-US" dirty="0"/>
              <a:t>Then this basic modal will help you.</a:t>
            </a:r>
          </a:p>
          <a:p>
            <a:r>
              <a:rPr lang="en-US" dirty="0"/>
              <a:t>This is added to the </a:t>
            </a:r>
            <a:r>
              <a:rPr lang="en-US" dirty="0">
                <a:hlinkClick r:id="rId3"/>
              </a:rPr>
              <a:t>CMS Kit Pro</a:t>
            </a:r>
            <a:r>
              <a:rPr lang="en-US" dirty="0"/>
              <a:t> module and the documentation is being written.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02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added an option to allow users to delete individual messages or a complete conversation in the chat module.</a:t>
            </a:r>
          </a:p>
          <a:p>
            <a:r>
              <a:rPr lang="en-US" dirty="0"/>
              <a:t>You can configure it on the Settings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16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see this password complexity indicator on some websites.</a:t>
            </a:r>
          </a:p>
          <a:p>
            <a:r>
              <a:rPr lang="en-US" dirty="0"/>
              <a:t>This is useful especially when you have some rules when creating a new password.</a:t>
            </a:r>
          </a:p>
          <a:p>
            <a:r>
              <a:rPr lang="en-US" dirty="0"/>
              <a:t>This feature dynamically evaluates and rates the strength of user-generated passwords by visually indicating the complexity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719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dirty="0">
                <a:hlinkClick r:id="rId3"/>
              </a:rPr>
              <a:t>Toolbar System</a:t>
            </a:r>
            <a:r>
              <a:rPr lang="en-US" dirty="0"/>
              <a:t> is used to define </a:t>
            </a:r>
            <a:r>
              <a:rPr lang="en-US" i="1" dirty="0"/>
              <a:t>toolbars</a:t>
            </a:r>
            <a:r>
              <a:rPr lang="en-US" dirty="0"/>
              <a:t> on the user interface.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Modules can add items to the toolbar, and it’s seen on the toolbar menu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You can create a component and add it as a mobile toolbar as seen on the code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40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With this version, we have added new error pages.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one of them 404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02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</a:t>
            </a:r>
            <a:r>
              <a:rPr lang="en-US" b="1" dirty="0"/>
              <a:t>Fluid Layout</a:t>
            </a:r>
            <a:r>
              <a:rPr lang="en-US" dirty="0"/>
              <a:t> is designed to be a very flexible way of supporting different screen sizes from desktop to smartphones.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added this flexible grid system to the Container Width area.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3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Engincan</a:t>
            </a:r>
            <a:r>
              <a:rPr lang="en-US" dirty="0"/>
              <a:t> explains ABP Commercial's </a:t>
            </a:r>
            <a:r>
              <a:rPr lang="en-US" dirty="0">
                <a:hlinkClick r:id="rId3"/>
              </a:rPr>
              <a:t>GDPR Module</a:t>
            </a:r>
            <a:r>
              <a:rPr lang="en-US" dirty="0"/>
              <a:t> and shows you how to provide personal data to the GDPR Module that is collected by your application and make it aligned with personal data download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762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ABP Essentials video series:</a:t>
            </a:r>
          </a:p>
          <a:p>
            <a:r>
              <a:rPr lang="en-US" dirty="0"/>
              <a:t>Data transfer objects</a:t>
            </a:r>
          </a:p>
          <a:p>
            <a:r>
              <a:rPr lang="en-US" dirty="0"/>
              <a:t>MongoDB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5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abp module definition and provides an example of how to handle entity synchronization between modules.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030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version has been released with 20 contributors.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Thanks to all developers who took part in this version.</a:t>
            </a:r>
          </a:p>
          <a:p>
            <a:r>
              <a:rPr lang="en-US" dirty="0"/>
              <a:t>There are a few breaking changes in this version that may affect your application. Please see the following migration documents, if you are upgrading from v7.3 or earlier: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https://docs.abp.io/en/abp/7.4/Migration-Guides/Abp-7_4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US" dirty="0"/>
              <a:t>Every release of ABP includes improvements to performance, stability, and ease of use of the APIs and libraries.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33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 Theme uses plain bootstrap and does not have any custom colors &amp; styles. This article will show you how to add dark mode support to the </a:t>
            </a:r>
            <a:r>
              <a:rPr lang="en-US" dirty="0">
                <a:hlinkClick r:id="rId3"/>
              </a:rPr>
              <a:t>Basic Theme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3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Sturla wrote blog post about how to setup CI/CD for Blazor Server using PostgreSQL using GitHub Actions.</a:t>
            </a:r>
          </a:p>
          <a:p>
            <a:r>
              <a:rPr lang="en-US" dirty="0"/>
              <a:t>Its aimed at getting a minimal working version to a dev environment with code present to go to production.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33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ABP Framework formerly known as the ASP.NET Boilerplate. </a:t>
            </a:r>
          </a:p>
          <a:p>
            <a:endParaRPr lang="en-US" dirty="0"/>
          </a:p>
          <a:p>
            <a:r>
              <a:rPr lang="en-US" dirty="0"/>
              <a:t>We are proud to share with you the 10th anniversary of the ABP Framework. </a:t>
            </a:r>
          </a:p>
          <a:p>
            <a:endParaRPr lang="en-US" dirty="0"/>
          </a:p>
          <a:p>
            <a:r>
              <a:rPr lang="en-US" dirty="0"/>
              <a:t>For the last 10 years we </a:t>
            </a:r>
            <a:r>
              <a:rPr lang="en-US"/>
              <a:t>have been offering </a:t>
            </a:r>
            <a:r>
              <a:rPr lang="en-US" dirty="0"/>
              <a:t>developers a robust and modular application framework to streamline the development of </a:t>
            </a:r>
            <a:r>
              <a:rPr lang="en-US"/>
              <a:t>web applications.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00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1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Dynamic Setting Store, allows you to collect and get all setting definitions from a single point and overcome the setting management problems on microservices.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some rare cases, your module may consist of multiple assemblies and only one of them defines a module class, and you want to make the other assemblies parts of your module. This is especially useful if you can't define a module class in the target assembly or you don't want to depend on that module's dependencies.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CorrelationId</a:t>
            </a:r>
            <a:r>
              <a:rPr lang="en-US" dirty="0"/>
              <a:t> is a unique key that is used in distributed applications to trace requests across multiple services. ABP generates a </a:t>
            </a:r>
            <a:r>
              <a:rPr lang="en-US" dirty="0" err="1"/>
              <a:t>CorrelationId</a:t>
            </a:r>
            <a:r>
              <a:rPr lang="en-US" dirty="0"/>
              <a:t> for each request and passes it to the distributed events. If you are using the </a:t>
            </a:r>
            <a:r>
              <a:rPr lang="en-US" dirty="0">
                <a:hlinkClick r:id="rId3"/>
              </a:rPr>
              <a:t>transactional outbox or inbox pattern provided by ABP Framework</a:t>
            </a:r>
            <a:r>
              <a:rPr lang="en-US" dirty="0"/>
              <a:t>, you can see the </a:t>
            </a:r>
            <a:r>
              <a:rPr lang="en-US" dirty="0" err="1"/>
              <a:t>correlationId</a:t>
            </a:r>
            <a:r>
              <a:rPr lang="en-US" dirty="0"/>
              <a:t> in the extra properties of the </a:t>
            </a:r>
            <a:r>
              <a:rPr lang="en-US" dirty="0" err="1"/>
              <a:t>IncomingEventInfo</a:t>
            </a:r>
            <a:r>
              <a:rPr lang="en-US" dirty="0"/>
              <a:t> or </a:t>
            </a:r>
            <a:r>
              <a:rPr lang="en-US" dirty="0" err="1"/>
              <a:t>OutgoingEventInfo</a:t>
            </a:r>
            <a:r>
              <a:rPr lang="en-US" dirty="0"/>
              <a:t> classes with the standard X-Correlation-Id key.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the Database Migration System we added base classes and events to migrate the database schema and seed the DB on application startup. It supports multi-tenancy and once a new tenant is created or you change a tenant’s DB connection string, it automatically migrates.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68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.NET MAUI Client package added to the commercial, which is used by the MAUI mobile application.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* We added </a:t>
            </a:r>
            <a:r>
              <a:rPr lang="en-US" dirty="0" err="1"/>
              <a:t>AbpAspNetCoreIntegratedTestBase</a:t>
            </a:r>
            <a:r>
              <a:rPr lang="en-US" dirty="0"/>
              <a:t> class. It gets either a startup class or an ABP module class. By doing this, you can use configurations from an ABP module or classic ASP.NET Core Startup class in your test classes.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97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Dynamic Text Template Store enables you to manage your text templates in a distributed architected environment.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It allows you to store and get all text templates from your admin application.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update comes with a DB Migration therefore you need to add new migration and apply to your DB.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You can configure your application as seen on the screenshot. And this is only for microservice templates no need to do this for other templates.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41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this version, we have implemented the custom code support in Suite. This allows you to customize the generated code-blocks and preserve your custom code changes in the next CRUD Page Generation in Suite. ABP Suite specifies hook-points to allow adding custom code blocks. Then, the code that you wrote to these hook points will be respected and will not be overridden in the next entity generation.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enable custom code support, you should check the </a:t>
            </a:r>
            <a:r>
              <a:rPr lang="en-US" i="1" dirty="0"/>
              <a:t>Customizable code</a:t>
            </a:r>
            <a:r>
              <a:rPr lang="en-US" dirty="0"/>
              <a:t> option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created abstract classes for entities, application services, interfaces, domain services.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You can write your custom code in those classes (*.</a:t>
            </a:r>
            <a:r>
              <a:rPr lang="en-US" dirty="0" err="1"/>
              <a:t>Extended.cs</a:t>
            </a:r>
            <a:r>
              <a:rPr lang="en-US" dirty="0"/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you regenerate an entity these </a:t>
            </a:r>
            <a:r>
              <a:rPr lang="en-US" dirty="0" err="1"/>
              <a:t>Extended.cs</a:t>
            </a:r>
            <a:r>
              <a:rPr lang="en-US" dirty="0"/>
              <a:t> will not be overwritten.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only the base abstract classes will be re-generated and your changes on Suite will be respected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you want to override the entity and add your own code,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keep the &lt;suite-custom-code-autogenerated&gt;...&lt;/suite-custom-code-autogenerated&gt; section as original.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Because the constructor of the entity always being regenerated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85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UI code.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As you see we added </a:t>
            </a:r>
            <a:r>
              <a:rPr lang="en-US" i="1" dirty="0"/>
              <a:t>comment placeholders</a:t>
            </a:r>
            <a:r>
              <a:rPr lang="en-US" dirty="0"/>
              <a:t> into different parts of the UI code for MVC &amp; Blazor applications.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When you write your own code into these sections, your custom code will be safe.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2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this version, we renewed .NET MAUI &amp; React Native mobile applications.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added new pages, functions and modernized the look of the UI.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--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the .NET MAUI app, we added user and tenant management. And also a setting page to change </a:t>
            </a:r>
            <a:r>
              <a:rPr lang="en-US" b="1" dirty="0"/>
              <a:t>the current language</a:t>
            </a:r>
            <a:r>
              <a:rPr lang="en-US" dirty="0"/>
              <a:t>, </a:t>
            </a:r>
            <a:r>
              <a:rPr lang="en-US" b="1" dirty="0"/>
              <a:t>the profile picture</a:t>
            </a:r>
            <a:r>
              <a:rPr lang="en-US" dirty="0"/>
              <a:t>, </a:t>
            </a:r>
            <a:r>
              <a:rPr lang="en-US" b="1" dirty="0"/>
              <a:t>password</a:t>
            </a:r>
            <a:r>
              <a:rPr lang="en-US" dirty="0"/>
              <a:t>, and </a:t>
            </a:r>
            <a:r>
              <a:rPr lang="en-US" b="1" dirty="0"/>
              <a:t>the current theme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667CE0-A7AA-477D-BF60-AEDE7DA9A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şlık Slaydı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37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38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ommercial.abp.io/releases/tag/7.4.0-rc.2" TargetMode="External"/><Relationship Id="rId5" Type="http://schemas.openxmlformats.org/officeDocument/2006/relationships/hyperlink" Target="https://commercial.abp.io/releases/tag/7.4.0-rc.1" TargetMode="External"/><Relationship Id="rId4" Type="http://schemas.openxmlformats.org/officeDocument/2006/relationships/hyperlink" Target="https://blog.abp.io/abp/ABP.IO-Platform-7-4-RC-Has-Been-Publishe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abp.io/en/commercial/7.4/modules/cms-kit/page-feedback" TargetMode="Externa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abp.io/en/commercial/7.4/ui/angular/password-complexity-indicator-component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abp-commercial-gdpr-module-overview-kvmsm3k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www.youtube.com/watch?v=eXlcGJeazZc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mSDGfRLE3Yo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hyperlink" Target="https://community.abp.io/posts/abp-modules-and-entity-%20dependencies-hn7wr09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ocs.abp.io/en/abp/7.4/Migration-Guides/Abp-7_4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how-to-add-dark-mode-support-to-the-basic-theme-in-3-steps-ge9c0f85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abp.io/posts/deploying-docker-image-to-azure-with-yml-and-bicep-through-github-actions-cjiuh55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abpframework/abp/pull/17039" TargetMode="External"/><Relationship Id="rId5" Type="http://schemas.openxmlformats.org/officeDocument/2006/relationships/hyperlink" Target="https://github.com/abpframework/abp/pull/17201" TargetMode="External"/><Relationship Id="rId4" Type="http://schemas.openxmlformats.org/officeDocument/2006/relationships/hyperlink" Target="https://github.com/abpframework/abp/pull/1733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şlık 1">
            <a:extLst>
              <a:ext uri="{FF2B5EF4-FFF2-40B4-BE49-F238E27FC236}">
                <a16:creationId xmlns:a16="http://schemas.microsoft.com/office/drawing/2014/main" id="{9BD16E2D-1FA0-425A-8242-BB1D1004E11E}"/>
              </a:ext>
            </a:extLst>
          </p:cNvPr>
          <p:cNvSpPr txBox="1">
            <a:spLocks/>
          </p:cNvSpPr>
          <p:nvPr/>
        </p:nvSpPr>
        <p:spPr>
          <a:xfrm>
            <a:off x="0" y="359935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ABP 7.4 RC Version Released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17B704-B8D8-4462-A297-94A26D462AA9}"/>
              </a:ext>
            </a:extLst>
          </p:cNvPr>
          <p:cNvSpPr txBox="1"/>
          <p:nvPr/>
        </p:nvSpPr>
        <p:spPr>
          <a:xfrm>
            <a:off x="685896" y="1690062"/>
            <a:ext cx="1125606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ABP 7.4-RC2 version released. </a:t>
            </a:r>
            <a:br>
              <a:rPr lang="en-US" sz="3200" dirty="0"/>
            </a:br>
            <a:r>
              <a:rPr lang="en-US" sz="2800" dirty="0">
                <a:hlinkClick r:id="rId4"/>
              </a:rPr>
              <a:t>https://blog.abp.io/abp/ABP.IO-Platform-7-4-RC-Has-Been-Published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hlinkClick r:id="rId5"/>
              </a:rPr>
              <a:t>https://commercial.abp.io/releases/tag/7.4.0-rc.1</a:t>
            </a:r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800" dirty="0">
                <a:hlinkClick r:id="rId6"/>
              </a:rPr>
              <a:t>https://commercial.abp.io/releases/tag/7.4.0-rc.2</a:t>
            </a:r>
            <a:r>
              <a:rPr lang="en-US" sz="2800" dirty="0"/>
              <a:t>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This version comes with .NET 7.0.100, Angular 15.0.1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The stable version is planned to be released on </a:t>
            </a:r>
            <a:r>
              <a:rPr lang="en-US" sz="3200" b="1" dirty="0"/>
              <a:t>March 07, 2023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40539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D0C29C-1568-4F68-97B8-7B87BFBE0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443" y="1087315"/>
            <a:ext cx="8802874" cy="5770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B90355-138D-4A7D-9E88-4D76291A871F}"/>
              </a:ext>
            </a:extLst>
          </p:cNvPr>
          <p:cNvSpPr txBox="1"/>
          <p:nvPr/>
        </p:nvSpPr>
        <p:spPr>
          <a:xfrm>
            <a:off x="265472" y="754013"/>
            <a:ext cx="11926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F72182"/>
                </a:solidFill>
              </a:rPr>
              <a:t>Cascade Move On </a:t>
            </a:r>
            <a:r>
              <a:rPr lang="fr-FR" sz="2800" b="1" dirty="0" err="1">
                <a:solidFill>
                  <a:srgbClr val="F72182"/>
                </a:solidFill>
              </a:rPr>
              <a:t>Deletion</a:t>
            </a:r>
            <a:endParaRPr lang="fr-FR" sz="2800" b="1" dirty="0">
              <a:solidFill>
                <a:srgbClr val="F72182"/>
              </a:solidFill>
            </a:endParaRPr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D9A15496-2FA9-4F67-8B7A-B14512F969ED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What’s new with Commercial 7.4</a:t>
            </a:r>
            <a:endParaRPr lang="tr-TR" b="1" dirty="0">
              <a:solidFill>
                <a:srgbClr val="3E9F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B90355-138D-4A7D-9E88-4D76291A871F}"/>
              </a:ext>
            </a:extLst>
          </p:cNvPr>
          <p:cNvSpPr txBox="1"/>
          <p:nvPr/>
        </p:nvSpPr>
        <p:spPr>
          <a:xfrm>
            <a:off x="265472" y="754013"/>
            <a:ext cx="11926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72182"/>
                </a:solidFill>
              </a:rPr>
              <a:t>CMS Kit Pro: Page Feedback</a:t>
            </a:r>
            <a:endParaRPr lang="fr-FR" sz="2800" b="1" dirty="0">
              <a:solidFill>
                <a:srgbClr val="F72182"/>
              </a:solidFill>
            </a:endParaRPr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D9A15496-2FA9-4F67-8B7A-B14512F969ED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What’s new with Commercial 7.4</a:t>
            </a:r>
            <a:endParaRPr lang="tr-TR" b="1" dirty="0">
              <a:solidFill>
                <a:srgbClr val="3E9FC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D732E5-1672-4D8B-BDC2-180C4AB7F8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947" y="1490496"/>
            <a:ext cx="7104105" cy="4428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BD861D-D9D2-4AFB-BDDC-9D0BB42145BB}"/>
              </a:ext>
            </a:extLst>
          </p:cNvPr>
          <p:cNvSpPr txBox="1"/>
          <p:nvPr/>
        </p:nvSpPr>
        <p:spPr>
          <a:xfrm>
            <a:off x="2665770" y="5947918"/>
            <a:ext cx="8454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https://docs.abp.io/en/commercial/7.4/modules/cms-kit/page-feedback</a:t>
            </a:r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0858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B90355-138D-4A7D-9E88-4D76291A871F}"/>
              </a:ext>
            </a:extLst>
          </p:cNvPr>
          <p:cNvSpPr txBox="1"/>
          <p:nvPr/>
        </p:nvSpPr>
        <p:spPr>
          <a:xfrm>
            <a:off x="265472" y="754013"/>
            <a:ext cx="11926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72182"/>
                </a:solidFill>
              </a:rPr>
              <a:t>Chat Module: Deleting Messages &amp; Conversations</a:t>
            </a:r>
            <a:endParaRPr lang="fr-FR" sz="2800" b="1" dirty="0">
              <a:solidFill>
                <a:srgbClr val="F72182"/>
              </a:solidFill>
            </a:endParaRPr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D9A15496-2FA9-4F67-8B7A-B14512F969ED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What’s new with Commercial 7.4</a:t>
            </a:r>
            <a:endParaRPr lang="tr-TR" b="1" dirty="0">
              <a:solidFill>
                <a:srgbClr val="3E9FC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FAC4FC-3A96-452C-9CBF-FFCB95A22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35" y="1476738"/>
            <a:ext cx="9499087" cy="45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49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B90355-138D-4A7D-9E88-4D76291A871F}"/>
              </a:ext>
            </a:extLst>
          </p:cNvPr>
          <p:cNvSpPr txBox="1"/>
          <p:nvPr/>
        </p:nvSpPr>
        <p:spPr>
          <a:xfrm>
            <a:off x="265472" y="976564"/>
            <a:ext cx="11926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72182"/>
                </a:solidFill>
              </a:rPr>
              <a:t>Password Complexity Indicators</a:t>
            </a:r>
            <a:endParaRPr lang="fr-FR" sz="2800" b="1" dirty="0">
              <a:solidFill>
                <a:srgbClr val="F72182"/>
              </a:solidFill>
            </a:endParaRPr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D9A15496-2FA9-4F67-8B7A-B14512F969ED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What’s new with Commercial 7.4</a:t>
            </a:r>
            <a:endParaRPr lang="tr-TR" b="1" dirty="0">
              <a:solidFill>
                <a:srgbClr val="3E9FC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5E38A-1BE0-453A-B333-7AB22C123C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975" y="2465908"/>
            <a:ext cx="6887565" cy="1926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BEBCC2-71CE-4BC9-967A-688AB842ABBE}"/>
              </a:ext>
            </a:extLst>
          </p:cNvPr>
          <p:cNvSpPr txBox="1"/>
          <p:nvPr/>
        </p:nvSpPr>
        <p:spPr>
          <a:xfrm>
            <a:off x="1662881" y="5226163"/>
            <a:ext cx="9191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https://docs.abp.io/en/commercial/7.4/ui/angular/password-complexity-indicator-component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6979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D9A15496-2FA9-4F67-8B7A-B14512F969ED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rgbClr val="3E9FCB"/>
                </a:solidFill>
              </a:rPr>
              <a:t>LeptonX</a:t>
            </a:r>
            <a:r>
              <a:rPr lang="en-US" b="1" dirty="0">
                <a:solidFill>
                  <a:srgbClr val="3E9FCB"/>
                </a:solidFill>
              </a:rPr>
              <a:t> Theme Features 2.4.0-rc.1</a:t>
            </a:r>
            <a:endParaRPr lang="tr-TR" b="1" dirty="0">
              <a:solidFill>
                <a:srgbClr val="3E9FC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7A8C2-6C36-4F02-AFDB-B0E5E1ADB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932" y="2733181"/>
            <a:ext cx="6496050" cy="268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738F47-3390-44B7-97D5-8D8BCC65105C}"/>
              </a:ext>
            </a:extLst>
          </p:cNvPr>
          <p:cNvSpPr txBox="1"/>
          <p:nvPr/>
        </p:nvSpPr>
        <p:spPr>
          <a:xfrm>
            <a:off x="320778" y="912039"/>
            <a:ext cx="118712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72182"/>
                </a:solidFill>
              </a:rPr>
              <a:t>Mobile Toolbars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A76C12-97D5-4920-832A-7068707B9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786" y="912039"/>
            <a:ext cx="2507227" cy="580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897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FAB25D58-8E78-475C-AEF0-4AD55D8B2AF7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rgbClr val="3E9FCB"/>
                </a:solidFill>
              </a:rPr>
              <a:t>LeptonX</a:t>
            </a:r>
            <a:r>
              <a:rPr lang="en-US" b="1" dirty="0">
                <a:solidFill>
                  <a:srgbClr val="3E9FCB"/>
                </a:solidFill>
              </a:rPr>
              <a:t> Theme Features 2.4.0-rc.1</a:t>
            </a:r>
            <a:endParaRPr lang="tr-TR" b="1" dirty="0">
              <a:solidFill>
                <a:srgbClr val="3E9FC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287957-E140-48F0-869B-562BD795C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06" y="1519083"/>
            <a:ext cx="9261987" cy="48242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E5BD36-9453-4244-BB90-3ED201C70149}"/>
              </a:ext>
            </a:extLst>
          </p:cNvPr>
          <p:cNvSpPr txBox="1"/>
          <p:nvPr/>
        </p:nvSpPr>
        <p:spPr>
          <a:xfrm>
            <a:off x="250723" y="855601"/>
            <a:ext cx="11838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72182"/>
                </a:solidFill>
              </a:rPr>
              <a:t>New Error Page Designs</a:t>
            </a:r>
          </a:p>
        </p:txBody>
      </p:sp>
    </p:spTree>
    <p:extLst>
      <p:ext uri="{BB962C8B-B14F-4D97-AF65-F5344CB8AC3E}">
        <p14:creationId xmlns:p14="http://schemas.microsoft.com/office/powerpoint/2010/main" val="154456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1">
            <a:extLst>
              <a:ext uri="{FF2B5EF4-FFF2-40B4-BE49-F238E27FC236}">
                <a16:creationId xmlns:a16="http://schemas.microsoft.com/office/drawing/2014/main" id="{FAB25D58-8E78-475C-AEF0-4AD55D8B2AF7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 err="1">
                <a:solidFill>
                  <a:srgbClr val="3E9FCB"/>
                </a:solidFill>
              </a:rPr>
              <a:t>LeptonX</a:t>
            </a:r>
            <a:r>
              <a:rPr lang="en-US" b="1" dirty="0">
                <a:solidFill>
                  <a:srgbClr val="3E9FCB"/>
                </a:solidFill>
              </a:rPr>
              <a:t> Theme Features 2.4.0-rc.1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E83D68-7983-413D-8A95-F2806E46522C}"/>
              </a:ext>
            </a:extLst>
          </p:cNvPr>
          <p:cNvSpPr txBox="1"/>
          <p:nvPr/>
        </p:nvSpPr>
        <p:spPr>
          <a:xfrm>
            <a:off x="250723" y="855601"/>
            <a:ext cx="118380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72182"/>
                </a:solidFill>
              </a:rPr>
              <a:t>Fluid Layout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82B2E6-5B1E-48DB-B95C-97CE9B031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7" y="1232903"/>
            <a:ext cx="11729884" cy="55341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C21CC7-B0D1-4CFB-9489-5EA15E7D7749}"/>
              </a:ext>
            </a:extLst>
          </p:cNvPr>
          <p:cNvSpPr txBox="1"/>
          <p:nvPr/>
        </p:nvSpPr>
        <p:spPr>
          <a:xfrm>
            <a:off x="7621229" y="1401630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https://x.leptontheme.com/side-menu</a:t>
            </a:r>
          </a:p>
        </p:txBody>
      </p:sp>
    </p:spTree>
    <p:extLst>
      <p:ext uri="{BB962C8B-B14F-4D97-AF65-F5344CB8AC3E}">
        <p14:creationId xmlns:p14="http://schemas.microsoft.com/office/powerpoint/2010/main" val="2192524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2D446-9ECA-4712-9F1E-CE7CC8B05C97}"/>
              </a:ext>
            </a:extLst>
          </p:cNvPr>
          <p:cNvSpPr txBox="1">
            <a:spLocks/>
          </p:cNvSpPr>
          <p:nvPr/>
        </p:nvSpPr>
        <p:spPr>
          <a:xfrm>
            <a:off x="0" y="7971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Community Shares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55A17-B96F-435B-93E7-7CA7C91AED80}"/>
              </a:ext>
            </a:extLst>
          </p:cNvPr>
          <p:cNvSpPr txBox="1"/>
          <p:nvPr/>
        </p:nvSpPr>
        <p:spPr>
          <a:xfrm>
            <a:off x="1514784" y="5397041"/>
            <a:ext cx="108863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gg sans"/>
                <a:hlinkClick r:id="rId3"/>
              </a:rPr>
              <a:t>https://community.abp.io/posts/abp-commercial-gdpr-module-overview-kvmsm3ku</a:t>
            </a:r>
            <a:r>
              <a:rPr lang="en-US" sz="2000" b="0" i="0" dirty="0">
                <a:effectLst/>
                <a:latin typeface="gg sans"/>
              </a:rPr>
              <a:t>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92C66-6AA2-46E2-8A3D-9DF57E399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6425" y="1202115"/>
            <a:ext cx="8439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920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2D446-9ECA-4712-9F1E-CE7CC8B05C97}"/>
              </a:ext>
            </a:extLst>
          </p:cNvPr>
          <p:cNvSpPr txBox="1">
            <a:spLocks/>
          </p:cNvSpPr>
          <p:nvPr/>
        </p:nvSpPr>
        <p:spPr>
          <a:xfrm>
            <a:off x="0" y="7971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Community Shares</a:t>
            </a:r>
            <a:endParaRPr lang="tr-TR" b="1" dirty="0">
              <a:solidFill>
                <a:srgbClr val="3E9FC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6C58D1-4653-4C29-8342-D6119E6C2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63" y="1709778"/>
            <a:ext cx="4786313" cy="29586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6E4E1-05D2-43F5-AAE6-08D2A281E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8014" y="1709778"/>
            <a:ext cx="5139923" cy="29586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71E49-FE0C-4681-B1EE-1B755F42A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170" y="3057832"/>
            <a:ext cx="1020097" cy="1020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2D2254-97E8-4147-999A-8D70207E4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7926" y="3057832"/>
            <a:ext cx="1020097" cy="10200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5FF860-6F49-42F9-A695-7448C2E0D69B}"/>
              </a:ext>
            </a:extLst>
          </p:cNvPr>
          <p:cNvSpPr txBox="1"/>
          <p:nvPr/>
        </p:nvSpPr>
        <p:spPr>
          <a:xfrm>
            <a:off x="356419" y="4803223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hlinkClick r:id="rId6"/>
              </a:rPr>
              <a:t>https://www.youtube.com/watch?v=mSDGfRLE3Yo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852952-237D-4D78-9D06-FC5A02F680AA}"/>
              </a:ext>
            </a:extLst>
          </p:cNvPr>
          <p:cNvSpPr txBox="1"/>
          <p:nvPr/>
        </p:nvSpPr>
        <p:spPr>
          <a:xfrm>
            <a:off x="6477175" y="4803223"/>
            <a:ext cx="620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https://www.youtube.com/watch?v=eXlcGJeazZc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9925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2D446-9ECA-4712-9F1E-CE7CC8B05C97}"/>
              </a:ext>
            </a:extLst>
          </p:cNvPr>
          <p:cNvSpPr txBox="1">
            <a:spLocks/>
          </p:cNvSpPr>
          <p:nvPr/>
        </p:nvSpPr>
        <p:spPr>
          <a:xfrm>
            <a:off x="0" y="7971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Community Shares</a:t>
            </a:r>
            <a:endParaRPr lang="tr-TR" b="1" dirty="0">
              <a:solidFill>
                <a:srgbClr val="3E9FC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045568-CC9F-48AB-98AF-6398D016D4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117"/>
          <a:stretch/>
        </p:blipFill>
        <p:spPr>
          <a:xfrm>
            <a:off x="2959971" y="1015718"/>
            <a:ext cx="7038975" cy="40578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8038A8-2437-44E3-9AC9-8BE5E7380F9F}"/>
              </a:ext>
            </a:extLst>
          </p:cNvPr>
          <p:cNvSpPr txBox="1"/>
          <p:nvPr/>
        </p:nvSpPr>
        <p:spPr>
          <a:xfrm>
            <a:off x="309716" y="5472950"/>
            <a:ext cx="1188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https://community.abp.io/posts/abp-modules-and-entity- dependencies-hn7wr093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0F60FB-85E7-4C52-8243-6699D24326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759" y="1015718"/>
            <a:ext cx="2156184" cy="216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9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D9A15496-2FA9-4F67-8B7A-B14512F969ED}"/>
              </a:ext>
            </a:extLst>
          </p:cNvPr>
          <p:cNvSpPr txBox="1">
            <a:spLocks/>
          </p:cNvSpPr>
          <p:nvPr/>
        </p:nvSpPr>
        <p:spPr>
          <a:xfrm>
            <a:off x="213850" y="171328"/>
            <a:ext cx="11764297" cy="15068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6600" b="1" dirty="0">
                <a:solidFill>
                  <a:srgbClr val="3E9FCB"/>
                </a:solidFill>
              </a:rPr>
              <a:t>Thanks to the  contributors of v7.4</a:t>
            </a:r>
            <a:endParaRPr lang="tr-TR" sz="6600" b="1" dirty="0">
              <a:solidFill>
                <a:srgbClr val="3E9FC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30549-A779-4A73-BDB9-1FDFDCABC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299" y="1498827"/>
            <a:ext cx="9889398" cy="273432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ADD209-EEF9-4FD4-B5D9-6AD7EE85F9C4}"/>
              </a:ext>
            </a:extLst>
          </p:cNvPr>
          <p:cNvSpPr txBox="1"/>
          <p:nvPr/>
        </p:nvSpPr>
        <p:spPr>
          <a:xfrm>
            <a:off x="3046769" y="4820723"/>
            <a:ext cx="60984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>
                <a:solidFill>
                  <a:srgbClr val="3E9FCB"/>
                </a:solidFill>
                <a:latin typeface="+mj-lt"/>
                <a:ea typeface="+mj-ea"/>
                <a:cs typeface="+mj-cs"/>
              </a:rPr>
              <a:t>Migration Guide </a:t>
            </a:r>
          </a:p>
          <a:p>
            <a:r>
              <a:rPr lang="en-US" dirty="0">
                <a:hlinkClick r:id="rId5"/>
              </a:rPr>
              <a:t>https://docs.abp.io/en/abp/7.4/Migration-Guides/Abp-7_4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8497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2D446-9ECA-4712-9F1E-CE7CC8B05C97}"/>
              </a:ext>
            </a:extLst>
          </p:cNvPr>
          <p:cNvSpPr txBox="1">
            <a:spLocks/>
          </p:cNvSpPr>
          <p:nvPr/>
        </p:nvSpPr>
        <p:spPr>
          <a:xfrm>
            <a:off x="0" y="7971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Community Shares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8038A8-2437-44E3-9AC9-8BE5E7380F9F}"/>
              </a:ext>
            </a:extLst>
          </p:cNvPr>
          <p:cNvSpPr txBox="1"/>
          <p:nvPr/>
        </p:nvSpPr>
        <p:spPr>
          <a:xfrm>
            <a:off x="309716" y="5472950"/>
            <a:ext cx="1188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https://community.abp.io/posts/how-to-add-dark-mode-support-to-the-basic-theme-in-3-steps-ge9c0f85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E12A9-4DED-453B-856A-5B07BA486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575" y="1325357"/>
            <a:ext cx="70008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79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2D446-9ECA-4712-9F1E-CE7CC8B05C97}"/>
              </a:ext>
            </a:extLst>
          </p:cNvPr>
          <p:cNvSpPr txBox="1">
            <a:spLocks/>
          </p:cNvSpPr>
          <p:nvPr/>
        </p:nvSpPr>
        <p:spPr>
          <a:xfrm>
            <a:off x="0" y="7971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Community Shares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8038A8-2437-44E3-9AC9-8BE5E7380F9F}"/>
              </a:ext>
            </a:extLst>
          </p:cNvPr>
          <p:cNvSpPr txBox="1"/>
          <p:nvPr/>
        </p:nvSpPr>
        <p:spPr>
          <a:xfrm>
            <a:off x="309716" y="5472950"/>
            <a:ext cx="11882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https://community.abp.io/posts/deploying-docker-image-to-azure-with-yml-and-bicep-through-github-actions-cjiuh55m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DF348-F05C-4389-80DD-76C167767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1467003"/>
            <a:ext cx="708660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05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271693-735D-473C-AB34-B9DC4F0BD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78161" y="0"/>
            <a:ext cx="13104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31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C2D446-9ECA-4712-9F1E-CE7CC8B05C97}"/>
              </a:ext>
            </a:extLst>
          </p:cNvPr>
          <p:cNvSpPr txBox="1">
            <a:spLocks/>
          </p:cNvSpPr>
          <p:nvPr/>
        </p:nvSpPr>
        <p:spPr>
          <a:xfrm>
            <a:off x="339213" y="2881910"/>
            <a:ext cx="117348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That's all on my side </a:t>
            </a:r>
            <a:r>
              <a:rPr lang="en-US" b="1" dirty="0">
                <a:solidFill>
                  <a:srgbClr val="3E9FCB"/>
                </a:solidFill>
                <a:sym typeface="Wingdings" panose="05000000000000000000" pitchFamily="2" charset="2"/>
              </a:rPr>
              <a:t></a:t>
            </a:r>
            <a:endParaRPr lang="tr-TR" b="1" dirty="0">
              <a:solidFill>
                <a:srgbClr val="3E9F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455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D9A15496-2FA9-4F67-8B7A-B14512F969ED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What’s new with ABP 7.4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418BC2-E024-42D3-9A13-88D959774B20}"/>
              </a:ext>
            </a:extLst>
          </p:cNvPr>
          <p:cNvSpPr txBox="1"/>
          <p:nvPr/>
        </p:nvSpPr>
        <p:spPr>
          <a:xfrm>
            <a:off x="678426" y="2274838"/>
            <a:ext cx="109174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Dynamic Setting Store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Introducing the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AdditionalAssemblyAttribute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CorrelationId</a:t>
            </a:r>
            <a:r>
              <a:rPr lang="en-US" sz="3600" dirty="0"/>
              <a:t> Support on Distributed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Database Migration System for EF Core</a:t>
            </a:r>
          </a:p>
        </p:txBody>
      </p:sp>
    </p:spTree>
    <p:extLst>
      <p:ext uri="{BB962C8B-B14F-4D97-AF65-F5344CB8AC3E}">
        <p14:creationId xmlns:p14="http://schemas.microsoft.com/office/powerpoint/2010/main" val="230907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D9A15496-2FA9-4F67-8B7A-B14512F969ED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Oher updates of ABP 7.4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039F5-36C4-4FF0-B139-170518CC9B31}"/>
              </a:ext>
            </a:extLst>
          </p:cNvPr>
          <p:cNvSpPr txBox="1"/>
          <p:nvPr/>
        </p:nvSpPr>
        <p:spPr>
          <a:xfrm>
            <a:off x="604684" y="2565706"/>
            <a:ext cx="1141525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OpenIddict</a:t>
            </a:r>
            <a:r>
              <a:rPr lang="en-US" sz="2800" dirty="0"/>
              <a:t> library has been upgraded to </a:t>
            </a:r>
            <a:r>
              <a:rPr lang="en-US" sz="2800" b="1" dirty="0"/>
              <a:t>v4.7.0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4"/>
              </a:rPr>
              <a:t>https://github.com/abpframework/abp/pull/17334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Introducing the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Volo.Abp.Maui.Client</a:t>
            </a:r>
            <a:r>
              <a:rPr lang="en-US" sz="2800" dirty="0"/>
              <a:t> package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5"/>
              </a:rPr>
              <a:t>https://github.com/abpframework/abp/pull/17201</a:t>
            </a:r>
            <a:r>
              <a:rPr lang="en-US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Support module class type at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AbpAspNetCoreIntegratedTestBase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6"/>
              </a:rPr>
              <a:t>https://github.com/abpframework/abp/pull/17039</a:t>
            </a:r>
            <a:endParaRPr lang="en-US" sz="2000" dirty="0"/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1746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D9A15496-2FA9-4F67-8B7A-B14512F969ED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What’s new with Commercial 7.4</a:t>
            </a:r>
            <a:endParaRPr lang="tr-TR" b="1" dirty="0">
              <a:solidFill>
                <a:srgbClr val="3E9FCB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30DA1-52B9-4407-99D1-537313BAD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731" y="2712167"/>
            <a:ext cx="6373580" cy="1433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A5FFD6-2E95-45FD-84A7-72574A3DC077}"/>
              </a:ext>
            </a:extLst>
          </p:cNvPr>
          <p:cNvSpPr txBox="1"/>
          <p:nvPr/>
        </p:nvSpPr>
        <p:spPr>
          <a:xfrm>
            <a:off x="265471" y="1055449"/>
            <a:ext cx="11926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72182"/>
                </a:solidFill>
              </a:rPr>
              <a:t>Dynamic Text Template Store</a:t>
            </a:r>
            <a:r>
              <a:rPr lang="en-US" sz="2800" dirty="0">
                <a:solidFill>
                  <a:srgbClr val="F72182"/>
                </a:solidFill>
              </a:rPr>
              <a:t> added</a:t>
            </a:r>
          </a:p>
        </p:txBody>
      </p:sp>
    </p:spTree>
    <p:extLst>
      <p:ext uri="{BB962C8B-B14F-4D97-AF65-F5344CB8AC3E}">
        <p14:creationId xmlns:p14="http://schemas.microsoft.com/office/powerpoint/2010/main" val="1062150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D9A15496-2FA9-4F67-8B7A-B14512F969ED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What’s new with Commercial 7.4</a:t>
            </a:r>
            <a:endParaRPr lang="tr-TR" b="1" dirty="0">
              <a:solidFill>
                <a:srgbClr val="3E9FCB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65B7F6-849C-4DD9-90A9-BC1191E924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7" r="45095"/>
          <a:stretch/>
        </p:blipFill>
        <p:spPr>
          <a:xfrm>
            <a:off x="1576362" y="1846018"/>
            <a:ext cx="6962955" cy="3977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889CD9-F48E-4E69-B291-A44D2737666C}"/>
              </a:ext>
            </a:extLst>
          </p:cNvPr>
          <p:cNvSpPr txBox="1"/>
          <p:nvPr/>
        </p:nvSpPr>
        <p:spPr>
          <a:xfrm>
            <a:off x="265471" y="799567"/>
            <a:ext cx="11926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72182"/>
                </a:solidFill>
              </a:rPr>
              <a:t>Preserving Custom Code in ABP Suite</a:t>
            </a:r>
            <a:endParaRPr lang="en-US" sz="2800" dirty="0">
              <a:solidFill>
                <a:srgbClr val="F72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97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şlık 1">
            <a:extLst>
              <a:ext uri="{FF2B5EF4-FFF2-40B4-BE49-F238E27FC236}">
                <a16:creationId xmlns:a16="http://schemas.microsoft.com/office/drawing/2014/main" id="{D9A15496-2FA9-4F67-8B7A-B14512F969ED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What’s new with Commercial 7.4</a:t>
            </a:r>
            <a:endParaRPr lang="tr-TR" b="1" dirty="0">
              <a:solidFill>
                <a:srgbClr val="3E9FC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73D8D8-88BE-4652-AC14-12A86E96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518" y="1728763"/>
            <a:ext cx="8210550" cy="468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4BBF78-56CB-45B0-BAAE-671EEBE89A57}"/>
              </a:ext>
            </a:extLst>
          </p:cNvPr>
          <p:cNvSpPr txBox="1"/>
          <p:nvPr/>
        </p:nvSpPr>
        <p:spPr>
          <a:xfrm>
            <a:off x="265471" y="799567"/>
            <a:ext cx="11926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72182"/>
                </a:solidFill>
              </a:rPr>
              <a:t>Preserving Custom Code in ABP Suite</a:t>
            </a:r>
            <a:endParaRPr lang="en-US" sz="2800" dirty="0">
              <a:solidFill>
                <a:srgbClr val="F72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79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62ED13-6889-42A4-BB5E-F619554B67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94"/>
          <a:stretch/>
        </p:blipFill>
        <p:spPr>
          <a:xfrm>
            <a:off x="2299392" y="1322787"/>
            <a:ext cx="8272808" cy="5258866"/>
          </a:xfrm>
          <a:prstGeom prst="rect">
            <a:avLst/>
          </a:prstGeom>
        </p:spPr>
      </p:pic>
      <p:sp>
        <p:nvSpPr>
          <p:cNvPr id="12" name="Başlık 1">
            <a:extLst>
              <a:ext uri="{FF2B5EF4-FFF2-40B4-BE49-F238E27FC236}">
                <a16:creationId xmlns:a16="http://schemas.microsoft.com/office/drawing/2014/main" id="{D9A15496-2FA9-4F67-8B7A-B14512F969ED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What’s new with Commercial 7.4</a:t>
            </a:r>
            <a:endParaRPr lang="tr-TR" b="1" dirty="0">
              <a:solidFill>
                <a:srgbClr val="3E9FC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90355-138D-4A7D-9E88-4D76291A871F}"/>
              </a:ext>
            </a:extLst>
          </p:cNvPr>
          <p:cNvSpPr txBox="1"/>
          <p:nvPr/>
        </p:nvSpPr>
        <p:spPr>
          <a:xfrm>
            <a:off x="265471" y="799567"/>
            <a:ext cx="119265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F72182"/>
                </a:solidFill>
              </a:rPr>
              <a:t>Preserving Custom Code in ABP Suite</a:t>
            </a:r>
            <a:endParaRPr lang="en-US" sz="2800" dirty="0">
              <a:solidFill>
                <a:srgbClr val="F7218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130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3B90355-138D-4A7D-9E88-4D76291A871F}"/>
              </a:ext>
            </a:extLst>
          </p:cNvPr>
          <p:cNvSpPr txBox="1"/>
          <p:nvPr/>
        </p:nvSpPr>
        <p:spPr>
          <a:xfrm>
            <a:off x="265472" y="1067078"/>
            <a:ext cx="119265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solidFill>
                  <a:srgbClr val="F72182"/>
                </a:solidFill>
              </a:rPr>
              <a:t>MAUI &amp; </a:t>
            </a:r>
            <a:r>
              <a:rPr lang="fr-FR" sz="2800" b="1" dirty="0" err="1">
                <a:solidFill>
                  <a:srgbClr val="F72182"/>
                </a:solidFill>
              </a:rPr>
              <a:t>React</a:t>
            </a:r>
            <a:r>
              <a:rPr lang="fr-FR" sz="2800" b="1" dirty="0">
                <a:solidFill>
                  <a:srgbClr val="F72182"/>
                </a:solidFill>
              </a:rPr>
              <a:t> Native UI </a:t>
            </a:r>
            <a:r>
              <a:rPr lang="fr-FR" sz="2800" b="1" dirty="0" err="1">
                <a:solidFill>
                  <a:srgbClr val="F72182"/>
                </a:solidFill>
              </a:rPr>
              <a:t>Improvements</a:t>
            </a:r>
            <a:endParaRPr lang="fr-FR" sz="2800" b="1" dirty="0">
              <a:solidFill>
                <a:srgbClr val="F72182"/>
              </a:solidFill>
            </a:endParaRPr>
          </a:p>
        </p:txBody>
      </p:sp>
      <p:sp>
        <p:nvSpPr>
          <p:cNvPr id="12" name="Başlık 1">
            <a:extLst>
              <a:ext uri="{FF2B5EF4-FFF2-40B4-BE49-F238E27FC236}">
                <a16:creationId xmlns:a16="http://schemas.microsoft.com/office/drawing/2014/main" id="{D9A15496-2FA9-4F67-8B7A-B14512F969ED}"/>
              </a:ext>
            </a:extLst>
          </p:cNvPr>
          <p:cNvSpPr txBox="1">
            <a:spLocks/>
          </p:cNvSpPr>
          <p:nvPr/>
        </p:nvSpPr>
        <p:spPr>
          <a:xfrm>
            <a:off x="0" y="140846"/>
            <a:ext cx="12192000" cy="7227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b="1" dirty="0">
                <a:solidFill>
                  <a:srgbClr val="3E9FCB"/>
                </a:solidFill>
              </a:rPr>
              <a:t>What’s new with Commercial 7.4</a:t>
            </a:r>
            <a:endParaRPr lang="tr-TR" b="1" dirty="0">
              <a:solidFill>
                <a:srgbClr val="3E9FC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E67BD-A72E-4C16-BF33-1C3D395B33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71" y="1793806"/>
            <a:ext cx="11966502" cy="50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762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11565</TotalTime>
  <Words>1830</Words>
  <Application>Microsoft Office PowerPoint</Application>
  <PresentationFormat>Widescreen</PresentationFormat>
  <Paragraphs>176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gg sans</vt:lpstr>
      <vt:lpstr>Wingdings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ABP Community Talks #1</dc:title>
  <dc:creator>armağan ünlü</dc:creator>
  <cp:keywords>ABP</cp:keywords>
  <cp:lastModifiedBy>Alper Ebiçoğlu</cp:lastModifiedBy>
  <cp:revision>770</cp:revision>
  <dcterms:created xsi:type="dcterms:W3CDTF">2021-09-27T14:07:26Z</dcterms:created>
  <dcterms:modified xsi:type="dcterms:W3CDTF">2023-08-27T14:21:42Z</dcterms:modified>
</cp:coreProperties>
</file>