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10" r:id="rId3"/>
    <p:sldId id="296" r:id="rId4"/>
    <p:sldId id="257" r:id="rId5"/>
    <p:sldId id="259" r:id="rId6"/>
    <p:sldId id="289" r:id="rId7"/>
    <p:sldId id="261" r:id="rId8"/>
    <p:sldId id="260" r:id="rId9"/>
    <p:sldId id="263" r:id="rId10"/>
    <p:sldId id="262" r:id="rId11"/>
    <p:sldId id="264" r:id="rId12"/>
    <p:sldId id="303" r:id="rId13"/>
    <p:sldId id="304" r:id="rId14"/>
    <p:sldId id="305" r:id="rId15"/>
    <p:sldId id="306" r:id="rId16"/>
    <p:sldId id="307" r:id="rId17"/>
    <p:sldId id="308" r:id="rId18"/>
    <p:sldId id="298" r:id="rId19"/>
    <p:sldId id="313" r:id="rId20"/>
    <p:sldId id="301" r:id="rId21"/>
    <p:sldId id="316" r:id="rId22"/>
    <p:sldId id="317" r:id="rId23"/>
    <p:sldId id="320" r:id="rId24"/>
    <p:sldId id="302" r:id="rId25"/>
    <p:sldId id="319" r:id="rId26"/>
    <p:sldId id="270" r:id="rId27"/>
    <p:sldId id="312" r:id="rId28"/>
    <p:sldId id="273" r:id="rId29"/>
    <p:sldId id="271" r:id="rId30"/>
    <p:sldId id="311" r:id="rId31"/>
    <p:sldId id="272" r:id="rId32"/>
    <p:sldId id="293" r:id="rId33"/>
    <p:sldId id="275" r:id="rId34"/>
    <p:sldId id="274" r:id="rId35"/>
    <p:sldId id="294" r:id="rId36"/>
    <p:sldId id="28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D33"/>
    <a:srgbClr val="3E9FCB"/>
    <a:srgbClr val="FFC000"/>
    <a:srgbClr val="FF8B8B"/>
    <a:srgbClr val="B84297"/>
    <a:srgbClr val="5B636F"/>
    <a:srgbClr val="3B3187"/>
    <a:srgbClr val="512BD4"/>
    <a:srgbClr val="6457C1"/>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8743" autoAdjust="0"/>
  </p:normalViewPr>
  <p:slideViewPr>
    <p:cSldViewPr snapToGrid="0">
      <p:cViewPr>
        <p:scale>
          <a:sx n="75" d="100"/>
          <a:sy n="75" d="100"/>
        </p:scale>
        <p:origin x="1128" y="138"/>
      </p:cViewPr>
      <p:guideLst/>
    </p:cSldViewPr>
  </p:slideViewPr>
  <p:outlineViewPr>
    <p:cViewPr>
      <p:scale>
        <a:sx n="33" d="100"/>
        <a:sy n="33" d="100"/>
      </p:scale>
      <p:origin x="0" y="-417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9/4/2023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abp.io/en/abp/latest/Data-Filter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abp.io/en/abp/latest/MongoDB"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abp.io/en/abp/latest/MongoDB"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abp.io/en/abp/latest/Feature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Alper</a:t>
            </a:r>
          </a:p>
          <a:p>
            <a:r>
              <a:rPr lang="en-US" dirty="0"/>
              <a:t>I’ve been software developer for 20 years and working on .NET technologies since .NET Framework 1.0.</a:t>
            </a:r>
          </a:p>
          <a:p>
            <a:r>
              <a:rPr lang="en-US" dirty="0"/>
              <a:t>For the last 7 years I’m running a software company Volosoft that produces open-source web application frameworks and tools.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stateless application doesn’t save any client session (state) data on the server like </a:t>
            </a:r>
            <a:r>
              <a:rPr lang="en-US" i="1" u="none" dirty="0"/>
              <a:t>TenantId</a:t>
            </a:r>
            <a:r>
              <a:rPr lang="en-US" dirty="0"/>
              <a:t>.</a:t>
            </a:r>
          </a:p>
          <a:p>
            <a:r>
              <a:rPr lang="en-US" dirty="0"/>
              <a:t>And HTTP is a stateless protocol. This means that user data is not persisted from one Web page to the next.</a:t>
            </a:r>
          </a:p>
          <a:p>
            <a:r>
              <a:rPr lang="en-US" dirty="0"/>
              <a:t>Our multi-tenant application should also be stateless.</a:t>
            </a:r>
          </a:p>
          <a:p>
            <a:r>
              <a:rPr lang="en-US" dirty="0"/>
              <a:t>Besides, the Stateless approach is multi-thread friendly!</a:t>
            </a:r>
          </a:p>
          <a:p>
            <a:r>
              <a:rPr lang="en-US" dirty="0"/>
              <a:t>Then where should we save the state?</a:t>
            </a:r>
          </a:p>
          <a:p>
            <a:r>
              <a:rPr lang="en-US" dirty="0"/>
              <a:t>In HTTP Requests, Authentication tickets as in JWT, DB, Distributed caches like Redis.</a:t>
            </a:r>
          </a:p>
        </p:txBody>
      </p:sp>
      <p:sp>
        <p:nvSpPr>
          <p:cNvPr id="4" name="Slide Number Placeholder 3"/>
          <p:cNvSpPr>
            <a:spLocks noGrp="1"/>
          </p:cNvSpPr>
          <p:nvPr>
            <p:ph type="sldNum" sz="quarter" idx="5"/>
          </p:nvPr>
        </p:nvSpPr>
        <p:spPr/>
        <p:txBody>
          <a:bodyPr/>
          <a:lstStyle/>
          <a:p>
            <a:fld id="{93F7DAF2-D9FD-4201-8A83-D0347E71DEA5}" type="slidenum">
              <a:rPr lang="en-US" smtClean="0"/>
              <a:t>10</a:t>
            </a:fld>
            <a:endParaRPr lang="en-US"/>
          </a:p>
        </p:txBody>
      </p:sp>
    </p:spTree>
    <p:extLst>
      <p:ext uri="{BB962C8B-B14F-4D97-AF65-F5344CB8AC3E}">
        <p14:creationId xmlns:p14="http://schemas.microsoft.com/office/powerpoint/2010/main" val="243335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ABP Framework offers an </a:t>
            </a:r>
            <a:r>
              <a:rPr lang="en-US" b="1" dirty="0">
                <a:latin typeface="Euclid Circular B" panose="020B0504000000000000" pitchFamily="34" charset="0"/>
                <a:ea typeface="Euclid Circular B" panose="020B0504000000000000" pitchFamily="34" charset="0"/>
              </a:rPr>
              <a:t>opinionated architecture </a:t>
            </a:r>
            <a:r>
              <a:rPr lang="en-US" dirty="0">
                <a:latin typeface="Euclid Circular B" panose="020B0504000000000000" pitchFamily="34" charset="0"/>
                <a:ea typeface="Euclid Circular B" panose="020B0504000000000000" pitchFamily="34" charset="0"/>
              </a:rPr>
              <a:t>to build </a:t>
            </a:r>
            <a:r>
              <a:rPr lang="en-US" b="1" dirty="0">
                <a:latin typeface="Euclid Circular B" panose="020B0504000000000000" pitchFamily="34" charset="0"/>
                <a:ea typeface="Euclid Circular B" panose="020B0504000000000000" pitchFamily="34" charset="0"/>
              </a:rPr>
              <a:t>enterprise software solutions </a:t>
            </a:r>
            <a:r>
              <a:rPr lang="en-US" dirty="0">
                <a:latin typeface="Euclid Circular B" panose="020B0504000000000000" pitchFamily="34" charset="0"/>
                <a:ea typeface="Euclid Circular B" panose="020B0504000000000000" pitchFamily="34" charset="0"/>
              </a:rPr>
              <a:t>with the best practices.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Euclid Circular B" panose="020B0504000000000000" pitchFamily="34" charset="0"/>
                <a:ea typeface="Euclid Circular B" panose="020B0504000000000000" pitchFamily="34" charset="0"/>
              </a:rPr>
              <a:t>And it’s built on top of the .NET and the </a:t>
            </a:r>
            <a:r>
              <a:rPr lang="en-US" b="1" dirty="0">
                <a:latin typeface="Euclid Circular B" panose="020B0504000000000000" pitchFamily="34" charset="0"/>
                <a:ea typeface="Euclid Circular B" panose="020B0504000000000000" pitchFamily="34" charset="0"/>
              </a:rPr>
              <a:t>ASP.NET Core </a:t>
            </a:r>
            <a:r>
              <a:rPr lang="en-US" dirty="0">
                <a:latin typeface="Euclid Circular B" panose="020B0504000000000000" pitchFamily="34" charset="0"/>
                <a:ea typeface="Euclid Circular B" panose="020B0504000000000000" pitchFamily="34" charset="0"/>
              </a:rPr>
              <a:t>platforms.</a:t>
            </a:r>
          </a:p>
          <a:p>
            <a:endParaRPr lang="en-US" dirty="0"/>
          </a:p>
          <a:p>
            <a:r>
              <a:rPr lang="en-US" dirty="0"/>
              <a:t>On the ground level, there’s raw ASP.NET Core and next level our framework comes up with all kinds of generic features that a line-of-business app should have, and on the roof level you write your custom business code.</a:t>
            </a:r>
          </a:p>
          <a:p>
            <a:r>
              <a:rPr lang="en-US" dirty="0"/>
              <a:t>You don’t worry about multi-tenancy and all its challenges.</a:t>
            </a:r>
          </a:p>
          <a:p>
            <a:endParaRPr lang="en-US" dirty="0"/>
          </a:p>
          <a:p>
            <a:r>
              <a:rPr lang="en-US" dirty="0"/>
              <a:t>I’ll explain our solutions and experiences on creating a multi-tenant application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2029034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user is authenticated, we can get the TenantId from the claims</a:t>
            </a:r>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3613743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13</a:t>
            </a:fld>
            <a:endParaRPr lang="en-US"/>
          </a:p>
        </p:txBody>
      </p:sp>
    </p:spTree>
    <p:extLst>
      <p:ext uri="{BB962C8B-B14F-4D97-AF65-F5344CB8AC3E}">
        <p14:creationId xmlns:p14="http://schemas.microsoft.com/office/powerpoint/2010/main" val="3328713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726637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692794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15504735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B91AF"/>
                </a:solidFill>
                <a:latin typeface="Cascadia Mono" panose="020B0609020000020004" pitchFamily="49" charset="0"/>
              </a:rPr>
              <a:t>Explain </a:t>
            </a:r>
            <a:r>
              <a:rPr lang="en-US" sz="1800" dirty="0" err="1">
                <a:solidFill>
                  <a:srgbClr val="2B91AF"/>
                </a:solidFill>
                <a:latin typeface="Cascadia Mono" panose="020B0609020000020004" pitchFamily="49" charset="0"/>
              </a:rPr>
              <a:t>DomainTenantResolver</a:t>
            </a:r>
            <a:r>
              <a:rPr lang="en-US" sz="1800" dirty="0">
                <a:solidFill>
                  <a:srgbClr val="2B91AF"/>
                </a:solidFill>
                <a:latin typeface="Cascadia Mono" panose="020B0609020000020004" pitchFamily="49" charset="0"/>
              </a:rPr>
              <a:t>….</a:t>
            </a:r>
          </a:p>
          <a:p>
            <a:endParaRPr lang="en-US" sz="1800" dirty="0">
              <a:solidFill>
                <a:srgbClr val="2B91AF"/>
              </a:solidFill>
              <a:latin typeface="Cascadia Mono" panose="020B0609020000020004" pitchFamily="49" charset="0"/>
            </a:endParaRPr>
          </a:p>
          <a:p>
            <a:endParaRPr lang="en-US" sz="1800" dirty="0">
              <a:solidFill>
                <a:srgbClr val="2B91AF"/>
              </a:solidFill>
              <a:latin typeface="Cascadia Mono" panose="020B0609020000020004" pitchFamily="49" charset="0"/>
            </a:endParaRPr>
          </a:p>
          <a:p>
            <a:r>
              <a:rPr lang="en-US" sz="1800" dirty="0">
                <a:solidFill>
                  <a:srgbClr val="2B91AF"/>
                </a:solidFill>
                <a:latin typeface="Cascadia Mono" panose="020B0609020000020004" pitchFamily="49" charset="0"/>
              </a:rPr>
              <a:t>And finally there’s </a:t>
            </a:r>
            <a:r>
              <a:rPr lang="en-US" sz="1800" b="1" dirty="0" err="1">
                <a:solidFill>
                  <a:srgbClr val="2B91AF"/>
                </a:solidFill>
                <a:latin typeface="Cascadia Mono" panose="020B0609020000020004" pitchFamily="49" charset="0"/>
              </a:rPr>
              <a:t>ITenantResolveContributor</a:t>
            </a:r>
            <a:r>
              <a:rPr lang="en-US" sz="1800" b="1" dirty="0">
                <a:solidFill>
                  <a:srgbClr val="2B91AF"/>
                </a:solidFill>
                <a:latin typeface="Cascadia Mono" panose="020B0609020000020004" pitchFamily="49" charset="0"/>
              </a:rPr>
              <a:t>  </a:t>
            </a:r>
            <a:r>
              <a:rPr lang="en-US" sz="1800" b="0" dirty="0">
                <a:solidFill>
                  <a:srgbClr val="2B91AF"/>
                </a:solidFill>
                <a:latin typeface="Cascadia Mono" panose="020B0609020000020004" pitchFamily="49" charset="0"/>
              </a:rPr>
              <a:t>so that you can </a:t>
            </a:r>
            <a:r>
              <a:rPr lang="en-US" dirty="0"/>
              <a:t>implement your </a:t>
            </a:r>
            <a:r>
              <a:rPr lang="en-US" dirty="0" err="1">
                <a:solidFill>
                  <a:srgbClr val="D63384"/>
                </a:solidFill>
                <a:latin typeface="SFMono-Regular"/>
              </a:rPr>
              <a:t>TenantResolver</a:t>
            </a:r>
            <a:r>
              <a:rPr lang="en-US" dirty="0">
                <a:solidFill>
                  <a:srgbClr val="D63384"/>
                </a:solidFill>
                <a:latin typeface="SFMono-Regular"/>
              </a:rPr>
              <a:t> logic.</a:t>
            </a:r>
            <a:endParaRPr lang="en-US" b="1" dirty="0"/>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3200031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334155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ABP Framework supports</a:t>
            </a:r>
          </a:p>
          <a:p>
            <a:pPr>
              <a:buFont typeface="Arial" panose="020B0604020202020204" pitchFamily="34" charset="0"/>
              <a:buChar char="•"/>
            </a:pPr>
            <a:r>
              <a:rPr lang="en-US" b="1" dirty="0"/>
              <a:t>Shared Database</a:t>
            </a:r>
            <a:r>
              <a:rPr lang="en-US" dirty="0"/>
              <a:t>: All tenants are stored in a single database.</a:t>
            </a:r>
          </a:p>
          <a:p>
            <a:pPr>
              <a:buFont typeface="Arial" panose="020B0604020202020204" pitchFamily="34" charset="0"/>
              <a:buChar char="•"/>
            </a:pPr>
            <a:r>
              <a:rPr lang="en-US" b="1" dirty="0"/>
              <a:t>Database per Tenant</a:t>
            </a:r>
            <a:r>
              <a:rPr lang="en-US" dirty="0"/>
              <a:t>: Every tenant has a separate, dedicated database to store the data related to that tenant.</a:t>
            </a:r>
          </a:p>
          <a:p>
            <a:pPr>
              <a:buFont typeface="Arial" panose="020B0604020202020204" pitchFamily="34" charset="0"/>
              <a:buChar char="•"/>
            </a:pPr>
            <a:r>
              <a:rPr lang="en-US" b="1" dirty="0"/>
              <a:t>Hybrid</a:t>
            </a:r>
            <a:r>
              <a:rPr lang="en-US" dirty="0"/>
              <a:t>: Some tenants share a single databases while some tenants may have their own databases.</a:t>
            </a:r>
          </a:p>
          <a:p>
            <a:pPr>
              <a:buFont typeface="Arial" panose="020B0604020202020204" pitchFamily="34" charset="0"/>
              <a:buNone/>
            </a:pPr>
            <a:r>
              <a:rPr lang="en-US" dirty="0"/>
              <a:t>---</a:t>
            </a:r>
          </a:p>
          <a:p>
            <a:pPr>
              <a:buFont typeface="Arial" panose="020B0604020202020204" pitchFamily="34" charset="0"/>
              <a:buNone/>
            </a:pPr>
            <a:r>
              <a:rPr lang="en-US" dirty="0"/>
              <a:t>Multi-tenancy works seamlessly in the framework level. </a:t>
            </a:r>
          </a:p>
          <a:p>
            <a:pPr>
              <a:buFont typeface="Arial" panose="020B0604020202020204" pitchFamily="34" charset="0"/>
              <a:buNone/>
            </a:pPr>
            <a:r>
              <a:rPr lang="en-US" dirty="0"/>
              <a:t>When you implement your entities from this interface, ABP Framework </a:t>
            </a:r>
            <a:r>
              <a:rPr lang="en-US" b="1" dirty="0"/>
              <a:t>automatically</a:t>
            </a:r>
            <a:r>
              <a:rPr lang="en-US" dirty="0"/>
              <a:t> </a:t>
            </a:r>
            <a:r>
              <a:rPr lang="en-US" dirty="0">
                <a:hlinkClick r:id="rId3"/>
              </a:rPr>
              <a:t>filters</a:t>
            </a:r>
            <a:r>
              <a:rPr lang="en-US" dirty="0"/>
              <a:t> entities for the current tenant when you query from database. So, you don't need to manually add TenantId condition while performing queries. So we isolate the tenant data by default.</a:t>
            </a:r>
          </a:p>
          <a:p>
            <a:pPr>
              <a:buFont typeface="Arial" panose="020B0604020202020204" pitchFamily="34" charset="0"/>
              <a:buNone/>
            </a:pPr>
            <a:r>
              <a:rPr lang="en-US" dirty="0"/>
              <a:t>---</a:t>
            </a:r>
          </a:p>
          <a:p>
            <a:pPr>
              <a:buFont typeface="Arial" panose="020B0604020202020204" pitchFamily="34" charset="0"/>
              <a:buNone/>
            </a:pPr>
            <a:r>
              <a:rPr lang="en-US" dirty="0"/>
              <a:t>ABP automatically sets the TenantId for you when you create a new entity object. It is done in the constructor of the base Entity class </a:t>
            </a:r>
          </a:p>
          <a:p>
            <a:pPr>
              <a:buFont typeface="Arial" panose="020B0604020202020204" pitchFamily="34" charset="0"/>
              <a:buNone/>
            </a:pPr>
            <a:r>
              <a:rPr lang="en-US" dirty="0"/>
              <a:t>The TenantId is set from the current value of the </a:t>
            </a:r>
            <a:r>
              <a:rPr lang="en-US" dirty="0" err="1"/>
              <a:t>ICurrentTenant.Id</a:t>
            </a:r>
            <a:r>
              <a:rPr lang="en-US" dirty="0"/>
              <a:t> property (see the next section).</a:t>
            </a:r>
          </a:p>
          <a:p>
            <a:pPr>
              <a:buFont typeface="Arial" panose="020B0604020202020204" pitchFamily="34" charset="0"/>
              <a:buNone/>
            </a:pPr>
            <a:endParaRPr lang="en-US" b="1" dirty="0"/>
          </a:p>
          <a:p>
            <a:pPr>
              <a:buFont typeface="Arial" panose="020B0604020202020204" pitchFamily="34" charset="0"/>
              <a:buNone/>
            </a:pPr>
            <a:endParaRPr lang="en-US" b="1"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5222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 want to </a:t>
            </a:r>
            <a:r>
              <a:rPr lang="en-US" b="1" dirty="0"/>
              <a:t>mention you </a:t>
            </a:r>
            <a:r>
              <a:rPr lang="en-US" dirty="0"/>
              <a:t>about an open-source web application framework.</a:t>
            </a:r>
          </a:p>
          <a:p>
            <a:pPr marL="171450" indent="-171450">
              <a:buFont typeface="Arial" panose="020B0604020202020204" pitchFamily="34" charset="0"/>
              <a:buChar char="•"/>
            </a:pPr>
            <a:r>
              <a:rPr lang="en-US" dirty="0"/>
              <a:t>It’s called ASP.NET Boilerplate</a:t>
            </a:r>
          </a:p>
          <a:p>
            <a:pPr marL="171450" indent="-171450">
              <a:buFont typeface="Arial" panose="020B0604020202020204" pitchFamily="34" charset="0"/>
              <a:buChar char="•"/>
            </a:pPr>
            <a:r>
              <a:rPr lang="en-US" dirty="0"/>
              <a:t>We started this project in 2013 (twenty thirteen).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234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11K stars on GitHub </a:t>
            </a:r>
            <a:r>
              <a:rPr lang="en-US" dirty="0"/>
              <a:t>which is amazing for a .NET repo.</a:t>
            </a:r>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293530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3948342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1856440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80209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To cover these you can use Row Level Security. All the filters work perfectly with Row Level Security</a:t>
            </a:r>
          </a:p>
          <a:p>
            <a:pPr marL="0" indent="0">
              <a:buFontTx/>
              <a:buNone/>
            </a:pPr>
            <a:r>
              <a:rPr lang="en-US" dirty="0"/>
              <a:t>Row Level Security </a:t>
            </a:r>
          </a:p>
          <a:p>
            <a:pPr marL="0" indent="0">
              <a:buFontTx/>
              <a:buNone/>
            </a:pPr>
            <a:r>
              <a:rPr lang="en-US" dirty="0"/>
              <a:t>+Works with SQL Server and Azure SQL Database</a:t>
            </a:r>
          </a:p>
          <a:p>
            <a:pPr marL="0" indent="0">
              <a:buFontTx/>
              <a:buNone/>
            </a:pPr>
            <a:r>
              <a:rPr lang="en-US" dirty="0"/>
              <a:t>+Completely integrated to DBMS works almost in all cases</a:t>
            </a:r>
          </a:p>
          <a:p>
            <a:pPr marL="171450" indent="-171450">
              <a:buFontTx/>
              <a:buChar char="-"/>
            </a:pPr>
            <a:r>
              <a:rPr lang="en-US" dirty="0"/>
              <a:t>The disadvantage is relatively complex to implement and you need to stick to SQL Server.</a:t>
            </a:r>
          </a:p>
          <a:p>
            <a:pPr marL="171450" indent="-171450">
              <a:buFontTx/>
              <a:buChar char="-"/>
            </a:pPr>
            <a:endParaRPr lang="en-US" dirty="0"/>
          </a:p>
          <a:p>
            <a:pPr marL="0" indent="0">
              <a:buFontTx/>
              <a:buNone/>
            </a:pPr>
            <a:r>
              <a:rPr lang="en-US" dirty="0"/>
              <a:t>I will not go in deep on this solution</a:t>
            </a:r>
          </a:p>
          <a:p>
            <a:pPr marL="0" indent="0">
              <a:buFontTx/>
              <a:buNone/>
            </a:pPr>
            <a:endParaRPr lang="en-US" dirty="0"/>
          </a:p>
          <a:p>
            <a:pPr marL="0" indent="0">
              <a:buFontTx/>
              <a:buNone/>
            </a:pPr>
            <a:endParaRPr lang="en-US" dirty="0"/>
          </a:p>
          <a:p>
            <a:pPr marL="0" indent="0">
              <a:buFontTx/>
              <a:buNone/>
            </a:pPr>
            <a:r>
              <a:rPr lang="en-US" dirty="0"/>
              <a:t>https://learn.microsoft.com/en-us/sql/relational-databases/security/row-level-security</a:t>
            </a:r>
          </a:p>
        </p:txBody>
      </p:sp>
      <p:sp>
        <p:nvSpPr>
          <p:cNvPr id="4" name="Slide Number Placeholder 3"/>
          <p:cNvSpPr>
            <a:spLocks noGrp="1"/>
          </p:cNvSpPr>
          <p:nvPr>
            <p:ph type="sldNum" sz="quarter" idx="5"/>
          </p:nvPr>
        </p:nvSpPr>
        <p:spPr/>
        <p:txBody>
          <a:bodyPr/>
          <a:lstStyle/>
          <a:p>
            <a:fld id="{93F7DAF2-D9FD-4201-8A83-D0347E71DEA5}" type="slidenum">
              <a:rPr lang="en-US" smtClean="0"/>
              <a:t>23</a:t>
            </a:fld>
            <a:endParaRPr lang="en-US"/>
          </a:p>
        </p:txBody>
      </p:sp>
    </p:spTree>
    <p:extLst>
      <p:ext uri="{BB962C8B-B14F-4D97-AF65-F5344CB8AC3E}">
        <p14:creationId xmlns:p14="http://schemas.microsoft.com/office/powerpoint/2010/main" val="4227950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MongoDB implementation as well.</a:t>
            </a:r>
          </a:p>
          <a:p>
            <a:endParaRPr lang="en-US" dirty="0"/>
          </a:p>
          <a:p>
            <a:r>
              <a:rPr lang="en-US" dirty="0"/>
              <a:t>ABP abstracts the </a:t>
            </a:r>
            <a:r>
              <a:rPr lang="en-US" dirty="0" err="1"/>
              <a:t>IMongoDbRepositoryFilterer</a:t>
            </a:r>
            <a:r>
              <a:rPr lang="en-US" dirty="0"/>
              <a:t> interface to implement data filtering for the </a:t>
            </a:r>
            <a:r>
              <a:rPr lang="en-US" dirty="0">
                <a:hlinkClick r:id="rId3"/>
              </a:rPr>
              <a:t>MongoDB Integration</a:t>
            </a:r>
            <a:r>
              <a:rPr lang="en-US" dirty="0"/>
              <a:t>, it works only if you use the repositories properly.</a:t>
            </a:r>
          </a:p>
          <a:p>
            <a:r>
              <a:rPr lang="en-US" dirty="0"/>
              <a:t>Currently, the best way to implement a data filter for the MongoDB integration is to create a derived class of </a:t>
            </a:r>
            <a:r>
              <a:rPr lang="en-US" dirty="0" err="1"/>
              <a:t>MongoDbRepositoryFilterer</a:t>
            </a:r>
            <a:r>
              <a:rPr lang="en-US" dirty="0"/>
              <a:t> and override </a:t>
            </a:r>
            <a:r>
              <a:rPr lang="en-US" dirty="0" err="1"/>
              <a:t>AddGlobalFilters</a:t>
            </a:r>
            <a:r>
              <a:rPr lang="en-US" dirty="0"/>
              <a:t>. Example:</a:t>
            </a:r>
          </a:p>
          <a:p>
            <a:endParaRPr lang="en-US" dirty="0"/>
          </a:p>
          <a:p>
            <a:r>
              <a:rPr lang="en-US" dirty="0" err="1"/>
              <a:t>MongoDbRepositoryFilterer</a:t>
            </a:r>
            <a:r>
              <a:rPr lang="en-US" dirty="0"/>
              <a:t> is being used for data filtering </a:t>
            </a:r>
          </a:p>
          <a:p>
            <a:r>
              <a:rPr lang="en-US" dirty="0"/>
              <a:t>The framework automatically adds TenantId filter to all the queries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24</a:t>
            </a:fld>
            <a:endParaRPr lang="en-US"/>
          </a:p>
        </p:txBody>
      </p:sp>
    </p:spTree>
    <p:extLst>
      <p:ext uri="{BB962C8B-B14F-4D97-AF65-F5344CB8AC3E}">
        <p14:creationId xmlns:p14="http://schemas.microsoft.com/office/powerpoint/2010/main" val="2325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MongoDB implementation as well.</a:t>
            </a:r>
          </a:p>
          <a:p>
            <a:endParaRPr lang="en-US" dirty="0"/>
          </a:p>
          <a:p>
            <a:r>
              <a:rPr lang="en-US" dirty="0"/>
              <a:t>ABP abstracts the </a:t>
            </a:r>
            <a:r>
              <a:rPr lang="en-US" dirty="0" err="1"/>
              <a:t>IMongoDbRepositoryFilterer</a:t>
            </a:r>
            <a:r>
              <a:rPr lang="en-US" dirty="0"/>
              <a:t> interface to implement data filtering for the </a:t>
            </a:r>
            <a:r>
              <a:rPr lang="en-US" dirty="0">
                <a:hlinkClick r:id="rId3"/>
              </a:rPr>
              <a:t>MongoDB Integration</a:t>
            </a:r>
            <a:r>
              <a:rPr lang="en-US" dirty="0"/>
              <a:t>, it works only if you use the repositories properly.</a:t>
            </a:r>
          </a:p>
          <a:p>
            <a:r>
              <a:rPr lang="en-US" dirty="0"/>
              <a:t>Currently, the best way to implement a data filter for the MongoDB integration is to create a derived class of </a:t>
            </a:r>
            <a:r>
              <a:rPr lang="en-US" dirty="0" err="1"/>
              <a:t>MongoDbRepositoryFilterer</a:t>
            </a:r>
            <a:r>
              <a:rPr lang="en-US" dirty="0"/>
              <a:t> and override </a:t>
            </a:r>
            <a:r>
              <a:rPr lang="en-US" dirty="0" err="1"/>
              <a:t>AddGlobalFilters</a:t>
            </a:r>
            <a:r>
              <a:rPr lang="en-US" dirty="0"/>
              <a:t>. Example:</a:t>
            </a:r>
          </a:p>
          <a:p>
            <a:endParaRPr lang="en-US" dirty="0"/>
          </a:p>
          <a:p>
            <a:r>
              <a:rPr lang="en-US" dirty="0" err="1"/>
              <a:t>MongoDbRepositoryFilterer</a:t>
            </a:r>
            <a:r>
              <a:rPr lang="en-US" dirty="0"/>
              <a:t> is being used for data filtering </a:t>
            </a:r>
          </a:p>
          <a:p>
            <a:r>
              <a:rPr lang="en-US" dirty="0"/>
              <a:t>The framework automatically adds TenantId filter to all the queries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25</a:t>
            </a:fld>
            <a:endParaRPr lang="en-US"/>
          </a:p>
        </p:txBody>
      </p:sp>
    </p:spTree>
    <p:extLst>
      <p:ext uri="{BB962C8B-B14F-4D97-AF65-F5344CB8AC3E}">
        <p14:creationId xmlns:p14="http://schemas.microsoft.com/office/powerpoint/2010/main" val="26666251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allows customers choose their own database, then you need to save each tenant’s connection string.</a:t>
            </a:r>
          </a:p>
          <a:p>
            <a:r>
              <a:rPr lang="en-US" dirty="0"/>
              <a:t>We have our own master database connection string in </a:t>
            </a:r>
            <a:r>
              <a:rPr lang="en-US" dirty="0" err="1"/>
              <a:t>appsettings.json</a:t>
            </a:r>
            <a:r>
              <a:rPr lang="en-US" dirty="0"/>
              <a:t> files. </a:t>
            </a:r>
          </a:p>
          <a:p>
            <a:r>
              <a:rPr lang="en-US" dirty="0"/>
              <a:t>And if a tenant wants a separate database then we store the connection strings in </a:t>
            </a:r>
            <a:r>
              <a:rPr lang="en-US" dirty="0" err="1"/>
              <a:t>AbpTenantConnectionStrings</a:t>
            </a:r>
            <a:r>
              <a:rPr lang="en-US" dirty="0"/>
              <a:t> table with TenantId and Value.</a:t>
            </a:r>
          </a:p>
          <a:p>
            <a:endParaRPr lang="en-US" dirty="0"/>
          </a:p>
          <a:p>
            <a:endParaRPr lang="en-US" dirty="0"/>
          </a:p>
          <a:p>
            <a:endParaRPr lang="en-US" dirty="0"/>
          </a:p>
          <a:p>
            <a:r>
              <a:rPr lang="en-US" b="1" dirty="0"/>
              <a:t>Module connection string:</a:t>
            </a:r>
          </a:p>
          <a:p>
            <a:r>
              <a:rPr lang="en-US" dirty="0"/>
              <a:t>https://github.com/abpframework/abp/blob/dev/templates/module/aspnet-core/host/MyCompanyName.MyProjectName.HttpApi.Host/appsettings.json#L5</a:t>
            </a:r>
          </a:p>
        </p:txBody>
      </p:sp>
      <p:sp>
        <p:nvSpPr>
          <p:cNvPr id="4" name="Slide Number Placeholder 3"/>
          <p:cNvSpPr>
            <a:spLocks noGrp="1"/>
          </p:cNvSpPr>
          <p:nvPr>
            <p:ph type="sldNum" sz="quarter" idx="5"/>
          </p:nvPr>
        </p:nvSpPr>
        <p:spPr/>
        <p:txBody>
          <a:bodyPr/>
          <a:lstStyle/>
          <a:p>
            <a:fld id="{93F7DAF2-D9FD-4201-8A83-D0347E71DEA5}" type="slidenum">
              <a:rPr lang="en-US" smtClean="0"/>
              <a:t>26</a:t>
            </a:fld>
            <a:endParaRPr lang="en-US"/>
          </a:p>
        </p:txBody>
      </p:sp>
    </p:spTree>
    <p:extLst>
      <p:ext uri="{BB962C8B-B14F-4D97-AF65-F5344CB8AC3E}">
        <p14:creationId xmlns:p14="http://schemas.microsoft.com/office/powerpoint/2010/main" val="2832361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allows customers choose their own database, then you need to save each tenant’s connection string.</a:t>
            </a:r>
          </a:p>
          <a:p>
            <a:r>
              <a:rPr lang="en-US" dirty="0"/>
              <a:t>We have our own master database connection string in </a:t>
            </a:r>
            <a:r>
              <a:rPr lang="en-US" dirty="0" err="1"/>
              <a:t>appsettings.json</a:t>
            </a:r>
            <a:r>
              <a:rPr lang="en-US" dirty="0"/>
              <a:t> files. </a:t>
            </a:r>
          </a:p>
          <a:p>
            <a:r>
              <a:rPr lang="en-US" dirty="0"/>
              <a:t>And if a tenant wants a separate database then we store the connection strings in </a:t>
            </a:r>
            <a:r>
              <a:rPr lang="en-US" dirty="0" err="1"/>
              <a:t>AbpTenantConnectionStrings</a:t>
            </a:r>
            <a:r>
              <a:rPr lang="en-US" dirty="0"/>
              <a:t> table with TenantId and Value.</a:t>
            </a:r>
          </a:p>
          <a:p>
            <a:endParaRPr lang="en-US" dirty="0"/>
          </a:p>
          <a:p>
            <a:endParaRPr lang="en-US" dirty="0"/>
          </a:p>
          <a:p>
            <a:endParaRPr lang="en-US" dirty="0"/>
          </a:p>
          <a:p>
            <a:r>
              <a:rPr lang="en-US" b="1" dirty="0"/>
              <a:t>Module connection string:</a:t>
            </a:r>
          </a:p>
          <a:p>
            <a:r>
              <a:rPr lang="en-US" dirty="0"/>
              <a:t>https://github.com/abpframework/abp/blob/dev/templates/module/aspnet-core/host/MyCompanyName.MyProjectName.HttpApi.Host/appsettings.json#L5</a:t>
            </a:r>
          </a:p>
        </p:txBody>
      </p:sp>
      <p:sp>
        <p:nvSpPr>
          <p:cNvPr id="4" name="Slide Number Placeholder 3"/>
          <p:cNvSpPr>
            <a:spLocks noGrp="1"/>
          </p:cNvSpPr>
          <p:nvPr>
            <p:ph type="sldNum" sz="quarter" idx="5"/>
          </p:nvPr>
        </p:nvSpPr>
        <p:spPr/>
        <p:txBody>
          <a:bodyPr/>
          <a:lstStyle/>
          <a:p>
            <a:fld id="{93F7DAF2-D9FD-4201-8A83-D0347E71DEA5}" type="slidenum">
              <a:rPr lang="en-US" smtClean="0"/>
              <a:t>27</a:t>
            </a:fld>
            <a:endParaRPr lang="en-US"/>
          </a:p>
        </p:txBody>
      </p:sp>
    </p:spTree>
    <p:extLst>
      <p:ext uri="{BB962C8B-B14F-4D97-AF65-F5344CB8AC3E}">
        <p14:creationId xmlns:p14="http://schemas.microsoft.com/office/powerpoint/2010/main" val="37309400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Sometimes it may be necessary to change the existing tenant.</a:t>
            </a:r>
          </a:p>
          <a:p>
            <a:r>
              <a:rPr lang="en-US" dirty="0"/>
              <a:t>In this case, we created a disposable method that can be used with “using” keyword.</a:t>
            </a:r>
          </a:p>
          <a:p>
            <a:r>
              <a:rPr lang="en-US" dirty="0"/>
              <a:t>Here we keep the original tenant in a temporary variable and set the new tenant.</a:t>
            </a:r>
          </a:p>
          <a:p>
            <a:r>
              <a:rPr lang="en-US" dirty="0"/>
              <a:t>Doing this, we filter all queries by this tenant. </a:t>
            </a:r>
          </a:p>
          <a:p>
            <a:r>
              <a:rPr lang="en-US" dirty="0"/>
              <a:t>Then we restore the original tenant after using the existing statement.</a:t>
            </a:r>
          </a:p>
        </p:txBody>
      </p:sp>
      <p:sp>
        <p:nvSpPr>
          <p:cNvPr id="4" name="Slide Number Placeholder 3"/>
          <p:cNvSpPr>
            <a:spLocks noGrp="1"/>
          </p:cNvSpPr>
          <p:nvPr>
            <p:ph type="sldNum" sz="quarter" idx="5"/>
          </p:nvPr>
        </p:nvSpPr>
        <p:spPr/>
        <p:txBody>
          <a:bodyPr/>
          <a:lstStyle/>
          <a:p>
            <a:fld id="{93F7DAF2-D9FD-4201-8A83-D0347E71DEA5}" type="slidenum">
              <a:rPr lang="en-US" smtClean="0"/>
              <a:t>29</a:t>
            </a:fld>
            <a:endParaRPr lang="en-US"/>
          </a:p>
        </p:txBody>
      </p:sp>
    </p:spTree>
    <p:extLst>
      <p:ext uri="{BB962C8B-B14F-4D97-AF65-F5344CB8AC3E}">
        <p14:creationId xmlns:p14="http://schemas.microsoft.com/office/powerpoint/2010/main" val="1370338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 middleware called </a:t>
            </a:r>
            <a:r>
              <a:rPr lang="en-US" i="1" dirty="0" err="1"/>
              <a:t>MultiTenancyMiddleware</a:t>
            </a:r>
            <a:r>
              <a:rPr lang="en-US" dirty="0"/>
              <a:t>.</a:t>
            </a:r>
          </a:p>
          <a:p>
            <a:r>
              <a:rPr lang="en-US" dirty="0"/>
              <a:t>And we set the current active tenant in this middleware.</a:t>
            </a:r>
          </a:p>
        </p:txBody>
      </p:sp>
      <p:sp>
        <p:nvSpPr>
          <p:cNvPr id="4" name="Slide Number Placeholder 3"/>
          <p:cNvSpPr>
            <a:spLocks noGrp="1"/>
          </p:cNvSpPr>
          <p:nvPr>
            <p:ph type="sldNum" sz="quarter" idx="5"/>
          </p:nvPr>
        </p:nvSpPr>
        <p:spPr/>
        <p:txBody>
          <a:bodyPr/>
          <a:lstStyle/>
          <a:p>
            <a:fld id="{93F7DAF2-D9FD-4201-8A83-D0347E71DEA5}" type="slidenum">
              <a:rPr lang="en-US" smtClean="0"/>
              <a:t>30</a:t>
            </a:fld>
            <a:endParaRPr lang="en-US"/>
          </a:p>
        </p:txBody>
      </p:sp>
    </p:spTree>
    <p:extLst>
      <p:ext uri="{BB962C8B-B14F-4D97-AF65-F5344CB8AC3E}">
        <p14:creationId xmlns:p14="http://schemas.microsoft.com/office/powerpoint/2010/main" val="1564070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After ASP.NET Boilerplate we started writing </a:t>
            </a:r>
            <a:r>
              <a:rPr lang="en-US" b="1" dirty="0"/>
              <a:t>ABP Framework </a:t>
            </a:r>
            <a:r>
              <a:rPr lang="en-US" dirty="0"/>
              <a:t>which is fully modular, multi-tenant and microservice compatible.</a:t>
            </a:r>
          </a:p>
          <a:p>
            <a:pPr marL="171450" indent="-171450">
              <a:buFont typeface="Arial" panose="020B0604020202020204" pitchFamily="34" charset="0"/>
              <a:buChar char="•"/>
            </a:pPr>
            <a:r>
              <a:rPr lang="en-US" dirty="0"/>
              <a:t>It has been developed as open source since </a:t>
            </a:r>
            <a:r>
              <a:rPr lang="en-US" b="1" dirty="0"/>
              <a:t>2016 </a:t>
            </a:r>
            <a:r>
              <a:rPr lang="en-US" dirty="0"/>
              <a:t>(twenty sixteen).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released </a:t>
            </a:r>
            <a:r>
              <a:rPr lang="en-US" b="1" dirty="0"/>
              <a:t>173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t>
            </a:r>
            <a:r>
              <a:rPr lang="en-US" b="1" dirty="0"/>
              <a:t>10K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20 million downloads </a:t>
            </a:r>
            <a:r>
              <a:rPr lang="en-US" dirty="0"/>
              <a:t>on NuGet until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I’m showing this to you,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I’ll share you how we solved some key points of multi-tenancy in the real world applications.</a:t>
            </a:r>
          </a:p>
        </p:txBody>
      </p:sp>
      <p:sp>
        <p:nvSpPr>
          <p:cNvPr id="4" name="Slide Number Placeholder 3"/>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use a singleton class to keep the active passive state of a filter. </a:t>
            </a:r>
          </a:p>
          <a:p>
            <a:r>
              <a:rPr lang="en-US" dirty="0"/>
              <a:t>If you disable multi-tenancy filter then, it’ll be ignored in global filters.</a:t>
            </a:r>
          </a:p>
        </p:txBody>
      </p:sp>
      <p:sp>
        <p:nvSpPr>
          <p:cNvPr id="4" name="Slide Number Placeholder 3"/>
          <p:cNvSpPr>
            <a:spLocks noGrp="1"/>
          </p:cNvSpPr>
          <p:nvPr>
            <p:ph type="sldNum" sz="quarter" idx="5"/>
          </p:nvPr>
        </p:nvSpPr>
        <p:spPr/>
        <p:txBody>
          <a:bodyPr/>
          <a:lstStyle/>
          <a:p>
            <a:fld id="{93F7DAF2-D9FD-4201-8A83-D0347E71DEA5}" type="slidenum">
              <a:rPr lang="en-US" smtClean="0"/>
              <a:t>31</a:t>
            </a:fld>
            <a:endParaRPr lang="en-US"/>
          </a:p>
        </p:txBody>
      </p:sp>
    </p:spTree>
    <p:extLst>
      <p:ext uri="{BB962C8B-B14F-4D97-AF65-F5344CB8AC3E}">
        <p14:creationId xmlns:p14="http://schemas.microsoft.com/office/powerpoint/2010/main" val="18044142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To explain what a feature means, first we need to know the term: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 standard SaaS application sells the customers different plans with different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Each subscription plan is called an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And each edition should consist of different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Netflix is a good SaaS example. It has 3 editions and 8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We need to enable/disable each feature based on the current tenant 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latin typeface="Euclid Circular B" panose="020B0504000000000000" pitchFamily="34" charset="0"/>
                <a:ea typeface="Euclid Circular B" panose="020B0504000000000000" pitchFamily="34" charset="0"/>
              </a:rPr>
              <a:t> </a:t>
            </a:r>
            <a:endParaRPr lang="en-US" noProof="0" dirty="0">
              <a:latin typeface="Euclid Circular B" panose="020B0504000000000000" pitchFamily="34" charset="0"/>
              <a:ea typeface="Euclid Circular B" panose="020B0504000000000000"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https://docs.abp.io/en/abp/latest/Features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32</a:t>
            </a:fld>
            <a:endParaRPr lang="en-US"/>
          </a:p>
        </p:txBody>
      </p:sp>
    </p:spTree>
    <p:extLst>
      <p:ext uri="{BB962C8B-B14F-4D97-AF65-F5344CB8AC3E}">
        <p14:creationId xmlns:p14="http://schemas.microsoft.com/office/powerpoint/2010/main" val="1963547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34</a:t>
            </a:fld>
            <a:endParaRPr lang="en-US"/>
          </a:p>
        </p:txBody>
      </p:sp>
    </p:spTree>
    <p:extLst>
      <p:ext uri="{BB962C8B-B14F-4D97-AF65-F5344CB8AC3E}">
        <p14:creationId xmlns:p14="http://schemas.microsoft.com/office/powerpoint/2010/main" val="20285474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36</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give you some insights about multi-tenant application development that we have experienced during our framework implementations.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want to build a SaaS solution, you need to deal first with multi-tenancy.</a:t>
            </a:r>
          </a:p>
          <a:p>
            <a:r>
              <a:rPr lang="en-US" b="1" i="0" dirty="0"/>
              <a:t>Multi-Tenancy?— </a:t>
            </a:r>
            <a:r>
              <a:rPr lang="en-US" b="0" i="0" dirty="0"/>
              <a:t>Different cloud customers access the same resources..</a:t>
            </a:r>
          </a:p>
          <a:p>
            <a:r>
              <a:rPr lang="en-US" dirty="0"/>
              <a:t>So each client operates within its isolated environment, unaware of the existence of other tenants. </a:t>
            </a:r>
            <a:endParaRPr lang="en-US" b="0" i="0" dirty="0"/>
          </a:p>
          <a:p>
            <a:endParaRPr lang="en-US" b="0" i="0" dirty="0"/>
          </a:p>
          <a:p>
            <a:r>
              <a:rPr lang="en-US" b="0" i="0" dirty="0"/>
              <a:t>Their application data is physically or virtually isolated.</a:t>
            </a:r>
          </a:p>
          <a:p>
            <a:r>
              <a:rPr lang="en-US" b="0" i="0" dirty="0"/>
              <a:t>There are 2 parties in this scenario: Tenants and Host.</a:t>
            </a:r>
          </a:p>
          <a:p>
            <a:r>
              <a:rPr lang="en-US" b="0" i="0" dirty="0"/>
              <a:t>Tenants are our clients and the host is the owner of the platform.</a:t>
            </a:r>
          </a:p>
          <a:p>
            <a:endParaRPr lang="en-US" b="0" i="0" dirty="0"/>
          </a:p>
          <a:p>
            <a:r>
              <a:rPr lang="en-US" b="0" i="0" dirty="0"/>
              <a:t>— </a:t>
            </a:r>
          </a:p>
          <a:p>
            <a:endParaRPr lang="en-US" b="0" i="0" dirty="0"/>
          </a:p>
          <a:p>
            <a:r>
              <a:rPr lang="en-US" b="0" i="0" dirty="0"/>
              <a:t>Ideally, your application code should not be aware of multi-tenancy related code.</a:t>
            </a:r>
          </a:p>
          <a:p>
            <a:r>
              <a:rPr lang="en-US" b="0" i="0" dirty="0"/>
              <a:t>What I mean is, you shouldn’t pass </a:t>
            </a:r>
            <a:r>
              <a:rPr lang="en-US" b="0" i="1" dirty="0"/>
              <a:t>TenantId</a:t>
            </a:r>
            <a:r>
              <a:rPr lang="en-US" b="0" i="0" dirty="0"/>
              <a:t> to all your controllers, application services, repositories or domain services…</a:t>
            </a:r>
          </a:p>
          <a:p>
            <a:r>
              <a:rPr lang="en-US" b="0" i="0" dirty="0"/>
              <a:t>Do all tenancy related stuff in a low level layer and keep your business code clean as much as possible.</a:t>
            </a:r>
          </a:p>
          <a:p>
            <a:endParaRPr lang="en-US" b="0" i="0" dirty="0"/>
          </a:p>
          <a:p>
            <a:r>
              <a:rPr lang="en-US" b="0" i="0" dirty="0"/>
              <a:t>And also, when a customer wants to setup your solution to his own servers, you should be doing that without any code changes.</a:t>
            </a:r>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252307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On Premises: </a:t>
            </a:r>
            <a:r>
              <a:rPr lang="en-US" dirty="0"/>
              <a:t>"on-prem" is installed and runs on computers on the premises of the organization using the software, rather than at a remote facility.</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Infrastructure as a Service </a:t>
            </a:r>
            <a:r>
              <a:rPr lang="en-US" dirty="0"/>
              <a:t>Customers with access to computing resources, like servers, storage, and networking. It allows users to rent these resources on a pay-as-you-go basis, so they don't need to invest in hardware or software upfront. IaaS customers have full control over the virtual machines and can install and configure their own software and applications.</a:t>
            </a:r>
            <a:br>
              <a:rPr lang="en-US" dirty="0"/>
            </a:br>
            <a:r>
              <a:rPr lang="en-US" b="1" dirty="0"/>
              <a:t>Examples</a:t>
            </a:r>
            <a:r>
              <a:rPr lang="en-US" dirty="0"/>
              <a:t>: Azure, AWS, Google Compute Engine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Platform as a Service </a:t>
            </a:r>
            <a:r>
              <a:rPr lang="en-US" dirty="0"/>
              <a:t>Customers can develop, run, and manage web applications without having to worry about the underlying infrastructure. PaaS provides customers a platform to build and deploy applications quickly and easily. </a:t>
            </a:r>
            <a:r>
              <a:rPr lang="en-US" b="1" dirty="0"/>
              <a:t>Examples</a:t>
            </a:r>
            <a:r>
              <a:rPr lang="en-US" dirty="0"/>
              <a:t>: Google Search Engine, Azure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Software as a Service  </a:t>
            </a:r>
            <a:r>
              <a:rPr lang="en-US" dirty="0"/>
              <a:t>SaaS is a cloud computing model in which software applications are hosted on a remote server, and customers access them through a web browser. SaaS eliminates the need for customers to install and manage the software on their own systems.</a:t>
            </a:r>
            <a:br>
              <a:rPr lang="en-US" dirty="0"/>
            </a:br>
            <a:r>
              <a:rPr lang="en-US" b="1" dirty="0"/>
              <a:t>Examples:</a:t>
            </a:r>
            <a:r>
              <a:rPr lang="en-US" dirty="0"/>
              <a:t> Discord, Zoom, Gmail, Netflix</a:t>
            </a:r>
          </a:p>
          <a:p>
            <a:pPr lvl="1">
              <a:buFont typeface="Arial" panose="020B0604020202020204" pitchFamily="34" charset="0"/>
              <a:buChar char="•"/>
            </a:pPr>
            <a:r>
              <a:rPr lang="en-US" b="1" dirty="0"/>
              <a:t>ADVANTAGES:</a:t>
            </a:r>
          </a:p>
          <a:p>
            <a:pPr lvl="1">
              <a:buFont typeface="Arial" panose="020B0604020202020204" pitchFamily="34" charset="0"/>
              <a:buChar char="•"/>
            </a:pPr>
            <a:r>
              <a:rPr lang="en-US" dirty="0"/>
              <a:t>Easy to use and no installs or downloads required</a:t>
            </a:r>
          </a:p>
          <a:p>
            <a:pPr lvl="1">
              <a:buFont typeface="Arial" panose="020B0604020202020204" pitchFamily="34" charset="0"/>
              <a:buChar char="•"/>
            </a:pPr>
            <a:r>
              <a:rPr lang="en-US" dirty="0"/>
              <a:t>Eliminates the need for users to maintain and manage software</a:t>
            </a:r>
          </a:p>
          <a:p>
            <a:pPr lvl="1">
              <a:buFont typeface="Arial" panose="020B0604020202020204" pitchFamily="34" charset="0"/>
              <a:buChar char="•"/>
            </a:pPr>
            <a:r>
              <a:rPr lang="en-US" dirty="0"/>
              <a:t>Automatic updates (so you always have the right version)</a:t>
            </a:r>
          </a:p>
          <a:p>
            <a:pPr lvl="1">
              <a:buFont typeface="Arial" panose="020B0604020202020204" pitchFamily="34" charset="0"/>
              <a:buChar char="•"/>
            </a:pPr>
            <a:r>
              <a:rPr lang="en-US" dirty="0"/>
              <a:t>Offers marketers increased speed to market and reduced friction (for Sitecore SaaS solutions specifically. Say that 10 times fast.)</a:t>
            </a:r>
          </a:p>
          <a:p>
            <a:pPr lvl="1">
              <a:buFont typeface="Arial" panose="020B0604020202020204" pitchFamily="34" charset="0"/>
              <a:buChar char="•"/>
            </a:pPr>
            <a:r>
              <a:rPr lang="en-US" dirty="0"/>
              <a:t>Highly scalable</a:t>
            </a:r>
          </a:p>
          <a:p>
            <a:pPr lvl="1">
              <a:buFont typeface="Arial" panose="020B0604020202020204" pitchFamily="34" charset="0"/>
              <a:buChar char="•"/>
            </a:pPr>
            <a:r>
              <a:rPr lang="en-US" dirty="0"/>
              <a:t>Typically a lower cost of ownership, especially as compared to on-prem software </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dirty="0"/>
          </a:p>
        </p:txBody>
      </p:sp>
    </p:spTree>
    <p:extLst>
      <p:ext uri="{BB962C8B-B14F-4D97-AF65-F5344CB8AC3E}">
        <p14:creationId xmlns:p14="http://schemas.microsoft.com/office/powerpoint/2010/main" val="417173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Multi-tenant solutions are very trendy nowadays because there are some really good advantages.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Euclid Circular B" panose="020B0504000000000000" pitchFamily="34" charset="0"/>
                <a:ea typeface="Euclid Circular B" panose="020B0504000000000000" pitchFamily="34" charset="0"/>
              </a:rPr>
              <a:t> </a:t>
            </a:r>
            <a:endParaRPr lang="en-US" sz="1200" noProof="0" dirty="0">
              <a:latin typeface="Euclid Circular B" panose="020B0504000000000000" pitchFamily="34" charset="0"/>
              <a:ea typeface="Euclid Circular B" panose="020B0504000000000000"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Cost Efficiency</a:t>
            </a:r>
            <a:r>
              <a:rPr lang="en-US" dirty="0"/>
              <a:t>: Multi-tenancy allows for </a:t>
            </a:r>
            <a:r>
              <a:rPr lang="en-US" b="1" dirty="0"/>
              <a:t>resource sharing among tenants</a:t>
            </a:r>
            <a:r>
              <a:rPr lang="en-US" dirty="0"/>
              <a:t>, resulting in reduced infrastructure costs. Instead of deploying separate instances for each tenant, resources like servers, databases, and maintenance efforts can be optimized. </a:t>
            </a:r>
            <a:endParaRPr lang="en-US" sz="1200" noProof="0" dirty="0">
              <a:latin typeface="Euclid Circular B" panose="020B0504000000000000" pitchFamily="34" charset="0"/>
              <a:ea typeface="Euclid Circular B" panose="020B0504000000000000"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Consistent User Experience</a:t>
            </a:r>
            <a:r>
              <a:rPr lang="en-US" dirty="0"/>
              <a:t>: A</a:t>
            </a:r>
            <a:r>
              <a:rPr lang="en-US" sz="1200" noProof="0" dirty="0" err="1">
                <a:latin typeface="Euclid Circular B" panose="020B0504000000000000" pitchFamily="34" charset="0"/>
                <a:ea typeface="Euclid Circular B" panose="020B0504000000000000" pitchFamily="34" charset="0"/>
              </a:rPr>
              <a:t>ll</a:t>
            </a:r>
            <a:r>
              <a:rPr lang="en-US" sz="1200" noProof="0" dirty="0">
                <a:latin typeface="Euclid Circular B" panose="020B0504000000000000" pitchFamily="34" charset="0"/>
                <a:ea typeface="Euclid Circular B" panose="020B0504000000000000" pitchFamily="34" charset="0"/>
              </a:rPr>
              <a:t> our customers use the </a:t>
            </a:r>
            <a:r>
              <a:rPr lang="en-US" b="1" noProof="0" dirty="0"/>
              <a:t>latest version. </a:t>
            </a:r>
            <a:r>
              <a:rPr lang="en-US" sz="1200" b="0" noProof="0" dirty="0">
                <a:latin typeface="Euclid Circular B" panose="020B0504000000000000" pitchFamily="34" charset="0"/>
                <a:ea typeface="Euclid Circular B" panose="020B0504000000000000" pitchFamily="34" charset="0"/>
              </a:rPr>
              <a:t> So we as d</a:t>
            </a:r>
            <a:r>
              <a:rPr lang="en-US" dirty="0" err="1"/>
              <a:t>evelopers</a:t>
            </a:r>
            <a:r>
              <a:rPr lang="en-US" dirty="0"/>
              <a:t> can focus on maintaining a single codebase, ensuring that all tenants receive updates and improvements at the same time. </a:t>
            </a:r>
          </a:p>
          <a:p>
            <a:pPr marL="171450" indent="-171450">
              <a:buFont typeface="Arial" panose="020B0604020202020204" pitchFamily="34" charset="0"/>
              <a:buChar char="•"/>
            </a:pPr>
            <a:r>
              <a:rPr lang="en-US" b="1" dirty="0"/>
              <a:t>Centralized Management</a:t>
            </a:r>
            <a:r>
              <a:rPr lang="en-US" dirty="0"/>
              <a:t>: Application updates, security patches, and new features can be centrally applied. This avoids the extra effort to update servers for each customer.</a:t>
            </a:r>
          </a:p>
          <a:p>
            <a:pPr marL="171450" indent="-171450">
              <a:buFont typeface="Arial" panose="020B0604020202020204" pitchFamily="34" charset="0"/>
              <a:buChar char="•"/>
            </a:pPr>
            <a:r>
              <a:rPr lang="en-US" b="1" dirty="0"/>
              <a:t>Scalability</a:t>
            </a:r>
            <a:r>
              <a:rPr lang="en-US" dirty="0"/>
              <a:t>: Scaling resources becomes easier as the infrastructure can be expanded or contracted to accommodate the changing needs of multiple tenants collectively. This leads to better resource utilization and responsiveness to demand spikes.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Ease of Deployment</a:t>
            </a:r>
            <a:r>
              <a:rPr lang="en-US" dirty="0"/>
              <a:t>: New tenants can be onboarded quickly within the existing infrastructure, you don’t need to set up a new environment for the new client. When a new tenant comes, you just add a new line into your Tenants table.</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a:p>
        </p:txBody>
      </p:sp>
    </p:spTree>
    <p:extLst>
      <p:ext uri="{BB962C8B-B14F-4D97-AF65-F5344CB8AC3E}">
        <p14:creationId xmlns:p14="http://schemas.microsoft.com/office/powerpoint/2010/main" val="2735497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these advantages, multi-tenancy also presents challenges, such as </a:t>
            </a:r>
          </a:p>
          <a:p>
            <a:pPr marL="171450" indent="-171450">
              <a:buFont typeface="Arial" panose="020B0604020202020204" pitchFamily="34" charset="0"/>
              <a:buChar char="•"/>
            </a:pPr>
            <a:r>
              <a:rPr lang="en-US" b="1" dirty="0"/>
              <a:t>Data isolation</a:t>
            </a:r>
            <a:r>
              <a:rPr lang="en-US" dirty="0"/>
              <a:t>: Ensuring proper data isolation btw tenants to prevent unauthorized access to sensitive information</a:t>
            </a:r>
          </a:p>
          <a:p>
            <a:pPr marL="171450" indent="-171450">
              <a:buFont typeface="Arial" panose="020B0604020202020204" pitchFamily="34" charset="0"/>
              <a:buChar char="•"/>
            </a:pPr>
            <a:r>
              <a:rPr lang="en-US" b="1" dirty="0"/>
              <a:t>Customization and configuration</a:t>
            </a:r>
            <a:r>
              <a:rPr lang="en-US" dirty="0"/>
              <a:t>: Your clients request to customize the application according to their requirements. They want to make rebranding and customize the UI, logo, colors. Managing different configurations and customizations for each tenant without compromising the core architecture can be challenging.</a:t>
            </a:r>
          </a:p>
          <a:p>
            <a:pPr marL="171450" indent="-171450">
              <a:buFont typeface="Arial" panose="020B0604020202020204" pitchFamily="34" charset="0"/>
              <a:buChar char="•"/>
            </a:pPr>
            <a:r>
              <a:rPr lang="en-US" b="1" dirty="0"/>
              <a:t>Performance balance</a:t>
            </a:r>
            <a:r>
              <a:rPr lang="en-US" dirty="0"/>
              <a:t>: We can call this “Noisy neighbors“. Some tenants can consume too much resources. We should  ensure that the resource usage of one tenant does not negatively impact the performance of other. This should be done by monitoring the system.</a:t>
            </a:r>
          </a:p>
          <a:p>
            <a:pPr marL="171450" indent="-171450">
              <a:buFont typeface="Arial" panose="020B0604020202020204" pitchFamily="34" charset="0"/>
              <a:buChar char="•"/>
            </a:pPr>
            <a:r>
              <a:rPr lang="en-US" b="1" dirty="0"/>
              <a:t>Security:</a:t>
            </a:r>
            <a:r>
              <a:rPr lang="en-US" dirty="0"/>
              <a:t> This is one of the most challenging and risky issues. Because when a hacker gets into your server he can steal all your client data. Also if you have a security hole, a tenant can gain access to other tenant’s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dirty="0">
                <a:latin typeface="Euclid Circular B" panose="020B0504000000000000" pitchFamily="34" charset="0"/>
                <a:ea typeface="Euclid Circular B" panose="020B0504000000000000" pitchFamily="34" charset="0"/>
              </a:rPr>
              <a:t>Backup and recovery:</a:t>
            </a:r>
            <a:r>
              <a:rPr lang="en-US" sz="1200" dirty="0">
                <a:latin typeface="Euclid Circular B" panose="020B0504000000000000" pitchFamily="34" charset="0"/>
                <a:ea typeface="Euclid Circular B" panose="020B0504000000000000" pitchFamily="34" charset="0"/>
              </a:rPr>
              <a:t>  This involves </a:t>
            </a:r>
            <a:r>
              <a:rPr lang="en-US" sz="1200" b="1" dirty="0">
                <a:latin typeface="Euclid Circular B" panose="020B0504000000000000" pitchFamily="34" charset="0"/>
                <a:ea typeface="Euclid Circular B" panose="020B0504000000000000" pitchFamily="34" charset="0"/>
              </a:rPr>
              <a:t>database</a:t>
            </a:r>
            <a:r>
              <a:rPr lang="en-US" sz="1200" b="1" noProof="0" dirty="0">
                <a:latin typeface="Euclid Circular B" panose="020B0504000000000000" pitchFamily="34" charset="0"/>
                <a:ea typeface="Euclid Circular B" panose="020B0504000000000000" pitchFamily="34" charset="0"/>
              </a:rPr>
              <a:t> and storage backup </a:t>
            </a:r>
            <a:r>
              <a:rPr lang="en-US" sz="1200" noProof="0" dirty="0">
                <a:latin typeface="Euclid Circular B" panose="020B0504000000000000" pitchFamily="34" charset="0"/>
                <a:ea typeface="Euclid Circular B" panose="020B0504000000000000" pitchFamily="34" charset="0"/>
              </a:rPr>
              <a:t>per tenant. It will be very easy to backup/restore when you have a separate DB for each tenant, but if you have a shared DB then you need to get backup of the specific tenant. And </a:t>
            </a:r>
            <a:r>
              <a:rPr lang="en-US" dirty="0"/>
              <a:t>tenants may have different retention policies, so you need to </a:t>
            </a:r>
            <a:r>
              <a:rPr lang="en-US" sz="1200" noProof="0" dirty="0">
                <a:latin typeface="Euclid Circular B" panose="020B0504000000000000" pitchFamily="34" charset="0"/>
                <a:ea typeface="Euclid Circular B" panose="020B0504000000000000" pitchFamily="34" charset="0"/>
              </a:rPr>
              <a:t>implement different </a:t>
            </a:r>
            <a:r>
              <a:rPr lang="en-US" dirty="0"/>
              <a:t>strategies for each tenant.</a:t>
            </a:r>
            <a:endParaRPr lang="en-US" sz="1200" noProof="0" dirty="0">
              <a:latin typeface="Euclid Circular B" panose="020B0504000000000000" pitchFamily="34" charset="0"/>
              <a:ea typeface="Euclid Circular B" panose="020B0504000000000000"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2885038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4 scenarios of the application and DB deployments.</a:t>
            </a:r>
          </a:p>
          <a:p>
            <a:pPr marL="228600" indent="-228600">
              <a:buFont typeface="+mj-lt"/>
              <a:buAutoNum type="arabicPeriod"/>
            </a:pPr>
            <a:r>
              <a:rPr lang="en-US" dirty="0"/>
              <a:t>This one looks like on-premises deployment. Each client has its own web app and database. Not a SaaS friendly architecture.</a:t>
            </a:r>
          </a:p>
          <a:p>
            <a:pPr marL="228600" indent="-228600">
              <a:buFont typeface="+mj-lt"/>
              <a:buAutoNum type="arabicPeriod"/>
            </a:pPr>
            <a:r>
              <a:rPr lang="en-US" dirty="0"/>
              <a:t>This is better than the first one. All the clients shares the same application but uses separate </a:t>
            </a:r>
            <a:r>
              <a:rPr lang="en-US" dirty="0" err="1"/>
              <a:t>DBs.</a:t>
            </a:r>
            <a:r>
              <a:rPr lang="en-US" dirty="0"/>
              <a:t> Not good for resource utilization. Because you need to maintain / update schemas of the databases.</a:t>
            </a:r>
          </a:p>
          <a:p>
            <a:pPr marL="228600" indent="-228600">
              <a:buFont typeface="+mj-lt"/>
              <a:buAutoNum type="arabicPeriod"/>
            </a:pPr>
            <a:r>
              <a:rPr lang="en-US" dirty="0"/>
              <a:t>This one is the ideal one. Everyone uses the same app and the same DB. Minimum cost with maximum client coverage. The downside of this approach is; some customers might have excessive data and consume resources much more than others.  Also according to some GDPR rules, some clients may want to locate the DB in their country like banks. Therefore you need to separate those </a:t>
            </a:r>
            <a:r>
              <a:rPr lang="en-US" dirty="0" err="1"/>
              <a:t>DBs.</a:t>
            </a:r>
            <a:endParaRPr lang="en-US" dirty="0"/>
          </a:p>
          <a:p>
            <a:pPr marL="228600" indent="-228600">
              <a:buFont typeface="+mj-lt"/>
              <a:buAutoNum type="arabicPeriod"/>
            </a:pPr>
            <a:r>
              <a:rPr lang="en-US" dirty="0"/>
              <a:t>Last one covers all kinds of challenges. You can provide separate DB if a client pays more or locate their data in a different geo-location. On the other hand, small clients can share the same DB.</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3330823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9/4/2023</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9/4/2023</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en-us/sql/relational-databases/security/row-level-security"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hyperlink" Target="https://github.com/ebicoglu/presentations/blob/main/Multi-Tenancy-with-ABP.pptx" TargetMode="External"/><Relationship Id="rId7"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hyperlink" Target="https://github.com/ebicogl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4000" y="1758043"/>
            <a:ext cx="11684000" cy="1357047"/>
          </a:xfrm>
        </p:spPr>
        <p:txBody>
          <a:bodyPr>
            <a:normAutofit/>
          </a:bodyPr>
          <a:lstStyle/>
          <a:p>
            <a:r>
              <a:rPr lang="en-US" sz="4600" noProof="0" dirty="0">
                <a:solidFill>
                  <a:srgbClr val="292D33"/>
                </a:solidFill>
                <a:latin typeface="Euclid Circular B" panose="020B0504000000000000" pitchFamily="34" charset="0"/>
                <a:ea typeface="Euclid Circular B" panose="020B0504000000000000" pitchFamily="34" charset="0"/>
              </a:rPr>
              <a:t>Building </a:t>
            </a:r>
            <a:r>
              <a:rPr lang="en-US" sz="4600" b="1" noProof="0" dirty="0">
                <a:solidFill>
                  <a:srgbClr val="3E9FCB"/>
                </a:solidFill>
                <a:latin typeface="Euclid Circular B" panose="020B0504000000000000" pitchFamily="34" charset="0"/>
                <a:ea typeface="Euclid Circular B" panose="020B0504000000000000" pitchFamily="34" charset="0"/>
              </a:rPr>
              <a:t>Multi-Tenant</a:t>
            </a:r>
            <a:r>
              <a:rPr lang="en-US" sz="4600" b="1" noProof="0" dirty="0">
                <a:solidFill>
                  <a:srgbClr val="292D33"/>
                </a:solidFill>
                <a:latin typeface="Euclid Circular B" panose="020B0504000000000000" pitchFamily="34" charset="0"/>
                <a:ea typeface="Euclid Circular B" panose="020B0504000000000000" pitchFamily="34" charset="0"/>
              </a:rPr>
              <a:t> </a:t>
            </a:r>
            <a:br>
              <a:rPr lang="en-US" sz="4600" b="1" noProof="0" dirty="0">
                <a:solidFill>
                  <a:srgbClr val="292D33"/>
                </a:solidFill>
                <a:latin typeface="Euclid Circular B" panose="020B0504000000000000" pitchFamily="34" charset="0"/>
                <a:ea typeface="Euclid Circular B" panose="020B0504000000000000" pitchFamily="34" charset="0"/>
              </a:rPr>
            </a:br>
            <a:r>
              <a:rPr lang="en-US" sz="4600" noProof="0" dirty="0">
                <a:solidFill>
                  <a:srgbClr val="292D33"/>
                </a:solidFill>
                <a:latin typeface="Euclid Circular B" panose="020B0504000000000000" pitchFamily="34" charset="0"/>
                <a:ea typeface="Euclid Circular B" panose="020B0504000000000000" pitchFamily="34" charset="0"/>
              </a:rPr>
              <a:t>ASP.NET Core Applications</a:t>
            </a:r>
            <a:endParaRPr lang="en-US" sz="4600" b="1" noProof="0" dirty="0">
              <a:solidFill>
                <a:srgbClr val="B84297"/>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B7ACCF52-9F58-4AC9-B4F0-5B61BF2C2EE5}"/>
              </a:ext>
            </a:extLst>
          </p:cNvPr>
          <p:cNvSpPr txBox="1">
            <a:spLocks/>
          </p:cNvSpPr>
          <p:nvPr/>
        </p:nvSpPr>
        <p:spPr>
          <a:xfrm>
            <a:off x="254000" y="3173251"/>
            <a:ext cx="11684000" cy="68634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292D33"/>
                </a:solidFill>
                <a:latin typeface="Euclid Circular B" panose="020B0504000000000000" pitchFamily="34" charset="0"/>
                <a:ea typeface="Euclid Circular B" panose="020B0504000000000000" pitchFamily="34" charset="0"/>
              </a:rPr>
              <a:t>&amp; the</a:t>
            </a:r>
            <a:r>
              <a:rPr lang="en-US" sz="4400" dirty="0">
                <a:solidFill>
                  <a:srgbClr val="292D33"/>
                </a:solidFill>
                <a:latin typeface="Euclid Circular B" panose="020B0504000000000000" pitchFamily="34" charset="0"/>
                <a:ea typeface="Euclid Circular B" panose="020B0504000000000000" pitchFamily="34" charset="0"/>
              </a:rPr>
              <a:t> </a:t>
            </a:r>
            <a:r>
              <a:rPr lang="en-US" sz="4400" b="1" dirty="0">
                <a:solidFill>
                  <a:srgbClr val="B84297"/>
                </a:solidFill>
                <a:latin typeface="Euclid Circular B" panose="020B0504000000000000" pitchFamily="34" charset="0"/>
                <a:ea typeface="Euclid Circular B" panose="020B0504000000000000" pitchFamily="34" charset="0"/>
              </a:rPr>
              <a:t>ABP Framework</a:t>
            </a:r>
          </a:p>
        </p:txBody>
      </p:sp>
      <p:grpSp>
        <p:nvGrpSpPr>
          <p:cNvPr id="8" name="Grup 8">
            <a:extLst>
              <a:ext uri="{FF2B5EF4-FFF2-40B4-BE49-F238E27FC236}">
                <a16:creationId xmlns:a16="http://schemas.microsoft.com/office/drawing/2014/main" id="{1497468A-6058-4CCA-A501-624BC3648B47}"/>
              </a:ext>
            </a:extLst>
          </p:cNvPr>
          <p:cNvGrpSpPr/>
          <p:nvPr/>
        </p:nvGrpSpPr>
        <p:grpSpPr>
          <a:xfrm>
            <a:off x="3777619" y="4562329"/>
            <a:ext cx="4269353" cy="1385165"/>
            <a:chOff x="1139481" y="5385757"/>
            <a:chExt cx="4269353" cy="1385165"/>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272032"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Ebicoglu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413912" y="5847592"/>
              <a:ext cx="2994922" cy="923330"/>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r>
                <a:rPr lang="en-US" b="1" dirty="0">
                  <a:solidFill>
                    <a:srgbClr val="5B636F"/>
                  </a:solidFill>
                  <a:latin typeface="Poppins" panose="00000500000000000000"/>
                  <a:ea typeface="Euclid Circular B Light" panose="020B0304000000000000" pitchFamily="34" charset="0"/>
                </a:rPr>
                <a:t>alper.ebicoglu</a:t>
              </a:r>
              <a:r>
                <a:rPr lang="en-US" dirty="0">
                  <a:solidFill>
                    <a:srgbClr val="5B636F"/>
                  </a:solidFill>
                  <a:latin typeface="Poppins" panose="00000500000000000000"/>
                  <a:ea typeface="Euclid Circular B Light" panose="020B0304000000000000" pitchFamily="34" charset="0"/>
                </a:rPr>
                <a:t>@volosoft.com </a:t>
              </a:r>
            </a:p>
            <a:p>
              <a:r>
                <a:rPr lang="en-US" dirty="0">
                  <a:solidFill>
                    <a:srgbClr val="5B636F"/>
                  </a:solidFill>
                  <a:latin typeface="Poppins" panose="00000500000000000000"/>
                  <a:ea typeface="Euclid Circular B Light" panose="020B0304000000000000" pitchFamily="34" charset="0"/>
                </a:rPr>
                <a:t>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Maintaining Application States</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724025"/>
            <a:ext cx="10515600" cy="4351338"/>
          </a:xfrm>
        </p:spPr>
        <p:txBody>
          <a:bodyPr>
            <a:normAutofit/>
          </a:bodyPr>
          <a:lstStyle/>
          <a:p>
            <a:r>
              <a:rPr lang="en-US" sz="3200" b="1" noProof="0" dirty="0">
                <a:latin typeface="Euclid Circular B" panose="020B0504000000000000" pitchFamily="34" charset="0"/>
                <a:ea typeface="Euclid Circular B" panose="020B0504000000000000" pitchFamily="34" charset="0"/>
              </a:rPr>
              <a:t>Application</a:t>
            </a:r>
            <a:r>
              <a:rPr lang="en-US" sz="3200" noProof="0" dirty="0">
                <a:latin typeface="Euclid Circular B" panose="020B0504000000000000" pitchFamily="34" charset="0"/>
                <a:ea typeface="Euclid Circular B" panose="020B0504000000000000" pitchFamily="34" charset="0"/>
              </a:rPr>
              <a:t> code &amp; services </a:t>
            </a:r>
            <a:r>
              <a:rPr lang="en-US" sz="3200" b="1" noProof="0" dirty="0">
                <a:latin typeface="Euclid Circular B" panose="020B0504000000000000" pitchFamily="34" charset="0"/>
                <a:ea typeface="Euclid Circular B" panose="020B0504000000000000" pitchFamily="34" charset="0"/>
              </a:rPr>
              <a:t>should be stateless!</a:t>
            </a:r>
            <a:br>
              <a:rPr lang="en-US" sz="3200" b="1" noProof="0" dirty="0">
                <a:latin typeface="Euclid Circular B" panose="020B0504000000000000" pitchFamily="34" charset="0"/>
                <a:ea typeface="Euclid Circular B" panose="020B0504000000000000" pitchFamily="34" charset="0"/>
              </a:rPr>
            </a:br>
            <a:endParaRPr lang="en-US" sz="3200" b="1" noProof="0" dirty="0">
              <a:latin typeface="Euclid Circular B" panose="020B0504000000000000" pitchFamily="34" charset="0"/>
              <a:ea typeface="Euclid Circular B" panose="020B0504000000000000" pitchFamily="34" charset="0"/>
            </a:endParaRPr>
          </a:p>
          <a:p>
            <a:r>
              <a:rPr lang="en-US" sz="3200" noProof="0" dirty="0">
                <a:latin typeface="Euclid Circular B" panose="020B0504000000000000" pitchFamily="34" charset="0"/>
                <a:ea typeface="Euclid Circular B" panose="020B0504000000000000" pitchFamily="34" charset="0"/>
              </a:rPr>
              <a:t>States can be stored at:</a:t>
            </a:r>
          </a:p>
          <a:p>
            <a:pPr lvl="1"/>
            <a:r>
              <a:rPr lang="en-US" sz="2800" b="1" noProof="0" dirty="0">
                <a:latin typeface="Euclid Circular B" panose="020B0504000000000000" pitchFamily="34" charset="0"/>
                <a:ea typeface="Euclid Circular B" panose="020B0504000000000000" pitchFamily="34" charset="0"/>
              </a:rPr>
              <a:t>HTTP Request </a:t>
            </a:r>
            <a:r>
              <a:rPr lang="en-US" sz="2800" noProof="0" dirty="0">
                <a:latin typeface="Euclid Circular B" panose="020B0504000000000000" pitchFamily="34" charset="0"/>
                <a:ea typeface="Euclid Circular B" panose="020B0504000000000000" pitchFamily="34" charset="0"/>
              </a:rPr>
              <a:t> (cookie, header, query string, payload)</a:t>
            </a:r>
          </a:p>
          <a:p>
            <a:pPr lvl="1"/>
            <a:r>
              <a:rPr lang="en-US" sz="2800" b="1" noProof="0" dirty="0">
                <a:latin typeface="Euclid Circular B" panose="020B0504000000000000" pitchFamily="34" charset="0"/>
                <a:ea typeface="Euclid Circular B" panose="020B0504000000000000" pitchFamily="34" charset="0"/>
              </a:rPr>
              <a:t>Authentication</a:t>
            </a:r>
            <a:r>
              <a:rPr lang="en-US" sz="2800" noProof="0" dirty="0">
                <a:latin typeface="Euclid Circular B" panose="020B0504000000000000" pitchFamily="34" charset="0"/>
                <a:ea typeface="Euclid Circular B" panose="020B0504000000000000" pitchFamily="34" charset="0"/>
              </a:rPr>
              <a:t> </a:t>
            </a:r>
            <a:r>
              <a:rPr lang="en-US" sz="2800" b="1" noProof="0" dirty="0">
                <a:latin typeface="Euclid Circular B" panose="020B0504000000000000" pitchFamily="34" charset="0"/>
                <a:ea typeface="Euclid Circular B" panose="020B0504000000000000" pitchFamily="34" charset="0"/>
              </a:rPr>
              <a:t>ticket</a:t>
            </a:r>
            <a:endParaRPr lang="en-US" sz="2800" noProof="0" dirty="0">
              <a:latin typeface="Euclid Circular B" panose="020B0504000000000000" pitchFamily="34" charset="0"/>
              <a:ea typeface="Euclid Circular B" panose="020B0504000000000000" pitchFamily="34" charset="0"/>
            </a:endParaRPr>
          </a:p>
          <a:p>
            <a:pPr lvl="1"/>
            <a:r>
              <a:rPr lang="en-US" sz="2800" b="1" noProof="0" dirty="0">
                <a:latin typeface="Euclid Circular B" panose="020B0504000000000000" pitchFamily="34" charset="0"/>
                <a:ea typeface="Euclid Circular B" panose="020B0504000000000000" pitchFamily="34" charset="0"/>
              </a:rPr>
              <a:t>Database</a:t>
            </a:r>
            <a:r>
              <a:rPr lang="en-US" sz="2800" noProof="0" dirty="0">
                <a:latin typeface="Euclid Circular B" panose="020B0504000000000000" pitchFamily="34" charset="0"/>
                <a:ea typeface="Euclid Circular B" panose="020B0504000000000000" pitchFamily="34" charset="0"/>
              </a:rPr>
              <a:t> (relational, non-relational, ...)</a:t>
            </a:r>
          </a:p>
          <a:p>
            <a:pPr lvl="1"/>
            <a:r>
              <a:rPr lang="en-US" sz="2800" b="1" noProof="0" dirty="0">
                <a:latin typeface="Euclid Circular B" panose="020B0504000000000000" pitchFamily="34" charset="0"/>
                <a:ea typeface="Euclid Circular B" panose="020B0504000000000000" pitchFamily="34" charset="0"/>
              </a:rPr>
              <a:t>Distributed cache</a:t>
            </a:r>
            <a:r>
              <a:rPr lang="en-US" sz="2800" noProof="0" dirty="0">
                <a:latin typeface="Euclid Circular B" panose="020B0504000000000000" pitchFamily="34" charset="0"/>
                <a:ea typeface="Euclid Circular B" panose="020B0504000000000000" pitchFamily="34" charset="0"/>
              </a:rPr>
              <a:t> (Redis, Memcached, ...)</a:t>
            </a:r>
          </a:p>
          <a:p>
            <a:endParaRPr lang="en-US" sz="32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21479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694791" y="283581"/>
            <a:ext cx="10515600" cy="684565"/>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What is </a:t>
            </a:r>
            <a:r>
              <a:rPr lang="en-US" b="1" noProof="0" dirty="0">
                <a:solidFill>
                  <a:srgbClr val="292D33"/>
                </a:solidFill>
                <a:latin typeface="Euclid Circular B" panose="020B0504000000000000" pitchFamily="34" charset="0"/>
                <a:ea typeface="Euclid Circular B" panose="020B0504000000000000" pitchFamily="34" charset="0"/>
              </a:rPr>
              <a:t>ABP Framework?</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624406" y="1366501"/>
            <a:ext cx="10729394" cy="1042276"/>
          </a:xfrm>
        </p:spPr>
        <p:txBody>
          <a:bodyPr/>
          <a:lstStyle/>
          <a:p>
            <a:pPr marL="0" indent="0">
              <a:buNone/>
            </a:pPr>
            <a:r>
              <a:rPr lang="en-US" noProof="0" dirty="0">
                <a:latin typeface="Euclid Circular B" panose="020B0504000000000000" pitchFamily="34" charset="0"/>
                <a:ea typeface="Euclid Circular B" panose="020B0504000000000000" pitchFamily="34" charset="0"/>
              </a:rPr>
              <a:t>An </a:t>
            </a:r>
            <a:r>
              <a:rPr lang="en-US" noProof="0" dirty="0">
                <a:solidFill>
                  <a:srgbClr val="0070C0"/>
                </a:solidFill>
                <a:latin typeface="Euclid Circular B" panose="020B0504000000000000" pitchFamily="34" charset="0"/>
                <a:ea typeface="Euclid Circular B" panose="020B0504000000000000" pitchFamily="34" charset="0"/>
              </a:rPr>
              <a:t>opinionated architecture </a:t>
            </a:r>
            <a:r>
              <a:rPr lang="en-US" noProof="0" dirty="0">
                <a:latin typeface="Euclid Circular B" panose="020B0504000000000000" pitchFamily="34" charset="0"/>
                <a:ea typeface="Euclid Circular B" panose="020B0504000000000000" pitchFamily="34" charset="0"/>
              </a:rPr>
              <a:t>to build </a:t>
            </a:r>
            <a:r>
              <a:rPr lang="en-US" noProof="0" dirty="0">
                <a:solidFill>
                  <a:srgbClr val="B84297"/>
                </a:solidFill>
                <a:latin typeface="Euclid Circular B" panose="020B0504000000000000" pitchFamily="34" charset="0"/>
                <a:ea typeface="Euclid Circular B" panose="020B0504000000000000" pitchFamily="34" charset="0"/>
              </a:rPr>
              <a:t>line-of-business </a:t>
            </a:r>
            <a:r>
              <a:rPr lang="en-US" noProof="0" dirty="0">
                <a:latin typeface="Euclid Circular B" panose="020B0504000000000000" pitchFamily="34" charset="0"/>
                <a:ea typeface="Euclid Circular B" panose="020B0504000000000000" pitchFamily="34" charset="0"/>
              </a:rPr>
              <a:t>web apps on top of </a:t>
            </a:r>
            <a:r>
              <a:rPr lang="en-US" noProof="0" dirty="0">
                <a:solidFill>
                  <a:srgbClr val="512BD4"/>
                </a:solidFill>
                <a:latin typeface="Euclid Circular B" panose="020B0504000000000000" pitchFamily="34" charset="0"/>
                <a:ea typeface="Euclid Circular B" panose="020B0504000000000000" pitchFamily="34" charset="0"/>
              </a:rPr>
              <a:t>ASP.NET Core </a:t>
            </a:r>
          </a:p>
        </p:txBody>
      </p:sp>
      <p:grpSp>
        <p:nvGrpSpPr>
          <p:cNvPr id="14" name="Group 13">
            <a:extLst>
              <a:ext uri="{FF2B5EF4-FFF2-40B4-BE49-F238E27FC236}">
                <a16:creationId xmlns:a16="http://schemas.microsoft.com/office/drawing/2014/main" id="{304740A0-CBCC-42E0-882F-360DCC797FC9}"/>
              </a:ext>
            </a:extLst>
          </p:cNvPr>
          <p:cNvGrpSpPr/>
          <p:nvPr/>
        </p:nvGrpSpPr>
        <p:grpSpPr>
          <a:xfrm>
            <a:off x="191414" y="2449421"/>
            <a:ext cx="9625686" cy="3405279"/>
            <a:chOff x="89814" y="2512332"/>
            <a:chExt cx="10222585" cy="3520168"/>
          </a:xfrm>
        </p:grpSpPr>
        <p:sp>
          <p:nvSpPr>
            <p:cNvPr id="4" name="Rectangle 3">
              <a:extLst>
                <a:ext uri="{FF2B5EF4-FFF2-40B4-BE49-F238E27FC236}">
                  <a16:creationId xmlns:a16="http://schemas.microsoft.com/office/drawing/2014/main" id="{449F7368-6BAC-ED6D-DC8C-E60468DD34AC}"/>
                </a:ext>
              </a:extLst>
            </p:cNvPr>
            <p:cNvSpPr/>
            <p:nvPr/>
          </p:nvSpPr>
          <p:spPr>
            <a:xfrm>
              <a:off x="1730814" y="3824728"/>
              <a:ext cx="6759917" cy="944917"/>
            </a:xfrm>
            <a:prstGeom prst="rect">
              <a:avLst/>
            </a:prstGeom>
            <a:solidFill>
              <a:srgbClr val="38003C"/>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3600" dirty="0">
                  <a:solidFill>
                    <a:schemeClr val="bg1"/>
                  </a:solidFill>
                </a:rPr>
                <a:t>ABP.IO Platform</a:t>
              </a:r>
              <a:endParaRPr lang="en-US" sz="2400" dirty="0">
                <a:solidFill>
                  <a:schemeClr val="bg1"/>
                </a:solidFill>
              </a:endParaRPr>
            </a:p>
            <a:p>
              <a:r>
                <a:rPr lang="en-US" dirty="0">
                  <a:solidFill>
                    <a:schemeClr val="bg1"/>
                  </a:solidFill>
                </a:rPr>
                <a:t>Architecture &amp; Infrastructure for Real-World Business Applications</a:t>
              </a:r>
            </a:p>
          </p:txBody>
        </p:sp>
        <p:sp>
          <p:nvSpPr>
            <p:cNvPr id="5" name="Rectangle 4">
              <a:extLst>
                <a:ext uri="{FF2B5EF4-FFF2-40B4-BE49-F238E27FC236}">
                  <a16:creationId xmlns:a16="http://schemas.microsoft.com/office/drawing/2014/main" id="{31058461-DB8C-E211-A154-522868A5F767}"/>
                </a:ext>
              </a:extLst>
            </p:cNvPr>
            <p:cNvSpPr/>
            <p:nvPr/>
          </p:nvSpPr>
          <p:spPr>
            <a:xfrm>
              <a:off x="1730815" y="5087583"/>
              <a:ext cx="8581584" cy="944917"/>
            </a:xfrm>
            <a:prstGeom prst="rect">
              <a:avLst/>
            </a:prstGeom>
            <a:solidFill>
              <a:srgbClr val="512BD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1"/>
                  </a:solidFill>
                </a:rPr>
                <a:t>.NET Platform / ASP.NET Core</a:t>
              </a:r>
            </a:p>
            <a:p>
              <a:r>
                <a:rPr lang="en-US" dirty="0">
                  <a:solidFill>
                    <a:schemeClr val="bg1"/>
                  </a:solidFill>
                </a:rPr>
                <a:t>Web Application &amp; HTTP Service Development Framework</a:t>
              </a:r>
            </a:p>
          </p:txBody>
        </p:sp>
        <p:pic>
          <p:nvPicPr>
            <p:cNvPr id="6" name="Picture 2">
              <a:extLst>
                <a:ext uri="{FF2B5EF4-FFF2-40B4-BE49-F238E27FC236}">
                  <a16:creationId xmlns:a16="http://schemas.microsoft.com/office/drawing/2014/main" id="{BCB6A854-125C-2B3C-0FA3-FE586A173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406" y="5087582"/>
              <a:ext cx="912570" cy="94491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Picture 6" descr="Shape&#10;&#10;Description automatically generated with low confidence">
              <a:extLst>
                <a:ext uri="{FF2B5EF4-FFF2-40B4-BE49-F238E27FC236}">
                  <a16:creationId xmlns:a16="http://schemas.microsoft.com/office/drawing/2014/main" id="{5AE3545F-D5C5-EF6F-E0D1-C6768FFEAEBC}"/>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576560" y="2512332"/>
              <a:ext cx="1008261" cy="1044000"/>
            </a:xfrm>
            <a:prstGeom prst="rect">
              <a:avLst/>
            </a:prstGeom>
            <a:effectLst>
              <a:outerShdw blurRad="50800" dist="38100" dir="2700000" algn="tl" rotWithShape="0">
                <a:prstClr val="black">
                  <a:alpha val="40000"/>
                </a:prstClr>
              </a:outerShdw>
            </a:effectLst>
          </p:spPr>
        </p:pic>
        <p:sp>
          <p:nvSpPr>
            <p:cNvPr id="8" name="Rectangle 7">
              <a:extLst>
                <a:ext uri="{FF2B5EF4-FFF2-40B4-BE49-F238E27FC236}">
                  <a16:creationId xmlns:a16="http://schemas.microsoft.com/office/drawing/2014/main" id="{AF2D1086-4513-EB65-DFAF-FCFD047F2A29}"/>
                </a:ext>
              </a:extLst>
            </p:cNvPr>
            <p:cNvSpPr/>
            <p:nvPr/>
          </p:nvSpPr>
          <p:spPr>
            <a:xfrm>
              <a:off x="1730814" y="2561874"/>
              <a:ext cx="8581585" cy="944917"/>
            </a:xfrm>
            <a:prstGeom prst="rect">
              <a:avLst/>
            </a:prstGeom>
            <a:solidFill>
              <a:schemeClr val="accent2">
                <a:lumMod val="75000"/>
              </a:schemeClr>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3600" dirty="0">
                  <a:solidFill>
                    <a:schemeClr val="bg1"/>
                  </a:solidFill>
                </a:rPr>
                <a:t>Your Application</a:t>
              </a:r>
              <a:endParaRPr lang="en-US" sz="2400" dirty="0">
                <a:solidFill>
                  <a:schemeClr val="bg1"/>
                </a:solidFill>
              </a:endParaRPr>
            </a:p>
            <a:p>
              <a:r>
                <a:rPr lang="en-US" dirty="0">
                  <a:solidFill>
                    <a:schemeClr val="bg1"/>
                  </a:solidFill>
                </a:rPr>
                <a:t>Focus on your own business code!</a:t>
              </a:r>
            </a:p>
          </p:txBody>
        </p:sp>
        <p:cxnSp>
          <p:nvCxnSpPr>
            <p:cNvPr id="9" name="Straight Arrow Connector 8">
              <a:extLst>
                <a:ext uri="{FF2B5EF4-FFF2-40B4-BE49-F238E27FC236}">
                  <a16:creationId xmlns:a16="http://schemas.microsoft.com/office/drawing/2014/main" id="{A8F615BF-8833-712C-E653-3C443668F2A8}"/>
                </a:ext>
              </a:extLst>
            </p:cNvPr>
            <p:cNvCxnSpPr>
              <a:cxnSpLocks/>
              <a:endCxn id="5" idx="0"/>
            </p:cNvCxnSpPr>
            <p:nvPr/>
          </p:nvCxnSpPr>
          <p:spPr>
            <a:xfrm>
              <a:off x="6021607" y="4769645"/>
              <a:ext cx="0" cy="31793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2BE8A25-C7FE-B879-5EBC-046A6DB3E9F4}"/>
                </a:ext>
              </a:extLst>
            </p:cNvPr>
            <p:cNvCxnSpPr>
              <a:cxnSpLocks/>
              <a:stCxn id="8" idx="2"/>
            </p:cNvCxnSpPr>
            <p:nvPr/>
          </p:nvCxnSpPr>
          <p:spPr>
            <a:xfrm flipH="1">
              <a:off x="6021606" y="3506791"/>
              <a:ext cx="1" cy="31793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498368-5F82-CD5C-0462-0A8B1D5D97D9}"/>
                </a:ext>
              </a:extLst>
            </p:cNvPr>
            <p:cNvCxnSpPr>
              <a:cxnSpLocks/>
            </p:cNvCxnSpPr>
            <p:nvPr/>
          </p:nvCxnSpPr>
          <p:spPr>
            <a:xfrm>
              <a:off x="9356486" y="3506791"/>
              <a:ext cx="0" cy="158079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descr="A picture containing text, transport, vector graphics&#10;&#10;Description automatically generated">
              <a:extLst>
                <a:ext uri="{FF2B5EF4-FFF2-40B4-BE49-F238E27FC236}">
                  <a16:creationId xmlns:a16="http://schemas.microsoft.com/office/drawing/2014/main" id="{E93630BA-05F1-753C-5298-EB552AE27F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814" y="3423224"/>
              <a:ext cx="1981754" cy="2052000"/>
            </a:xfrm>
            <a:prstGeom prst="rect">
              <a:avLst/>
            </a:prstGeom>
            <a:effectLst>
              <a:outerShdw blurRad="50800" dist="38100" dir="2700000" algn="tl" rotWithShape="0">
                <a:prstClr val="black">
                  <a:alpha val="40000"/>
                </a:prstClr>
              </a:outerShdw>
            </a:effectLst>
          </p:spPr>
        </p:pic>
      </p:grpSp>
    </p:spTree>
    <p:extLst>
      <p:ext uri="{BB962C8B-B14F-4D97-AF65-F5344CB8AC3E}">
        <p14:creationId xmlns:p14="http://schemas.microsoft.com/office/powerpoint/2010/main" val="242142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643166"/>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Current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5" name="Picture 4">
            <a:extLst>
              <a:ext uri="{FF2B5EF4-FFF2-40B4-BE49-F238E27FC236}">
                <a16:creationId xmlns:a16="http://schemas.microsoft.com/office/drawing/2014/main" id="{A62634E4-2288-445E-89A7-DC7454EA8340}"/>
              </a:ext>
            </a:extLst>
          </p:cNvPr>
          <p:cNvPicPr>
            <a:picLocks noChangeAspect="1"/>
          </p:cNvPicPr>
          <p:nvPr/>
        </p:nvPicPr>
        <p:blipFill>
          <a:blip r:embed="rId4"/>
          <a:stretch>
            <a:fillRect/>
          </a:stretch>
        </p:blipFill>
        <p:spPr>
          <a:xfrm>
            <a:off x="948344" y="1550308"/>
            <a:ext cx="10429916" cy="4647292"/>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3414DF83-94B4-4361-937C-7BB34596F953}"/>
              </a:ext>
            </a:extLst>
          </p:cNvPr>
          <p:cNvSpPr txBox="1"/>
          <p:nvPr/>
        </p:nvSpPr>
        <p:spPr>
          <a:xfrm>
            <a:off x="838200" y="907142"/>
            <a:ext cx="8485942" cy="461665"/>
          </a:xfrm>
          <a:prstGeom prst="rect">
            <a:avLst/>
          </a:prstGeom>
          <a:noFill/>
        </p:spPr>
        <p:txBody>
          <a:bodyPr wrap="square">
            <a:spAutoFit/>
          </a:bodyPr>
          <a:lstStyle/>
          <a:p>
            <a:r>
              <a:rPr lang="en-US" sz="2400" b="1" i="0" noProof="0" dirty="0">
                <a:solidFill>
                  <a:srgbClr val="B84297"/>
                </a:solidFill>
                <a:effectLst/>
                <a:latin typeface="Euclid Circular B" panose="020B0504000000000000" pitchFamily="34" charset="0"/>
                <a:ea typeface="Euclid Circular B" panose="020B0504000000000000" pitchFamily="34" charset="0"/>
              </a:rPr>
              <a:t>1. </a:t>
            </a:r>
            <a:r>
              <a:rPr lang="en-US" sz="2400" b="1" i="0" noProof="0" dirty="0" err="1">
                <a:solidFill>
                  <a:srgbClr val="B84297"/>
                </a:solidFill>
                <a:effectLst/>
                <a:latin typeface="Euclid Circular B" panose="020B0504000000000000" pitchFamily="34" charset="0"/>
                <a:ea typeface="Euclid Circular B" panose="020B0504000000000000" pitchFamily="34" charset="0"/>
              </a:rPr>
              <a:t>CurrentUserTenantResolveContributor</a:t>
            </a:r>
            <a:endParaRPr lang="en-US" sz="2400" b="1"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6" name="TextBox 5">
            <a:extLst>
              <a:ext uri="{FF2B5EF4-FFF2-40B4-BE49-F238E27FC236}">
                <a16:creationId xmlns:a16="http://schemas.microsoft.com/office/drawing/2014/main" id="{BC3733EA-6522-44EA-982A-272967F287E4}"/>
              </a:ext>
            </a:extLst>
          </p:cNvPr>
          <p:cNvSpPr txBox="1"/>
          <p:nvPr/>
        </p:nvSpPr>
        <p:spPr>
          <a:xfrm>
            <a:off x="412265" y="5900575"/>
            <a:ext cx="11502074" cy="40011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2000" dirty="0" err="1">
                <a:solidFill>
                  <a:schemeClr val="tx1"/>
                </a:solidFill>
                <a:latin typeface="Cascadia Mono" panose="020B0609020000020004" pitchFamily="49" charset="0"/>
              </a:rPr>
              <a:t>HttpContext.User.Identity.Claims.</a:t>
            </a:r>
            <a:r>
              <a:rPr lang="en-US" sz="2000" dirty="0" err="1">
                <a:solidFill>
                  <a:srgbClr val="000000"/>
                </a:solidFill>
                <a:latin typeface="Cascadia Mono" panose="020B0609020000020004" pitchFamily="49" charset="0"/>
              </a:rPr>
              <a:t>FirstOrDefault</a:t>
            </a:r>
            <a:r>
              <a:rPr lang="en-US" sz="2000" dirty="0">
                <a:solidFill>
                  <a:srgbClr val="000000"/>
                </a:solidFill>
                <a:latin typeface="Cascadia Mono" panose="020B0609020000020004" pitchFamily="49" charset="0"/>
              </a:rPr>
              <a:t>(c =&gt; </a:t>
            </a:r>
            <a:r>
              <a:rPr lang="en-US" sz="2000" dirty="0" err="1">
                <a:solidFill>
                  <a:srgbClr val="000000"/>
                </a:solidFill>
                <a:latin typeface="Cascadia Mono" panose="020B0609020000020004" pitchFamily="49" charset="0"/>
              </a:rPr>
              <a:t>c.Type</a:t>
            </a:r>
            <a:r>
              <a:rPr lang="en-US" sz="2000" dirty="0">
                <a:solidFill>
                  <a:srgbClr val="000000"/>
                </a:solidFill>
                <a:latin typeface="Cascadia Mono" panose="020B0609020000020004" pitchFamily="49" charset="0"/>
              </a:rPr>
              <a:t> == “TenantId”)</a:t>
            </a:r>
            <a:endParaRPr lang="en-US" sz="2000" dirty="0">
              <a:solidFill>
                <a:schemeClr val="tx1"/>
              </a:solidFill>
            </a:endParaRPr>
          </a:p>
        </p:txBody>
      </p:sp>
      <p:cxnSp>
        <p:nvCxnSpPr>
          <p:cNvPr id="10" name="Straight Arrow Connector 9">
            <a:extLst>
              <a:ext uri="{FF2B5EF4-FFF2-40B4-BE49-F238E27FC236}">
                <a16:creationId xmlns:a16="http://schemas.microsoft.com/office/drawing/2014/main" id="{5F531619-80B7-4F3F-B9CC-EBAB64295C85}"/>
              </a:ext>
            </a:extLst>
          </p:cNvPr>
          <p:cNvCxnSpPr>
            <a:cxnSpLocks/>
          </p:cNvCxnSpPr>
          <p:nvPr/>
        </p:nvCxnSpPr>
        <p:spPr>
          <a:xfrm>
            <a:off x="6858000" y="5041557"/>
            <a:ext cx="0" cy="859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0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8485942" cy="892552"/>
          </a:xfrm>
          <a:prstGeom prst="rect">
            <a:avLst/>
          </a:prstGeom>
          <a:noFill/>
        </p:spPr>
        <p:txBody>
          <a:bodyPr wrap="square">
            <a:spAutoFit/>
          </a:bodyPr>
          <a:lstStyle/>
          <a:p>
            <a:r>
              <a:rPr lang="en-US" sz="2400" dirty="0">
                <a:solidFill>
                  <a:srgbClr val="B84297"/>
                </a:solidFill>
                <a:latin typeface="Euclid Circular B" panose="020B0504000000000000" pitchFamily="34" charset="0"/>
                <a:ea typeface="Euclid Circular B" panose="020B0504000000000000" pitchFamily="34" charset="0"/>
              </a:rPr>
              <a:t>2. </a:t>
            </a:r>
            <a:r>
              <a:rPr lang="en-US" sz="2400" b="1" dirty="0" err="1">
                <a:solidFill>
                  <a:srgbClr val="B84297"/>
                </a:solidFill>
                <a:latin typeface="Euclid Circular B" panose="020B0504000000000000" pitchFamily="34" charset="0"/>
                <a:ea typeface="Euclid Circular B" panose="020B0504000000000000" pitchFamily="34" charset="0"/>
              </a:rPr>
              <a:t>QueryStringTenantResolveContributor</a:t>
            </a:r>
            <a:endParaRPr lang="en-US" b="1" dirty="0">
              <a:solidFill>
                <a:srgbClr val="B84297"/>
              </a:solidFill>
              <a:latin typeface="Euclid Circular B" panose="020B0504000000000000" pitchFamily="34" charset="0"/>
              <a:ea typeface="Euclid Circular B" panose="020B0504000000000000" pitchFamily="34" charset="0"/>
            </a:endParaRPr>
          </a:p>
          <a:p>
            <a:endParaRPr lang="en-US" sz="2800" i="0" noProof="0" dirty="0">
              <a:effectLst/>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5F185B39-AA94-4C9B-96A6-0B01BC69A34E}"/>
              </a:ext>
            </a:extLst>
          </p:cNvPr>
          <p:cNvPicPr>
            <a:picLocks noChangeAspect="1"/>
          </p:cNvPicPr>
          <p:nvPr/>
        </p:nvPicPr>
        <p:blipFill>
          <a:blip r:embed="rId4"/>
          <a:stretch>
            <a:fillRect/>
          </a:stretch>
        </p:blipFill>
        <p:spPr>
          <a:xfrm>
            <a:off x="838200" y="1519008"/>
            <a:ext cx="10685473" cy="4736649"/>
          </a:xfrm>
          <a:prstGeom prst="rect">
            <a:avLst/>
          </a:prstGeom>
          <a:ln>
            <a:noFill/>
          </a:ln>
          <a:effectLst>
            <a:outerShdw blurRad="190500" algn="tl" rotWithShape="0">
              <a:srgbClr val="000000">
                <a:alpha val="70000"/>
              </a:srgbClr>
            </a:outerShdw>
          </a:effectLst>
        </p:spPr>
      </p:pic>
      <p:sp>
        <p:nvSpPr>
          <p:cNvPr id="8" name="Title 1">
            <a:extLst>
              <a:ext uri="{FF2B5EF4-FFF2-40B4-BE49-F238E27FC236}">
                <a16:creationId xmlns:a16="http://schemas.microsoft.com/office/drawing/2014/main" id="{3C440C16-22EF-4F8A-97FA-56FAFD73E0E9}"/>
              </a:ext>
            </a:extLst>
          </p:cNvPr>
          <p:cNvSpPr>
            <a:spLocks noGrp="1"/>
          </p:cNvSpPr>
          <p:nvPr>
            <p:ph type="title"/>
          </p:nvPr>
        </p:nvSpPr>
        <p:spPr>
          <a:xfrm>
            <a:off x="838200" y="266701"/>
            <a:ext cx="10515600" cy="643166"/>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Current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1" name="Straight Arrow Connector 10">
            <a:extLst>
              <a:ext uri="{FF2B5EF4-FFF2-40B4-BE49-F238E27FC236}">
                <a16:creationId xmlns:a16="http://schemas.microsoft.com/office/drawing/2014/main" id="{3F6BA5C3-74C9-4B9E-8293-A64B9815308E}"/>
              </a:ext>
            </a:extLst>
          </p:cNvPr>
          <p:cNvCxnSpPr>
            <a:cxnSpLocks/>
          </p:cNvCxnSpPr>
          <p:nvPr/>
        </p:nvCxnSpPr>
        <p:spPr>
          <a:xfrm>
            <a:off x="6403181" y="3960019"/>
            <a:ext cx="158257" cy="129549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1B3D403-ECCD-4B35-B638-CA7F27384F68}"/>
              </a:ext>
            </a:extLst>
          </p:cNvPr>
          <p:cNvSpPr txBox="1"/>
          <p:nvPr/>
        </p:nvSpPr>
        <p:spPr>
          <a:xfrm>
            <a:off x="5081171" y="5271753"/>
            <a:ext cx="6086068" cy="46166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2400" dirty="0">
                <a:solidFill>
                  <a:schemeClr val="tx1"/>
                </a:solidFill>
                <a:latin typeface="Cascadia Mono" panose="020B0609020000020004" pitchFamily="49" charset="0"/>
              </a:rPr>
              <a:t>https://fabrikam.com?tenantId=3</a:t>
            </a:r>
            <a:endParaRPr lang="en-US" sz="2400" dirty="0">
              <a:solidFill>
                <a:schemeClr val="tx1"/>
              </a:solidFill>
            </a:endParaRPr>
          </a:p>
        </p:txBody>
      </p:sp>
    </p:spTree>
    <p:extLst>
      <p:ext uri="{BB962C8B-B14F-4D97-AF65-F5344CB8AC3E}">
        <p14:creationId xmlns:p14="http://schemas.microsoft.com/office/powerpoint/2010/main" val="4144255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8485942" cy="461665"/>
          </a:xfrm>
          <a:prstGeom prst="rect">
            <a:avLst/>
          </a:prstGeom>
          <a:noFill/>
        </p:spPr>
        <p:txBody>
          <a:bodyPr wrap="square">
            <a:spAutoFit/>
          </a:bodyPr>
          <a:lstStyle/>
          <a:p>
            <a:r>
              <a:rPr lang="en-US" sz="2400" dirty="0">
                <a:solidFill>
                  <a:srgbClr val="B84297"/>
                </a:solidFill>
                <a:latin typeface="Euclid Circular B" panose="020B0504000000000000" pitchFamily="34" charset="0"/>
                <a:ea typeface="Euclid Circular B" panose="020B0504000000000000" pitchFamily="34" charset="0"/>
              </a:rPr>
              <a:t>3. </a:t>
            </a:r>
            <a:r>
              <a:rPr lang="en-US" sz="2400" b="1" i="0" noProof="0" dirty="0" err="1">
                <a:solidFill>
                  <a:srgbClr val="B84297"/>
                </a:solidFill>
                <a:effectLst/>
                <a:latin typeface="Euclid Circular B" panose="020B0504000000000000" pitchFamily="34" charset="0"/>
                <a:ea typeface="Euclid Circular B" panose="020B0504000000000000" pitchFamily="34" charset="0"/>
              </a:rPr>
              <a:t>Route</a:t>
            </a:r>
            <a:r>
              <a:rPr lang="en-US" sz="2400" b="0" i="0" noProof="0" dirty="0" err="1">
                <a:solidFill>
                  <a:srgbClr val="B84297"/>
                </a:solidFill>
                <a:effectLst/>
                <a:latin typeface="Euclid Circular B" panose="020B0504000000000000" pitchFamily="34" charset="0"/>
                <a:ea typeface="Euclid Circular B" panose="020B0504000000000000" pitchFamily="34" charset="0"/>
              </a:rPr>
              <a:t>TenantResolveContributor</a:t>
            </a:r>
            <a:endParaRPr lang="en-US" sz="24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5" name="Picture 4">
            <a:extLst>
              <a:ext uri="{FF2B5EF4-FFF2-40B4-BE49-F238E27FC236}">
                <a16:creationId xmlns:a16="http://schemas.microsoft.com/office/drawing/2014/main" id="{BD011194-80C9-42A9-A6F6-4DE37569CDBB}"/>
              </a:ext>
            </a:extLst>
          </p:cNvPr>
          <p:cNvPicPr>
            <a:picLocks noChangeAspect="1"/>
          </p:cNvPicPr>
          <p:nvPr/>
        </p:nvPicPr>
        <p:blipFill rotWithShape="1">
          <a:blip r:embed="rId4"/>
          <a:srcRect r="17944"/>
          <a:stretch/>
        </p:blipFill>
        <p:spPr>
          <a:xfrm>
            <a:off x="629401" y="2328423"/>
            <a:ext cx="11165426" cy="2737063"/>
          </a:xfrm>
          <a:prstGeom prst="rect">
            <a:avLst/>
          </a:prstGeom>
          <a:ln>
            <a:noFill/>
          </a:ln>
          <a:effectLst>
            <a:outerShdw blurRad="190500" algn="tl" rotWithShape="0">
              <a:srgbClr val="000000">
                <a:alpha val="70000"/>
              </a:srgbClr>
            </a:outerShdw>
          </a:effectLst>
        </p:spPr>
      </p:pic>
      <p:sp>
        <p:nvSpPr>
          <p:cNvPr id="7" name="Title 1">
            <a:extLst>
              <a:ext uri="{FF2B5EF4-FFF2-40B4-BE49-F238E27FC236}">
                <a16:creationId xmlns:a16="http://schemas.microsoft.com/office/drawing/2014/main" id="{CB94927F-E886-4DE8-BCB3-AA1594998E2C}"/>
              </a:ext>
            </a:extLst>
          </p:cNvPr>
          <p:cNvSpPr>
            <a:spLocks noGrp="1"/>
          </p:cNvSpPr>
          <p:nvPr>
            <p:ph type="title"/>
          </p:nvPr>
        </p:nvSpPr>
        <p:spPr>
          <a:xfrm>
            <a:off x="838200" y="266701"/>
            <a:ext cx="10515600" cy="643166"/>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Current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4190A2AC-8E52-4532-8E18-322E92544A58}"/>
              </a:ext>
            </a:extLst>
          </p:cNvPr>
          <p:cNvSpPr txBox="1"/>
          <p:nvPr/>
        </p:nvSpPr>
        <p:spPr>
          <a:xfrm>
            <a:off x="2994454" y="5748078"/>
            <a:ext cx="6329688" cy="523220"/>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2800" dirty="0">
                <a:solidFill>
                  <a:schemeClr val="tx1"/>
                </a:solidFill>
                <a:latin typeface="Cascadia Mono" panose="020B0609020000020004" pitchFamily="49" charset="0"/>
              </a:rPr>
              <a:t>https://fabrikam.com/acme/</a:t>
            </a:r>
            <a:endParaRPr lang="en-US" sz="2800" dirty="0">
              <a:solidFill>
                <a:schemeClr val="tx1"/>
              </a:solidFill>
            </a:endParaRPr>
          </a:p>
        </p:txBody>
      </p:sp>
      <p:cxnSp>
        <p:nvCxnSpPr>
          <p:cNvPr id="10" name="Straight Arrow Connector 9">
            <a:extLst>
              <a:ext uri="{FF2B5EF4-FFF2-40B4-BE49-F238E27FC236}">
                <a16:creationId xmlns:a16="http://schemas.microsoft.com/office/drawing/2014/main" id="{062CC126-C095-439A-BE76-FFCC534914D7}"/>
              </a:ext>
            </a:extLst>
          </p:cNvPr>
          <p:cNvCxnSpPr>
            <a:cxnSpLocks/>
          </p:cNvCxnSpPr>
          <p:nvPr/>
        </p:nvCxnSpPr>
        <p:spPr>
          <a:xfrm>
            <a:off x="4759732" y="4330722"/>
            <a:ext cx="195327" cy="14173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8485942" cy="461665"/>
          </a:xfrm>
          <a:prstGeom prst="rect">
            <a:avLst/>
          </a:prstGeom>
          <a:noFill/>
        </p:spPr>
        <p:txBody>
          <a:bodyPr wrap="square">
            <a:spAutoFit/>
          </a:bodyPr>
          <a:lstStyle/>
          <a:p>
            <a:r>
              <a:rPr lang="en-US" sz="2400" dirty="0">
                <a:solidFill>
                  <a:srgbClr val="B84297"/>
                </a:solidFill>
                <a:latin typeface="Euclid Circular B" panose="020B0504000000000000" pitchFamily="34" charset="0"/>
                <a:ea typeface="Euclid Circular B" panose="020B0504000000000000" pitchFamily="34" charset="0"/>
              </a:rPr>
              <a:t>4. </a:t>
            </a:r>
            <a:r>
              <a:rPr lang="en-US" sz="2400" b="1" i="0" noProof="0" dirty="0" err="1">
                <a:solidFill>
                  <a:srgbClr val="B84297"/>
                </a:solidFill>
                <a:effectLst/>
                <a:latin typeface="Euclid Circular B" panose="020B0504000000000000" pitchFamily="34" charset="0"/>
                <a:ea typeface="Euclid Circular B" panose="020B0504000000000000" pitchFamily="34" charset="0"/>
              </a:rPr>
              <a:t>Header</a:t>
            </a:r>
            <a:r>
              <a:rPr lang="en-US" sz="2400" b="0" i="0" noProof="0" dirty="0" err="1">
                <a:solidFill>
                  <a:srgbClr val="B84297"/>
                </a:solidFill>
                <a:effectLst/>
                <a:latin typeface="Euclid Circular B" panose="020B0504000000000000" pitchFamily="34" charset="0"/>
                <a:ea typeface="Euclid Circular B" panose="020B0504000000000000" pitchFamily="34" charset="0"/>
              </a:rPr>
              <a:t>TenantResolveContributor</a:t>
            </a:r>
            <a:endParaRPr lang="en-US" sz="2400" noProof="0" dirty="0">
              <a:solidFill>
                <a:srgbClr val="B84297"/>
              </a:solidFill>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4A108E92-9A8B-4B86-8D02-9A404F246532}"/>
              </a:ext>
            </a:extLst>
          </p:cNvPr>
          <p:cNvPicPr>
            <a:picLocks noChangeAspect="1"/>
          </p:cNvPicPr>
          <p:nvPr/>
        </p:nvPicPr>
        <p:blipFill>
          <a:blip r:embed="rId4"/>
          <a:stretch>
            <a:fillRect/>
          </a:stretch>
        </p:blipFill>
        <p:spPr>
          <a:xfrm>
            <a:off x="1168401" y="1616392"/>
            <a:ext cx="7220856" cy="4797552"/>
          </a:xfrm>
          <a:prstGeom prst="rect">
            <a:avLst/>
          </a:prstGeom>
          <a:ln>
            <a:noFill/>
          </a:ln>
          <a:effectLst>
            <a:outerShdw blurRad="190500" algn="tl" rotWithShape="0">
              <a:srgbClr val="000000">
                <a:alpha val="70000"/>
              </a:srgbClr>
            </a:outerShdw>
          </a:effectLst>
        </p:spPr>
      </p:pic>
      <p:sp>
        <p:nvSpPr>
          <p:cNvPr id="7" name="Title 1">
            <a:extLst>
              <a:ext uri="{FF2B5EF4-FFF2-40B4-BE49-F238E27FC236}">
                <a16:creationId xmlns:a16="http://schemas.microsoft.com/office/drawing/2014/main" id="{DCAA44DB-198F-4A2C-83A7-8B38EDAA1821}"/>
              </a:ext>
            </a:extLst>
          </p:cNvPr>
          <p:cNvSpPr>
            <a:spLocks noGrp="1"/>
          </p:cNvSpPr>
          <p:nvPr>
            <p:ph type="title"/>
          </p:nvPr>
        </p:nvSpPr>
        <p:spPr>
          <a:xfrm>
            <a:off x="838200" y="266701"/>
            <a:ext cx="10515600" cy="643166"/>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Current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2760D13-8571-4D69-842E-9F1F70B3CC1F}"/>
              </a:ext>
            </a:extLst>
          </p:cNvPr>
          <p:cNvPicPr>
            <a:picLocks noChangeAspect="1"/>
          </p:cNvPicPr>
          <p:nvPr/>
        </p:nvPicPr>
        <p:blipFill>
          <a:blip r:embed="rId5"/>
          <a:stretch>
            <a:fillRect/>
          </a:stretch>
        </p:blipFill>
        <p:spPr>
          <a:xfrm>
            <a:off x="6777157" y="1371532"/>
            <a:ext cx="5093969" cy="4441692"/>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5D45D844-9A3F-4A36-9763-2F397A386FC5}"/>
              </a:ext>
            </a:extLst>
          </p:cNvPr>
          <p:cNvCxnSpPr>
            <a:cxnSpLocks/>
          </p:cNvCxnSpPr>
          <p:nvPr/>
        </p:nvCxnSpPr>
        <p:spPr>
          <a:xfrm>
            <a:off x="5706762" y="4337222"/>
            <a:ext cx="1237735" cy="90438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4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8485942" cy="461665"/>
          </a:xfrm>
          <a:prstGeom prst="rect">
            <a:avLst/>
          </a:prstGeom>
          <a:noFill/>
        </p:spPr>
        <p:txBody>
          <a:bodyPr wrap="square">
            <a:spAutoFit/>
          </a:bodyPr>
          <a:lstStyle/>
          <a:p>
            <a:r>
              <a:rPr lang="en-US" sz="2400" b="1" dirty="0">
                <a:solidFill>
                  <a:srgbClr val="B84297"/>
                </a:solidFill>
                <a:latin typeface="Euclid Circular B" panose="020B0504000000000000" pitchFamily="34" charset="0"/>
                <a:ea typeface="Euclid Circular B" panose="020B0504000000000000" pitchFamily="34" charset="0"/>
              </a:rPr>
              <a:t>5. </a:t>
            </a:r>
            <a:r>
              <a:rPr lang="en-US" sz="2400" b="1" i="0" noProof="0" dirty="0" err="1">
                <a:solidFill>
                  <a:srgbClr val="B84297"/>
                </a:solidFill>
                <a:effectLst/>
                <a:latin typeface="Euclid Circular B" panose="020B0504000000000000" pitchFamily="34" charset="0"/>
                <a:ea typeface="Euclid Circular B" panose="020B0504000000000000" pitchFamily="34" charset="0"/>
              </a:rPr>
              <a:t>Cookie</a:t>
            </a:r>
            <a:r>
              <a:rPr lang="en-US" sz="2400" i="0" noProof="0" dirty="0" err="1">
                <a:solidFill>
                  <a:srgbClr val="B84297"/>
                </a:solidFill>
                <a:effectLst/>
                <a:latin typeface="Euclid Circular B" panose="020B0504000000000000" pitchFamily="34" charset="0"/>
                <a:ea typeface="Euclid Circular B" panose="020B0504000000000000" pitchFamily="34" charset="0"/>
              </a:rPr>
              <a:t>TenantResolveContributor</a:t>
            </a:r>
            <a:endParaRPr lang="en-US" sz="24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5" name="Picture 4">
            <a:extLst>
              <a:ext uri="{FF2B5EF4-FFF2-40B4-BE49-F238E27FC236}">
                <a16:creationId xmlns:a16="http://schemas.microsoft.com/office/drawing/2014/main" id="{D61A7ECF-CBB0-480A-9C5E-FF3F3814C179}"/>
              </a:ext>
            </a:extLst>
          </p:cNvPr>
          <p:cNvPicPr>
            <a:picLocks noChangeAspect="1"/>
          </p:cNvPicPr>
          <p:nvPr/>
        </p:nvPicPr>
        <p:blipFill>
          <a:blip r:embed="rId4"/>
          <a:stretch>
            <a:fillRect/>
          </a:stretch>
        </p:blipFill>
        <p:spPr>
          <a:xfrm>
            <a:off x="586254" y="1417603"/>
            <a:ext cx="11019491" cy="2413207"/>
          </a:xfrm>
          <a:prstGeom prst="rect">
            <a:avLst/>
          </a:prstGeom>
          <a:ln>
            <a:noFill/>
          </a:ln>
          <a:effectLst>
            <a:outerShdw blurRad="190500" algn="tl" rotWithShape="0">
              <a:srgbClr val="000000">
                <a:alpha val="70000"/>
              </a:srgbClr>
            </a:outerShdw>
          </a:effectLst>
        </p:spPr>
      </p:pic>
      <p:sp>
        <p:nvSpPr>
          <p:cNvPr id="7" name="Title 1">
            <a:extLst>
              <a:ext uri="{FF2B5EF4-FFF2-40B4-BE49-F238E27FC236}">
                <a16:creationId xmlns:a16="http://schemas.microsoft.com/office/drawing/2014/main" id="{44C80C2C-6E80-4DED-83ED-6D8CB7248306}"/>
              </a:ext>
            </a:extLst>
          </p:cNvPr>
          <p:cNvSpPr>
            <a:spLocks noGrp="1"/>
          </p:cNvSpPr>
          <p:nvPr>
            <p:ph type="title"/>
          </p:nvPr>
        </p:nvSpPr>
        <p:spPr>
          <a:xfrm>
            <a:off x="838200" y="266701"/>
            <a:ext cx="10515600" cy="643166"/>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Current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20" name="Picture 19">
            <a:extLst>
              <a:ext uri="{FF2B5EF4-FFF2-40B4-BE49-F238E27FC236}">
                <a16:creationId xmlns:a16="http://schemas.microsoft.com/office/drawing/2014/main" id="{B2031D77-0714-4F56-B7BB-C4032558F476}"/>
              </a:ext>
            </a:extLst>
          </p:cNvPr>
          <p:cNvPicPr>
            <a:picLocks noChangeAspect="1"/>
          </p:cNvPicPr>
          <p:nvPr/>
        </p:nvPicPr>
        <p:blipFill rotWithShape="1">
          <a:blip r:embed="rId5"/>
          <a:srcRect t="69472"/>
          <a:stretch/>
        </p:blipFill>
        <p:spPr>
          <a:xfrm>
            <a:off x="2843605" y="4596084"/>
            <a:ext cx="8762140" cy="1688626"/>
          </a:xfrm>
          <a:prstGeom prst="rect">
            <a:avLst/>
          </a:prstGeom>
          <a:ln>
            <a:noFill/>
          </a:ln>
          <a:effectLst>
            <a:outerShdw blurRad="190500" algn="tl" rotWithShape="0">
              <a:srgbClr val="000000">
                <a:alpha val="70000"/>
              </a:srgbClr>
            </a:outerShdw>
          </a:effectLst>
        </p:spPr>
      </p:pic>
      <p:cxnSp>
        <p:nvCxnSpPr>
          <p:cNvPr id="22" name="Straight Arrow Connector 21">
            <a:extLst>
              <a:ext uri="{FF2B5EF4-FFF2-40B4-BE49-F238E27FC236}">
                <a16:creationId xmlns:a16="http://schemas.microsoft.com/office/drawing/2014/main" id="{9C46AA4A-040C-45E2-AF3B-8A72F06F54DE}"/>
              </a:ext>
            </a:extLst>
          </p:cNvPr>
          <p:cNvCxnSpPr>
            <a:cxnSpLocks/>
          </p:cNvCxnSpPr>
          <p:nvPr/>
        </p:nvCxnSpPr>
        <p:spPr>
          <a:xfrm>
            <a:off x="7500551" y="3354860"/>
            <a:ext cx="0" cy="158784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7CE229D-7F55-4580-AA71-3907527F8F6F}"/>
              </a:ext>
            </a:extLst>
          </p:cNvPr>
          <p:cNvCxnSpPr/>
          <p:nvPr/>
        </p:nvCxnSpPr>
        <p:spPr>
          <a:xfrm>
            <a:off x="3546388" y="3354860"/>
            <a:ext cx="775798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34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36571"/>
            <a:ext cx="8485942" cy="461665"/>
          </a:xfrm>
          <a:prstGeom prst="rect">
            <a:avLst/>
          </a:prstGeom>
          <a:noFill/>
        </p:spPr>
        <p:txBody>
          <a:bodyPr wrap="square">
            <a:spAutoFit/>
          </a:bodyPr>
          <a:lstStyle/>
          <a:p>
            <a:r>
              <a:rPr lang="en-US" sz="2400" b="1" dirty="0">
                <a:solidFill>
                  <a:srgbClr val="B84297"/>
                </a:solidFill>
                <a:latin typeface="Euclid Circular B" panose="020B0504000000000000" pitchFamily="34" charset="0"/>
                <a:ea typeface="Euclid Circular B" panose="020B0504000000000000" pitchFamily="34" charset="0"/>
              </a:rPr>
              <a:t>6. </a:t>
            </a:r>
            <a:r>
              <a:rPr lang="en-US" sz="2400" b="1" i="0" noProof="0" dirty="0" err="1">
                <a:solidFill>
                  <a:srgbClr val="B84297"/>
                </a:solidFill>
                <a:effectLst/>
                <a:latin typeface="Euclid Circular B" panose="020B0504000000000000" pitchFamily="34" charset="0"/>
                <a:ea typeface="Euclid Circular B" panose="020B0504000000000000" pitchFamily="34" charset="0"/>
              </a:rPr>
              <a:t>Domain</a:t>
            </a:r>
            <a:r>
              <a:rPr lang="en-US" sz="2400" i="0" noProof="0" dirty="0" err="1">
                <a:solidFill>
                  <a:srgbClr val="B84297"/>
                </a:solidFill>
                <a:effectLst/>
                <a:latin typeface="Euclid Circular B" panose="020B0504000000000000" pitchFamily="34" charset="0"/>
                <a:ea typeface="Euclid Circular B" panose="020B0504000000000000" pitchFamily="34" charset="0"/>
              </a:rPr>
              <a:t>TenantResolver</a:t>
            </a:r>
            <a:endParaRPr lang="en-US" sz="24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143EC7F9-8D34-401E-9427-692263A6A860}"/>
              </a:ext>
            </a:extLst>
          </p:cNvPr>
          <p:cNvPicPr>
            <a:picLocks noChangeAspect="1"/>
          </p:cNvPicPr>
          <p:nvPr/>
        </p:nvPicPr>
        <p:blipFill>
          <a:blip r:embed="rId4"/>
          <a:stretch>
            <a:fillRect/>
          </a:stretch>
        </p:blipFill>
        <p:spPr>
          <a:xfrm>
            <a:off x="1107192" y="3048046"/>
            <a:ext cx="8518132" cy="3202148"/>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6BD85EC1-D136-47C0-BFB2-A30DC97E9254}"/>
              </a:ext>
            </a:extLst>
          </p:cNvPr>
          <p:cNvPicPr>
            <a:picLocks noChangeAspect="1"/>
          </p:cNvPicPr>
          <p:nvPr/>
        </p:nvPicPr>
        <p:blipFill>
          <a:blip r:embed="rId5"/>
          <a:stretch>
            <a:fillRect/>
          </a:stretch>
        </p:blipFill>
        <p:spPr>
          <a:xfrm>
            <a:off x="1107192" y="1469215"/>
            <a:ext cx="6498698" cy="1497526"/>
          </a:xfrm>
          <a:prstGeom prst="rect">
            <a:avLst/>
          </a:prstGeom>
          <a:ln>
            <a:noFill/>
          </a:ln>
          <a:effectLst>
            <a:outerShdw blurRad="190500" algn="tl" rotWithShape="0">
              <a:srgbClr val="000000">
                <a:alpha val="70000"/>
              </a:srgbClr>
            </a:outerShdw>
          </a:effectLst>
        </p:spPr>
      </p:pic>
      <p:sp>
        <p:nvSpPr>
          <p:cNvPr id="11" name="Title 1">
            <a:extLst>
              <a:ext uri="{FF2B5EF4-FFF2-40B4-BE49-F238E27FC236}">
                <a16:creationId xmlns:a16="http://schemas.microsoft.com/office/drawing/2014/main" id="{2F0314C7-4DED-42BA-9203-62CB6DAE8CB3}"/>
              </a:ext>
            </a:extLst>
          </p:cNvPr>
          <p:cNvSpPr>
            <a:spLocks noGrp="1"/>
          </p:cNvSpPr>
          <p:nvPr>
            <p:ph type="title"/>
          </p:nvPr>
        </p:nvSpPr>
        <p:spPr>
          <a:xfrm>
            <a:off x="838200" y="266701"/>
            <a:ext cx="10515600" cy="643166"/>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Determining the Current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8" name="TextBox 17">
            <a:extLst>
              <a:ext uri="{FF2B5EF4-FFF2-40B4-BE49-F238E27FC236}">
                <a16:creationId xmlns:a16="http://schemas.microsoft.com/office/drawing/2014/main" id="{ACBF2840-5853-4D72-93EF-7EA0DD56C853}"/>
              </a:ext>
            </a:extLst>
          </p:cNvPr>
          <p:cNvSpPr txBox="1"/>
          <p:nvPr/>
        </p:nvSpPr>
        <p:spPr>
          <a:xfrm>
            <a:off x="5325763" y="2820930"/>
            <a:ext cx="6404747" cy="584775"/>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en-US" sz="3200" dirty="0">
                <a:solidFill>
                  <a:schemeClr val="tx1"/>
                </a:solidFill>
                <a:latin typeface="Cascadia Mono" panose="020B0609020000020004" pitchFamily="49" charset="0"/>
              </a:rPr>
              <a:t>https://acme.fabrikam.com</a:t>
            </a:r>
            <a:endParaRPr lang="en-US" sz="3200" dirty="0">
              <a:solidFill>
                <a:schemeClr val="tx1"/>
              </a:solidFill>
            </a:endParaRPr>
          </a:p>
        </p:txBody>
      </p:sp>
      <p:cxnSp>
        <p:nvCxnSpPr>
          <p:cNvPr id="26" name="Connector: Elbow 25">
            <a:extLst>
              <a:ext uri="{FF2B5EF4-FFF2-40B4-BE49-F238E27FC236}">
                <a16:creationId xmlns:a16="http://schemas.microsoft.com/office/drawing/2014/main" id="{5D141BB7-E12B-4F25-BB97-45AD9FC01974}"/>
              </a:ext>
            </a:extLst>
          </p:cNvPr>
          <p:cNvCxnSpPr>
            <a:cxnSpLocks/>
            <a:endCxn id="18" idx="0"/>
          </p:cNvCxnSpPr>
          <p:nvPr/>
        </p:nvCxnSpPr>
        <p:spPr>
          <a:xfrm>
            <a:off x="7488195" y="2415131"/>
            <a:ext cx="1039942" cy="405799"/>
          </a:xfrm>
          <a:prstGeom prst="bent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28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 — Traditional way</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3CB7ACEE-2528-400D-8A54-5D29E372DF45}"/>
              </a:ext>
            </a:extLst>
          </p:cNvPr>
          <p:cNvPicPr>
            <a:picLocks noChangeAspect="1"/>
          </p:cNvPicPr>
          <p:nvPr/>
        </p:nvPicPr>
        <p:blipFill>
          <a:blip r:embed="rId3"/>
          <a:stretch>
            <a:fillRect/>
          </a:stretch>
        </p:blipFill>
        <p:spPr>
          <a:xfrm>
            <a:off x="269874" y="2070100"/>
            <a:ext cx="11637589" cy="2882900"/>
          </a:xfrm>
          <a:prstGeom prst="rect">
            <a:avLst/>
          </a:prstGeom>
        </p:spPr>
      </p:pic>
      <p:sp>
        <p:nvSpPr>
          <p:cNvPr id="4" name="Rectangle 3">
            <a:extLst>
              <a:ext uri="{FF2B5EF4-FFF2-40B4-BE49-F238E27FC236}">
                <a16:creationId xmlns:a16="http://schemas.microsoft.com/office/drawing/2014/main" id="{B5E7DC4E-9DEE-41F0-91DD-A6AD592BAECF}"/>
              </a:ext>
            </a:extLst>
          </p:cNvPr>
          <p:cNvSpPr/>
          <p:nvPr/>
        </p:nvSpPr>
        <p:spPr>
          <a:xfrm>
            <a:off x="6088668" y="5257800"/>
            <a:ext cx="3436093" cy="10032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rgbClr val="292D33"/>
                </a:solidFill>
                <a:latin typeface="Euclid Circular B" panose="020B0504000000000000" pitchFamily="34" charset="0"/>
                <a:ea typeface="Euclid Circular B" panose="020B0504000000000000" pitchFamily="34" charset="0"/>
              </a:rPr>
              <a:t>You normally do this </a:t>
            </a:r>
          </a:p>
        </p:txBody>
      </p:sp>
      <p:cxnSp>
        <p:nvCxnSpPr>
          <p:cNvPr id="10" name="Straight Arrow Connector 9">
            <a:extLst>
              <a:ext uri="{FF2B5EF4-FFF2-40B4-BE49-F238E27FC236}">
                <a16:creationId xmlns:a16="http://schemas.microsoft.com/office/drawing/2014/main" id="{E8C1F6C8-8F51-4914-8B79-2ED5A8114135}"/>
              </a:ext>
            </a:extLst>
          </p:cNvPr>
          <p:cNvCxnSpPr>
            <a:cxnSpLocks/>
          </p:cNvCxnSpPr>
          <p:nvPr/>
        </p:nvCxnSpPr>
        <p:spPr>
          <a:xfrm>
            <a:off x="7683500" y="4546600"/>
            <a:ext cx="0" cy="711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C9012-A078-4F48-914A-75AC4D7F35A4}"/>
              </a:ext>
            </a:extLst>
          </p:cNvPr>
          <p:cNvCxnSpPr>
            <a:cxnSpLocks/>
          </p:cNvCxnSpPr>
          <p:nvPr/>
        </p:nvCxnSpPr>
        <p:spPr>
          <a:xfrm>
            <a:off x="6096000" y="4546600"/>
            <a:ext cx="4114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12" name="Picture 11">
            <a:extLst>
              <a:ext uri="{FF2B5EF4-FFF2-40B4-BE49-F238E27FC236}">
                <a16:creationId xmlns:a16="http://schemas.microsoft.com/office/drawing/2014/main" id="{4AA7FBCB-B6B5-4B99-805E-A8CF06F585DC}"/>
              </a:ext>
            </a:extLst>
          </p:cNvPr>
          <p:cNvPicPr>
            <a:picLocks noChangeAspect="1"/>
          </p:cNvPicPr>
          <p:nvPr/>
        </p:nvPicPr>
        <p:blipFill>
          <a:blip r:embed="rId3"/>
          <a:stretch>
            <a:fillRect/>
          </a:stretch>
        </p:blipFill>
        <p:spPr>
          <a:xfrm>
            <a:off x="838200" y="1104901"/>
            <a:ext cx="10871200" cy="5236640"/>
          </a:xfrm>
          <a:prstGeom prst="rect">
            <a:avLst/>
          </a:prstGeom>
          <a:ln>
            <a:noFill/>
          </a:ln>
          <a:effectLst>
            <a:outerShdw blurRad="190500" algn="tl" rotWithShape="0">
              <a:srgbClr val="000000">
                <a:alpha val="70000"/>
              </a:srgbClr>
            </a:outerShdw>
          </a:effectLst>
        </p:spPr>
      </p:pic>
      <p:cxnSp>
        <p:nvCxnSpPr>
          <p:cNvPr id="9" name="Straight Connector 8">
            <a:extLst>
              <a:ext uri="{FF2B5EF4-FFF2-40B4-BE49-F238E27FC236}">
                <a16:creationId xmlns:a16="http://schemas.microsoft.com/office/drawing/2014/main" id="{71D0C15B-33CB-4AE3-B69B-D1B55457AC23}"/>
              </a:ext>
            </a:extLst>
          </p:cNvPr>
          <p:cNvCxnSpPr>
            <a:cxnSpLocks/>
          </p:cNvCxnSpPr>
          <p:nvPr/>
        </p:nvCxnSpPr>
        <p:spPr>
          <a:xfrm>
            <a:off x="3298371" y="4259943"/>
            <a:ext cx="19721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449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EBF83DB-C0BD-4C88-94DD-D775DC9A2190}"/>
              </a:ext>
            </a:extLst>
          </p:cNvPr>
          <p:cNvPicPr>
            <a:picLocks noChangeAspect="1"/>
          </p:cNvPicPr>
          <p:nvPr/>
        </p:nvPicPr>
        <p:blipFill>
          <a:blip r:embed="rId4"/>
          <a:stretch>
            <a:fillRect/>
          </a:stretch>
        </p:blipFill>
        <p:spPr>
          <a:xfrm>
            <a:off x="261937" y="1568450"/>
            <a:ext cx="11668125" cy="4457700"/>
          </a:xfrm>
          <a:prstGeom prst="rect">
            <a:avLst/>
          </a:prstGeom>
        </p:spPr>
      </p:pic>
      <p:pic>
        <p:nvPicPr>
          <p:cNvPr id="12" name="Picture 11">
            <a:extLst>
              <a:ext uri="{FF2B5EF4-FFF2-40B4-BE49-F238E27FC236}">
                <a16:creationId xmlns:a16="http://schemas.microsoft.com/office/drawing/2014/main" id="{07E6FBAD-82B4-4C7C-8391-00637308DB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1" y="352425"/>
            <a:ext cx="2159000" cy="904081"/>
          </a:xfrm>
          <a:prstGeom prst="rect">
            <a:avLst/>
          </a:prstGeom>
        </p:spPr>
      </p:pic>
      <p:sp>
        <p:nvSpPr>
          <p:cNvPr id="13" name="Title 1">
            <a:extLst>
              <a:ext uri="{FF2B5EF4-FFF2-40B4-BE49-F238E27FC236}">
                <a16:creationId xmlns:a16="http://schemas.microsoft.com/office/drawing/2014/main" id="{589E2F47-1FC5-46F6-BD92-9DACC1B2BED6}"/>
              </a:ext>
            </a:extLst>
          </p:cNvPr>
          <p:cNvSpPr>
            <a:spLocks noGrp="1"/>
          </p:cNvSpPr>
          <p:nvPr>
            <p:ph type="title"/>
          </p:nvPr>
        </p:nvSpPr>
        <p:spPr>
          <a:xfrm>
            <a:off x="2955923" y="339927"/>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for </a:t>
            </a:r>
          </a:p>
        </p:txBody>
      </p:sp>
      <p:pic>
        <p:nvPicPr>
          <p:cNvPr id="15" name="Picture 14">
            <a:extLst>
              <a:ext uri="{FF2B5EF4-FFF2-40B4-BE49-F238E27FC236}">
                <a16:creationId xmlns:a16="http://schemas.microsoft.com/office/drawing/2014/main" id="{782B19A3-177B-4382-88CB-DCDC64B363F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0457" y="454227"/>
            <a:ext cx="2478769" cy="657023"/>
          </a:xfrm>
          <a:prstGeom prst="rect">
            <a:avLst/>
          </a:prstGeom>
        </p:spPr>
      </p:pic>
      <p:cxnSp>
        <p:nvCxnSpPr>
          <p:cNvPr id="16" name="Straight Connector 15">
            <a:extLst>
              <a:ext uri="{FF2B5EF4-FFF2-40B4-BE49-F238E27FC236}">
                <a16:creationId xmlns:a16="http://schemas.microsoft.com/office/drawing/2014/main" id="{F0A7935B-C143-4BFA-B868-EDCFBEF5B9F2}"/>
              </a:ext>
            </a:extLst>
          </p:cNvPr>
          <p:cNvCxnSpPr/>
          <p:nvPr/>
        </p:nvCxnSpPr>
        <p:spPr>
          <a:xfrm>
            <a:off x="2930523" y="3399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Straight Connector 16">
            <a:extLst>
              <a:ext uri="{FF2B5EF4-FFF2-40B4-BE49-F238E27FC236}">
                <a16:creationId xmlns:a16="http://schemas.microsoft.com/office/drawing/2014/main" id="{B68DBEC2-D549-4886-A394-32B351C3EF1F}"/>
              </a:ext>
            </a:extLst>
          </p:cNvPr>
          <p:cNvCxnSpPr/>
          <p:nvPr/>
        </p:nvCxnSpPr>
        <p:spPr>
          <a:xfrm>
            <a:off x="571501" y="1403350"/>
            <a:ext cx="1104899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9451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4962FC-BC66-40E7-90DB-3F6CCBFC542B}"/>
              </a:ext>
            </a:extLst>
          </p:cNvPr>
          <p:cNvPicPr>
            <a:picLocks noChangeAspect="1"/>
          </p:cNvPicPr>
          <p:nvPr/>
        </p:nvPicPr>
        <p:blipFill>
          <a:blip r:embed="rId3"/>
          <a:stretch>
            <a:fillRect/>
          </a:stretch>
        </p:blipFill>
        <p:spPr>
          <a:xfrm>
            <a:off x="484867" y="1012825"/>
            <a:ext cx="11308897" cy="55383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2" name="Title 1">
            <a:extLst>
              <a:ext uri="{FF2B5EF4-FFF2-40B4-BE49-F238E27FC236}">
                <a16:creationId xmlns:a16="http://schemas.microsoft.com/office/drawing/2014/main" id="{71A78977-F596-43C6-8716-4FA97D58A840}"/>
              </a:ext>
            </a:extLst>
          </p:cNvPr>
          <p:cNvSpPr txBox="1">
            <a:spLocks/>
          </p:cNvSpPr>
          <p:nvPr/>
        </p:nvSpPr>
        <p:spPr>
          <a:xfrm>
            <a:off x="1013255" y="3067051"/>
            <a:ext cx="10602095" cy="208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Soft delete:</a:t>
            </a:r>
            <a:r>
              <a:rPr lang="en-US" sz="3600" u="sng" dirty="0">
                <a:solidFill>
                  <a:srgbClr val="292D33"/>
                </a:solidFill>
                <a:latin typeface="Euclid Circular B" panose="020B0504000000000000" pitchFamily="34" charset="0"/>
                <a:ea typeface="Euclid Circular B" panose="020B0504000000000000" pitchFamily="34" charset="0"/>
              </a:rPr>
              <a:t> </a:t>
            </a:r>
            <a:r>
              <a:rPr lang="en-US" sz="3600" dirty="0">
                <a:solidFill>
                  <a:srgbClr val="292D33"/>
                </a:solidFill>
                <a:latin typeface="Euclid Circular B" panose="020B0504000000000000" pitchFamily="34" charset="0"/>
                <a:ea typeface="Euclid Circular B" panose="020B0504000000000000" pitchFamily="34" charset="0"/>
              </a:rPr>
              <a:t> An Entity Type defines an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IsDeleted</a:t>
            </a:r>
            <a:r>
              <a:rPr lang="en-US" sz="3600" dirty="0">
                <a:solidFill>
                  <a:srgbClr val="292D33"/>
                </a:solidFill>
                <a:latin typeface="Euclid Circular B" panose="020B0504000000000000" pitchFamily="34" charset="0"/>
                <a:ea typeface="Euclid Circular B" panose="020B0504000000000000" pitchFamily="34" charset="0"/>
              </a:rPr>
              <a:t> property.</a:t>
            </a:r>
          </a:p>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Multi-tenancy:</a:t>
            </a:r>
            <a:r>
              <a:rPr lang="en-US" sz="3600" dirty="0">
                <a:solidFill>
                  <a:srgbClr val="292D33"/>
                </a:solidFill>
                <a:latin typeface="Euclid Circular B" panose="020B0504000000000000" pitchFamily="34" charset="0"/>
                <a:ea typeface="Euclid Circular B" panose="020B0504000000000000" pitchFamily="34" charset="0"/>
              </a:rPr>
              <a:t> An Entity Type defines a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TenantId</a:t>
            </a:r>
            <a:r>
              <a:rPr lang="en-US" sz="3600" dirty="0">
                <a:solidFill>
                  <a:srgbClr val="292D33"/>
                </a:solidFill>
                <a:latin typeface="Euclid Circular B" panose="020B0504000000000000" pitchFamily="34" charset="0"/>
                <a:ea typeface="Euclid Circular B" panose="020B0504000000000000" pitchFamily="34" charset="0"/>
              </a:rPr>
              <a:t> property.</a:t>
            </a:r>
          </a:p>
        </p:txBody>
      </p:sp>
      <p:cxnSp>
        <p:nvCxnSpPr>
          <p:cNvPr id="16" name="Connector: Elbow 15">
            <a:extLst>
              <a:ext uri="{FF2B5EF4-FFF2-40B4-BE49-F238E27FC236}">
                <a16:creationId xmlns:a16="http://schemas.microsoft.com/office/drawing/2014/main" id="{A3A577E2-17E3-47BB-B9FA-3097FBF1B59F}"/>
              </a:ext>
            </a:extLst>
          </p:cNvPr>
          <p:cNvCxnSpPr>
            <a:cxnSpLocks/>
          </p:cNvCxnSpPr>
          <p:nvPr/>
        </p:nvCxnSpPr>
        <p:spPr>
          <a:xfrm rot="16200000" flipV="1">
            <a:off x="3149058" y="5137744"/>
            <a:ext cx="1254639" cy="1230708"/>
          </a:xfrm>
          <a:prstGeom prst="bentConnector3">
            <a:avLst>
              <a:gd name="adj1" fmla="val 2725"/>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9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B7ADFB-BC5D-4001-B9F0-8D82A3AE9F85}"/>
              </a:ext>
            </a:extLst>
          </p:cNvPr>
          <p:cNvPicPr>
            <a:picLocks noChangeAspect="1"/>
          </p:cNvPicPr>
          <p:nvPr/>
        </p:nvPicPr>
        <p:blipFill>
          <a:blip r:embed="rId4"/>
          <a:stretch>
            <a:fillRect/>
          </a:stretch>
        </p:blipFill>
        <p:spPr>
          <a:xfrm>
            <a:off x="417549" y="1137556"/>
            <a:ext cx="11418851" cy="5251450"/>
          </a:xfrm>
          <a:prstGeom prst="rect">
            <a:avLst/>
          </a:prstGeom>
          <a:ln>
            <a:noFill/>
          </a:ln>
          <a:effectLst>
            <a:outerShdw blurRad="190500" algn="tl" rotWithShape="0">
              <a:srgbClr val="000000">
                <a:alpha val="70000"/>
              </a:srgbClr>
            </a:outerShdw>
          </a:effectLst>
        </p:spPr>
      </p:pic>
      <p:sp>
        <p:nvSpPr>
          <p:cNvPr id="16" name="Title 1">
            <a:extLst>
              <a:ext uri="{FF2B5EF4-FFF2-40B4-BE49-F238E27FC236}">
                <a16:creationId xmlns:a16="http://schemas.microsoft.com/office/drawing/2014/main" id="{0D8F51AF-64BC-41D3-A38F-DCB170AACCAB}"/>
              </a:ext>
            </a:extLst>
          </p:cNvPr>
          <p:cNvSpPr>
            <a:spLocks noGrp="1"/>
          </p:cNvSpPr>
          <p:nvPr>
            <p:ph type="title"/>
          </p:nvPr>
        </p:nvSpPr>
        <p:spPr>
          <a:xfrm>
            <a:off x="711200" y="266701"/>
            <a:ext cx="10642600"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7" name="Title 1">
            <a:extLst>
              <a:ext uri="{FF2B5EF4-FFF2-40B4-BE49-F238E27FC236}">
                <a16:creationId xmlns:a16="http://schemas.microsoft.com/office/drawing/2014/main" id="{B89CA8E4-9FB6-4DEF-8CEF-E8CE4874C109}"/>
              </a:ext>
            </a:extLst>
          </p:cNvPr>
          <p:cNvSpPr txBox="1">
            <a:spLocks/>
          </p:cNvSpPr>
          <p:nvPr/>
        </p:nvSpPr>
        <p:spPr>
          <a:xfrm>
            <a:off x="7078435" y="3344182"/>
            <a:ext cx="4495800" cy="1702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HasQueryFilter() for global filtering</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14" name="Straight Connector 13">
            <a:extLst>
              <a:ext uri="{FF2B5EF4-FFF2-40B4-BE49-F238E27FC236}">
                <a16:creationId xmlns:a16="http://schemas.microsoft.com/office/drawing/2014/main" id="{28C93FFF-842F-4E23-BD87-CD9C1380BD55}"/>
              </a:ext>
            </a:extLst>
          </p:cNvPr>
          <p:cNvCxnSpPr>
            <a:cxnSpLocks/>
          </p:cNvCxnSpPr>
          <p:nvPr/>
        </p:nvCxnSpPr>
        <p:spPr>
          <a:xfrm>
            <a:off x="2803071" y="5517243"/>
            <a:ext cx="85507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6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678EFBB0-3A60-40C7-B741-4165DDD9E080}"/>
              </a:ext>
            </a:extLst>
          </p:cNvPr>
          <p:cNvPicPr>
            <a:picLocks noChangeAspect="1"/>
          </p:cNvPicPr>
          <p:nvPr/>
        </p:nvPicPr>
        <p:blipFill>
          <a:blip r:embed="rId3"/>
          <a:stretch>
            <a:fillRect/>
          </a:stretch>
        </p:blipFill>
        <p:spPr>
          <a:xfrm>
            <a:off x="357187" y="1300162"/>
            <a:ext cx="11477625" cy="4257675"/>
          </a:xfrm>
          <a:prstGeom prst="rect">
            <a:avLst/>
          </a:prstGeom>
        </p:spPr>
      </p:pic>
      <p:cxnSp>
        <p:nvCxnSpPr>
          <p:cNvPr id="15" name="Straight Connector 14">
            <a:extLst>
              <a:ext uri="{FF2B5EF4-FFF2-40B4-BE49-F238E27FC236}">
                <a16:creationId xmlns:a16="http://schemas.microsoft.com/office/drawing/2014/main" id="{4843881E-4CB0-4E26-A530-68C9A6067217}"/>
              </a:ext>
            </a:extLst>
          </p:cNvPr>
          <p:cNvCxnSpPr>
            <a:cxnSpLocks/>
          </p:cNvCxnSpPr>
          <p:nvPr/>
        </p:nvCxnSpPr>
        <p:spPr>
          <a:xfrm>
            <a:off x="1820635" y="3429000"/>
            <a:ext cx="6637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357DC6-2426-4E9B-AA74-719D80F5428A}"/>
              </a:ext>
            </a:extLst>
          </p:cNvPr>
          <p:cNvCxnSpPr>
            <a:cxnSpLocks/>
          </p:cNvCxnSpPr>
          <p:nvPr/>
        </p:nvCxnSpPr>
        <p:spPr>
          <a:xfrm>
            <a:off x="4492171" y="4336143"/>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65CE9A5-B028-4455-B01B-5C65E87E8261}"/>
              </a:ext>
            </a:extLst>
          </p:cNvPr>
          <p:cNvSpPr txBox="1">
            <a:spLocks/>
          </p:cNvSpPr>
          <p:nvPr/>
        </p:nvSpPr>
        <p:spPr>
          <a:xfrm>
            <a:off x="8039104" y="1707244"/>
            <a:ext cx="3581396" cy="1231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Find all IMultiTenant</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Arrow Connector 16">
            <a:extLst>
              <a:ext uri="{FF2B5EF4-FFF2-40B4-BE49-F238E27FC236}">
                <a16:creationId xmlns:a16="http://schemas.microsoft.com/office/drawing/2014/main" id="{1A22A063-ECE6-4EBA-93A9-F401A9128D23}"/>
              </a:ext>
            </a:extLst>
          </p:cNvPr>
          <p:cNvCxnSpPr>
            <a:cxnSpLocks/>
          </p:cNvCxnSpPr>
          <p:nvPr/>
        </p:nvCxnSpPr>
        <p:spPr>
          <a:xfrm flipV="1">
            <a:off x="8445500" y="2938463"/>
            <a:ext cx="1079500" cy="490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4EECE6-ED54-47EF-BF4C-E94876DD39FF}"/>
              </a:ext>
            </a:extLst>
          </p:cNvPr>
          <p:cNvCxnSpPr>
            <a:cxnSpLocks/>
          </p:cNvCxnSpPr>
          <p:nvPr/>
        </p:nvCxnSpPr>
        <p:spPr>
          <a:xfrm>
            <a:off x="10629900" y="4336143"/>
            <a:ext cx="0" cy="896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FEB9F778-C76D-48F0-8FC5-2D3F62915032}"/>
              </a:ext>
            </a:extLst>
          </p:cNvPr>
          <p:cNvSpPr txBox="1">
            <a:spLocks/>
          </p:cNvSpPr>
          <p:nvPr/>
        </p:nvSpPr>
        <p:spPr>
          <a:xfrm>
            <a:off x="8253417" y="5270027"/>
            <a:ext cx="3581395"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Create </a:t>
            </a:r>
            <a:r>
              <a:rPr lang="en-US" b="1" dirty="0" err="1">
                <a:solidFill>
                  <a:srgbClr val="292D33"/>
                </a:solidFill>
                <a:latin typeface="Euclid Circular B" panose="020B0504000000000000" pitchFamily="34" charset="0"/>
                <a:ea typeface="Euclid Circular B" panose="020B0504000000000000" pitchFamily="34" charset="0"/>
              </a:rPr>
              <a:t>LinQ</a:t>
            </a:r>
            <a:r>
              <a:rPr lang="en-US" b="1" dirty="0">
                <a:solidFill>
                  <a:srgbClr val="292D33"/>
                </a:solidFill>
                <a:latin typeface="Euclid Circular B" panose="020B0504000000000000" pitchFamily="34" charset="0"/>
                <a:ea typeface="Euclid Circular B" panose="020B0504000000000000" pitchFamily="34" charset="0"/>
              </a:rPr>
              <a:t> expression</a:t>
            </a:r>
            <a:endParaRPr lang="en-US" dirty="0">
              <a:solidFill>
                <a:srgbClr val="292D33"/>
              </a:solidFill>
              <a:latin typeface="Euclid Circular B" panose="020B0504000000000000" pitchFamily="34" charset="0"/>
              <a:ea typeface="Euclid Circular B" panose="020B0504000000000000" pitchFamily="34" charset="0"/>
            </a:endParaRPr>
          </a:p>
        </p:txBody>
      </p:sp>
      <p:sp>
        <p:nvSpPr>
          <p:cNvPr id="29" name="Title 1">
            <a:extLst>
              <a:ext uri="{FF2B5EF4-FFF2-40B4-BE49-F238E27FC236}">
                <a16:creationId xmlns:a16="http://schemas.microsoft.com/office/drawing/2014/main" id="{E7C3AD1E-13B0-4938-8AF6-419755ABBDBA}"/>
              </a:ext>
            </a:extLst>
          </p:cNvPr>
          <p:cNvSpPr txBox="1">
            <a:spLocks/>
          </p:cNvSpPr>
          <p:nvPr/>
        </p:nvSpPr>
        <p:spPr>
          <a:xfrm>
            <a:off x="812800" y="5485674"/>
            <a:ext cx="5854699" cy="788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Add to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Connector 29">
            <a:extLst>
              <a:ext uri="{FF2B5EF4-FFF2-40B4-BE49-F238E27FC236}">
                <a16:creationId xmlns:a16="http://schemas.microsoft.com/office/drawing/2014/main" id="{059362E6-17FE-456C-ABD0-98A426A97E72}"/>
              </a:ext>
            </a:extLst>
          </p:cNvPr>
          <p:cNvCxnSpPr>
            <a:cxnSpLocks/>
          </p:cNvCxnSpPr>
          <p:nvPr/>
        </p:nvCxnSpPr>
        <p:spPr>
          <a:xfrm>
            <a:off x="1820635" y="4938486"/>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5996FE-4ACB-419B-993B-FDD1ED763A0E}"/>
              </a:ext>
            </a:extLst>
          </p:cNvPr>
          <p:cNvCxnSpPr>
            <a:cxnSpLocks/>
          </p:cNvCxnSpPr>
          <p:nvPr/>
        </p:nvCxnSpPr>
        <p:spPr>
          <a:xfrm>
            <a:off x="4186691" y="4931158"/>
            <a:ext cx="0" cy="5545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9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897617" y="1651000"/>
            <a:ext cx="10706100" cy="3809999"/>
          </a:xfrm>
        </p:spPr>
        <p:txBody>
          <a:bodyPr>
            <a:normAutofit lnSpcReduction="10000"/>
          </a:bodyPr>
          <a:lstStyle/>
          <a:p>
            <a:pPr marL="0" indent="0">
              <a:buNone/>
            </a:pPr>
            <a:r>
              <a:rPr lang="en-US" sz="3200" b="1" noProof="0" dirty="0">
                <a:latin typeface="Euclid Circular B" panose="020B0504000000000000" pitchFamily="34" charset="0"/>
                <a:ea typeface="Euclid Circular B" panose="020B0504000000000000" pitchFamily="34" charset="0"/>
              </a:rPr>
              <a:t>EF Core Global filters </a:t>
            </a:r>
            <a:br>
              <a:rPr lang="en-US" sz="3200" b="1" noProof="0" dirty="0">
                <a:latin typeface="Euclid Circular B" panose="020B0504000000000000" pitchFamily="34" charset="0"/>
                <a:ea typeface="Euclid Circular B" panose="020B0504000000000000" pitchFamily="34" charset="0"/>
              </a:rPr>
            </a:br>
            <a:endParaRPr lang="en-US" sz="3200" b="1" noProof="0" dirty="0">
              <a:latin typeface="Euclid Circular B" panose="020B0504000000000000" pitchFamily="34" charset="0"/>
              <a:ea typeface="Euclid Circular B" panose="020B0504000000000000" pitchFamily="34" charset="0"/>
            </a:endParaRPr>
          </a:p>
          <a:p>
            <a:pPr marL="0" indent="0">
              <a:buNone/>
            </a:pPr>
            <a:r>
              <a:rPr lang="en-US" sz="3200" noProof="0" dirty="0">
                <a:solidFill>
                  <a:schemeClr val="accent6">
                    <a:lumMod val="75000"/>
                  </a:schemeClr>
                </a:solidFill>
                <a:latin typeface="Euclid Circular B" panose="020B0504000000000000" pitchFamily="34" charset="0"/>
                <a:ea typeface="Euclid Circular B" panose="020B0504000000000000" pitchFamily="34" charset="0"/>
              </a:rPr>
              <a:t>+ Works only when used EF Core</a:t>
            </a:r>
          </a:p>
          <a:p>
            <a:pPr marL="0" indent="0">
              <a:buNone/>
            </a:pPr>
            <a:r>
              <a:rPr lang="en-US" sz="3200" noProof="0" dirty="0">
                <a:solidFill>
                  <a:schemeClr val="accent6">
                    <a:lumMod val="75000"/>
                  </a:schemeClr>
                </a:solidFill>
                <a:latin typeface="Euclid Circular B" panose="020B0504000000000000" pitchFamily="34" charset="0"/>
                <a:ea typeface="Euclid Circular B" panose="020B0504000000000000" pitchFamily="34" charset="0"/>
              </a:rPr>
              <a:t>+ Supports navigation properties as well</a:t>
            </a:r>
          </a:p>
          <a:p>
            <a:pPr marL="0" indent="0">
              <a:buNone/>
            </a:pPr>
            <a:r>
              <a:rPr lang="en-US" sz="3200" dirty="0">
                <a:solidFill>
                  <a:srgbClr val="FF0000"/>
                </a:solidFill>
                <a:latin typeface="Euclid Circular B" panose="020B0504000000000000" pitchFamily="34" charset="0"/>
                <a:ea typeface="Euclid Circular B" panose="020B0504000000000000" pitchFamily="34" charset="0"/>
              </a:rPr>
              <a:t>- Does not work with Stored Procedures or T-SQL</a:t>
            </a:r>
          </a:p>
          <a:p>
            <a:endParaRPr lang="en-US" sz="3200" noProof="0" dirty="0">
              <a:solidFill>
                <a:srgbClr val="FF0000"/>
              </a:solidFill>
              <a:latin typeface="Euclid Circular B" panose="020B0504000000000000" pitchFamily="34" charset="0"/>
              <a:ea typeface="Euclid Circular B" panose="020B0504000000000000" pitchFamily="34" charset="0"/>
            </a:endParaRPr>
          </a:p>
          <a:p>
            <a:pPr marL="0" indent="0">
              <a:buNone/>
            </a:pPr>
            <a:r>
              <a:rPr lang="en-US" sz="3200" noProof="0" dirty="0">
                <a:solidFill>
                  <a:srgbClr val="292D33"/>
                </a:solidFill>
                <a:latin typeface="Euclid Circular B" panose="020B0504000000000000" pitchFamily="34" charset="0"/>
                <a:ea typeface="Euclid Circular B" panose="020B0504000000000000" pitchFamily="34" charset="0"/>
              </a:rPr>
              <a:t>Bett</a:t>
            </a:r>
            <a:r>
              <a:rPr lang="en-US" sz="3200" dirty="0">
                <a:solidFill>
                  <a:srgbClr val="292D33"/>
                </a:solidFill>
                <a:latin typeface="Euclid Circular B" panose="020B0504000000000000" pitchFamily="34" charset="0"/>
                <a:ea typeface="Euclid Circular B" panose="020B0504000000000000" pitchFamily="34" charset="0"/>
              </a:rPr>
              <a:t>er solution is </a:t>
            </a:r>
            <a:r>
              <a:rPr lang="en-US" sz="3600" b="1" u="sng" dirty="0">
                <a:solidFill>
                  <a:srgbClr val="0070C0"/>
                </a:solidFill>
                <a:latin typeface="Euclid Circular B" panose="020B0504000000000000" pitchFamily="34" charset="0"/>
                <a:ea typeface="Euclid Circular B" panose="020B0504000000000000" pitchFamily="34" charset="0"/>
              </a:rPr>
              <a:t>Row Level Security</a:t>
            </a:r>
            <a:endParaRPr lang="en-US" sz="3200" b="1" u="sng" noProof="0" dirty="0">
              <a:solidFill>
                <a:srgbClr val="0070C0"/>
              </a:solidFill>
              <a:latin typeface="Euclid Circular B" panose="020B0504000000000000" pitchFamily="34" charset="0"/>
              <a:ea typeface="Euclid Circular B" panose="020B0504000000000000" pitchFamily="34" charset="0"/>
            </a:endParaRPr>
          </a:p>
          <a:p>
            <a:pPr marL="0" indent="0">
              <a:buNone/>
            </a:pPr>
            <a:endParaRPr lang="en-US" sz="3200" noProof="0" dirty="0">
              <a:latin typeface="Euclid Circular B" panose="020B0504000000000000" pitchFamily="34" charset="0"/>
              <a:ea typeface="Euclid Circular B" panose="020B0504000000000000" pitchFamily="34" charset="0"/>
            </a:endParaRPr>
          </a:p>
        </p:txBody>
      </p:sp>
      <p:sp>
        <p:nvSpPr>
          <p:cNvPr id="21" name="TextBox 20">
            <a:extLst>
              <a:ext uri="{FF2B5EF4-FFF2-40B4-BE49-F238E27FC236}">
                <a16:creationId xmlns:a16="http://schemas.microsoft.com/office/drawing/2014/main" id="{6754B45C-7383-41D1-9916-69C63664C52B}"/>
              </a:ext>
            </a:extLst>
          </p:cNvPr>
          <p:cNvSpPr txBox="1"/>
          <p:nvPr/>
        </p:nvSpPr>
        <p:spPr>
          <a:xfrm>
            <a:off x="897617" y="5283199"/>
            <a:ext cx="11129283" cy="461665"/>
          </a:xfrm>
          <a:prstGeom prst="rect">
            <a:avLst/>
          </a:prstGeom>
          <a:noFill/>
        </p:spPr>
        <p:txBody>
          <a:bodyPr wrap="square">
            <a:spAutoFit/>
          </a:bodyPr>
          <a:lstStyle/>
          <a:p>
            <a:pPr marL="0" indent="0">
              <a:buFontTx/>
              <a:buNone/>
            </a:pPr>
            <a:r>
              <a:rPr lang="en-US" sz="2400" dirty="0">
                <a:hlinkClick r:id="rId3"/>
              </a:rPr>
              <a:t>https://learn.microsoft.com/en-us/sql/relational-databases/security/row-level-security</a:t>
            </a:r>
            <a:r>
              <a:rPr lang="en-US" sz="2400" dirty="0"/>
              <a:t> </a:t>
            </a:r>
          </a:p>
        </p:txBody>
      </p:sp>
    </p:spTree>
    <p:extLst>
      <p:ext uri="{BB962C8B-B14F-4D97-AF65-F5344CB8AC3E}">
        <p14:creationId xmlns:p14="http://schemas.microsoft.com/office/powerpoint/2010/main" val="2215355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4132" y="280452"/>
            <a:ext cx="10515600" cy="619659"/>
          </a:xfrm>
        </p:spPr>
        <p:txBody>
          <a:bodyPr>
            <a:normAutofit fontScale="90000"/>
          </a:bodyPr>
          <a:lstStyle/>
          <a:p>
            <a:r>
              <a:rPr lang="en-US" b="1" dirty="0">
                <a:solidFill>
                  <a:srgbClr val="292D33"/>
                </a:solidFill>
                <a:latin typeface="Euclid Circular B" panose="020B0504000000000000" pitchFamily="34" charset="0"/>
                <a:ea typeface="Euclid Circular B" panose="020B0504000000000000" pitchFamily="34" charset="0"/>
              </a:rPr>
              <a:t>Data Isolation — MongoDB</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7" name="Straight Arrow Connector 6">
            <a:extLst>
              <a:ext uri="{FF2B5EF4-FFF2-40B4-BE49-F238E27FC236}">
                <a16:creationId xmlns:a16="http://schemas.microsoft.com/office/drawing/2014/main" id="{58140C44-7772-4BED-BB09-E58521AB85B4}"/>
              </a:ext>
            </a:extLst>
          </p:cNvPr>
          <p:cNvCxnSpPr>
            <a:cxnSpLocks/>
          </p:cNvCxnSpPr>
          <p:nvPr/>
        </p:nvCxnSpPr>
        <p:spPr>
          <a:xfrm flipV="1">
            <a:off x="6963228" y="3429000"/>
            <a:ext cx="2091872" cy="85604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C15CF6B5-2161-4C95-A2C4-9B307F6D1E24}"/>
              </a:ext>
            </a:extLst>
          </p:cNvPr>
          <p:cNvSpPr txBox="1">
            <a:spLocks/>
          </p:cNvSpPr>
          <p:nvPr/>
        </p:nvSpPr>
        <p:spPr>
          <a:xfrm>
            <a:off x="665819" y="5294867"/>
            <a:ext cx="4816045" cy="113785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We filter all queries in the framework!</a:t>
            </a:r>
            <a:endParaRPr lang="en-US" sz="3600" dirty="0">
              <a:solidFill>
                <a:srgbClr val="292D33"/>
              </a:solidFill>
              <a:latin typeface="Euclid Circular B" panose="020B0504000000000000" pitchFamily="34" charset="0"/>
              <a:ea typeface="Euclid Circular B" panose="020B0504000000000000" pitchFamily="34" charset="0"/>
            </a:endParaRPr>
          </a:p>
        </p:txBody>
      </p:sp>
      <p:pic>
        <p:nvPicPr>
          <p:cNvPr id="13" name="Picture 12">
            <a:extLst>
              <a:ext uri="{FF2B5EF4-FFF2-40B4-BE49-F238E27FC236}">
                <a16:creationId xmlns:a16="http://schemas.microsoft.com/office/drawing/2014/main" id="{854D0F4B-569F-4B25-9A74-164354C606B8}"/>
              </a:ext>
            </a:extLst>
          </p:cNvPr>
          <p:cNvPicPr>
            <a:picLocks noChangeAspect="1"/>
          </p:cNvPicPr>
          <p:nvPr/>
        </p:nvPicPr>
        <p:blipFill>
          <a:blip r:embed="rId3"/>
          <a:stretch>
            <a:fillRect/>
          </a:stretch>
        </p:blipFill>
        <p:spPr>
          <a:xfrm>
            <a:off x="266700" y="1022736"/>
            <a:ext cx="11671300" cy="3958893"/>
          </a:xfrm>
          <a:prstGeom prst="rect">
            <a:avLst/>
          </a:prstGeom>
        </p:spPr>
      </p:pic>
      <p:pic>
        <p:nvPicPr>
          <p:cNvPr id="4" name="Picture 3">
            <a:extLst>
              <a:ext uri="{FF2B5EF4-FFF2-40B4-BE49-F238E27FC236}">
                <a16:creationId xmlns:a16="http://schemas.microsoft.com/office/drawing/2014/main" id="{66328F46-7E1F-4F7C-AA47-E952EBB3D5FC}"/>
              </a:ext>
            </a:extLst>
          </p:cNvPr>
          <p:cNvPicPr>
            <a:picLocks noChangeAspect="1"/>
          </p:cNvPicPr>
          <p:nvPr/>
        </p:nvPicPr>
        <p:blipFill rotWithShape="1">
          <a:blip r:embed="rId4"/>
          <a:srcRect l="2266" r="10579" b="5762"/>
          <a:stretch/>
        </p:blipFill>
        <p:spPr>
          <a:xfrm>
            <a:off x="6470650" y="3854024"/>
            <a:ext cx="5454650" cy="2723524"/>
          </a:xfrm>
          <a:prstGeom prst="rect">
            <a:avLst/>
          </a:prstGeom>
          <a:ln w="127000" cap="sq">
            <a:solidFill>
              <a:srgbClr val="7030A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2870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4132" y="280452"/>
            <a:ext cx="10515600" cy="619659"/>
          </a:xfrm>
        </p:spPr>
        <p:txBody>
          <a:bodyPr>
            <a:normAutofit fontScale="90000"/>
          </a:bodyPr>
          <a:lstStyle/>
          <a:p>
            <a:r>
              <a:rPr lang="en-US" b="1" dirty="0">
                <a:solidFill>
                  <a:srgbClr val="292D33"/>
                </a:solidFill>
                <a:latin typeface="Euclid Circular B" panose="020B0504000000000000" pitchFamily="34" charset="0"/>
                <a:ea typeface="Euclid Circular B" panose="020B0504000000000000" pitchFamily="34" charset="0"/>
              </a:rPr>
              <a:t>Data Isolation — MongoDB</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560EA00C-1698-4C4E-A2F6-543D83B2A656}"/>
              </a:ext>
            </a:extLst>
          </p:cNvPr>
          <p:cNvPicPr>
            <a:picLocks noChangeAspect="1"/>
          </p:cNvPicPr>
          <p:nvPr/>
        </p:nvPicPr>
        <p:blipFill>
          <a:blip r:embed="rId3"/>
          <a:stretch>
            <a:fillRect/>
          </a:stretch>
        </p:blipFill>
        <p:spPr>
          <a:xfrm>
            <a:off x="342900" y="942975"/>
            <a:ext cx="11506200" cy="4972050"/>
          </a:xfrm>
          <a:prstGeom prst="rect">
            <a:avLst/>
          </a:prstGeom>
          <a:ln>
            <a:noFill/>
          </a:ln>
          <a:effectLst>
            <a:outerShdw blurRad="190500" algn="tl" rotWithShape="0">
              <a:srgbClr val="000000">
                <a:alpha val="70000"/>
              </a:srgbClr>
            </a:outerShdw>
          </a:effectLst>
        </p:spPr>
      </p:pic>
      <p:sp>
        <p:nvSpPr>
          <p:cNvPr id="11" name="Title 1">
            <a:extLst>
              <a:ext uri="{FF2B5EF4-FFF2-40B4-BE49-F238E27FC236}">
                <a16:creationId xmlns:a16="http://schemas.microsoft.com/office/drawing/2014/main" id="{C15CF6B5-2161-4C95-A2C4-9B307F6D1E24}"/>
              </a:ext>
            </a:extLst>
          </p:cNvPr>
          <p:cNvSpPr txBox="1">
            <a:spLocks/>
          </p:cNvSpPr>
          <p:nvPr/>
        </p:nvSpPr>
        <p:spPr>
          <a:xfrm>
            <a:off x="876300" y="5745464"/>
            <a:ext cx="8547099" cy="94766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Add to our custom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7" name="Straight Arrow Connector 6">
            <a:extLst>
              <a:ext uri="{FF2B5EF4-FFF2-40B4-BE49-F238E27FC236}">
                <a16:creationId xmlns:a16="http://schemas.microsoft.com/office/drawing/2014/main" id="{58140C44-7772-4BED-BB09-E58521AB85B4}"/>
              </a:ext>
            </a:extLst>
          </p:cNvPr>
          <p:cNvCxnSpPr>
            <a:cxnSpLocks/>
          </p:cNvCxnSpPr>
          <p:nvPr/>
        </p:nvCxnSpPr>
        <p:spPr>
          <a:xfrm>
            <a:off x="6096000" y="5517243"/>
            <a:ext cx="0" cy="6676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4A7061-A9AD-4E98-B4CD-C7BA562BDE7E}"/>
              </a:ext>
            </a:extLst>
          </p:cNvPr>
          <p:cNvCxnSpPr>
            <a:cxnSpLocks/>
          </p:cNvCxnSpPr>
          <p:nvPr/>
        </p:nvCxnSpPr>
        <p:spPr>
          <a:xfrm>
            <a:off x="1706335" y="3619500"/>
            <a:ext cx="7018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39FEECE-054C-4E66-8865-C43442F0660A}"/>
              </a:ext>
            </a:extLst>
          </p:cNvPr>
          <p:cNvSpPr txBox="1">
            <a:spLocks/>
          </p:cNvSpPr>
          <p:nvPr/>
        </p:nvSpPr>
        <p:spPr>
          <a:xfrm>
            <a:off x="8115304" y="1751238"/>
            <a:ext cx="3581396" cy="1231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Find all IMultiTenant</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5" name="Straight Arrow Connector 14">
            <a:extLst>
              <a:ext uri="{FF2B5EF4-FFF2-40B4-BE49-F238E27FC236}">
                <a16:creationId xmlns:a16="http://schemas.microsoft.com/office/drawing/2014/main" id="{5C7CC9A9-140B-49C1-8829-A4459C81726A}"/>
              </a:ext>
            </a:extLst>
          </p:cNvPr>
          <p:cNvCxnSpPr>
            <a:cxnSpLocks/>
          </p:cNvCxnSpPr>
          <p:nvPr/>
        </p:nvCxnSpPr>
        <p:spPr>
          <a:xfrm flipV="1">
            <a:off x="8712200" y="2982458"/>
            <a:ext cx="1516277" cy="637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BF4E2596-C851-46C6-9000-21592FF78091}"/>
              </a:ext>
            </a:extLst>
          </p:cNvPr>
          <p:cNvSpPr txBox="1">
            <a:spLocks/>
          </p:cNvSpPr>
          <p:nvPr/>
        </p:nvSpPr>
        <p:spPr>
          <a:xfrm>
            <a:off x="8437779" y="4409834"/>
            <a:ext cx="3581395"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Create filter expression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25B1824-AFB4-4884-A91B-B8DDE4B4D6DC}"/>
              </a:ext>
            </a:extLst>
          </p:cNvPr>
          <p:cNvCxnSpPr>
            <a:cxnSpLocks/>
          </p:cNvCxnSpPr>
          <p:nvPr/>
        </p:nvCxnSpPr>
        <p:spPr>
          <a:xfrm>
            <a:off x="1445730" y="46536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E74CD4-2A8C-4CDA-B501-214BDF7EA0EA}"/>
              </a:ext>
            </a:extLst>
          </p:cNvPr>
          <p:cNvCxnSpPr>
            <a:cxnSpLocks/>
          </p:cNvCxnSpPr>
          <p:nvPr/>
        </p:nvCxnSpPr>
        <p:spPr>
          <a:xfrm>
            <a:off x="7629280" y="4653643"/>
            <a:ext cx="795799" cy="2993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5407F2-97C6-4719-9A77-A17CCAB98AE5}"/>
              </a:ext>
            </a:extLst>
          </p:cNvPr>
          <p:cNvCxnSpPr>
            <a:cxnSpLocks/>
          </p:cNvCxnSpPr>
          <p:nvPr/>
        </p:nvCxnSpPr>
        <p:spPr>
          <a:xfrm>
            <a:off x="1204430" y="55172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05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47141" y="1420811"/>
            <a:ext cx="11344859" cy="5437189"/>
          </a:xfrm>
        </p:spPr>
        <p:txBody>
          <a:bodyPr>
            <a:normAutofit/>
          </a:bodyPr>
          <a:lstStyle/>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tenant</a:t>
            </a: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module / microservice</a:t>
            </a:r>
            <a:r>
              <a:rPr lang="en-US" noProof="0" dirty="0">
                <a:latin typeface="Euclid Circular B" panose="020B0504000000000000" pitchFamily="34" charset="0"/>
                <a:ea typeface="Euclid Circular B" panose="020B0504000000000000" pitchFamily="34" charset="0"/>
              </a:rPr>
              <a:t>	</a:t>
            </a: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Fallbacks to the </a:t>
            </a:r>
            <a:r>
              <a:rPr lang="en-US" b="1" noProof="0" dirty="0">
                <a:latin typeface="Euclid Circular B" panose="020B0504000000000000" pitchFamily="34" charset="0"/>
                <a:ea typeface="Euclid Circular B" panose="020B0504000000000000" pitchFamily="34" charset="0"/>
              </a:rPr>
              <a:t>default </a:t>
            </a:r>
            <a:r>
              <a:rPr lang="en-US" noProof="0" dirty="0">
                <a:latin typeface="Euclid Circular B" panose="020B0504000000000000" pitchFamily="34" charset="0"/>
                <a:ea typeface="Euclid Circular B" panose="020B0504000000000000" pitchFamily="34" charset="0"/>
              </a:rPr>
              <a:t>connection string</a:t>
            </a:r>
          </a:p>
        </p:txBody>
      </p:sp>
      <p:pic>
        <p:nvPicPr>
          <p:cNvPr id="7" name="Picture 6">
            <a:extLst>
              <a:ext uri="{FF2B5EF4-FFF2-40B4-BE49-F238E27FC236}">
                <a16:creationId xmlns:a16="http://schemas.microsoft.com/office/drawing/2014/main" id="{36C77628-2045-3659-0DBB-DD9BFEE891B6}"/>
              </a:ext>
            </a:extLst>
          </p:cNvPr>
          <p:cNvPicPr>
            <a:picLocks noChangeAspect="1"/>
          </p:cNvPicPr>
          <p:nvPr/>
        </p:nvPicPr>
        <p:blipFill rotWithShape="1">
          <a:blip r:embed="rId3"/>
          <a:srcRect b="46127"/>
          <a:stretch/>
        </p:blipFill>
        <p:spPr>
          <a:xfrm>
            <a:off x="2151710" y="2096292"/>
            <a:ext cx="5090936"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CFF50322-39FA-4BE8-AA87-29CEF9FA2999}"/>
              </a:ext>
            </a:extLst>
          </p:cNvPr>
          <p:cNvPicPr>
            <a:picLocks noChangeAspect="1"/>
          </p:cNvPicPr>
          <p:nvPr/>
        </p:nvPicPr>
        <p:blipFill>
          <a:blip r:embed="rId3"/>
          <a:stretch>
            <a:fillRect/>
          </a:stretch>
        </p:blipFill>
        <p:spPr>
          <a:xfrm>
            <a:off x="451605" y="919730"/>
            <a:ext cx="11288789" cy="5018539"/>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a:t>
            </a:r>
          </a:p>
        </p:txBody>
      </p:sp>
      <p:cxnSp>
        <p:nvCxnSpPr>
          <p:cNvPr id="15" name="Straight Connector 14">
            <a:extLst>
              <a:ext uri="{FF2B5EF4-FFF2-40B4-BE49-F238E27FC236}">
                <a16:creationId xmlns:a16="http://schemas.microsoft.com/office/drawing/2014/main" id="{F567EEF1-482A-4662-9F90-0D159A31113E}"/>
              </a:ext>
            </a:extLst>
          </p:cNvPr>
          <p:cNvCxnSpPr>
            <a:cxnSpLocks/>
          </p:cNvCxnSpPr>
          <p:nvPr/>
        </p:nvCxnSpPr>
        <p:spPr>
          <a:xfrm>
            <a:off x="2250988" y="2922426"/>
            <a:ext cx="80360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53491B-D953-4117-98EC-0315C3F3B51D}"/>
              </a:ext>
            </a:extLst>
          </p:cNvPr>
          <p:cNvCxnSpPr>
            <a:cxnSpLocks/>
          </p:cNvCxnSpPr>
          <p:nvPr/>
        </p:nvCxnSpPr>
        <p:spPr>
          <a:xfrm>
            <a:off x="1534982" y="4865526"/>
            <a:ext cx="584371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04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54000"/>
            <a:ext cx="11353800" cy="782637"/>
          </a:xfrm>
        </p:spPr>
        <p:txBody>
          <a:bodyPr>
            <a:normAutofit/>
          </a:bodyPr>
          <a:lstStyle/>
          <a:p>
            <a:r>
              <a:rPr lang="en-US" sz="4000" b="1" noProof="0" dirty="0">
                <a:solidFill>
                  <a:srgbClr val="292D33"/>
                </a:solidFill>
                <a:latin typeface="Euclid Circular B" panose="020B0504000000000000" pitchFamily="34" charset="0"/>
                <a:ea typeface="Euclid Circular B" panose="020B0504000000000000" pitchFamily="34" charset="0"/>
              </a:rPr>
              <a:t>Retrieving the current tenant: </a:t>
            </a:r>
            <a:r>
              <a:rPr lang="en-US" dirty="0" err="1"/>
              <a:t>ICurrentTenant</a:t>
            </a:r>
            <a:endParaRPr lang="en-US" dirty="0"/>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966787" y="1223963"/>
            <a:ext cx="10693400" cy="1036637"/>
          </a:xfrm>
        </p:spPr>
        <p:txBody>
          <a:bodyPr/>
          <a:lstStyle/>
          <a:p>
            <a:r>
              <a:rPr lang="en-US" b="1" noProof="0" dirty="0">
                <a:latin typeface="Euclid Circular B" panose="020B0504000000000000" pitchFamily="34" charset="0"/>
                <a:ea typeface="Euclid Circular B" panose="020B0504000000000000" pitchFamily="34" charset="0"/>
              </a:rPr>
              <a:t>Id</a:t>
            </a:r>
            <a:r>
              <a:rPr lang="en-US" noProof="0" dirty="0">
                <a:latin typeface="Euclid Circular B" panose="020B0504000000000000" pitchFamily="34" charset="0"/>
                <a:ea typeface="Euclid Circular B" panose="020B0504000000000000" pitchFamily="34" charset="0"/>
              </a:rPr>
              <a:t> (</a:t>
            </a:r>
            <a:r>
              <a:rPr lang="en-US" noProof="0" dirty="0" err="1">
                <a:latin typeface="Euclid Circular B" panose="020B0504000000000000" pitchFamily="34" charset="0"/>
                <a:ea typeface="Euclid Circular B" panose="020B0504000000000000" pitchFamily="34" charset="0"/>
              </a:rPr>
              <a:t>Guid</a:t>
            </a:r>
            <a:r>
              <a:rPr lang="en-US" noProof="0" dirty="0">
                <a:latin typeface="Euclid Circular B" panose="020B0504000000000000" pitchFamily="34" charset="0"/>
                <a:ea typeface="Euclid Circular B" panose="020B0504000000000000" pitchFamily="34" charset="0"/>
              </a:rPr>
              <a:t>): Id of the current tenant. Can be null.</a:t>
            </a:r>
          </a:p>
          <a:p>
            <a:r>
              <a:rPr lang="en-US" b="1" noProof="0" dirty="0">
                <a:latin typeface="Euclid Circular B" panose="020B0504000000000000" pitchFamily="34" charset="0"/>
                <a:ea typeface="Euclid Circular B" panose="020B0504000000000000" pitchFamily="34" charset="0"/>
              </a:rPr>
              <a:t>Name </a:t>
            </a:r>
            <a:r>
              <a:rPr lang="en-US" noProof="0" dirty="0">
                <a:latin typeface="Euclid Circular B" panose="020B0504000000000000" pitchFamily="34" charset="0"/>
                <a:ea typeface="Euclid Circular B" panose="020B0504000000000000" pitchFamily="34" charset="0"/>
              </a:rPr>
              <a:t>(string): Name of the current tenant. Can be null.</a:t>
            </a:r>
          </a:p>
        </p:txBody>
      </p:sp>
      <p:pic>
        <p:nvPicPr>
          <p:cNvPr id="9" name="Picture 8">
            <a:extLst>
              <a:ext uri="{FF2B5EF4-FFF2-40B4-BE49-F238E27FC236}">
                <a16:creationId xmlns:a16="http://schemas.microsoft.com/office/drawing/2014/main" id="{189B928F-FE16-4B91-995A-EC6D510F71EB}"/>
              </a:ext>
            </a:extLst>
          </p:cNvPr>
          <p:cNvPicPr>
            <a:picLocks noChangeAspect="1"/>
          </p:cNvPicPr>
          <p:nvPr/>
        </p:nvPicPr>
        <p:blipFill>
          <a:blip r:embed="rId2"/>
          <a:stretch>
            <a:fillRect/>
          </a:stretch>
        </p:blipFill>
        <p:spPr>
          <a:xfrm>
            <a:off x="1241425" y="2549526"/>
            <a:ext cx="8921094" cy="3584574"/>
          </a:xfrm>
          <a:prstGeom prst="rect">
            <a:avLst/>
          </a:prstGeom>
        </p:spPr>
      </p:pic>
    </p:spTree>
    <p:extLst>
      <p:ext uri="{BB962C8B-B14F-4D97-AF65-F5344CB8AC3E}">
        <p14:creationId xmlns:p14="http://schemas.microsoft.com/office/powerpoint/2010/main" val="4090653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EA19826-1076-4A93-87DB-74F16A96B4ED}"/>
              </a:ext>
            </a:extLst>
          </p:cNvPr>
          <p:cNvPicPr>
            <a:picLocks noChangeAspect="1"/>
          </p:cNvPicPr>
          <p:nvPr/>
        </p:nvPicPr>
        <p:blipFill>
          <a:blip r:embed="rId3"/>
          <a:stretch>
            <a:fillRect/>
          </a:stretch>
        </p:blipFill>
        <p:spPr>
          <a:xfrm>
            <a:off x="571500" y="3031093"/>
            <a:ext cx="11115260" cy="3344307"/>
          </a:xfrm>
          <a:prstGeom prst="rect">
            <a:avLst/>
          </a:prstGeom>
          <a:ln w="57150" cap="sq">
            <a:solidFill>
              <a:srgbClr val="7030A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sz="4000" b="1" dirty="0">
                <a:solidFill>
                  <a:srgbClr val="292D33"/>
                </a:solidFill>
                <a:latin typeface="Euclid Circular B" panose="020B0504000000000000" pitchFamily="34" charset="0"/>
                <a:ea typeface="Euclid Circular B" panose="020B0504000000000000" pitchFamily="34" charset="0"/>
              </a:rPr>
              <a:t>Changing</a:t>
            </a:r>
            <a:r>
              <a:rPr lang="en-US" sz="4000" b="1" noProof="0" dirty="0">
                <a:solidFill>
                  <a:srgbClr val="292D33"/>
                </a:solidFill>
                <a:latin typeface="Euclid Circular B" panose="020B0504000000000000" pitchFamily="34" charset="0"/>
                <a:ea typeface="Euclid Circular B" panose="020B0504000000000000" pitchFamily="34" charset="0"/>
              </a:rPr>
              <a:t> the Active Tenant</a:t>
            </a:r>
            <a:endParaRPr lang="en-US" sz="2800" b="1" noProof="0" dirty="0">
              <a:solidFill>
                <a:srgbClr val="292D33"/>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A02D68B-63BF-44AD-ADBA-0CFA1C65B003}"/>
              </a:ext>
            </a:extLst>
          </p:cNvPr>
          <p:cNvPicPr>
            <a:picLocks noChangeAspect="1"/>
          </p:cNvPicPr>
          <p:nvPr/>
        </p:nvPicPr>
        <p:blipFill>
          <a:blip r:embed="rId4"/>
          <a:stretch>
            <a:fillRect/>
          </a:stretch>
        </p:blipFill>
        <p:spPr>
          <a:xfrm>
            <a:off x="506627" y="1041316"/>
            <a:ext cx="5524500" cy="180975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07883ECE-91E9-425D-9490-0431056611F3}"/>
              </a:ext>
            </a:extLst>
          </p:cNvPr>
          <p:cNvCxnSpPr>
            <a:cxnSpLocks/>
          </p:cNvCxnSpPr>
          <p:nvPr/>
        </p:nvCxnSpPr>
        <p:spPr>
          <a:xfrm>
            <a:off x="3954162" y="1841500"/>
            <a:ext cx="0" cy="11895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0398AAB-2125-4F5C-A807-B3FB4E4EC83F}"/>
              </a:ext>
            </a:extLst>
          </p:cNvPr>
          <p:cNvSpPr txBox="1">
            <a:spLocks/>
          </p:cNvSpPr>
          <p:nvPr/>
        </p:nvSpPr>
        <p:spPr>
          <a:xfrm>
            <a:off x="7336825" y="1875549"/>
            <a:ext cx="4040502"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Set active tenant</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16" name="Straight Arrow Connector 15">
            <a:extLst>
              <a:ext uri="{FF2B5EF4-FFF2-40B4-BE49-F238E27FC236}">
                <a16:creationId xmlns:a16="http://schemas.microsoft.com/office/drawing/2014/main" id="{43BA0030-80F9-443E-AD0F-B1BD28C7B09B}"/>
              </a:ext>
            </a:extLst>
          </p:cNvPr>
          <p:cNvCxnSpPr>
            <a:cxnSpLocks/>
            <a:endCxn id="15" idx="2"/>
          </p:cNvCxnSpPr>
          <p:nvPr/>
        </p:nvCxnSpPr>
        <p:spPr>
          <a:xfrm flipV="1">
            <a:off x="7662603" y="2867341"/>
            <a:ext cx="1694473" cy="138020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C9E29C3-8827-4BAA-B526-635B84C39CD1}"/>
              </a:ext>
            </a:extLst>
          </p:cNvPr>
          <p:cNvSpPr txBox="1">
            <a:spLocks/>
          </p:cNvSpPr>
          <p:nvPr/>
        </p:nvSpPr>
        <p:spPr>
          <a:xfrm>
            <a:off x="8454072" y="5403348"/>
            <a:ext cx="3232688"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Revert back</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68F8E0C8-83B5-4263-8497-A09C7981B12E}"/>
              </a:ext>
            </a:extLst>
          </p:cNvPr>
          <p:cNvCxnSpPr>
            <a:cxnSpLocks/>
          </p:cNvCxnSpPr>
          <p:nvPr/>
        </p:nvCxnSpPr>
        <p:spPr>
          <a:xfrm>
            <a:off x="7637889" y="5752667"/>
            <a:ext cx="816183" cy="2163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9AFAF0-30B7-48DB-955E-16C7405C1BC7}"/>
              </a:ext>
            </a:extLst>
          </p:cNvPr>
          <p:cNvCxnSpPr>
            <a:cxnSpLocks/>
          </p:cNvCxnSpPr>
          <p:nvPr/>
        </p:nvCxnSpPr>
        <p:spPr>
          <a:xfrm>
            <a:off x="3720797" y="5752667"/>
            <a:ext cx="394180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C347A3-C745-4FEB-9552-D6F0B87F9C29}"/>
              </a:ext>
            </a:extLst>
          </p:cNvPr>
          <p:cNvCxnSpPr>
            <a:cxnSpLocks/>
          </p:cNvCxnSpPr>
          <p:nvPr/>
        </p:nvCxnSpPr>
        <p:spPr>
          <a:xfrm>
            <a:off x="1562484" y="4247545"/>
            <a:ext cx="610011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57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2FC0C6A-5733-4CCC-B16C-26B2D1EF9E04}"/>
              </a:ext>
            </a:extLst>
          </p:cNvPr>
          <p:cNvPicPr>
            <a:picLocks noChangeAspect="1"/>
          </p:cNvPicPr>
          <p:nvPr/>
        </p:nvPicPr>
        <p:blipFill rotWithShape="1">
          <a:blip r:embed="rId4"/>
          <a:srcRect t="7755"/>
          <a:stretch/>
        </p:blipFill>
        <p:spPr>
          <a:xfrm>
            <a:off x="253999" y="1447800"/>
            <a:ext cx="11679339" cy="4483099"/>
          </a:xfrm>
          <a:prstGeom prst="rect">
            <a:avLst/>
          </a:prstGeom>
          <a:ln>
            <a:noFill/>
          </a:ln>
          <a:effectLst/>
        </p:spPr>
      </p:pic>
      <p:sp>
        <p:nvSpPr>
          <p:cNvPr id="7" name="Title 1">
            <a:extLst>
              <a:ext uri="{FF2B5EF4-FFF2-40B4-BE49-F238E27FC236}">
                <a16:creationId xmlns:a16="http://schemas.microsoft.com/office/drawing/2014/main" id="{EE13BC2A-46BB-4A03-AE62-493EC7B72BFE}"/>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for </a:t>
            </a:r>
          </a:p>
        </p:txBody>
      </p:sp>
      <p:pic>
        <p:nvPicPr>
          <p:cNvPr id="8" name="Picture 7">
            <a:extLst>
              <a:ext uri="{FF2B5EF4-FFF2-40B4-BE49-F238E27FC236}">
                <a16:creationId xmlns:a16="http://schemas.microsoft.com/office/drawing/2014/main" id="{C0DEBB60-3129-418C-919B-44676C6321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8029" y="449189"/>
            <a:ext cx="2478769" cy="657023"/>
          </a:xfrm>
          <a:prstGeom prst="rect">
            <a:avLst/>
          </a:prstGeom>
        </p:spPr>
      </p:pic>
      <p:pic>
        <p:nvPicPr>
          <p:cNvPr id="6" name="Picture 5">
            <a:extLst>
              <a:ext uri="{FF2B5EF4-FFF2-40B4-BE49-F238E27FC236}">
                <a16:creationId xmlns:a16="http://schemas.microsoft.com/office/drawing/2014/main" id="{2BE59FDA-AF3E-4FF2-8D74-A9C25EBEB25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402" y="487289"/>
            <a:ext cx="2314598" cy="620842"/>
          </a:xfrm>
          <a:prstGeom prst="rect">
            <a:avLst/>
          </a:prstGeom>
        </p:spPr>
      </p:pic>
      <p:pic>
        <p:nvPicPr>
          <p:cNvPr id="14" name="Picture 13">
            <a:extLst>
              <a:ext uri="{FF2B5EF4-FFF2-40B4-BE49-F238E27FC236}">
                <a16:creationId xmlns:a16="http://schemas.microsoft.com/office/drawing/2014/main" id="{BD7F5D8C-A9E3-4170-9B65-BA535CF9B030}"/>
              </a:ext>
            </a:extLst>
          </p:cNvPr>
          <p:cNvPicPr>
            <a:picLocks noChangeAspect="1"/>
          </p:cNvPicPr>
          <p:nvPr/>
        </p:nvPicPr>
        <p:blipFill>
          <a:blip r:embed="rId7"/>
          <a:stretch>
            <a:fillRect/>
          </a:stretch>
        </p:blipFill>
        <p:spPr>
          <a:xfrm>
            <a:off x="479402" y="4021783"/>
            <a:ext cx="4676798" cy="2490808"/>
          </a:xfrm>
          <a:prstGeom prst="rect">
            <a:avLst/>
          </a:prstGeom>
          <a:ln>
            <a:noFill/>
          </a:ln>
          <a:effectLst>
            <a:outerShdw blurRad="190500" algn="tl" rotWithShape="0">
              <a:srgbClr val="000000">
                <a:alpha val="70000"/>
              </a:srgbClr>
            </a:outerShdw>
          </a:effectLst>
        </p:spPr>
      </p:pic>
      <p:cxnSp>
        <p:nvCxnSpPr>
          <p:cNvPr id="19" name="Straight Connector 18">
            <a:extLst>
              <a:ext uri="{FF2B5EF4-FFF2-40B4-BE49-F238E27FC236}">
                <a16:creationId xmlns:a16="http://schemas.microsoft.com/office/drawing/2014/main" id="{A5C0C1BE-B01E-4807-B19D-41A1D24ADA94}"/>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D57AFEFE-9DA6-4E84-BF8F-5D2B263B2760}"/>
              </a:ext>
            </a:extLst>
          </p:cNvPr>
          <p:cNvCxnSpPr/>
          <p:nvPr/>
        </p:nvCxnSpPr>
        <p:spPr>
          <a:xfrm>
            <a:off x="571501" y="1263650"/>
            <a:ext cx="11048999" cy="0"/>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1999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sz="4000" b="1" dirty="0">
                <a:solidFill>
                  <a:srgbClr val="292D33"/>
                </a:solidFill>
                <a:latin typeface="Euclid Circular B" panose="020B0504000000000000" pitchFamily="34" charset="0"/>
                <a:ea typeface="Euclid Circular B" panose="020B0504000000000000" pitchFamily="34" charset="0"/>
              </a:rPr>
              <a:t>Setting the Active Tenant in Middleware</a:t>
            </a:r>
            <a:endParaRPr lang="en-US" sz="2800"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DE80658D-4CF5-4D6D-AF68-30237C6FE070}"/>
              </a:ext>
            </a:extLst>
          </p:cNvPr>
          <p:cNvPicPr>
            <a:picLocks noChangeAspect="1"/>
          </p:cNvPicPr>
          <p:nvPr/>
        </p:nvPicPr>
        <p:blipFill>
          <a:blip r:embed="rId3"/>
          <a:stretch>
            <a:fillRect/>
          </a:stretch>
        </p:blipFill>
        <p:spPr>
          <a:xfrm>
            <a:off x="634411" y="1060450"/>
            <a:ext cx="10923178" cy="36957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4DEFD2F-D5EB-4A9F-822F-18AF383E4BB2}"/>
              </a:ext>
            </a:extLst>
          </p:cNvPr>
          <p:cNvPicPr>
            <a:picLocks noChangeAspect="1"/>
          </p:cNvPicPr>
          <p:nvPr/>
        </p:nvPicPr>
        <p:blipFill>
          <a:blip r:embed="rId4"/>
          <a:stretch>
            <a:fillRect/>
          </a:stretch>
        </p:blipFill>
        <p:spPr>
          <a:xfrm>
            <a:off x="6198190" y="3106723"/>
            <a:ext cx="5359399" cy="3298854"/>
          </a:xfrm>
          <a:prstGeom prst="rect">
            <a:avLst/>
          </a:prstGeom>
          <a:ln w="127000" cap="sq">
            <a:solidFill>
              <a:srgbClr val="7030A0"/>
            </a:solidFill>
            <a:miter lim="800000"/>
          </a:ln>
          <a:effectLst>
            <a:outerShdw blurRad="57150" dist="50800" dir="2700000" algn="tl" rotWithShape="0">
              <a:srgbClr val="000000">
                <a:alpha val="40000"/>
              </a:srgbClr>
            </a:outerShdw>
          </a:effectLst>
        </p:spPr>
      </p:pic>
      <p:cxnSp>
        <p:nvCxnSpPr>
          <p:cNvPr id="24" name="Straight Connector 23">
            <a:extLst>
              <a:ext uri="{FF2B5EF4-FFF2-40B4-BE49-F238E27FC236}">
                <a16:creationId xmlns:a16="http://schemas.microsoft.com/office/drawing/2014/main" id="{F2D8F2B9-34C4-4FFD-9005-9652CBC85B39}"/>
              </a:ext>
            </a:extLst>
          </p:cNvPr>
          <p:cNvCxnSpPr>
            <a:cxnSpLocks/>
          </p:cNvCxnSpPr>
          <p:nvPr/>
        </p:nvCxnSpPr>
        <p:spPr>
          <a:xfrm>
            <a:off x="6921197" y="5270067"/>
            <a:ext cx="394180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3306BE-BDE3-460A-AD2B-63BB7280374F}"/>
              </a:ext>
            </a:extLst>
          </p:cNvPr>
          <p:cNvCxnSpPr>
            <a:cxnSpLocks/>
          </p:cNvCxnSpPr>
          <p:nvPr/>
        </p:nvCxnSpPr>
        <p:spPr>
          <a:xfrm>
            <a:off x="6921198" y="1434667"/>
            <a:ext cx="838502" cy="35437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326D-EC1A-487A-9972-5C5818648E40}"/>
              </a:ext>
            </a:extLst>
          </p:cNvPr>
          <p:cNvCxnSpPr>
            <a:cxnSpLocks/>
          </p:cNvCxnSpPr>
          <p:nvPr/>
        </p:nvCxnSpPr>
        <p:spPr>
          <a:xfrm>
            <a:off x="2979391" y="1447367"/>
            <a:ext cx="394180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8F12033C-6747-4C8F-A6AA-F7377CA57361}"/>
              </a:ext>
            </a:extLst>
          </p:cNvPr>
          <p:cNvSpPr txBox="1">
            <a:spLocks/>
          </p:cNvSpPr>
          <p:nvPr/>
        </p:nvSpPr>
        <p:spPr>
          <a:xfrm>
            <a:off x="1162456" y="4237364"/>
            <a:ext cx="4507689" cy="1811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292D33"/>
                </a:solidFill>
                <a:latin typeface="Euclid Circular B" panose="020B0504000000000000" pitchFamily="34" charset="0"/>
                <a:ea typeface="Euclid Circular B" panose="020B0504000000000000" pitchFamily="34" charset="0"/>
              </a:rPr>
              <a:t>Set the current tenant within the middleware</a:t>
            </a:r>
            <a:endParaRPr lang="en-US" sz="32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8753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p>
        </p:txBody>
      </p:sp>
      <p:pic>
        <p:nvPicPr>
          <p:cNvPr id="7" name="Picture 6">
            <a:extLst>
              <a:ext uri="{FF2B5EF4-FFF2-40B4-BE49-F238E27FC236}">
                <a16:creationId xmlns:a16="http://schemas.microsoft.com/office/drawing/2014/main" id="{162F32EC-8713-52D9-F86A-B4CB2918DFE3}"/>
              </a:ext>
            </a:extLst>
          </p:cNvPr>
          <p:cNvPicPr>
            <a:picLocks noChangeAspect="1"/>
          </p:cNvPicPr>
          <p:nvPr/>
        </p:nvPicPr>
        <p:blipFill>
          <a:blip r:embed="rId3"/>
          <a:stretch>
            <a:fillRect/>
          </a:stretch>
        </p:blipFill>
        <p:spPr>
          <a:xfrm>
            <a:off x="838200" y="1338184"/>
            <a:ext cx="7920578" cy="48371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65016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756666-CF61-4C44-B1A5-C45EF2AF4D63}"/>
              </a:ext>
            </a:extLst>
          </p:cNvPr>
          <p:cNvPicPr>
            <a:picLocks noChangeAspect="1"/>
          </p:cNvPicPr>
          <p:nvPr/>
        </p:nvPicPr>
        <p:blipFill>
          <a:blip r:embed="rId3"/>
          <a:stretch>
            <a:fillRect/>
          </a:stretch>
        </p:blipFill>
        <p:spPr>
          <a:xfrm>
            <a:off x="838200" y="1325563"/>
            <a:ext cx="9020175" cy="463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18294"/>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sp>
        <p:nvSpPr>
          <p:cNvPr id="8" name="Rectangle 7">
            <a:extLst>
              <a:ext uri="{FF2B5EF4-FFF2-40B4-BE49-F238E27FC236}">
                <a16:creationId xmlns:a16="http://schemas.microsoft.com/office/drawing/2014/main" id="{BAC56F08-FABE-45CC-9C5B-643B6E64358B}"/>
              </a:ext>
            </a:extLst>
          </p:cNvPr>
          <p:cNvSpPr/>
          <p:nvPr/>
        </p:nvSpPr>
        <p:spPr>
          <a:xfrm>
            <a:off x="1249680" y="3817938"/>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633C9A0-2514-4A18-9C9C-BF6E38704B2B}"/>
              </a:ext>
            </a:extLst>
          </p:cNvPr>
          <p:cNvSpPr/>
          <p:nvPr/>
        </p:nvSpPr>
        <p:spPr>
          <a:xfrm>
            <a:off x="1249680" y="2583498"/>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86491BC-8B65-4DA8-90B2-4A9BDB4F147C}"/>
              </a:ext>
            </a:extLst>
          </p:cNvPr>
          <p:cNvSpPr/>
          <p:nvPr/>
        </p:nvSpPr>
        <p:spPr>
          <a:xfrm>
            <a:off x="901296" y="2669527"/>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D4039AC7-0E1A-4388-B486-4E55D4BBE588}"/>
              </a:ext>
            </a:extLst>
          </p:cNvPr>
          <p:cNvSpPr/>
          <p:nvPr/>
        </p:nvSpPr>
        <p:spPr>
          <a:xfrm>
            <a:off x="901296" y="3903967"/>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7309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4665B5A-76D5-4EF9-A2D8-0EB90D87E32F}"/>
              </a:ext>
            </a:extLst>
          </p:cNvPr>
          <p:cNvSpPr txBox="1"/>
          <p:nvPr/>
        </p:nvSpPr>
        <p:spPr>
          <a:xfrm>
            <a:off x="1155700" y="1363136"/>
            <a:ext cx="6273800" cy="523220"/>
          </a:xfrm>
          <a:prstGeom prst="rect">
            <a:avLst/>
          </a:prstGeom>
          <a:noFill/>
        </p:spPr>
        <p:txBody>
          <a:bodyPr wrap="square">
            <a:spAutoFit/>
          </a:bodyPr>
          <a:lstStyle/>
          <a:p>
            <a:r>
              <a:rPr lang="en-US" sz="2800" b="1" noProof="0" dirty="0">
                <a:latin typeface="Euclid Circular B" panose="020B0504000000000000" pitchFamily="34" charset="0"/>
                <a:ea typeface="Euclid Circular B" panose="020B0504000000000000" pitchFamily="34" charset="0"/>
              </a:rPr>
              <a:t>Define </a:t>
            </a:r>
            <a:r>
              <a:rPr lang="en-US" sz="2800" noProof="0" dirty="0">
                <a:latin typeface="Euclid Circular B" panose="020B0504000000000000" pitchFamily="34" charset="0"/>
                <a:ea typeface="Euclid Circular B" panose="020B0504000000000000" pitchFamily="34" charset="0"/>
              </a:rPr>
              <a:t>your features by code</a:t>
            </a:r>
          </a:p>
        </p:txBody>
      </p:sp>
      <p:pic>
        <p:nvPicPr>
          <p:cNvPr id="8" name="Picture 7">
            <a:extLst>
              <a:ext uri="{FF2B5EF4-FFF2-40B4-BE49-F238E27FC236}">
                <a16:creationId xmlns:a16="http://schemas.microsoft.com/office/drawing/2014/main" id="{E6F4FC83-FA8D-4255-8AF1-D20EED5A476B}"/>
              </a:ext>
            </a:extLst>
          </p:cNvPr>
          <p:cNvPicPr>
            <a:picLocks noChangeAspect="1"/>
          </p:cNvPicPr>
          <p:nvPr/>
        </p:nvPicPr>
        <p:blipFill>
          <a:blip r:embed="rId2"/>
          <a:stretch>
            <a:fillRect/>
          </a:stretch>
        </p:blipFill>
        <p:spPr>
          <a:xfrm>
            <a:off x="1291431" y="2040748"/>
            <a:ext cx="8006153" cy="3966351"/>
          </a:xfrm>
          <a:prstGeom prst="rect">
            <a:avLst/>
          </a:prstGeom>
          <a:solidFill>
            <a:srgbClr val="000000">
              <a:shade val="95000"/>
            </a:srgbClr>
          </a:solidFill>
          <a:ln w="76200" cap="sq">
            <a:solidFill>
              <a:schemeClr val="bg1">
                <a:lumMod val="50000"/>
              </a:schemeClr>
            </a:solidFill>
            <a:miter lim="800000"/>
          </a:ln>
          <a:effectLst>
            <a:outerShdw blurRad="254000" dist="190500" dir="2700000" sy="90000" algn="bl" rotWithShape="0">
              <a:srgbClr val="000000">
                <a:alpha val="40000"/>
              </a:srgbClr>
            </a:outerShdw>
          </a:effectLst>
        </p:spPr>
      </p:pic>
      <p:sp>
        <p:nvSpPr>
          <p:cNvPr id="9" name="Title 1">
            <a:extLst>
              <a:ext uri="{FF2B5EF4-FFF2-40B4-BE49-F238E27FC236}">
                <a16:creationId xmlns:a16="http://schemas.microsoft.com/office/drawing/2014/main" id="{A8100DA7-4655-49F5-9662-F78AC33AF65C}"/>
              </a:ext>
            </a:extLst>
          </p:cNvPr>
          <p:cNvSpPr>
            <a:spLocks noGrp="1"/>
          </p:cNvSpPr>
          <p:nvPr>
            <p:ph type="title"/>
          </p:nvPr>
        </p:nvSpPr>
        <p:spPr>
          <a:xfrm>
            <a:off x="838200" y="307247"/>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spTree>
    <p:extLst>
      <p:ext uri="{BB962C8B-B14F-4D97-AF65-F5344CB8AC3E}">
        <p14:creationId xmlns:p14="http://schemas.microsoft.com/office/powerpoint/2010/main" val="3179129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a:extLst>
              <a:ext uri="{FF2B5EF4-FFF2-40B4-BE49-F238E27FC236}">
                <a16:creationId xmlns:a16="http://schemas.microsoft.com/office/drawing/2014/main" id="{01F31F67-F54F-472A-BF8B-7772AFE7D15D}"/>
              </a:ext>
            </a:extLst>
          </p:cNvPr>
          <p:cNvPicPr>
            <a:picLocks noChangeAspect="1"/>
          </p:cNvPicPr>
          <p:nvPr/>
        </p:nvPicPr>
        <p:blipFill>
          <a:blip r:embed="rId3"/>
          <a:stretch>
            <a:fillRect/>
          </a:stretch>
        </p:blipFill>
        <p:spPr>
          <a:xfrm>
            <a:off x="838200" y="2250688"/>
            <a:ext cx="6891192" cy="35438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822E294A-DAF4-440A-828C-711AC996646C}"/>
              </a:ext>
            </a:extLst>
          </p:cNvPr>
          <p:cNvSpPr txBox="1"/>
          <p:nvPr/>
        </p:nvSpPr>
        <p:spPr>
          <a:xfrm>
            <a:off x="838200" y="1413096"/>
            <a:ext cx="1051560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Check the feature with </a:t>
            </a:r>
            <a:r>
              <a:rPr lang="en-US" sz="28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2800" noProof="0" dirty="0">
                <a:latin typeface="Euclid Circular B" panose="020B0504000000000000" pitchFamily="34" charset="0"/>
                <a:ea typeface="Euclid Circular B" panose="020B0504000000000000" pitchFamily="34" charset="0"/>
              </a:rPr>
              <a:t> attribute</a:t>
            </a:r>
            <a:endParaRPr lang="en-US" sz="2800" dirty="0"/>
          </a:p>
        </p:txBody>
      </p:sp>
      <p:pic>
        <p:nvPicPr>
          <p:cNvPr id="45" name="Picture 44">
            <a:extLst>
              <a:ext uri="{FF2B5EF4-FFF2-40B4-BE49-F238E27FC236}">
                <a16:creationId xmlns:a16="http://schemas.microsoft.com/office/drawing/2014/main" id="{BDA46F37-5156-4D1D-AFAB-244BF2476405}"/>
              </a:ext>
            </a:extLst>
          </p:cNvPr>
          <p:cNvPicPr>
            <a:picLocks noChangeAspect="1"/>
          </p:cNvPicPr>
          <p:nvPr/>
        </p:nvPicPr>
        <p:blipFill>
          <a:blip r:embed="rId4"/>
          <a:stretch>
            <a:fillRect/>
          </a:stretch>
        </p:blipFill>
        <p:spPr>
          <a:xfrm>
            <a:off x="5430692" y="4522530"/>
            <a:ext cx="6570808" cy="2178862"/>
          </a:xfrm>
          <a:prstGeom prst="rect">
            <a:avLst/>
          </a:prstGeom>
          <a:ln w="127000" cap="sq">
            <a:solidFill>
              <a:schemeClr val="bg1">
                <a:lumMod val="50000"/>
              </a:schemeClr>
            </a:solidFill>
            <a:miter lim="800000"/>
          </a:ln>
          <a:effectLst>
            <a:outerShdw blurRad="57150" dist="50800" dir="2700000" algn="tl" rotWithShape="0">
              <a:srgbClr val="000000">
                <a:alpha val="40000"/>
              </a:srgbClr>
            </a:outerShdw>
          </a:effectLst>
        </p:spPr>
      </p:pic>
      <p:cxnSp>
        <p:nvCxnSpPr>
          <p:cNvPr id="19" name="Straight Arrow Connector 18">
            <a:extLst>
              <a:ext uri="{FF2B5EF4-FFF2-40B4-BE49-F238E27FC236}">
                <a16:creationId xmlns:a16="http://schemas.microsoft.com/office/drawing/2014/main" id="{6740718B-8648-4342-B0AF-F38A575763A5}"/>
              </a:ext>
            </a:extLst>
          </p:cNvPr>
          <p:cNvCxnSpPr>
            <a:cxnSpLocks/>
          </p:cNvCxnSpPr>
          <p:nvPr/>
        </p:nvCxnSpPr>
        <p:spPr>
          <a:xfrm>
            <a:off x="2501900" y="3609782"/>
            <a:ext cx="3467100" cy="1584518"/>
          </a:xfrm>
          <a:prstGeom prst="straightConnector1">
            <a:avLst/>
          </a:prstGeom>
          <a:ln w="5715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a:t>
            </a:r>
          </a:p>
        </p:txBody>
      </p:sp>
      <p:sp>
        <p:nvSpPr>
          <p:cNvPr id="7" name="Rectangle 6">
            <a:extLst>
              <a:ext uri="{FF2B5EF4-FFF2-40B4-BE49-F238E27FC236}">
                <a16:creationId xmlns:a16="http://schemas.microsoft.com/office/drawing/2014/main" id="{83369046-16C1-4EA8-905E-BDFADDA8C38C}"/>
              </a:ext>
            </a:extLst>
          </p:cNvPr>
          <p:cNvSpPr/>
          <p:nvPr/>
        </p:nvSpPr>
        <p:spPr>
          <a:xfrm>
            <a:off x="1122680" y="3213099"/>
            <a:ext cx="6281420" cy="39668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1361C638-53A6-4643-9258-2992E60FCCD2}"/>
              </a:ext>
            </a:extLst>
          </p:cNvPr>
          <p:cNvCxnSpPr>
            <a:cxnSpLocks/>
          </p:cNvCxnSpPr>
          <p:nvPr/>
        </p:nvCxnSpPr>
        <p:spPr>
          <a:xfrm>
            <a:off x="6019800" y="5346700"/>
            <a:ext cx="3594100"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432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E8A8-6806-4199-8191-B737D6817CB9}"/>
              </a:ext>
            </a:extLst>
          </p:cNvPr>
          <p:cNvSpPr txBox="1"/>
          <p:nvPr/>
        </p:nvSpPr>
        <p:spPr>
          <a:xfrm>
            <a:off x="838200" y="1269861"/>
            <a:ext cx="939165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Use the </a:t>
            </a:r>
            <a:r>
              <a:rPr lang="en-US" sz="2800" b="1" noProof="0" dirty="0">
                <a:latin typeface="Euclid Circular B" panose="020B0504000000000000" pitchFamily="34" charset="0"/>
                <a:ea typeface="Euclid Circular B" panose="020B0504000000000000" pitchFamily="34" charset="0"/>
              </a:rPr>
              <a:t>Management UI </a:t>
            </a:r>
            <a:r>
              <a:rPr lang="en-US" sz="2800" noProof="0" dirty="0">
                <a:latin typeface="Euclid Circular B" panose="020B0504000000000000" pitchFamily="34" charset="0"/>
                <a:ea typeface="Euclid Circular B" panose="020B0504000000000000" pitchFamily="34" charset="0"/>
              </a:rPr>
              <a:t>to enable features for tenants</a:t>
            </a:r>
          </a:p>
        </p:txBody>
      </p:sp>
      <p:pic>
        <p:nvPicPr>
          <p:cNvPr id="4" name="Picture 3">
            <a:extLst>
              <a:ext uri="{FF2B5EF4-FFF2-40B4-BE49-F238E27FC236}">
                <a16:creationId xmlns:a16="http://schemas.microsoft.com/office/drawing/2014/main" id="{B5438FF0-535D-419A-B1AD-3C6DC29E22F8}"/>
              </a:ext>
            </a:extLst>
          </p:cNvPr>
          <p:cNvPicPr>
            <a:picLocks noChangeAspect="1"/>
          </p:cNvPicPr>
          <p:nvPr/>
        </p:nvPicPr>
        <p:blipFill>
          <a:blip r:embed="rId2"/>
          <a:stretch>
            <a:fillRect/>
          </a:stretch>
        </p:blipFill>
        <p:spPr>
          <a:xfrm>
            <a:off x="1054100" y="2260600"/>
            <a:ext cx="7157460" cy="34671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1">
            <a:extLst>
              <a:ext uri="{FF2B5EF4-FFF2-40B4-BE49-F238E27FC236}">
                <a16:creationId xmlns:a16="http://schemas.microsoft.com/office/drawing/2014/main" id="{7765361E-63EB-416B-ADD9-0B7E10E4A891}"/>
              </a:ext>
            </a:extLst>
          </p:cNvPr>
          <p:cNvSpPr txBox="1">
            <a:spLocks/>
          </p:cNvSpPr>
          <p:nvPr/>
        </p:nvSpPr>
        <p:spPr>
          <a:xfrm>
            <a:off x="838200" y="383640"/>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a:t>
            </a:r>
          </a:p>
        </p:txBody>
      </p:sp>
    </p:spTree>
    <p:extLst>
      <p:ext uri="{BB962C8B-B14F-4D97-AF65-F5344CB8AC3E}">
        <p14:creationId xmlns:p14="http://schemas.microsoft.com/office/powerpoint/2010/main" val="2492901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6996" y="326933"/>
            <a:ext cx="7889040" cy="859171"/>
          </a:xfrm>
        </p:spPr>
        <p:txBody>
          <a:bodyPr/>
          <a:lstStyle/>
          <a:p>
            <a:r>
              <a:rPr lang="en-US" b="1" noProof="0" dirty="0">
                <a:solidFill>
                  <a:schemeClr val="bg1">
                    <a:lumMod val="65000"/>
                  </a:schemeClr>
                </a:solidFill>
                <a:latin typeface="Euclid Circular B" panose="020B0504000000000000" pitchFamily="34" charset="0"/>
                <a:ea typeface="Euclid Circular B" panose="020B0504000000000000" pitchFamily="34" charset="0"/>
              </a:rPr>
              <a:t>Thank you for listening </a:t>
            </a:r>
          </a:p>
        </p:txBody>
      </p:sp>
      <p:sp>
        <p:nvSpPr>
          <p:cNvPr id="11" name="TextBox 10">
            <a:extLst>
              <a:ext uri="{FF2B5EF4-FFF2-40B4-BE49-F238E27FC236}">
                <a16:creationId xmlns:a16="http://schemas.microsoft.com/office/drawing/2014/main" id="{C3E6521E-CDBE-4BBF-BDAE-3CC9A0AEF5A0}"/>
              </a:ext>
            </a:extLst>
          </p:cNvPr>
          <p:cNvSpPr txBox="1"/>
          <p:nvPr/>
        </p:nvSpPr>
        <p:spPr>
          <a:xfrm>
            <a:off x="836996" y="5680627"/>
            <a:ext cx="9461500" cy="615553"/>
          </a:xfrm>
          <a:prstGeom prst="rect">
            <a:avLst/>
          </a:prstGeom>
          <a:noFill/>
        </p:spPr>
        <p:txBody>
          <a:bodyPr wrap="square">
            <a:spAutoFit/>
          </a:bodyPr>
          <a:lstStyle/>
          <a:p>
            <a:r>
              <a:rPr lang="en-US" b="1" dirty="0">
                <a:latin typeface="Euclid Circular B Light" panose="020B0304000000000000" pitchFamily="34" charset="0"/>
                <a:ea typeface="Euclid Circular B Light" panose="020B0304000000000000" pitchFamily="34" charset="0"/>
              </a:rPr>
              <a:t>Download this presentation:</a:t>
            </a:r>
          </a:p>
          <a:p>
            <a:r>
              <a:rPr lang="en-US" sz="1600" dirty="0">
                <a:solidFill>
                  <a:schemeClr val="tx1">
                    <a:lumMod val="75000"/>
                    <a:lumOff val="25000"/>
                  </a:schemeClr>
                </a:solidFill>
                <a:latin typeface="Euclid Circular B Light" panose="020B0304000000000000" pitchFamily="34" charset="0"/>
                <a:ea typeface="Euclid Circular B Light" panose="020B0304000000000000" pitchFamily="34" charset="0"/>
                <a:hlinkClick r:id="rId3">
                  <a:extLst>
                    <a:ext uri="{A12FA001-AC4F-418D-AE19-62706E023703}">
                      <ahyp:hlinkClr xmlns:ahyp="http://schemas.microsoft.com/office/drawing/2018/hyperlinkcolor" val="tx"/>
                    </a:ext>
                  </a:extLst>
                </a:hlinkClick>
              </a:rPr>
              <a:t>https://github.com/ebicoglu/presentations/blob/main/Multi-Tenancy-with-ABP.pptx</a:t>
            </a:r>
            <a:r>
              <a:rPr lang="en-US" sz="1600" dirty="0">
                <a:solidFill>
                  <a:schemeClr val="tx1">
                    <a:lumMod val="75000"/>
                    <a:lumOff val="25000"/>
                  </a:schemeClr>
                </a:solidFill>
                <a:latin typeface="Euclid Circular B Light" panose="020B0304000000000000" pitchFamily="34" charset="0"/>
                <a:ea typeface="Euclid Circular B Light" panose="020B0304000000000000" pitchFamily="34" charset="0"/>
              </a:rPr>
              <a:t> </a:t>
            </a:r>
          </a:p>
        </p:txBody>
      </p:sp>
      <p:pic>
        <p:nvPicPr>
          <p:cNvPr id="13" name="Resim 6">
            <a:extLst>
              <a:ext uri="{FF2B5EF4-FFF2-40B4-BE49-F238E27FC236}">
                <a16:creationId xmlns:a16="http://schemas.microsoft.com/office/drawing/2014/main" id="{6A3C4431-2FFE-480A-8F46-930D27558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6383" y="1314492"/>
            <a:ext cx="2309127" cy="3352800"/>
          </a:xfrm>
          <a:prstGeom prst="rect">
            <a:avLst/>
          </a:prstGeom>
        </p:spPr>
      </p:pic>
      <p:grpSp>
        <p:nvGrpSpPr>
          <p:cNvPr id="7" name="Group 6">
            <a:extLst>
              <a:ext uri="{FF2B5EF4-FFF2-40B4-BE49-F238E27FC236}">
                <a16:creationId xmlns:a16="http://schemas.microsoft.com/office/drawing/2014/main" id="{7A69BCAD-C5A5-46C8-BDC6-CC420565D542}"/>
              </a:ext>
            </a:extLst>
          </p:cNvPr>
          <p:cNvGrpSpPr/>
          <p:nvPr/>
        </p:nvGrpSpPr>
        <p:grpSpPr>
          <a:xfrm>
            <a:off x="927656" y="1844520"/>
            <a:ext cx="6086539" cy="2485184"/>
            <a:chOff x="914956" y="1895258"/>
            <a:chExt cx="6086539" cy="2485184"/>
          </a:xfrm>
        </p:grpSpPr>
        <p:pic>
          <p:nvPicPr>
            <p:cNvPr id="8" name="Picture 7">
              <a:extLst>
                <a:ext uri="{FF2B5EF4-FFF2-40B4-BE49-F238E27FC236}">
                  <a16:creationId xmlns:a16="http://schemas.microsoft.com/office/drawing/2014/main" id="{D0AF95B2-1BBB-49D3-A13E-4D81427161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956" y="1895258"/>
              <a:ext cx="528330" cy="540000"/>
            </a:xfrm>
            <a:prstGeom prst="rect">
              <a:avLst/>
            </a:prstGeom>
          </p:spPr>
        </p:pic>
        <p:pic>
          <p:nvPicPr>
            <p:cNvPr id="10" name="Picture 9">
              <a:extLst>
                <a:ext uri="{FF2B5EF4-FFF2-40B4-BE49-F238E27FC236}">
                  <a16:creationId xmlns:a16="http://schemas.microsoft.com/office/drawing/2014/main" id="{0991DF49-CE2B-4781-B2EF-BE47D59321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4956" y="2834253"/>
              <a:ext cx="540000" cy="540000"/>
            </a:xfrm>
            <a:prstGeom prst="rect">
              <a:avLst/>
            </a:prstGeom>
          </p:spPr>
        </p:pic>
        <p:pic>
          <p:nvPicPr>
            <p:cNvPr id="12" name="Graphic 11">
              <a:extLst>
                <a:ext uri="{FF2B5EF4-FFF2-40B4-BE49-F238E27FC236}">
                  <a16:creationId xmlns:a16="http://schemas.microsoft.com/office/drawing/2014/main" id="{2B5CCA68-2479-4648-B425-D36ADDD7D1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4956" y="3824069"/>
              <a:ext cx="540000" cy="540000"/>
            </a:xfrm>
            <a:prstGeom prst="rect">
              <a:avLst/>
            </a:prstGeom>
          </p:spPr>
        </p:pic>
        <p:sp>
          <p:nvSpPr>
            <p:cNvPr id="14" name="Content Placeholder 2">
              <a:extLst>
                <a:ext uri="{FF2B5EF4-FFF2-40B4-BE49-F238E27FC236}">
                  <a16:creationId xmlns:a16="http://schemas.microsoft.com/office/drawing/2014/main" id="{BF74FE8A-CDA9-42A3-A4F5-7B3EF584EEBA}"/>
                </a:ext>
              </a:extLst>
            </p:cNvPr>
            <p:cNvSpPr txBox="1">
              <a:spLocks/>
            </p:cNvSpPr>
            <p:nvPr/>
          </p:nvSpPr>
          <p:spPr>
            <a:xfrm>
              <a:off x="1512000" y="1924332"/>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https://twitter.com/</a:t>
              </a:r>
              <a:r>
                <a:rPr lang="en-US" b="1" dirty="0"/>
                <a:t>alperebicoglu</a:t>
              </a:r>
              <a:r>
                <a:rPr lang="en-US" dirty="0"/>
                <a:t> </a:t>
              </a:r>
              <a:endParaRPr lang="en-US" dirty="0">
                <a:hlinkClick r:id="rId9">
                  <a:extLst>
                    <a:ext uri="{A12FA001-AC4F-418D-AE19-62706E023703}">
                      <ahyp:hlinkClr xmlns:ahyp="http://schemas.microsoft.com/office/drawing/2018/hyperlinkcolor" val="tx"/>
                    </a:ext>
                  </a:extLst>
                </a:hlinkClick>
              </a:endParaRPr>
            </a:p>
          </p:txBody>
        </p:sp>
        <p:sp>
          <p:nvSpPr>
            <p:cNvPr id="15" name="Content Placeholder 2">
              <a:extLst>
                <a:ext uri="{FF2B5EF4-FFF2-40B4-BE49-F238E27FC236}">
                  <a16:creationId xmlns:a16="http://schemas.microsoft.com/office/drawing/2014/main" id="{925506AB-57DF-4F76-B8D5-78F55AD5A404}"/>
                </a:ext>
              </a:extLst>
            </p:cNvPr>
            <p:cNvSpPr txBox="1">
              <a:spLocks/>
            </p:cNvSpPr>
            <p:nvPr/>
          </p:nvSpPr>
          <p:spPr>
            <a:xfrm>
              <a:off x="1512000" y="3840442"/>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https://medium.com</a:t>
              </a:r>
              <a:r>
                <a:rPr lang="en-US" b="1" dirty="0"/>
                <a:t>/@alperonline</a:t>
              </a:r>
            </a:p>
          </p:txBody>
        </p:sp>
        <p:sp>
          <p:nvSpPr>
            <p:cNvPr id="16" name="Content Placeholder 2">
              <a:extLst>
                <a:ext uri="{FF2B5EF4-FFF2-40B4-BE49-F238E27FC236}">
                  <a16:creationId xmlns:a16="http://schemas.microsoft.com/office/drawing/2014/main" id="{A45286BE-0897-42E1-8B75-D1CEFB43B1BD}"/>
                </a:ext>
              </a:extLst>
            </p:cNvPr>
            <p:cNvSpPr txBox="1">
              <a:spLocks/>
            </p:cNvSpPr>
            <p:nvPr/>
          </p:nvSpPr>
          <p:spPr>
            <a:xfrm>
              <a:off x="1512000" y="288238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https://github.com/</a:t>
              </a:r>
              <a:r>
                <a:rPr lang="en-US" b="1" dirty="0"/>
                <a:t>ebicoglu</a:t>
              </a:r>
              <a:endParaRPr lang="en-US" b="1" dirty="0">
                <a:hlinkClick r:id="rId9">
                  <a:extLst>
                    <a:ext uri="{A12FA001-AC4F-418D-AE19-62706E023703}">
                      <ahyp:hlinkClr xmlns:ahyp="http://schemas.microsoft.com/office/drawing/2018/hyperlinkcolor" val="tx"/>
                    </a:ext>
                  </a:extLst>
                </a:hlinkClick>
              </a:endParaRPr>
            </a:p>
          </p:txBody>
        </p:sp>
      </p:grpSp>
    </p:spTree>
    <p:extLst>
      <p:ext uri="{BB962C8B-B14F-4D97-AF65-F5344CB8AC3E}">
        <p14:creationId xmlns:p14="http://schemas.microsoft.com/office/powerpoint/2010/main" val="137763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674965"/>
            <a:ext cx="10515600" cy="4351338"/>
          </a:xfrm>
        </p:spPr>
        <p:txBody>
          <a:bodyPr/>
          <a:lstStyle/>
          <a:p>
            <a:r>
              <a:rPr lang="en-US" b="1" noProof="0" dirty="0">
                <a:latin typeface="Euclid Circular B" panose="020B0504000000000000" pitchFamily="34" charset="0"/>
                <a:ea typeface="Euclid Circular B" panose="020B0504000000000000" pitchFamily="34" charset="0"/>
              </a:rPr>
              <a:t>Introduction</a:t>
            </a:r>
            <a:r>
              <a:rPr lang="en-US" noProof="0" dirty="0">
                <a:latin typeface="Euclid Circular B" panose="020B0504000000000000" pitchFamily="34" charset="0"/>
                <a:ea typeface="Euclid Circular B" panose="020B0504000000000000" pitchFamily="34" charset="0"/>
              </a:rPr>
              <a:t> to SaaS &amp; Multi-Tenancy</a:t>
            </a:r>
          </a:p>
          <a:p>
            <a:r>
              <a:rPr lang="en-US" b="1" dirty="0">
                <a:latin typeface="Euclid Circular B" panose="020B0504000000000000" pitchFamily="34" charset="0"/>
                <a:ea typeface="Euclid Circular B" panose="020B0504000000000000" pitchFamily="34" charset="0"/>
              </a:rPr>
              <a:t>Pros and Cons </a:t>
            </a:r>
            <a:r>
              <a:rPr lang="en-US" dirty="0">
                <a:latin typeface="Euclid Circular B" panose="020B0504000000000000" pitchFamily="34" charset="0"/>
                <a:ea typeface="Euclid Circular B" panose="020B0504000000000000" pitchFamily="34" charset="0"/>
              </a:rPr>
              <a:t>of Multi-Tenancy</a:t>
            </a:r>
          </a:p>
          <a:p>
            <a:r>
              <a:rPr lang="en-US" dirty="0">
                <a:latin typeface="Euclid Circular B" panose="020B0504000000000000" pitchFamily="34" charset="0"/>
                <a:ea typeface="Euclid Circular B" panose="020B0504000000000000" pitchFamily="34" charset="0"/>
              </a:rPr>
              <a:t>Database &amp; </a:t>
            </a:r>
            <a:r>
              <a:rPr lang="en-US" b="1" dirty="0">
                <a:latin typeface="Euclid Circular B" panose="020B0504000000000000" pitchFamily="34" charset="0"/>
                <a:ea typeface="Euclid Circular B" panose="020B0504000000000000" pitchFamily="34" charset="0"/>
              </a:rPr>
              <a:t>Deployment</a:t>
            </a:r>
            <a:r>
              <a:rPr lang="en-US" dirty="0">
                <a:latin typeface="Euclid Circular B" panose="020B0504000000000000" pitchFamily="34" charset="0"/>
                <a:ea typeface="Euclid Circular B" panose="020B0504000000000000" pitchFamily="34" charset="0"/>
              </a:rPr>
              <a:t> </a:t>
            </a:r>
            <a:r>
              <a:rPr lang="en-US" b="1" dirty="0">
                <a:latin typeface="Euclid Circular B" panose="020B0504000000000000" pitchFamily="34" charset="0"/>
                <a:ea typeface="Euclid Circular B" panose="020B0504000000000000" pitchFamily="34" charset="0"/>
              </a:rPr>
              <a:t>Scenarios</a:t>
            </a:r>
          </a:p>
          <a:p>
            <a:r>
              <a:rPr lang="en-US" b="1" dirty="0">
                <a:latin typeface="Euclid Circular B" panose="020B0504000000000000" pitchFamily="34" charset="0"/>
                <a:ea typeface="Euclid Circular B" panose="020B0504000000000000" pitchFamily="34" charset="0"/>
              </a:rPr>
              <a:t>Determining</a:t>
            </a:r>
            <a:r>
              <a:rPr lang="en-US" dirty="0">
                <a:latin typeface="Euclid Circular B" panose="020B0504000000000000" pitchFamily="34" charset="0"/>
                <a:ea typeface="Euclid Circular B" panose="020B0504000000000000" pitchFamily="34" charset="0"/>
              </a:rPr>
              <a:t> and Changing the </a:t>
            </a:r>
            <a:r>
              <a:rPr lang="en-US" b="1" dirty="0">
                <a:latin typeface="Euclid Circular B" panose="020B0504000000000000" pitchFamily="34" charset="0"/>
                <a:ea typeface="Euclid Circular B" panose="020B0504000000000000" pitchFamily="34" charset="0"/>
              </a:rPr>
              <a:t>Active Tenant</a:t>
            </a:r>
          </a:p>
          <a:p>
            <a:r>
              <a:rPr lang="en-US" b="1" dirty="0">
                <a:latin typeface="Euclid Circular B" panose="020B0504000000000000" pitchFamily="34" charset="0"/>
                <a:ea typeface="Euclid Circular B" panose="020B0504000000000000" pitchFamily="34" charset="0"/>
              </a:rPr>
              <a:t>Data Isolation</a:t>
            </a:r>
          </a:p>
          <a:p>
            <a:r>
              <a:rPr lang="en-US" noProof="0" dirty="0">
                <a:latin typeface="Euclid Circular B" panose="020B0504000000000000" pitchFamily="34" charset="0"/>
                <a:ea typeface="Euclid Circular B" panose="020B0504000000000000" pitchFamily="34" charset="0"/>
              </a:rPr>
              <a:t>Conditionally Turning </a:t>
            </a:r>
            <a:r>
              <a:rPr lang="en-US" b="1" noProof="0" dirty="0">
                <a:latin typeface="Euclid Circular B" panose="020B0504000000000000" pitchFamily="34" charset="0"/>
                <a:ea typeface="Euclid Circular B" panose="020B0504000000000000" pitchFamily="34" charset="0"/>
              </a:rPr>
              <a:t>Multi-Tenancy On / Off</a:t>
            </a:r>
            <a:endParaRPr lang="en-US" noProof="0" dirty="0">
              <a:latin typeface="Euclid Circular B" panose="020B0504000000000000" pitchFamily="34" charset="0"/>
              <a:ea typeface="Euclid Circular B" panose="020B0504000000000000" pitchFamily="34" charset="0"/>
            </a:endParaRPr>
          </a:p>
          <a:p>
            <a:r>
              <a:rPr lang="en-US" dirty="0">
                <a:latin typeface="Euclid Circular B" panose="020B0504000000000000" pitchFamily="34" charset="0"/>
                <a:ea typeface="Euclid Circular B" panose="020B0504000000000000" pitchFamily="34" charset="0"/>
              </a:rPr>
              <a:t>Handling </a:t>
            </a:r>
            <a:r>
              <a:rPr lang="en-US" b="1" dirty="0">
                <a:latin typeface="Euclid Circular B" panose="020B0504000000000000" pitchFamily="34" charset="0"/>
                <a:ea typeface="Euclid Circular B" panose="020B0504000000000000" pitchFamily="34" charset="0"/>
              </a:rPr>
              <a:t>Database Migrations</a:t>
            </a:r>
          </a:p>
          <a:p>
            <a:r>
              <a:rPr lang="en-US" noProof="0" dirty="0">
                <a:latin typeface="Euclid Circular B" panose="020B0504000000000000" pitchFamily="34" charset="0"/>
                <a:ea typeface="Euclid Circular B" panose="020B0504000000000000" pitchFamily="34" charset="0"/>
              </a:rPr>
              <a:t>Implementation of the </a:t>
            </a:r>
            <a:r>
              <a:rPr lang="en-US" b="1" noProof="0" dirty="0">
                <a:latin typeface="Euclid Circular B" panose="020B0504000000000000" pitchFamily="34" charset="0"/>
                <a:ea typeface="Euclid Circular B" panose="020B0504000000000000" pitchFamily="34" charset="0"/>
              </a:rPr>
              <a:t>Feature System</a:t>
            </a:r>
          </a:p>
        </p:txBody>
      </p:sp>
    </p:spTree>
    <p:extLst>
      <p:ext uri="{BB962C8B-B14F-4D97-AF65-F5344CB8AC3E}">
        <p14:creationId xmlns:p14="http://schemas.microsoft.com/office/powerpoint/2010/main" val="721846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72255"/>
            <a:ext cx="10515600" cy="1023145"/>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What is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p:txBody>
          <a:bodyPr>
            <a:normAutofit/>
          </a:bodyPr>
          <a:lstStyle/>
          <a:p>
            <a:r>
              <a:rPr lang="en-US" noProof="0" dirty="0">
                <a:latin typeface="Euclid Circular B" panose="020B0504000000000000" pitchFamily="34" charset="0"/>
                <a:ea typeface="Euclid Circular B" panose="020B0504000000000000" pitchFamily="34" charset="0"/>
              </a:rPr>
              <a:t>A common approach to build SaaS solutions</a:t>
            </a:r>
          </a:p>
          <a:p>
            <a:r>
              <a:rPr lang="en-US" noProof="0" dirty="0">
                <a:latin typeface="Euclid Circular B" panose="020B0504000000000000" pitchFamily="34" charset="0"/>
                <a:ea typeface="Euclid Circular B" panose="020B0504000000000000" pitchFamily="34" charset="0"/>
              </a:rPr>
              <a:t>Hardware &amp; software </a:t>
            </a:r>
            <a:r>
              <a:rPr lang="en-US" b="1" noProof="0" dirty="0">
                <a:latin typeface="Euclid Circular B" panose="020B0504000000000000" pitchFamily="34" charset="0"/>
                <a:ea typeface="Euclid Circular B" panose="020B0504000000000000" pitchFamily="34" charset="0"/>
              </a:rPr>
              <a:t>resources are shared </a:t>
            </a:r>
            <a:r>
              <a:rPr lang="en-US" noProof="0" dirty="0">
                <a:latin typeface="Euclid Circular B" panose="020B0504000000000000" pitchFamily="34" charset="0"/>
                <a:ea typeface="Euclid Circular B" panose="020B0504000000000000" pitchFamily="34" charset="0"/>
              </a:rPr>
              <a:t>among tenants</a:t>
            </a:r>
          </a:p>
          <a:p>
            <a:r>
              <a:rPr lang="en-US" noProof="0" dirty="0">
                <a:latin typeface="Euclid Circular B" panose="020B0504000000000000" pitchFamily="34" charset="0"/>
                <a:ea typeface="Euclid Circular B" panose="020B0504000000000000" pitchFamily="34" charset="0"/>
              </a:rPr>
              <a:t>Application data is </a:t>
            </a:r>
            <a:r>
              <a:rPr lang="en-US" b="1" noProof="0" dirty="0">
                <a:latin typeface="Euclid Circular B" panose="020B0504000000000000" pitchFamily="34" charset="0"/>
                <a:ea typeface="Euclid Circular B" panose="020B0504000000000000" pitchFamily="34" charset="0"/>
              </a:rPr>
              <a:t>isolated </a:t>
            </a:r>
            <a:r>
              <a:rPr lang="en-US" noProof="0" dirty="0">
                <a:latin typeface="Euclid Circular B" panose="020B0504000000000000" pitchFamily="34" charset="0"/>
                <a:ea typeface="Euclid Circular B" panose="020B0504000000000000" pitchFamily="34" charset="0"/>
              </a:rPr>
              <a:t>between tenants</a:t>
            </a:r>
          </a:p>
          <a:p>
            <a:r>
              <a:rPr lang="en-US" noProof="0" dirty="0">
                <a:latin typeface="Euclid Circular B" panose="020B0504000000000000" pitchFamily="34" charset="0"/>
                <a:ea typeface="Euclid Circular B" panose="020B0504000000000000" pitchFamily="34" charset="0"/>
              </a:rPr>
              <a:t>Parties:</a:t>
            </a:r>
          </a:p>
          <a:p>
            <a:pPr lvl="1"/>
            <a:r>
              <a:rPr lang="en-US" b="1" noProof="0" dirty="0">
                <a:latin typeface="Euclid Circular B" panose="020B0504000000000000" pitchFamily="34" charset="0"/>
                <a:ea typeface="Euclid Circular B" panose="020B0504000000000000" pitchFamily="34" charset="0"/>
              </a:rPr>
              <a:t>Tenant</a:t>
            </a:r>
            <a:r>
              <a:rPr lang="en-US" noProof="0" dirty="0">
                <a:latin typeface="Euclid Circular B" panose="020B0504000000000000" pitchFamily="34" charset="0"/>
                <a:ea typeface="Euclid Circular B" panose="020B0504000000000000" pitchFamily="34" charset="0"/>
              </a:rPr>
              <a:t>: Our customers, using our platform</a:t>
            </a:r>
          </a:p>
          <a:p>
            <a:pPr lvl="1"/>
            <a:r>
              <a:rPr lang="en-US" b="1" noProof="0" dirty="0">
                <a:latin typeface="Euclid Circular B" panose="020B0504000000000000" pitchFamily="34" charset="0"/>
                <a:ea typeface="Euclid Circular B" panose="020B0504000000000000" pitchFamily="34" charset="0"/>
              </a:rPr>
              <a:t>Host</a:t>
            </a:r>
            <a:r>
              <a:rPr lang="en-US" noProof="0" dirty="0">
                <a:latin typeface="Euclid Circular B" panose="020B0504000000000000" pitchFamily="34" charset="0"/>
                <a:ea typeface="Euclid Circular B" panose="020B0504000000000000" pitchFamily="34" charset="0"/>
              </a:rPr>
              <a:t>: The platform owner that is responsible to provide the service </a:t>
            </a:r>
          </a:p>
          <a:p>
            <a:r>
              <a:rPr lang="en-US" noProof="0" dirty="0">
                <a:latin typeface="Euclid Circular B" panose="020B0504000000000000" pitchFamily="34" charset="0"/>
                <a:ea typeface="Euclid Circular B" panose="020B0504000000000000" pitchFamily="34" charset="0"/>
              </a:rPr>
              <a:t>An ideal multi-tenant application;</a:t>
            </a:r>
          </a:p>
          <a:p>
            <a:pPr lvl="1"/>
            <a:r>
              <a:rPr lang="en-US" noProof="0" dirty="0">
                <a:latin typeface="Euclid Circular B" panose="020B0504000000000000" pitchFamily="34" charset="0"/>
                <a:ea typeface="Euclid Circular B" panose="020B0504000000000000" pitchFamily="34" charset="0"/>
              </a:rPr>
              <a:t>Should be </a:t>
            </a:r>
            <a:r>
              <a:rPr lang="en-US" b="1" noProof="0" dirty="0">
                <a:latin typeface="Euclid Circular B" panose="020B0504000000000000" pitchFamily="34" charset="0"/>
                <a:ea typeface="Euclid Circular B" panose="020B0504000000000000" pitchFamily="34" charset="0"/>
              </a:rPr>
              <a:t>unaware of multi-tenancy </a:t>
            </a:r>
            <a:r>
              <a:rPr lang="en-US" noProof="0" dirty="0">
                <a:latin typeface="Euclid Circular B" panose="020B0504000000000000" pitchFamily="34" charset="0"/>
                <a:ea typeface="Euclid Circular B" panose="020B0504000000000000" pitchFamily="34" charset="0"/>
              </a:rPr>
              <a:t>as much as possible!</a:t>
            </a:r>
          </a:p>
          <a:p>
            <a:pPr lvl="1"/>
            <a:r>
              <a:rPr lang="en-US" noProof="0" dirty="0">
                <a:latin typeface="Euclid Circular B" panose="020B0504000000000000" pitchFamily="34" charset="0"/>
                <a:ea typeface="Euclid Circular B" panose="020B0504000000000000" pitchFamily="34" charset="0"/>
              </a:rPr>
              <a:t>Should be </a:t>
            </a:r>
            <a:r>
              <a:rPr lang="en-US" b="1" noProof="0" dirty="0">
                <a:latin typeface="Euclid Circular B" panose="020B0504000000000000" pitchFamily="34" charset="0"/>
                <a:ea typeface="Euclid Circular B" panose="020B0504000000000000" pitchFamily="34" charset="0"/>
              </a:rPr>
              <a:t>deployable to on-premise </a:t>
            </a:r>
            <a:r>
              <a:rPr lang="en-US" noProof="0" dirty="0">
                <a:latin typeface="Euclid Circular B" panose="020B0504000000000000" pitchFamily="34" charset="0"/>
                <a:ea typeface="Euclid Circular B" panose="020B0504000000000000" pitchFamily="34" charset="0"/>
              </a:rPr>
              <a:t>as well</a:t>
            </a:r>
          </a:p>
        </p:txBody>
      </p:sp>
    </p:spTree>
    <p:extLst>
      <p:ext uri="{BB962C8B-B14F-4D97-AF65-F5344CB8AC3E}">
        <p14:creationId xmlns:p14="http://schemas.microsoft.com/office/powerpoint/2010/main" val="388004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41337" y="222791"/>
            <a:ext cx="10515600" cy="916579"/>
          </a:xfrm>
        </p:spPr>
        <p:txBody>
          <a:bodyPr>
            <a:normAutofit/>
          </a:bodyPr>
          <a:lstStyle/>
          <a:p>
            <a:r>
              <a:rPr lang="en-US" sz="4000" b="1" noProof="0" dirty="0">
                <a:solidFill>
                  <a:srgbClr val="292D33"/>
                </a:solidFill>
                <a:latin typeface="Euclid Circular B" panose="020B0504000000000000" pitchFamily="34" charset="0"/>
                <a:ea typeface="Euclid Circular B" panose="020B0504000000000000" pitchFamily="34" charset="0"/>
              </a:rPr>
              <a:t>As-a-Service Business Models</a:t>
            </a:r>
          </a:p>
        </p:txBody>
      </p:sp>
      <p:pic>
        <p:nvPicPr>
          <p:cNvPr id="4" name="Picture 3">
            <a:extLst>
              <a:ext uri="{FF2B5EF4-FFF2-40B4-BE49-F238E27FC236}">
                <a16:creationId xmlns:a16="http://schemas.microsoft.com/office/drawing/2014/main" id="{31D7AB4E-92ED-441A-AD73-228932D28AEA}"/>
              </a:ext>
            </a:extLst>
          </p:cNvPr>
          <p:cNvPicPr>
            <a:picLocks noChangeAspect="1"/>
          </p:cNvPicPr>
          <p:nvPr/>
        </p:nvPicPr>
        <p:blipFill>
          <a:blip r:embed="rId3"/>
          <a:stretch>
            <a:fillRect/>
          </a:stretch>
        </p:blipFill>
        <p:spPr>
          <a:xfrm>
            <a:off x="769938" y="1066800"/>
            <a:ext cx="9125080" cy="5410200"/>
          </a:xfrm>
          <a:prstGeom prst="rect">
            <a:avLst/>
          </a:prstGeom>
        </p:spPr>
      </p:pic>
    </p:spTree>
    <p:extLst>
      <p:ext uri="{BB962C8B-B14F-4D97-AF65-F5344CB8AC3E}">
        <p14:creationId xmlns:p14="http://schemas.microsoft.com/office/powerpoint/2010/main" val="393231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04913"/>
            <a:ext cx="10515600" cy="1124744"/>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Advantages </a:t>
            </a:r>
            <a:r>
              <a:rPr lang="en-US" noProof="0" dirty="0">
                <a:solidFill>
                  <a:srgbClr val="292D33"/>
                </a:solidFill>
                <a:latin typeface="Euclid Circular B" panose="020B0504000000000000" pitchFamily="34" charset="0"/>
                <a:ea typeface="Euclid Circular B" panose="020B0504000000000000" pitchFamily="34" charset="0"/>
              </a:rPr>
              <a:t>of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298699"/>
            <a:ext cx="10515600" cy="3878263"/>
          </a:xfrm>
        </p:spPr>
        <p:txBody>
          <a:bodyPr>
            <a:normAutofit/>
          </a:bodyPr>
          <a:lstStyle/>
          <a:p>
            <a:r>
              <a:rPr lang="en-US" sz="3600" dirty="0">
                <a:latin typeface="Euclid Circular B" panose="020B0504000000000000" pitchFamily="34" charset="0"/>
                <a:ea typeface="Euclid Circular B" panose="020B0504000000000000" pitchFamily="34" charset="0"/>
              </a:rPr>
              <a:t>Cost efficiency — max utilization</a:t>
            </a:r>
            <a:endParaRPr lang="en-US" sz="3600" noProof="0" dirty="0">
              <a:latin typeface="Euclid Circular B" panose="020B0504000000000000" pitchFamily="34" charset="0"/>
              <a:ea typeface="Euclid Circular B" panose="020B0504000000000000" pitchFamily="34" charset="0"/>
            </a:endParaRPr>
          </a:p>
          <a:p>
            <a:r>
              <a:rPr lang="en-US" sz="3600" noProof="0" dirty="0">
                <a:latin typeface="Euclid Circular B" panose="020B0504000000000000" pitchFamily="34" charset="0"/>
                <a:ea typeface="Euclid Circular B" panose="020B0504000000000000" pitchFamily="34" charset="0"/>
              </a:rPr>
              <a:t>Consistent user experience</a:t>
            </a:r>
          </a:p>
          <a:p>
            <a:r>
              <a:rPr lang="en-US" sz="3600" dirty="0">
                <a:latin typeface="Euclid Circular B" panose="020B0504000000000000" pitchFamily="34" charset="0"/>
                <a:ea typeface="Euclid Circular B" panose="020B0504000000000000" pitchFamily="34" charset="0"/>
              </a:rPr>
              <a:t>Centralized management</a:t>
            </a:r>
            <a:endParaRPr lang="en-US" sz="3600" noProof="0" dirty="0">
              <a:latin typeface="Euclid Circular B" panose="020B0504000000000000" pitchFamily="34" charset="0"/>
              <a:ea typeface="Euclid Circular B" panose="020B0504000000000000" pitchFamily="34" charset="0"/>
            </a:endParaRPr>
          </a:p>
          <a:p>
            <a:r>
              <a:rPr lang="en-US" sz="3600" dirty="0">
                <a:latin typeface="Euclid Circular B" panose="020B0504000000000000" pitchFamily="34" charset="0"/>
                <a:ea typeface="Euclid Circular B" panose="020B0504000000000000" pitchFamily="34" charset="0"/>
              </a:rPr>
              <a:t>Scalability</a:t>
            </a:r>
          </a:p>
          <a:p>
            <a:r>
              <a:rPr lang="en-US" sz="3600" dirty="0">
                <a:latin typeface="Euclid Circular B" panose="020B0504000000000000" pitchFamily="34" charset="0"/>
                <a:ea typeface="Euclid Circular B" panose="020B0504000000000000" pitchFamily="34" charset="0"/>
              </a:rPr>
              <a:t>Ease of Deployment</a:t>
            </a:r>
            <a:endParaRPr lang="en-US" sz="36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74951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39271"/>
            <a:ext cx="10515600" cy="9398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Challenges </a:t>
            </a:r>
            <a:r>
              <a:rPr lang="en-US" noProof="0" dirty="0">
                <a:solidFill>
                  <a:srgbClr val="292D33"/>
                </a:solidFill>
                <a:latin typeface="Euclid Circular B" panose="020B0504000000000000" pitchFamily="34" charset="0"/>
                <a:ea typeface="Euclid Circular B" panose="020B0504000000000000" pitchFamily="34" charset="0"/>
              </a:rPr>
              <a:t>of Multi-Tenancy</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58999"/>
            <a:ext cx="10515600" cy="4017963"/>
          </a:xfrm>
        </p:spPr>
        <p:txBody>
          <a:bodyPr>
            <a:normAutofit/>
          </a:bodyPr>
          <a:lstStyle/>
          <a:p>
            <a:r>
              <a:rPr lang="en-US" sz="3600" b="1" noProof="0" dirty="0">
                <a:latin typeface="Euclid Circular B" panose="020B0504000000000000" pitchFamily="34" charset="0"/>
                <a:ea typeface="Euclid Circular B" panose="020B0504000000000000" pitchFamily="34" charset="0"/>
              </a:rPr>
              <a:t>Data</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isolation</a:t>
            </a:r>
          </a:p>
          <a:p>
            <a:r>
              <a:rPr lang="en-US" sz="3600" b="1" noProof="0" dirty="0">
                <a:latin typeface="Euclid Circular B" panose="020B0504000000000000" pitchFamily="34" charset="0"/>
                <a:ea typeface="Euclid Circular B" panose="020B0504000000000000" pitchFamily="34" charset="0"/>
              </a:rPr>
              <a:t>Configuration</a:t>
            </a:r>
            <a:r>
              <a:rPr lang="en-US" sz="3600" noProof="0" dirty="0">
                <a:latin typeface="Euclid Circular B" panose="020B0504000000000000" pitchFamily="34" charset="0"/>
                <a:ea typeface="Euclid Circular B" panose="020B0504000000000000" pitchFamily="34" charset="0"/>
              </a:rPr>
              <a:t> &amp; </a:t>
            </a:r>
            <a:r>
              <a:rPr lang="en-US" sz="3600" b="1" noProof="0" dirty="0">
                <a:latin typeface="Euclid Circular B" panose="020B0504000000000000" pitchFamily="34" charset="0"/>
                <a:ea typeface="Euclid Circular B" panose="020B0504000000000000" pitchFamily="34" charset="0"/>
              </a:rPr>
              <a:t>customization</a:t>
            </a:r>
            <a:r>
              <a:rPr lang="en-US" sz="3600" noProof="0" dirty="0">
                <a:latin typeface="Euclid Circular B" panose="020B0504000000000000" pitchFamily="34" charset="0"/>
                <a:ea typeface="Euclid Circular B" panose="020B0504000000000000" pitchFamily="34" charset="0"/>
              </a:rPr>
              <a:t> per tenant</a:t>
            </a:r>
          </a:p>
          <a:p>
            <a:r>
              <a:rPr lang="en-US" sz="3600" dirty="0">
                <a:latin typeface="Euclid Circular B" panose="020B0504000000000000" pitchFamily="34" charset="0"/>
                <a:ea typeface="Euclid Circular B" panose="020B0504000000000000" pitchFamily="34" charset="0"/>
              </a:rPr>
              <a:t>Performance </a:t>
            </a:r>
            <a:r>
              <a:rPr lang="en-US" sz="3600" noProof="0" dirty="0">
                <a:latin typeface="Euclid Circular B" panose="020B0504000000000000" pitchFamily="34" charset="0"/>
                <a:ea typeface="Euclid Circular B" panose="020B0504000000000000" pitchFamily="34" charset="0"/>
              </a:rPr>
              <a:t>balance: N</a:t>
            </a:r>
            <a:r>
              <a:rPr lang="en-US" sz="3600" dirty="0" err="1">
                <a:latin typeface="Euclid Circular B" panose="020B0504000000000000" pitchFamily="34" charset="0"/>
                <a:ea typeface="Euclid Circular B" panose="020B0504000000000000" pitchFamily="34" charset="0"/>
              </a:rPr>
              <a:t>oisy</a:t>
            </a:r>
            <a:r>
              <a:rPr lang="en-US" sz="3600" dirty="0">
                <a:latin typeface="Euclid Circular B" panose="020B0504000000000000" pitchFamily="34" charset="0"/>
                <a:ea typeface="Euclid Circular B" panose="020B0504000000000000" pitchFamily="34" charset="0"/>
              </a:rPr>
              <a:t> neighbors!</a:t>
            </a:r>
          </a:p>
          <a:p>
            <a:r>
              <a:rPr lang="en-US" sz="3600" dirty="0">
                <a:latin typeface="Euclid Circular B" panose="020B0504000000000000" pitchFamily="34" charset="0"/>
                <a:ea typeface="Euclid Circular B" panose="020B0504000000000000" pitchFamily="34" charset="0"/>
              </a:rPr>
              <a:t>Security</a:t>
            </a:r>
          </a:p>
          <a:p>
            <a:r>
              <a:rPr lang="en-US" sz="3600" dirty="0">
                <a:latin typeface="Euclid Circular B" panose="020B0504000000000000" pitchFamily="34" charset="0"/>
                <a:ea typeface="Euclid Circular B" panose="020B0504000000000000" pitchFamily="34" charset="0"/>
              </a:rPr>
              <a:t>Backup and recovery</a:t>
            </a:r>
          </a:p>
        </p:txBody>
      </p:sp>
    </p:spTree>
    <p:extLst>
      <p:ext uri="{BB962C8B-B14F-4D97-AF65-F5344CB8AC3E}">
        <p14:creationId xmlns:p14="http://schemas.microsoft.com/office/powerpoint/2010/main" val="45588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8385"/>
            <a:ext cx="10515600" cy="7493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Deployment </a:t>
            </a:r>
            <a:r>
              <a:rPr lang="en-US" b="1" dirty="0">
                <a:solidFill>
                  <a:srgbClr val="292D33"/>
                </a:solidFill>
                <a:latin typeface="Euclid Circular B" panose="020B0504000000000000" pitchFamily="34" charset="0"/>
                <a:ea typeface="Euclid Circular B" panose="020B0504000000000000" pitchFamily="34" charset="0"/>
              </a:rPr>
              <a:t>&amp;</a:t>
            </a:r>
            <a:r>
              <a:rPr lang="en-US" b="1" noProof="0" dirty="0">
                <a:solidFill>
                  <a:srgbClr val="292D33"/>
                </a:solidFill>
                <a:latin typeface="Euclid Circular B" panose="020B0504000000000000" pitchFamily="34" charset="0"/>
                <a:ea typeface="Euclid Circular B" panose="020B0504000000000000" pitchFamily="34" charset="0"/>
              </a:rPr>
              <a:t> Database Architectures</a:t>
            </a:r>
          </a:p>
        </p:txBody>
      </p:sp>
      <p:pic>
        <p:nvPicPr>
          <p:cNvPr id="9" name="Picture 8">
            <a:extLst>
              <a:ext uri="{FF2B5EF4-FFF2-40B4-BE49-F238E27FC236}">
                <a16:creationId xmlns:a16="http://schemas.microsoft.com/office/drawing/2014/main" id="{B2BBA7A0-84D6-4772-B1A1-C02302922E7B}"/>
              </a:ext>
            </a:extLst>
          </p:cNvPr>
          <p:cNvPicPr>
            <a:picLocks noChangeAspect="1"/>
          </p:cNvPicPr>
          <p:nvPr/>
        </p:nvPicPr>
        <p:blipFill>
          <a:blip r:embed="rId3"/>
          <a:stretch>
            <a:fillRect/>
          </a:stretch>
        </p:blipFill>
        <p:spPr>
          <a:xfrm>
            <a:off x="514350" y="1314450"/>
            <a:ext cx="11163300" cy="4229100"/>
          </a:xfrm>
          <a:prstGeom prst="rect">
            <a:avLst/>
          </a:prstGeom>
        </p:spPr>
      </p:pic>
      <p:pic>
        <p:nvPicPr>
          <p:cNvPr id="6" name="Picture 5">
            <a:extLst>
              <a:ext uri="{FF2B5EF4-FFF2-40B4-BE49-F238E27FC236}">
                <a16:creationId xmlns:a16="http://schemas.microsoft.com/office/drawing/2014/main" id="{8D1FE1B2-A0CA-40C5-9695-9EE004E422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10900" y="1752600"/>
            <a:ext cx="749300" cy="749300"/>
          </a:xfrm>
          <a:prstGeom prst="rect">
            <a:avLst/>
          </a:prstGeom>
        </p:spPr>
      </p:pic>
    </p:spTree>
    <p:extLst>
      <p:ext uri="{BB962C8B-B14F-4D97-AF65-F5344CB8AC3E}">
        <p14:creationId xmlns:p14="http://schemas.microsoft.com/office/powerpoint/2010/main" val="2781252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15056</TotalTime>
  <Words>3165</Words>
  <Application>Microsoft Office PowerPoint</Application>
  <PresentationFormat>Widescreen</PresentationFormat>
  <Paragraphs>332</Paragraphs>
  <Slides>36</Slides>
  <Notes>33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Calibri</vt:lpstr>
      <vt:lpstr>Calibri Light</vt:lpstr>
      <vt:lpstr>Cascadia Mono</vt:lpstr>
      <vt:lpstr>Courier New</vt:lpstr>
      <vt:lpstr>Euclid Circular B</vt:lpstr>
      <vt:lpstr>Euclid Circular B Light</vt:lpstr>
      <vt:lpstr>Poppins</vt:lpstr>
      <vt:lpstr>SFMono-Regular</vt:lpstr>
      <vt:lpstr>Office Theme</vt:lpstr>
      <vt:lpstr>Building Multi-Tenant  ASP.NET Core Applications</vt:lpstr>
      <vt:lpstr>Open-source Framework for </vt:lpstr>
      <vt:lpstr>Open-source Framework for </vt:lpstr>
      <vt:lpstr>Agenda</vt:lpstr>
      <vt:lpstr>What is Multi-Tenancy?</vt:lpstr>
      <vt:lpstr>As-a-Service Business Models</vt:lpstr>
      <vt:lpstr>Advantages of Multi-Tenancy</vt:lpstr>
      <vt:lpstr>Challenges of Multi-Tenancy</vt:lpstr>
      <vt:lpstr>Deployment &amp; Database Architectures</vt:lpstr>
      <vt:lpstr>Maintaining Application States</vt:lpstr>
      <vt:lpstr>What is ABP Framework?</vt:lpstr>
      <vt:lpstr>Determining the Current Tenant</vt:lpstr>
      <vt:lpstr>Determining the Current Tenant</vt:lpstr>
      <vt:lpstr>Determining the Current Tenant</vt:lpstr>
      <vt:lpstr>Determining the Current Tenant</vt:lpstr>
      <vt:lpstr>Determining the Current Tenant</vt:lpstr>
      <vt:lpstr>Determining the Current Tenant</vt:lpstr>
      <vt:lpstr>Data Isolation — Traditional way</vt:lpstr>
      <vt:lpstr>Data Isolation</vt:lpstr>
      <vt:lpstr>Data Isolation — EF Core</vt:lpstr>
      <vt:lpstr>Data Isolation — EF Core</vt:lpstr>
      <vt:lpstr>Data Isolation — EF Core</vt:lpstr>
      <vt:lpstr>Data Isolation — EF Core PROS &amp; CONS</vt:lpstr>
      <vt:lpstr>Data Isolation — MongoDB</vt:lpstr>
      <vt:lpstr>Data Isolation — MongoDB</vt:lpstr>
      <vt:lpstr>Connection String Selection</vt:lpstr>
      <vt:lpstr>Connection String Selection</vt:lpstr>
      <vt:lpstr>Retrieving the current tenant: ICurrentTenant</vt:lpstr>
      <vt:lpstr>Changing the Active Tenant</vt:lpstr>
      <vt:lpstr>Setting the Active Tenant in Middleware</vt:lpstr>
      <vt:lpstr>Disabling Multi-Tenancy Filter</vt:lpstr>
      <vt:lpstr>The Feature System</vt:lpstr>
      <vt:lpstr>The Feature System</vt:lpstr>
      <vt:lpstr>PowerPoint Presentation</vt:lpstr>
      <vt:lpstr>PowerPoint Presentation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468</cp:revision>
  <dcterms:created xsi:type="dcterms:W3CDTF">2022-02-27T10:42:11Z</dcterms:created>
  <dcterms:modified xsi:type="dcterms:W3CDTF">2023-09-11T05:38:04Z</dcterms:modified>
</cp:coreProperties>
</file>