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93" r:id="rId20"/>
    <p:sldId id="275" r:id="rId21"/>
    <p:sldId id="274" r:id="rId22"/>
    <p:sldId id="294" r:id="rId23"/>
    <p:sldId id="291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FCB"/>
    <a:srgbClr val="B84297"/>
    <a:srgbClr val="512BD4"/>
    <a:srgbClr val="6457C1"/>
    <a:srgbClr val="292929"/>
    <a:srgbClr val="3B3187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275" autoAdjust="0"/>
  </p:normalViewPr>
  <p:slideViewPr>
    <p:cSldViewPr snapToGrid="0">
      <p:cViewPr varScale="1">
        <p:scale>
          <a:sx n="75" d="100"/>
          <a:sy n="75" d="100"/>
        </p:scale>
        <p:origin x="1836" y="72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On Premises: </a:t>
            </a:r>
            <a:r>
              <a:rPr lang="en-US" dirty="0"/>
              <a:t>"on-prem" is installed and runs on computers on the premises of the organization using the software, rather than at a remote facility.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Infrastructure as a Service </a:t>
            </a:r>
            <a:r>
              <a:rPr lang="en-US" dirty="0"/>
              <a:t>Customers with access to computing resources, like servers, storage, and networking. It allows users to rent these resources on a pay-as-you-go basis, so they don't need to invest in hardware or software upfront. IaaS customers have full control over the virtual machines and can install and configure their own software and applications.</a:t>
            </a: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Azure, AWS, Google Compute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Platform as a Service </a:t>
            </a:r>
            <a:r>
              <a:rPr lang="en-US" dirty="0"/>
              <a:t>Customers can develop, run, and manage web applications without having to worry about the underlying infrastructure. PaaS provides customers a platform to build and deploy applications quickly and easily. </a:t>
            </a:r>
            <a:r>
              <a:rPr lang="en-US" b="1" dirty="0"/>
              <a:t>Examples</a:t>
            </a:r>
            <a:r>
              <a:rPr lang="en-US" dirty="0"/>
              <a:t>: Google Search Engine,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Software as a Service  </a:t>
            </a:r>
            <a:r>
              <a:rPr lang="en-US" dirty="0"/>
              <a:t>SaaS is a cloud computing model in which software applications are hosted on a remote server, and customers access them through a web browser. SaaS eliminates the need for customers to install and manage the software on their own systems.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Discord, Zoom, Gmail, Netflix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use and no installs or downloads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Eliminates the need for users to maintain and manage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 updates (so you always have the right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Offers marketers increased speed to market and reduced friction (for Sitecore SaaS solutions specifically. Say that 10 times fast.)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Highly scalable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a lower cost of ownership, especially as compared to on-prem software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best practices.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it’s built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  <a:p>
            <a:endParaRPr lang="en-US" dirty="0"/>
          </a:p>
          <a:p>
            <a:r>
              <a:rPr lang="en-US" dirty="0"/>
              <a:t>On the ground level, there’s raw ASP.NET Core and next level our framework comes up with all kinds of generic features that a line-of-business app should have, and on the roof level you write your custom business code.</a:t>
            </a:r>
          </a:p>
          <a:p>
            <a:r>
              <a:rPr lang="en-US" dirty="0"/>
              <a:t>You don’t worry about multi-tenancy and all its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3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ebicogl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1" y="1758043"/>
            <a:ext cx="82296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600" b="1" noProof="0" dirty="0">
                <a:solidFill>
                  <a:srgbClr val="3E9FCB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Applications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1" y="5315857"/>
            <a:ext cx="9144000" cy="1036122"/>
          </a:xfrm>
        </p:spPr>
        <p:txBody>
          <a:bodyPr>
            <a:normAutofit/>
          </a:bodyPr>
          <a:lstStyle/>
          <a:p>
            <a:r>
              <a:rPr lang="en-US" sz="4000" noProof="0" dirty="0">
                <a:solidFill>
                  <a:srgbClr val="3B318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Alper Ebicoglu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ACCF52-9F58-4AC9-B4F0-5B61BF2C2EE5}"/>
              </a:ext>
            </a:extLst>
          </p:cNvPr>
          <p:cNvSpPr txBox="1">
            <a:spLocks/>
          </p:cNvSpPr>
          <p:nvPr/>
        </p:nvSpPr>
        <p:spPr>
          <a:xfrm>
            <a:off x="2311400" y="3173251"/>
            <a:ext cx="8318500" cy="686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the</a:t>
            </a:r>
            <a:r>
              <a:rPr lang="en-US" sz="44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400" b="1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ABP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compatible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ABP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packages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(NuGet &amp; NPM) </a:t>
            </a:r>
            <a:endParaRPr lang="en-US" sz="4000" noProof="0" dirty="0">
              <a:solidFill>
                <a:schemeClr val="tx1">
                  <a:lumMod val="75000"/>
                  <a:lumOff val="2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943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</a:t>
            </a:r>
            <a:b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73325"/>
            <a:ext cx="12192000" cy="2974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0" noProof="0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1163300" cy="12827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Enable / Disable Multi-Tenancy Globally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01" y="2087045"/>
            <a:ext cx="8756597" cy="2683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3814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noProof="0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noProof="0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Custom Resolvers </a:t>
            </a:r>
            <a:r>
              <a:rPr lang="en-US" dirty="0"/>
              <a:t>(implement your </a:t>
            </a:r>
            <a:r>
              <a:rPr lang="en-US" dirty="0" err="1">
                <a:solidFill>
                  <a:srgbClr val="D63384"/>
                </a:solidFill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noProof="0" dirty="0"/>
              <a:t>And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02" y="4290851"/>
            <a:ext cx="6498698" cy="1497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116EB-32C1-4B6D-AC00-1ED5AE30079A}"/>
              </a:ext>
            </a:extLst>
          </p:cNvPr>
          <p:cNvSpPr txBox="1"/>
          <p:nvPr/>
        </p:nvSpPr>
        <p:spPr>
          <a:xfrm>
            <a:off x="838200" y="10696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Resolvers:</a:t>
            </a:r>
          </a:p>
        </p:txBody>
      </p:sp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Retrieving the current tenant: </a:t>
            </a:r>
            <a:r>
              <a:rPr lang="en-US" dirty="0" err="1"/>
              <a:t>ICurrentTenant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1223963"/>
            <a:ext cx="10693400" cy="1036637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B928F-FE16-4B91-995A-EC6D510F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2549526"/>
            <a:ext cx="8921094" cy="35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Switching the current tenant: </a:t>
            </a:r>
            <a:r>
              <a:rPr lang="en-US" sz="4000" dirty="0" err="1"/>
              <a:t>ICurrentTenant</a:t>
            </a:r>
            <a:endParaRPr lang="en-US" sz="28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196"/>
            <a:ext cx="8316988" cy="4796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2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184"/>
            <a:ext cx="7920578" cy="4837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56666-CF61-4C44-B1A5-C45EF2AF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4162"/>
            <a:ext cx="9020175" cy="463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6BA93-17D5-4AF3-A191-1949AAD0D2D8}"/>
              </a:ext>
            </a:extLst>
          </p:cNvPr>
          <p:cNvSpPr/>
          <p:nvPr/>
        </p:nvSpPr>
        <p:spPr>
          <a:xfrm>
            <a:off x="1193800" y="2794000"/>
            <a:ext cx="8305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56F08-FABE-45CC-9C5B-643B6E64358B}"/>
              </a:ext>
            </a:extLst>
          </p:cNvPr>
          <p:cNvSpPr/>
          <p:nvPr/>
        </p:nvSpPr>
        <p:spPr>
          <a:xfrm>
            <a:off x="1193800" y="4008438"/>
            <a:ext cx="8305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765"/>
            <a:ext cx="10515600" cy="4351338"/>
          </a:xfrm>
        </p:spPr>
        <p:txBody>
          <a:bodyPr/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pPr marL="0" indent="0">
              <a:buNone/>
            </a:pP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65B5A-76D5-4EF9-A2D8-0EB90D87E32F}"/>
              </a:ext>
            </a:extLst>
          </p:cNvPr>
          <p:cNvSpPr txBox="1"/>
          <p:nvPr/>
        </p:nvSpPr>
        <p:spPr>
          <a:xfrm>
            <a:off x="1155700" y="1363136"/>
            <a:ext cx="627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4FC83-FA8D-4255-8AF1-D20EED5A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31" y="2040748"/>
            <a:ext cx="8006153" cy="3966351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1F31F67-F54F-472A-BF8B-7772AFE7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0688"/>
            <a:ext cx="6891192" cy="3543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E294A-DAF4-440A-828C-711AC996646C}"/>
              </a:ext>
            </a:extLst>
          </p:cNvPr>
          <p:cNvSpPr txBox="1"/>
          <p:nvPr/>
        </p:nvSpPr>
        <p:spPr>
          <a:xfrm>
            <a:off x="838200" y="1413096"/>
            <a:ext cx="755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 with </a:t>
            </a:r>
            <a:r>
              <a:rPr lang="en-US" sz="24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sz="2400" b="1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sz="24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sz="24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DA46F37-5156-4D1D-AFAB-244BF2476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692" y="4522530"/>
            <a:ext cx="6570808" cy="2178862"/>
          </a:xfrm>
          <a:prstGeom prst="rect">
            <a:avLst/>
          </a:prstGeom>
          <a:ln w="1270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40718B-8648-4342-B0AF-F38A575763A5}"/>
              </a:ext>
            </a:extLst>
          </p:cNvPr>
          <p:cNvCxnSpPr>
            <a:cxnSpLocks/>
          </p:cNvCxnSpPr>
          <p:nvPr/>
        </p:nvCxnSpPr>
        <p:spPr>
          <a:xfrm>
            <a:off x="2057400" y="3429000"/>
            <a:ext cx="3911600" cy="176530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9391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38FF0-535D-419A-B1AD-3C6DC29E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260600"/>
            <a:ext cx="7157460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106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0349"/>
            <a:ext cx="11353800" cy="84137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Compatible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Framework: ABP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597025"/>
            <a:ext cx="10515600" cy="4351338"/>
          </a:xfrm>
        </p:spPr>
        <p:txBody>
          <a:bodyPr/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b="1" noProof="0" dirty="0">
                <a:solidFill>
                  <a:schemeClr val="bg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 You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006" y="2804534"/>
            <a:ext cx="6368794" cy="77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</a:t>
            </a:r>
            <a:r>
              <a:rPr lang="en-US" b="1" dirty="0"/>
              <a:t>ebicoglu</a:t>
            </a:r>
            <a:r>
              <a:rPr lang="en-US" dirty="0"/>
              <a:t> 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F95B2-1BBB-49D3-A13E-4D814271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41" y="1848806"/>
            <a:ext cx="52833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1DF49-CE2B-4781-B2EF-BE47D5932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41" y="2749701"/>
            <a:ext cx="540000" cy="54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B5CCA68-2479-4648-B425-D36ADDD7D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1141" y="3739517"/>
            <a:ext cx="540000" cy="540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74FE8A-CDA9-42A3-A4F5-7B3EF584EEBA}"/>
              </a:ext>
            </a:extLst>
          </p:cNvPr>
          <p:cNvSpPr txBox="1">
            <a:spLocks/>
          </p:cNvSpPr>
          <p:nvPr/>
        </p:nvSpPr>
        <p:spPr>
          <a:xfrm>
            <a:off x="2953006" y="1848806"/>
            <a:ext cx="6927594" cy="77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https://twitter.com/</a:t>
            </a:r>
            <a:r>
              <a:rPr lang="en-US" b="1" dirty="0"/>
              <a:t>alperebicoglu</a:t>
            </a:r>
            <a:r>
              <a:rPr lang="en-US" dirty="0"/>
              <a:t> </a:t>
            </a:r>
            <a:endParaRPr lang="en-US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5506AB-57DF-4F76-B8D5-78F55AD5A404}"/>
              </a:ext>
            </a:extLst>
          </p:cNvPr>
          <p:cNvSpPr txBox="1">
            <a:spLocks/>
          </p:cNvSpPr>
          <p:nvPr/>
        </p:nvSpPr>
        <p:spPr>
          <a:xfrm>
            <a:off x="2953006" y="3764916"/>
            <a:ext cx="6508494" cy="54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https://medium.com</a:t>
            </a:r>
            <a:r>
              <a:rPr lang="en-US" b="1" dirty="0"/>
              <a:t>/@alperonline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6521E-CDBE-4BBF-BDAE-3CC9A0AEF5A0}"/>
              </a:ext>
            </a:extLst>
          </p:cNvPr>
          <p:cNvSpPr txBox="1"/>
          <p:nvPr/>
        </p:nvSpPr>
        <p:spPr>
          <a:xfrm>
            <a:off x="2141141" y="5009194"/>
            <a:ext cx="94615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Download </a:t>
            </a:r>
            <a:r>
              <a:rPr lang="en-US" b="1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this presentation at</a:t>
            </a:r>
            <a:endParaRPr lang="en-US" b="1" dirty="0">
              <a:latin typeface="Euclid Circular B Light" panose="020B0304000000000000" pitchFamily="34" charset="0"/>
              <a:ea typeface="Euclid Circular B Light" panose="020B0304000000000000" pitchFamily="34" charset="0"/>
            </a:endParaRPr>
          </a:p>
          <a:p>
            <a:r>
              <a:rPr lang="en-US" sz="1600" dirty="0">
                <a:latin typeface="Euclid Circular B Light" panose="020B0304000000000000" pitchFamily="34" charset="0"/>
                <a:ea typeface="Euclid Circular B Light" panose="020B0304000000000000" pitchFamily="34" charset="0"/>
              </a:rPr>
              <a:t>https://github.com/ebicoglu/presentations/blob/main/Multi-Tenancy-with-ABP.pptx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As-a-Service Business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25031-2A72-47E4-B021-EAADCD1EF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8" y="1011004"/>
            <a:ext cx="9484948" cy="56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Parties:</a:t>
            </a:r>
          </a:p>
          <a:p>
            <a:pPr lvl="1"/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customers, using our platform</a:t>
            </a:r>
          </a:p>
          <a:p>
            <a:pPr lvl="1"/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platform owner that is responsible to provide the service 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>
            <a:normAutofit/>
          </a:bodyPr>
          <a:lstStyle/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</a:t>
            </a:r>
            <a:r>
              <a:rPr lang="en-US" sz="3600" b="1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and storage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balance between tenants </a:t>
            </a:r>
          </a:p>
          <a:p>
            <a:pPr lvl="1"/>
            <a:r>
              <a:rPr lang="en-US" sz="2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Heavy use by one tenant affects others!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cookie, header, query string, payload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ticket/cookie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(relational, non-relational, ...)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cache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(Redis, Memcached, ...)</a:t>
            </a:r>
          </a:p>
          <a:p>
            <a:endParaRPr lang="en-US" sz="3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66D0-9DBC-44E8-B420-DCC8F50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1325563"/>
            <a:ext cx="1126012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"/>
            <a:ext cx="10515600" cy="1325563"/>
          </a:xfrm>
        </p:spPr>
        <p:txBody>
          <a:bodyPr/>
          <a:lstStyle/>
          <a:p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366501"/>
            <a:ext cx="10729394" cy="104227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</a:t>
            </a:r>
            <a:r>
              <a:rPr lang="en-US" noProof="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noProof="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line-of-business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apps on top of the </a:t>
            </a:r>
            <a:r>
              <a:rPr lang="en-US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4740A0-CBCC-42E0-882F-360DCC797FC9}"/>
              </a:ext>
            </a:extLst>
          </p:cNvPr>
          <p:cNvGrpSpPr/>
          <p:nvPr/>
        </p:nvGrpSpPr>
        <p:grpSpPr>
          <a:xfrm>
            <a:off x="191414" y="2449421"/>
            <a:ext cx="10463886" cy="3443968"/>
            <a:chOff x="89814" y="2512332"/>
            <a:chExt cx="10222585" cy="3520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9F7368-6BAC-ED6D-DC8C-E60468DD34AC}"/>
                </a:ext>
              </a:extLst>
            </p:cNvPr>
            <p:cNvSpPr/>
            <p:nvPr/>
          </p:nvSpPr>
          <p:spPr>
            <a:xfrm>
              <a:off x="1730814" y="3824728"/>
              <a:ext cx="6759917" cy="944917"/>
            </a:xfrm>
            <a:prstGeom prst="rect">
              <a:avLst/>
            </a:prstGeom>
            <a:solidFill>
              <a:srgbClr val="38003C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ABP.IO Platform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Architecture &amp; Infrastructure for Real-World Business Applications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58461-DB8C-E211-A154-522868A5F767}"/>
                </a:ext>
              </a:extLst>
            </p:cNvPr>
            <p:cNvSpPr/>
            <p:nvPr/>
          </p:nvSpPr>
          <p:spPr>
            <a:xfrm>
              <a:off x="1730815" y="5087583"/>
              <a:ext cx="8581584" cy="944917"/>
            </a:xfrm>
            <a:prstGeom prst="rect">
              <a:avLst/>
            </a:prstGeom>
            <a:solidFill>
              <a:srgbClr val="512BD4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.NET Platform / ASP.NET Core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Web Application &amp; HTTP Service Development Framework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CB6A854-125C-2B3C-0FA3-FE586A173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06" y="5087582"/>
              <a:ext cx="912570" cy="944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E3545F-D5C5-EF6F-E0D1-C6768FFE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60" y="2512332"/>
              <a:ext cx="1008261" cy="104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2D1086-4513-EB65-DFAF-FCFD047F2A29}"/>
                </a:ext>
              </a:extLst>
            </p:cNvPr>
            <p:cNvSpPr/>
            <p:nvPr/>
          </p:nvSpPr>
          <p:spPr>
            <a:xfrm>
              <a:off x="1730814" y="2561874"/>
              <a:ext cx="8581585" cy="9449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Your Application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Focus on your own business code!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F615BF-8833-712C-E653-3C443668F2A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6021607" y="4769645"/>
              <a:ext cx="0" cy="31793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BE8A25-C7FE-B879-5EBC-046A6DB3E9F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021606" y="3506791"/>
              <a:ext cx="1" cy="31793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498368-5F82-CD5C-0462-0A8B1D5D97D9}"/>
                </a:ext>
              </a:extLst>
            </p:cNvPr>
            <p:cNvCxnSpPr>
              <a:cxnSpLocks/>
            </p:cNvCxnSpPr>
            <p:nvPr/>
          </p:nvCxnSpPr>
          <p:spPr>
            <a:xfrm>
              <a:off x="9356486" y="3506791"/>
              <a:ext cx="0" cy="15807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icture containing text, transport, vector graphics&#10;&#10;Description automatically generated">
              <a:extLst>
                <a:ext uri="{FF2B5EF4-FFF2-40B4-BE49-F238E27FC236}">
                  <a16:creationId xmlns:a16="http://schemas.microsoft.com/office/drawing/2014/main" id="{E93630BA-05F1-753C-5298-EB552AE27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4" y="3423224"/>
              <a:ext cx="1981754" cy="205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1022</Words>
  <Application>Microsoft Office PowerPoint</Application>
  <PresentationFormat>Widescreen</PresentationFormat>
  <Paragraphs>158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Euclid Circular B</vt:lpstr>
      <vt:lpstr>Euclid Circular B Light</vt:lpstr>
      <vt:lpstr>SFMono-Regular</vt:lpstr>
      <vt:lpstr>Office Theme</vt:lpstr>
      <vt:lpstr>Building Multi-Tenant  ASP.NET Core Applications</vt:lpstr>
      <vt:lpstr>Agenda</vt:lpstr>
      <vt:lpstr>As-a-Service Business Models</vt:lpstr>
      <vt:lpstr>What is Multi-Tenancy?</vt:lpstr>
      <vt:lpstr>Advantages of Multi-Tenancy</vt:lpstr>
      <vt:lpstr>Challenges of Multi-Tenancy</vt:lpstr>
      <vt:lpstr>Application State</vt:lpstr>
      <vt:lpstr>Deployment &amp; Database Architectures</vt:lpstr>
      <vt:lpstr>What is ABP Framework?</vt:lpstr>
      <vt:lpstr>The Architecture of ABP Framework</vt:lpstr>
      <vt:lpstr>Components of ABP Framework</vt:lpstr>
      <vt:lpstr>ABP Framework:  Multi-Tenancy in Action</vt:lpstr>
      <vt:lpstr>Enable / Disable Multi-Tenancy Globally </vt:lpstr>
      <vt:lpstr>Tenant Identification</vt:lpstr>
      <vt:lpstr>Connection String Selection</vt:lpstr>
      <vt:lpstr>Retrieving the current tenant: ICurrentTenant</vt:lpstr>
      <vt:lpstr>Switching the current tenant: ICurrentTenant</vt:lpstr>
      <vt:lpstr>Disabling Multi-Tenancy Filter</vt:lpstr>
      <vt:lpstr>The Feature System</vt:lpstr>
      <vt:lpstr>The Feature System</vt:lpstr>
      <vt:lpstr>The Feature System</vt:lpstr>
      <vt:lpstr>The Feature System</vt:lpstr>
      <vt:lpstr>The Feature System</vt:lpstr>
      <vt:lpstr>Multi-Tenant Compatible Framework: ABP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146</cp:revision>
  <dcterms:created xsi:type="dcterms:W3CDTF">2022-02-27T10:42:11Z</dcterms:created>
  <dcterms:modified xsi:type="dcterms:W3CDTF">2023-08-27T22:07:44Z</dcterms:modified>
</cp:coreProperties>
</file>