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1"/>
  </p:notesMasterIdLst>
  <p:sldIdLst>
    <p:sldId id="256" r:id="rId2"/>
    <p:sldId id="310" r:id="rId3"/>
    <p:sldId id="296" r:id="rId4"/>
    <p:sldId id="264" r:id="rId5"/>
    <p:sldId id="257" r:id="rId6"/>
    <p:sldId id="259" r:id="rId7"/>
    <p:sldId id="289" r:id="rId8"/>
    <p:sldId id="261" r:id="rId9"/>
    <p:sldId id="260" r:id="rId10"/>
    <p:sldId id="263" r:id="rId11"/>
    <p:sldId id="262" r:id="rId12"/>
    <p:sldId id="326" r:id="rId13"/>
    <p:sldId id="325" r:id="rId14"/>
    <p:sldId id="304" r:id="rId15"/>
    <p:sldId id="305" r:id="rId16"/>
    <p:sldId id="306" r:id="rId17"/>
    <p:sldId id="307" r:id="rId18"/>
    <p:sldId id="308" r:id="rId19"/>
    <p:sldId id="298" r:id="rId20"/>
    <p:sldId id="313" r:id="rId21"/>
    <p:sldId id="301" r:id="rId22"/>
    <p:sldId id="316" r:id="rId23"/>
    <p:sldId id="317" r:id="rId24"/>
    <p:sldId id="320" r:id="rId25"/>
    <p:sldId id="319" r:id="rId26"/>
    <p:sldId id="321" r:id="rId27"/>
    <p:sldId id="270" r:id="rId28"/>
    <p:sldId id="312" r:id="rId29"/>
    <p:sldId id="271" r:id="rId30"/>
    <p:sldId id="311" r:id="rId31"/>
    <p:sldId id="322" r:id="rId32"/>
    <p:sldId id="272" r:id="rId33"/>
    <p:sldId id="323" r:id="rId34"/>
    <p:sldId id="324" r:id="rId35"/>
    <p:sldId id="293" r:id="rId36"/>
    <p:sldId id="275" r:id="rId37"/>
    <p:sldId id="274" r:id="rId38"/>
    <p:sldId id="294" r:id="rId39"/>
    <p:sldId id="288"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9D9D9"/>
    <a:srgbClr val="868686"/>
    <a:srgbClr val="FE9D00"/>
    <a:srgbClr val="FFB02E"/>
    <a:srgbClr val="FFC000"/>
    <a:srgbClr val="414141"/>
    <a:srgbClr val="292D33"/>
    <a:srgbClr val="8C4FAE"/>
    <a:srgbClr val="3E9FCB"/>
    <a:srgbClr val="FF8B8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8152" autoAdjust="0"/>
    <p:restoredTop sz="70153" autoAdjust="0"/>
  </p:normalViewPr>
  <p:slideViewPr>
    <p:cSldViewPr snapToGrid="0">
      <p:cViewPr>
        <p:scale>
          <a:sx n="66" d="100"/>
          <a:sy n="66" d="100"/>
        </p:scale>
        <p:origin x="942" y="372"/>
      </p:cViewPr>
      <p:guideLst/>
    </p:cSldViewPr>
  </p:slideViewPr>
  <p:outlineViewPr>
    <p:cViewPr>
      <p:scale>
        <a:sx n="33" d="100"/>
        <a:sy n="33" d="100"/>
      </p:scale>
      <p:origin x="0" y="-417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43448F-3A69-4D00-BEC4-199950B08586}" type="datetimeFigureOut">
              <a:rPr lang="en-US" smtClean="0"/>
              <a:t>9/11/2023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3F7DAF2-D9FD-4201-8A83-D0347E71DEA5}" type="slidenum">
              <a:rPr lang="en-US" smtClean="0"/>
              <a:t>‹#›</a:t>
            </a:fld>
            <a:endParaRPr lang="en-US"/>
          </a:p>
        </p:txBody>
      </p:sp>
    </p:spTree>
    <p:extLst>
      <p:ext uri="{BB962C8B-B14F-4D97-AF65-F5344CB8AC3E}">
        <p14:creationId xmlns:p14="http://schemas.microsoft.com/office/powerpoint/2010/main" val="27420229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s://docs.abp.io/en/abp/latest/Data-Filtering" TargetMode="External"/><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s://docs.abp.io/en/abp/latest/Entity-Framework-Core"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s://docs.abp.io/en/abp/latest/Entity-Framework-Core" TargetMode="External"/><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3" Type="http://schemas.openxmlformats.org/officeDocument/2006/relationships/hyperlink" Target="https://docs.abp.io/en/abp/latest/MongoDB" TargetMode="External"/><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3" Type="http://schemas.openxmlformats.org/officeDocument/2006/relationships/hyperlink" Target="https://docs.abp.io/en/abp/latest/Features" TargetMode="External"/><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3" Type="http://schemas.openxmlformats.org/officeDocument/2006/relationships/hyperlink" Target="https://docs.abp.io/en/abp/latest/Dependency-Injection" TargetMode="External"/><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 Alper. I’m co-founder of Volosoft.</a:t>
            </a:r>
          </a:p>
          <a:p>
            <a:r>
              <a:rPr lang="en-US" dirty="0"/>
              <a:t>I’ve been software developer for 20 years and working on .NET technologies since .NET Framework 1.0.</a:t>
            </a:r>
          </a:p>
          <a:p>
            <a:r>
              <a:rPr lang="en-US" dirty="0"/>
              <a:t>Our company is building framework and tools for .NET developers.</a:t>
            </a:r>
          </a:p>
          <a:p>
            <a:r>
              <a:rPr lang="en-US" dirty="0"/>
              <a:t>I’m one of the lead developers of the ABP Framework and I’ve been working on since the beginning.</a:t>
            </a:r>
          </a:p>
          <a:p>
            <a:r>
              <a:rPr lang="en-US" dirty="0"/>
              <a:t>Today I’ll share my experiences on how to implement major multi-tenancy requirements.</a:t>
            </a:r>
          </a:p>
        </p:txBody>
      </p:sp>
      <p:sp>
        <p:nvSpPr>
          <p:cNvPr id="4" name="Slide Number Placeholder 3"/>
          <p:cNvSpPr>
            <a:spLocks noGrp="1"/>
          </p:cNvSpPr>
          <p:nvPr>
            <p:ph type="sldNum" sz="quarter" idx="5"/>
          </p:nvPr>
        </p:nvSpPr>
        <p:spPr/>
        <p:txBody>
          <a:bodyPr/>
          <a:lstStyle/>
          <a:p>
            <a:fld id="{93F7DAF2-D9FD-4201-8A83-D0347E71DEA5}" type="slidenum">
              <a:rPr lang="en-US" smtClean="0"/>
              <a:t>1</a:t>
            </a:fld>
            <a:endParaRPr lang="en-US"/>
          </a:p>
        </p:txBody>
      </p:sp>
    </p:spTree>
    <p:extLst>
      <p:ext uri="{BB962C8B-B14F-4D97-AF65-F5344CB8AC3E}">
        <p14:creationId xmlns:p14="http://schemas.microsoft.com/office/powerpoint/2010/main" val="11888848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4 scenarios of the application and DB deployments.</a:t>
            </a:r>
          </a:p>
          <a:p>
            <a:pPr marL="228600" indent="-228600">
              <a:buFont typeface="+mj-lt"/>
              <a:buAutoNum type="arabicPeriod"/>
            </a:pPr>
            <a:r>
              <a:rPr lang="en-US" dirty="0"/>
              <a:t>This one looks like on-premises deployment. Each client has its own web app and database. Not a SaaS friendly architecture.</a:t>
            </a:r>
          </a:p>
          <a:p>
            <a:pPr marL="228600" indent="-228600">
              <a:buFont typeface="+mj-lt"/>
              <a:buAutoNum type="arabicPeriod"/>
            </a:pPr>
            <a:r>
              <a:rPr lang="en-US" dirty="0"/>
              <a:t>This is better than the first one. All the clients shares the same application but uses separate </a:t>
            </a:r>
            <a:r>
              <a:rPr lang="en-US" dirty="0" err="1"/>
              <a:t>DBs.</a:t>
            </a:r>
            <a:r>
              <a:rPr lang="en-US" dirty="0"/>
              <a:t> Not good for resource utilization. Because you need to maintain / update schemas of the databases.</a:t>
            </a:r>
          </a:p>
          <a:p>
            <a:pPr marL="228600" indent="-228600">
              <a:buFont typeface="+mj-lt"/>
              <a:buAutoNum type="arabicPeriod"/>
            </a:pPr>
            <a:r>
              <a:rPr lang="en-US" dirty="0"/>
              <a:t>This one is the ideal one. Everyone uses the same app and the same DB. Minimum cost with maximum client coverage. The downside of this approach is; some customers might have excessive data and consume resources much more than others.  Also according to some GDPR rules, some clients may want to locate the DB in their country like banks. Therefore you need to separate those </a:t>
            </a:r>
            <a:r>
              <a:rPr lang="en-US" dirty="0" err="1"/>
              <a:t>DBs.</a:t>
            </a:r>
            <a:endParaRPr lang="en-US" dirty="0"/>
          </a:p>
          <a:p>
            <a:pPr marL="228600" indent="-228600">
              <a:buFont typeface="+mj-lt"/>
              <a:buAutoNum type="arabicPeriod"/>
            </a:pPr>
            <a:r>
              <a:rPr lang="en-US" dirty="0"/>
              <a:t>Last one covers all kinds of challenges. You can provide separate DB if a client pays more or locate their data in a different geo-location. On the other hand, small clients can share the same DB.</a:t>
            </a:r>
          </a:p>
          <a:p>
            <a:endParaRPr lang="en-US" dirty="0"/>
          </a:p>
        </p:txBody>
      </p:sp>
      <p:sp>
        <p:nvSpPr>
          <p:cNvPr id="4" name="Slide Number Placeholder 3"/>
          <p:cNvSpPr>
            <a:spLocks noGrp="1"/>
          </p:cNvSpPr>
          <p:nvPr>
            <p:ph type="sldNum" sz="quarter" idx="5"/>
          </p:nvPr>
        </p:nvSpPr>
        <p:spPr/>
        <p:txBody>
          <a:bodyPr/>
          <a:lstStyle/>
          <a:p>
            <a:fld id="{93F7DAF2-D9FD-4201-8A83-D0347E71DEA5}" type="slidenum">
              <a:rPr lang="en-US" smtClean="0"/>
              <a:t>10</a:t>
            </a:fld>
            <a:endParaRPr lang="en-US"/>
          </a:p>
        </p:txBody>
      </p:sp>
    </p:spTree>
    <p:extLst>
      <p:ext uri="{BB962C8B-B14F-4D97-AF65-F5344CB8AC3E}">
        <p14:creationId xmlns:p14="http://schemas.microsoft.com/office/powerpoint/2010/main" val="33308231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 stateless application doesn’t save any client session (state) data on the server like </a:t>
            </a:r>
            <a:r>
              <a:rPr lang="en-US" i="1" u="none" dirty="0"/>
              <a:t>TenantId</a:t>
            </a:r>
            <a:r>
              <a:rPr lang="en-US" dirty="0"/>
              <a:t>.</a:t>
            </a:r>
          </a:p>
          <a:p>
            <a:r>
              <a:rPr lang="en-US" dirty="0"/>
              <a:t>And HTTP is a stateless protocol. This means that user data is not persisted from one web page to the next.</a:t>
            </a:r>
          </a:p>
          <a:p>
            <a:r>
              <a:rPr lang="en-US" dirty="0"/>
              <a:t>Our multi-tenant application should also be stateless.</a:t>
            </a:r>
          </a:p>
          <a:p>
            <a:r>
              <a:rPr lang="en-US" dirty="0"/>
              <a:t>Besides, the Stateless approach is multi-thread friendly!</a:t>
            </a:r>
          </a:p>
          <a:p>
            <a:r>
              <a:rPr lang="en-US" dirty="0"/>
              <a:t>Then where should we save the state?</a:t>
            </a:r>
          </a:p>
          <a:p>
            <a:r>
              <a:rPr lang="en-US" dirty="0"/>
              <a:t>In HTTP Requests, Authentication tickets as in JWT, DB, Distributed caches like Redis.</a:t>
            </a:r>
          </a:p>
        </p:txBody>
      </p:sp>
      <p:sp>
        <p:nvSpPr>
          <p:cNvPr id="4" name="Slide Number Placeholder 3"/>
          <p:cNvSpPr>
            <a:spLocks noGrp="1"/>
          </p:cNvSpPr>
          <p:nvPr>
            <p:ph type="sldNum" sz="quarter" idx="5"/>
          </p:nvPr>
        </p:nvSpPr>
        <p:spPr/>
        <p:txBody>
          <a:bodyPr/>
          <a:lstStyle/>
          <a:p>
            <a:fld id="{93F7DAF2-D9FD-4201-8A83-D0347E71DEA5}" type="slidenum">
              <a:rPr lang="en-US" smtClean="0"/>
              <a:t>11</a:t>
            </a:fld>
            <a:endParaRPr lang="en-US"/>
          </a:p>
        </p:txBody>
      </p:sp>
    </p:spTree>
    <p:extLst>
      <p:ext uri="{BB962C8B-B14F-4D97-AF65-F5344CB8AC3E}">
        <p14:creationId xmlns:p14="http://schemas.microsoft.com/office/powerpoint/2010/main" val="24333587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6 ways of finding the current/active tenant in our implementation.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93F7DAF2-D9FD-4201-8A83-D0347E71DEA5}" type="slidenum">
              <a:rPr lang="en-US" smtClean="0"/>
              <a:t>12</a:t>
            </a:fld>
            <a:endParaRPr lang="en-US"/>
          </a:p>
        </p:txBody>
      </p:sp>
    </p:spTree>
    <p:extLst>
      <p:ext uri="{BB962C8B-B14F-4D97-AF65-F5344CB8AC3E}">
        <p14:creationId xmlns:p14="http://schemas.microsoft.com/office/powerpoint/2010/main" val="27186257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set TenantId to </a:t>
            </a:r>
            <a:r>
              <a:rPr lang="en-US" b="1" dirty="0"/>
              <a:t>claims</a:t>
            </a:r>
            <a:r>
              <a:rPr lang="en-US" dirty="0"/>
              <a:t> when a user logs in.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And when user comes back again, we identify the user from this </a:t>
            </a:r>
            <a:r>
              <a:rPr lang="en-US" i="1" dirty="0"/>
              <a:t>TenantId</a:t>
            </a:r>
            <a:r>
              <a:rPr lang="en-US" dirty="0"/>
              <a:t> that’s retrieved from the claims.</a:t>
            </a:r>
          </a:p>
          <a:p>
            <a:endParaRPr lang="en-US" dirty="0"/>
          </a:p>
        </p:txBody>
      </p:sp>
      <p:sp>
        <p:nvSpPr>
          <p:cNvPr id="4" name="Slide Number Placeholder 3"/>
          <p:cNvSpPr>
            <a:spLocks noGrp="1"/>
          </p:cNvSpPr>
          <p:nvPr>
            <p:ph type="sldNum" sz="quarter" idx="5"/>
          </p:nvPr>
        </p:nvSpPr>
        <p:spPr/>
        <p:txBody>
          <a:bodyPr/>
          <a:lstStyle/>
          <a:p>
            <a:fld id="{93F7DAF2-D9FD-4201-8A83-D0347E71DEA5}" type="slidenum">
              <a:rPr lang="en-US" smtClean="0"/>
              <a:t>13</a:t>
            </a:fld>
            <a:endParaRPr lang="en-US"/>
          </a:p>
        </p:txBody>
      </p:sp>
    </p:spTree>
    <p:extLst>
      <p:ext uri="{BB962C8B-B14F-4D97-AF65-F5344CB8AC3E}">
        <p14:creationId xmlns:p14="http://schemas.microsoft.com/office/powerpoint/2010/main" val="73926872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3F7DAF2-D9FD-4201-8A83-D0347E71DEA5}" type="slidenum">
              <a:rPr lang="en-US" smtClean="0"/>
              <a:t>14</a:t>
            </a:fld>
            <a:endParaRPr lang="en-US"/>
          </a:p>
        </p:txBody>
      </p:sp>
    </p:spTree>
    <p:extLst>
      <p:ext uri="{BB962C8B-B14F-4D97-AF65-F5344CB8AC3E}">
        <p14:creationId xmlns:p14="http://schemas.microsoft.com/office/powerpoint/2010/main" val="332871393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3F7DAF2-D9FD-4201-8A83-D0347E71DEA5}" type="slidenum">
              <a:rPr lang="en-US" smtClean="0"/>
              <a:t>15</a:t>
            </a:fld>
            <a:endParaRPr lang="en-US"/>
          </a:p>
        </p:txBody>
      </p:sp>
    </p:spTree>
    <p:extLst>
      <p:ext uri="{BB962C8B-B14F-4D97-AF65-F5344CB8AC3E}">
        <p14:creationId xmlns:p14="http://schemas.microsoft.com/office/powerpoint/2010/main" val="72663700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use headers especially for single page applications or 3</a:t>
            </a:r>
            <a:r>
              <a:rPr lang="en-US" baseline="30000" dirty="0"/>
              <a:t>rd</a:t>
            </a:r>
            <a:r>
              <a:rPr lang="en-US" dirty="0"/>
              <a:t> party clients like mobile apps.</a:t>
            </a:r>
          </a:p>
        </p:txBody>
      </p:sp>
      <p:sp>
        <p:nvSpPr>
          <p:cNvPr id="4" name="Slide Number Placeholder 3"/>
          <p:cNvSpPr>
            <a:spLocks noGrp="1"/>
          </p:cNvSpPr>
          <p:nvPr>
            <p:ph type="sldNum" sz="quarter" idx="5"/>
          </p:nvPr>
        </p:nvSpPr>
        <p:spPr/>
        <p:txBody>
          <a:bodyPr/>
          <a:lstStyle/>
          <a:p>
            <a:fld id="{93F7DAF2-D9FD-4201-8A83-D0347E71DEA5}" type="slidenum">
              <a:rPr lang="en-US" smtClean="0"/>
              <a:t>16</a:t>
            </a:fld>
            <a:endParaRPr lang="en-US"/>
          </a:p>
        </p:txBody>
      </p:sp>
    </p:spTree>
    <p:extLst>
      <p:ext uri="{BB962C8B-B14F-4D97-AF65-F5344CB8AC3E}">
        <p14:creationId xmlns:p14="http://schemas.microsoft.com/office/powerpoint/2010/main" val="69279423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3F7DAF2-D9FD-4201-8A83-D0347E71DEA5}" type="slidenum">
              <a:rPr lang="en-US" smtClean="0"/>
              <a:t>17</a:t>
            </a:fld>
            <a:endParaRPr lang="en-US"/>
          </a:p>
        </p:txBody>
      </p:sp>
    </p:spTree>
    <p:extLst>
      <p:ext uri="{BB962C8B-B14F-4D97-AF65-F5344CB8AC3E}">
        <p14:creationId xmlns:p14="http://schemas.microsoft.com/office/powerpoint/2010/main" val="155047352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solidFill>
                  <a:srgbClr val="2B91AF"/>
                </a:solidFill>
                <a:latin typeface="Cascadia Mono" panose="020B0609020000020004" pitchFamily="49" charset="0"/>
              </a:rPr>
              <a:t>So far we understand who the tenant is, now let's look at data isolation.</a:t>
            </a:r>
          </a:p>
          <a:p>
            <a:endParaRPr lang="en-US" sz="1800" dirty="0">
              <a:solidFill>
                <a:srgbClr val="2B91AF"/>
              </a:solidFill>
              <a:latin typeface="Cascadia Mono" panose="020B0609020000020004" pitchFamily="49" charset="0"/>
            </a:endParaRPr>
          </a:p>
        </p:txBody>
      </p:sp>
      <p:sp>
        <p:nvSpPr>
          <p:cNvPr id="4" name="Slide Number Placeholder 3"/>
          <p:cNvSpPr>
            <a:spLocks noGrp="1"/>
          </p:cNvSpPr>
          <p:nvPr>
            <p:ph type="sldNum" sz="quarter" idx="5"/>
          </p:nvPr>
        </p:nvSpPr>
        <p:spPr/>
        <p:txBody>
          <a:bodyPr/>
          <a:lstStyle/>
          <a:p>
            <a:fld id="{93F7DAF2-D9FD-4201-8A83-D0347E71DEA5}" type="slidenum">
              <a:rPr lang="en-US" smtClean="0"/>
              <a:t>18</a:t>
            </a:fld>
            <a:endParaRPr lang="en-US"/>
          </a:p>
        </p:txBody>
      </p:sp>
    </p:spTree>
    <p:extLst>
      <p:ext uri="{BB962C8B-B14F-4D97-AF65-F5344CB8AC3E}">
        <p14:creationId xmlns:p14="http://schemas.microsoft.com/office/powerpoint/2010/main" val="320003142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3F7DAF2-D9FD-4201-8A83-D0347E71DEA5}" type="slidenum">
              <a:rPr lang="en-US" smtClean="0"/>
              <a:t>19</a:t>
            </a:fld>
            <a:endParaRPr lang="en-US"/>
          </a:p>
        </p:txBody>
      </p:sp>
    </p:spTree>
    <p:extLst>
      <p:ext uri="{BB962C8B-B14F-4D97-AF65-F5344CB8AC3E}">
        <p14:creationId xmlns:p14="http://schemas.microsoft.com/office/powerpoint/2010/main" val="33415514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I want to </a:t>
            </a:r>
            <a:r>
              <a:rPr lang="en-US" b="1" dirty="0"/>
              <a:t>mention you </a:t>
            </a:r>
            <a:r>
              <a:rPr lang="en-US" dirty="0"/>
              <a:t>about our first open-source web application framework.</a:t>
            </a:r>
          </a:p>
          <a:p>
            <a:pPr marL="171450" indent="-171450">
              <a:buFont typeface="Arial" panose="020B0604020202020204" pitchFamily="34" charset="0"/>
              <a:buChar char="•"/>
            </a:pPr>
            <a:r>
              <a:rPr lang="en-US" dirty="0"/>
              <a:t>It’s called ASP.NET Boilerplate</a:t>
            </a:r>
          </a:p>
          <a:p>
            <a:pPr marL="171450" indent="-171450">
              <a:buFont typeface="Arial" panose="020B0604020202020204" pitchFamily="34" charset="0"/>
              <a:buChar char="•"/>
            </a:pPr>
            <a:r>
              <a:rPr lang="en-US" dirty="0"/>
              <a:t>We started this project in 2013 (twenty thirteen).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We have released </a:t>
            </a:r>
            <a:r>
              <a:rPr lang="en-US" b="1" dirty="0"/>
              <a:t>234 versions </a:t>
            </a:r>
            <a:r>
              <a:rPr lang="en-US" dirty="0"/>
              <a:t>so far.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It has </a:t>
            </a:r>
            <a:r>
              <a:rPr lang="en-US" b="1" dirty="0"/>
              <a:t>11K stars on GitHub </a:t>
            </a:r>
            <a:r>
              <a:rPr lang="en-US" dirty="0"/>
              <a:t>which is amazing for a .NET repo.</a:t>
            </a:r>
          </a:p>
        </p:txBody>
      </p:sp>
      <p:sp>
        <p:nvSpPr>
          <p:cNvPr id="4" name="Slide Number Placeholder 3"/>
          <p:cNvSpPr>
            <a:spLocks noGrp="1"/>
          </p:cNvSpPr>
          <p:nvPr>
            <p:ph type="sldNum" sz="quarter" idx="5"/>
          </p:nvPr>
        </p:nvSpPr>
        <p:spPr/>
        <p:txBody>
          <a:bodyPr/>
          <a:lstStyle/>
          <a:p>
            <a:fld id="{93F7DAF2-D9FD-4201-8A83-D0347E71DEA5}" type="slidenum">
              <a:rPr lang="en-US" smtClean="0"/>
              <a:t>2</a:t>
            </a:fld>
            <a:endParaRPr lang="en-US"/>
          </a:p>
        </p:txBody>
      </p:sp>
    </p:spTree>
    <p:extLst>
      <p:ext uri="{BB962C8B-B14F-4D97-AF65-F5344CB8AC3E}">
        <p14:creationId xmlns:p14="http://schemas.microsoft.com/office/powerpoint/2010/main" val="293530167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Arial" panose="020B0604020202020204" pitchFamily="34" charset="0"/>
              <a:buNone/>
            </a:pPr>
            <a:r>
              <a:rPr lang="en-US" b="0" dirty="0"/>
              <a:t>We use IMultiTenant interface to make an entity multi-tenant.</a:t>
            </a:r>
          </a:p>
          <a:p>
            <a:pPr>
              <a:buFont typeface="Arial" panose="020B0604020202020204" pitchFamily="34" charset="0"/>
              <a:buNone/>
            </a:pPr>
            <a:r>
              <a:rPr lang="en-US" b="0" dirty="0"/>
              <a:t>By using interface in this way, we standardize the TenantId field so that we can easily filter</a:t>
            </a:r>
          </a:p>
          <a:p>
            <a:pPr>
              <a:buFont typeface="Arial" panose="020B0604020202020204" pitchFamily="34" charset="0"/>
              <a:buNone/>
            </a:pPr>
            <a:r>
              <a:rPr lang="en-US" dirty="0"/>
              <a:t>ABP automatically sets the TenantId when you create a new entity. </a:t>
            </a:r>
            <a:endParaRPr lang="en-US" b="0" dirty="0"/>
          </a:p>
          <a:p>
            <a:pPr>
              <a:buFont typeface="Arial" panose="020B0604020202020204" pitchFamily="34" charset="0"/>
              <a:buNone/>
            </a:pPr>
            <a:endParaRPr lang="en-US" b="0" dirty="0"/>
          </a:p>
          <a:p>
            <a:pPr>
              <a:buFont typeface="Arial" panose="020B0604020202020204" pitchFamily="34" charset="0"/>
              <a:buNone/>
            </a:pPr>
            <a:endParaRPr lang="en-US" b="0" dirty="0"/>
          </a:p>
          <a:p>
            <a:pPr>
              <a:buFont typeface="Arial" panose="020B0604020202020204" pitchFamily="34" charset="0"/>
              <a:buNone/>
            </a:pPr>
            <a:endParaRPr lang="en-US" b="0" dirty="0"/>
          </a:p>
          <a:p>
            <a:pPr>
              <a:buFont typeface="Arial" panose="020B0604020202020204" pitchFamily="34" charset="0"/>
              <a:buNone/>
            </a:pPr>
            <a:r>
              <a:rPr lang="en-US" b="0" dirty="0"/>
              <a:t>----------</a:t>
            </a:r>
          </a:p>
          <a:p>
            <a:pPr>
              <a:buFont typeface="Arial" panose="020B0604020202020204" pitchFamily="34" charset="0"/>
              <a:buNone/>
            </a:pPr>
            <a:r>
              <a:rPr lang="en-US" b="0" dirty="0"/>
              <a:t>ABP Framework supports</a:t>
            </a:r>
          </a:p>
          <a:p>
            <a:pPr>
              <a:buFont typeface="Arial" panose="020B0604020202020204" pitchFamily="34" charset="0"/>
              <a:buChar char="•"/>
            </a:pPr>
            <a:r>
              <a:rPr lang="en-US" b="1" dirty="0"/>
              <a:t>Shared Database</a:t>
            </a:r>
            <a:r>
              <a:rPr lang="en-US" dirty="0"/>
              <a:t>: All tenants are stored in a single database.</a:t>
            </a:r>
          </a:p>
          <a:p>
            <a:pPr>
              <a:buFont typeface="Arial" panose="020B0604020202020204" pitchFamily="34" charset="0"/>
              <a:buChar char="•"/>
            </a:pPr>
            <a:r>
              <a:rPr lang="en-US" b="1" dirty="0"/>
              <a:t>Database per Tenant</a:t>
            </a:r>
            <a:r>
              <a:rPr lang="en-US" dirty="0"/>
              <a:t>: Every tenant has a separate, dedicated database to store the data related to that tenant.</a:t>
            </a:r>
          </a:p>
          <a:p>
            <a:pPr>
              <a:buFont typeface="Arial" panose="020B0604020202020204" pitchFamily="34" charset="0"/>
              <a:buChar char="•"/>
            </a:pPr>
            <a:r>
              <a:rPr lang="en-US" b="1" dirty="0"/>
              <a:t>Hybrid</a:t>
            </a:r>
            <a:r>
              <a:rPr lang="en-US" dirty="0"/>
              <a:t>: Some tenants share a single databases while some tenants may have their own databases.</a:t>
            </a:r>
          </a:p>
          <a:p>
            <a:pPr>
              <a:buFont typeface="Arial" panose="020B0604020202020204" pitchFamily="34" charset="0"/>
              <a:buNone/>
            </a:pPr>
            <a:r>
              <a:rPr lang="en-US" dirty="0"/>
              <a:t>---</a:t>
            </a:r>
          </a:p>
          <a:p>
            <a:pPr>
              <a:buFont typeface="Arial" panose="020B0604020202020204" pitchFamily="34" charset="0"/>
              <a:buNone/>
            </a:pPr>
            <a:r>
              <a:rPr lang="en-US" dirty="0"/>
              <a:t>Multi-tenancy works seamlessly in the framework level. </a:t>
            </a:r>
          </a:p>
          <a:p>
            <a:pPr>
              <a:buFont typeface="Arial" panose="020B0604020202020204" pitchFamily="34" charset="0"/>
              <a:buNone/>
            </a:pPr>
            <a:r>
              <a:rPr lang="en-US" dirty="0"/>
              <a:t>When you implement your entities from this interface, ABP Framework </a:t>
            </a:r>
            <a:r>
              <a:rPr lang="en-US" b="1" dirty="0"/>
              <a:t>automatically</a:t>
            </a:r>
            <a:r>
              <a:rPr lang="en-US" dirty="0"/>
              <a:t> </a:t>
            </a:r>
            <a:r>
              <a:rPr lang="en-US" dirty="0">
                <a:hlinkClick r:id="rId3"/>
              </a:rPr>
              <a:t>filters</a:t>
            </a:r>
            <a:r>
              <a:rPr lang="en-US" dirty="0"/>
              <a:t> entities for the current tenant when you query from database. So, you don't need to manually add TenantId condition while performing queries. So we isolate the tenant data by default.</a:t>
            </a:r>
          </a:p>
          <a:p>
            <a:pPr>
              <a:buFont typeface="Arial" panose="020B0604020202020204" pitchFamily="34" charset="0"/>
              <a:buNone/>
            </a:pPr>
            <a:r>
              <a:rPr lang="en-US" dirty="0"/>
              <a:t>---</a:t>
            </a:r>
          </a:p>
          <a:p>
            <a:pPr>
              <a:buFont typeface="Arial" panose="020B0604020202020204" pitchFamily="34" charset="0"/>
              <a:buNone/>
            </a:pPr>
            <a:endParaRPr lang="en-US" b="1" dirty="0"/>
          </a:p>
          <a:p>
            <a:pPr>
              <a:buFont typeface="Arial" panose="020B0604020202020204" pitchFamily="34" charset="0"/>
              <a:buNone/>
            </a:pPr>
            <a:endParaRPr lang="en-US" b="1" dirty="0"/>
          </a:p>
          <a:p>
            <a:endParaRPr lang="en-US" dirty="0"/>
          </a:p>
        </p:txBody>
      </p:sp>
      <p:sp>
        <p:nvSpPr>
          <p:cNvPr id="4" name="Slide Number Placeholder 3"/>
          <p:cNvSpPr>
            <a:spLocks noGrp="1"/>
          </p:cNvSpPr>
          <p:nvPr>
            <p:ph type="sldNum" sz="quarter" idx="5"/>
          </p:nvPr>
        </p:nvSpPr>
        <p:spPr/>
        <p:txBody>
          <a:bodyPr/>
          <a:lstStyle/>
          <a:p>
            <a:fld id="{93F7DAF2-D9FD-4201-8A83-D0347E71DEA5}" type="slidenum">
              <a:rPr lang="en-US" smtClean="0"/>
              <a:t>20</a:t>
            </a:fld>
            <a:endParaRPr lang="en-US"/>
          </a:p>
        </p:txBody>
      </p:sp>
    </p:spTree>
    <p:extLst>
      <p:ext uri="{BB962C8B-B14F-4D97-AF65-F5344CB8AC3E}">
        <p14:creationId xmlns:p14="http://schemas.microsoft.com/office/powerpoint/2010/main" val="5222781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filter the </a:t>
            </a:r>
            <a:r>
              <a:rPr lang="en-US" b="1" dirty="0"/>
              <a:t>multi-tenant entities </a:t>
            </a:r>
            <a:r>
              <a:rPr lang="en-US" dirty="0"/>
              <a:t>by default we are using </a:t>
            </a:r>
            <a:r>
              <a:rPr lang="en-US" b="1" dirty="0"/>
              <a:t>EF Core Global Query Filters</a:t>
            </a:r>
            <a:r>
              <a:rPr lang="en-US" dirty="0"/>
              <a:t>.</a:t>
            </a:r>
          </a:p>
          <a:p>
            <a:r>
              <a:rPr lang="en-US" dirty="0"/>
              <a:t>These filters are </a:t>
            </a:r>
            <a:r>
              <a:rPr lang="en-US" b="1" dirty="0"/>
              <a:t>LINQ</a:t>
            </a:r>
            <a:r>
              <a:rPr lang="en-US" dirty="0"/>
              <a:t> query expressions that applies to Entities </a:t>
            </a:r>
            <a:r>
              <a:rPr lang="en-US" b="1" dirty="0" err="1"/>
              <a:t>OnModelCreating</a:t>
            </a:r>
            <a:r>
              <a:rPr lang="en-US" b="1" dirty="0"/>
              <a:t> phase</a:t>
            </a:r>
            <a:r>
              <a:rPr lang="en-US" dirty="0"/>
              <a:t>.</a:t>
            </a:r>
          </a:p>
          <a:p>
            <a:r>
              <a:rPr lang="en-US" dirty="0"/>
              <a:t>This feature is generally being used for </a:t>
            </a:r>
            <a:r>
              <a:rPr lang="en-US" b="1" dirty="0"/>
              <a:t>soft deleting</a:t>
            </a:r>
            <a:r>
              <a:rPr lang="en-US" dirty="0"/>
              <a:t> an entity and </a:t>
            </a:r>
            <a:r>
              <a:rPr lang="en-US" b="1" dirty="0"/>
              <a:t>multi-tenancy</a:t>
            </a:r>
            <a:r>
              <a:rPr lang="en-US" dirty="0"/>
              <a:t>. </a:t>
            </a:r>
          </a:p>
          <a:p>
            <a:r>
              <a:rPr lang="en-US" dirty="0"/>
              <a:t>These features are generic features that should be filtered application-wide.</a:t>
            </a:r>
          </a:p>
          <a:p>
            <a:endParaRPr lang="en-US" dirty="0"/>
          </a:p>
          <a:p>
            <a:r>
              <a:rPr lang="en-US" dirty="0"/>
              <a:t>And ABP uses this system for the </a:t>
            </a:r>
            <a:r>
              <a:rPr lang="en-US" dirty="0">
                <a:hlinkClick r:id="rId3"/>
              </a:rPr>
              <a:t>EF Core Integration</a:t>
            </a:r>
            <a:r>
              <a:rPr lang="en-US" dirty="0"/>
              <a:t>. </a:t>
            </a:r>
          </a:p>
          <a:p>
            <a:r>
              <a:rPr lang="en-US" dirty="0"/>
              <a:t>So, it is well integrated to EF Core and works as expected even if you directly work with </a:t>
            </a:r>
            <a:r>
              <a:rPr lang="en-US" dirty="0" err="1"/>
              <a:t>DbContext</a:t>
            </a:r>
            <a:r>
              <a:rPr lang="en-US" dirty="0"/>
              <a:t>.</a:t>
            </a:r>
          </a:p>
          <a:p>
            <a:r>
              <a:rPr lang="en-US" dirty="0"/>
              <a:t> </a:t>
            </a:r>
          </a:p>
        </p:txBody>
      </p:sp>
      <p:sp>
        <p:nvSpPr>
          <p:cNvPr id="4" name="Slide Number Placeholder 3"/>
          <p:cNvSpPr>
            <a:spLocks noGrp="1"/>
          </p:cNvSpPr>
          <p:nvPr>
            <p:ph type="sldNum" sz="quarter" idx="5"/>
          </p:nvPr>
        </p:nvSpPr>
        <p:spPr/>
        <p:txBody>
          <a:bodyPr/>
          <a:lstStyle/>
          <a:p>
            <a:fld id="{93F7DAF2-D9FD-4201-8A83-D0347E71DEA5}" type="slidenum">
              <a:rPr lang="en-US" smtClean="0"/>
              <a:t>21</a:t>
            </a:fld>
            <a:endParaRPr lang="en-US"/>
          </a:p>
        </p:txBody>
      </p:sp>
    </p:spTree>
    <p:extLst>
      <p:ext uri="{BB962C8B-B14F-4D97-AF65-F5344CB8AC3E}">
        <p14:creationId xmlns:p14="http://schemas.microsoft.com/office/powerpoint/2010/main" val="394834293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traditional way, you need to use </a:t>
            </a:r>
            <a:r>
              <a:rPr lang="en-US" b="1" dirty="0"/>
              <a:t>HasQueryFilter</a:t>
            </a:r>
            <a:r>
              <a:rPr lang="en-US" dirty="0"/>
              <a:t> for all your multi-tenant entities in </a:t>
            </a:r>
            <a:r>
              <a:rPr lang="en-US" b="1" dirty="0" err="1"/>
              <a:t>OnModelCreating</a:t>
            </a:r>
            <a:r>
              <a:rPr lang="en-US" dirty="0"/>
              <a:t> method of the </a:t>
            </a:r>
            <a:r>
              <a:rPr lang="en-US" b="1" dirty="0" err="1"/>
              <a:t>DbContext</a:t>
            </a:r>
            <a:r>
              <a:rPr lang="en-US" dirty="0"/>
              <a:t>.</a:t>
            </a:r>
          </a:p>
          <a:p>
            <a:r>
              <a:rPr lang="en-US" dirty="0"/>
              <a:t>Let's see how we automate this in the framework.</a:t>
            </a:r>
          </a:p>
        </p:txBody>
      </p:sp>
      <p:sp>
        <p:nvSpPr>
          <p:cNvPr id="4" name="Slide Number Placeholder 3"/>
          <p:cNvSpPr>
            <a:spLocks noGrp="1"/>
          </p:cNvSpPr>
          <p:nvPr>
            <p:ph type="sldNum" sz="quarter" idx="5"/>
          </p:nvPr>
        </p:nvSpPr>
        <p:spPr/>
        <p:txBody>
          <a:bodyPr/>
          <a:lstStyle/>
          <a:p>
            <a:fld id="{93F7DAF2-D9FD-4201-8A83-D0347E71DEA5}" type="slidenum">
              <a:rPr lang="en-US" smtClean="0"/>
              <a:t>22</a:t>
            </a:fld>
            <a:endParaRPr lang="en-US"/>
          </a:p>
        </p:txBody>
      </p:sp>
    </p:spTree>
    <p:extLst>
      <p:ext uri="{BB962C8B-B14F-4D97-AF65-F5344CB8AC3E}">
        <p14:creationId xmlns:p14="http://schemas.microsoft.com/office/powerpoint/2010/main" val="185644005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find all entities that implement an IMultiTenant interface.</a:t>
            </a:r>
          </a:p>
          <a:p>
            <a:endParaRPr lang="en-US" dirty="0"/>
          </a:p>
          <a:p>
            <a:endParaRPr lang="en-US" dirty="0"/>
          </a:p>
          <a:p>
            <a:r>
              <a:rPr lang="en-US" dirty="0"/>
              <a:t>To filter the </a:t>
            </a:r>
            <a:r>
              <a:rPr lang="en-US" b="1" dirty="0"/>
              <a:t>multi-tenant entities </a:t>
            </a:r>
            <a:r>
              <a:rPr lang="en-US" dirty="0"/>
              <a:t>by default we are using </a:t>
            </a:r>
            <a:r>
              <a:rPr lang="en-US" b="1" dirty="0"/>
              <a:t>EF Core Global Query Filters</a:t>
            </a:r>
            <a:r>
              <a:rPr lang="en-US" dirty="0"/>
              <a:t>.</a:t>
            </a:r>
          </a:p>
          <a:p>
            <a:r>
              <a:rPr lang="en-US" dirty="0"/>
              <a:t>These filters are </a:t>
            </a:r>
            <a:r>
              <a:rPr lang="en-US" b="1" dirty="0"/>
              <a:t>LINQ</a:t>
            </a:r>
            <a:r>
              <a:rPr lang="en-US" dirty="0"/>
              <a:t> query expressions that applies to Entities </a:t>
            </a:r>
            <a:r>
              <a:rPr lang="en-US" b="1" dirty="0" err="1"/>
              <a:t>OnModelCreating</a:t>
            </a:r>
            <a:r>
              <a:rPr lang="en-US" b="1" dirty="0"/>
              <a:t> phase</a:t>
            </a:r>
            <a:r>
              <a:rPr lang="en-US" dirty="0"/>
              <a:t>.</a:t>
            </a:r>
          </a:p>
          <a:p>
            <a:r>
              <a:rPr lang="en-US" dirty="0"/>
              <a:t>This feature is generally being used for </a:t>
            </a:r>
            <a:r>
              <a:rPr lang="en-US" b="1" dirty="0"/>
              <a:t>soft deleting</a:t>
            </a:r>
            <a:r>
              <a:rPr lang="en-US" dirty="0"/>
              <a:t> an entity and </a:t>
            </a:r>
            <a:r>
              <a:rPr lang="en-US" b="1" dirty="0"/>
              <a:t>multi-tenancy</a:t>
            </a:r>
            <a:r>
              <a:rPr lang="en-US" dirty="0"/>
              <a:t>. </a:t>
            </a:r>
          </a:p>
          <a:p>
            <a:r>
              <a:rPr lang="en-US" dirty="0"/>
              <a:t>These features are generic features that should be filtered application-wide.</a:t>
            </a:r>
          </a:p>
          <a:p>
            <a:endParaRPr lang="en-US" dirty="0"/>
          </a:p>
          <a:p>
            <a:r>
              <a:rPr lang="en-US" dirty="0"/>
              <a:t>And ABP uses this system for the </a:t>
            </a:r>
            <a:r>
              <a:rPr lang="en-US" dirty="0">
                <a:hlinkClick r:id="rId3"/>
              </a:rPr>
              <a:t>EF Core Integration</a:t>
            </a:r>
            <a:r>
              <a:rPr lang="en-US" dirty="0"/>
              <a:t>. </a:t>
            </a:r>
          </a:p>
          <a:p>
            <a:r>
              <a:rPr lang="en-US" dirty="0"/>
              <a:t>So, it is well integrated to EF Core and works as expected even if you directly work with </a:t>
            </a:r>
            <a:r>
              <a:rPr lang="en-US" dirty="0" err="1"/>
              <a:t>DbContext</a:t>
            </a:r>
            <a:r>
              <a:rPr lang="en-US" dirty="0"/>
              <a:t>.</a:t>
            </a:r>
          </a:p>
          <a:p>
            <a:r>
              <a:rPr lang="en-US" dirty="0"/>
              <a:t> </a:t>
            </a:r>
          </a:p>
        </p:txBody>
      </p:sp>
      <p:sp>
        <p:nvSpPr>
          <p:cNvPr id="4" name="Slide Number Placeholder 3"/>
          <p:cNvSpPr>
            <a:spLocks noGrp="1"/>
          </p:cNvSpPr>
          <p:nvPr>
            <p:ph type="sldNum" sz="quarter" idx="5"/>
          </p:nvPr>
        </p:nvSpPr>
        <p:spPr/>
        <p:txBody>
          <a:bodyPr/>
          <a:lstStyle/>
          <a:p>
            <a:fld id="{93F7DAF2-D9FD-4201-8A83-D0347E71DEA5}" type="slidenum">
              <a:rPr lang="en-US" smtClean="0"/>
              <a:t>23</a:t>
            </a:fld>
            <a:endParaRPr lang="en-US"/>
          </a:p>
        </p:txBody>
      </p:sp>
    </p:spTree>
    <p:extLst>
      <p:ext uri="{BB962C8B-B14F-4D97-AF65-F5344CB8AC3E}">
        <p14:creationId xmlns:p14="http://schemas.microsoft.com/office/powerpoint/2010/main" val="80209325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dirty="0"/>
              <a:t>---</a:t>
            </a:r>
          </a:p>
          <a:p>
            <a:pPr marL="0" indent="0">
              <a:buFontTx/>
              <a:buNone/>
            </a:pPr>
            <a:r>
              <a:rPr lang="en-US" dirty="0"/>
              <a:t>And there’s Row Level Security which covers almost all cases.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It only supports SQL Server and Azure SQL. No support for MySQL or SQLite.</a:t>
            </a:r>
          </a:p>
          <a:p>
            <a:pPr marL="0" indent="0">
              <a:buFontTx/>
              <a:buNone/>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But Row Level Security is relatively complex to implement and you need to stick to SQL Server.</a:t>
            </a:r>
          </a:p>
          <a:p>
            <a:pPr marL="0" indent="0">
              <a:buFontTx/>
              <a:buNone/>
            </a:pPr>
            <a:r>
              <a:rPr lang="en-US" dirty="0"/>
              <a:t> </a:t>
            </a:r>
          </a:p>
          <a:p>
            <a:pPr marL="0" indent="0">
              <a:buFontTx/>
              <a:buNone/>
            </a:pPr>
            <a:r>
              <a:rPr lang="en-US" dirty="0"/>
              <a:t>EF Core is ideal for a pragmatic solution </a:t>
            </a:r>
          </a:p>
          <a:p>
            <a:pPr marL="0" indent="0">
              <a:buFontTx/>
              <a:buNone/>
            </a:pPr>
            <a:endParaRPr lang="en-US" dirty="0"/>
          </a:p>
        </p:txBody>
      </p:sp>
      <p:sp>
        <p:nvSpPr>
          <p:cNvPr id="4" name="Slide Number Placeholder 3"/>
          <p:cNvSpPr>
            <a:spLocks noGrp="1"/>
          </p:cNvSpPr>
          <p:nvPr>
            <p:ph type="sldNum" sz="quarter" idx="5"/>
          </p:nvPr>
        </p:nvSpPr>
        <p:spPr/>
        <p:txBody>
          <a:bodyPr/>
          <a:lstStyle/>
          <a:p>
            <a:fld id="{93F7DAF2-D9FD-4201-8A83-D0347E71DEA5}" type="slidenum">
              <a:rPr lang="en-US" smtClean="0"/>
              <a:t>24</a:t>
            </a:fld>
            <a:endParaRPr lang="en-US"/>
          </a:p>
        </p:txBody>
      </p:sp>
    </p:spTree>
    <p:extLst>
      <p:ext uri="{BB962C8B-B14F-4D97-AF65-F5344CB8AC3E}">
        <p14:creationId xmlns:p14="http://schemas.microsoft.com/office/powerpoint/2010/main" val="422795005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have MongoDB implementation as well.</a:t>
            </a:r>
          </a:p>
          <a:p>
            <a:endParaRPr lang="en-US" dirty="0"/>
          </a:p>
          <a:p>
            <a:r>
              <a:rPr lang="en-US" dirty="0"/>
              <a:t>ABP abstracts the </a:t>
            </a:r>
            <a:r>
              <a:rPr lang="en-US" dirty="0" err="1"/>
              <a:t>IMongoDbRepositoryFilterer</a:t>
            </a:r>
            <a:r>
              <a:rPr lang="en-US" dirty="0"/>
              <a:t> interface to implement data filtering for the </a:t>
            </a:r>
            <a:r>
              <a:rPr lang="en-US" dirty="0">
                <a:hlinkClick r:id="rId3"/>
              </a:rPr>
              <a:t>MongoDB Integration</a:t>
            </a:r>
            <a:r>
              <a:rPr lang="en-US" dirty="0"/>
              <a:t>, it works only if you use the repositories properly.</a:t>
            </a:r>
          </a:p>
          <a:p>
            <a:r>
              <a:rPr lang="en-US" dirty="0"/>
              <a:t>Currently, the best way to implement a data filter for the MongoDB integration is to create a derived class of </a:t>
            </a:r>
            <a:r>
              <a:rPr lang="en-US" dirty="0" err="1"/>
              <a:t>MongoDbRepositoryFilterer</a:t>
            </a:r>
            <a:r>
              <a:rPr lang="en-US" dirty="0"/>
              <a:t> and override </a:t>
            </a:r>
            <a:r>
              <a:rPr lang="en-US" dirty="0" err="1"/>
              <a:t>AddGlobalFilters</a:t>
            </a:r>
            <a:r>
              <a:rPr lang="en-US" dirty="0"/>
              <a:t>. Example:</a:t>
            </a:r>
          </a:p>
          <a:p>
            <a:endParaRPr lang="en-US" dirty="0"/>
          </a:p>
          <a:p>
            <a:r>
              <a:rPr lang="en-US" dirty="0" err="1"/>
              <a:t>MongoDbRepositoryFilterer</a:t>
            </a:r>
            <a:r>
              <a:rPr lang="en-US" dirty="0"/>
              <a:t> is being used for data filtering </a:t>
            </a:r>
          </a:p>
          <a:p>
            <a:r>
              <a:rPr lang="en-US" dirty="0"/>
              <a:t>The framework automatically adds TenantId filter to all the queries</a:t>
            </a:r>
          </a:p>
          <a:p>
            <a:endParaRPr lang="en-US" dirty="0"/>
          </a:p>
        </p:txBody>
      </p:sp>
      <p:sp>
        <p:nvSpPr>
          <p:cNvPr id="4" name="Slide Number Placeholder 3"/>
          <p:cNvSpPr>
            <a:spLocks noGrp="1"/>
          </p:cNvSpPr>
          <p:nvPr>
            <p:ph type="sldNum" sz="quarter" idx="5"/>
          </p:nvPr>
        </p:nvSpPr>
        <p:spPr/>
        <p:txBody>
          <a:bodyPr/>
          <a:lstStyle/>
          <a:p>
            <a:fld id="{93F7DAF2-D9FD-4201-8A83-D0347E71DEA5}" type="slidenum">
              <a:rPr lang="en-US" smtClean="0"/>
              <a:t>25</a:t>
            </a:fld>
            <a:endParaRPr lang="en-US"/>
          </a:p>
        </p:txBody>
      </p:sp>
    </p:spTree>
    <p:extLst>
      <p:ext uri="{BB962C8B-B14F-4D97-AF65-F5344CB8AC3E}">
        <p14:creationId xmlns:p14="http://schemas.microsoft.com/office/powerpoint/2010/main" val="266662515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dirty="0"/>
              <a:t>We set the </a:t>
            </a:r>
            <a:r>
              <a:rPr lang="en-US" dirty="0" err="1"/>
              <a:t>tenantId</a:t>
            </a:r>
            <a:r>
              <a:rPr lang="en-US" dirty="0"/>
              <a:t> for a new multi-tenant entity in the constructor.</a:t>
            </a:r>
          </a:p>
          <a:p>
            <a:pPr marL="0" indent="0">
              <a:buFontTx/>
              <a:buNone/>
            </a:pPr>
            <a:r>
              <a:rPr lang="en-US" dirty="0"/>
              <a:t>We get the active TenantId from the ambient context and set it.</a:t>
            </a:r>
          </a:p>
          <a:p>
            <a:pPr marL="0" indent="0">
              <a:buFontTx/>
              <a:buNone/>
            </a:pPr>
            <a:r>
              <a:rPr lang="en-US" dirty="0"/>
              <a:t>This way we are sure that TenantId is always being set</a:t>
            </a:r>
          </a:p>
        </p:txBody>
      </p:sp>
      <p:sp>
        <p:nvSpPr>
          <p:cNvPr id="4" name="Slide Number Placeholder 3"/>
          <p:cNvSpPr>
            <a:spLocks noGrp="1"/>
          </p:cNvSpPr>
          <p:nvPr>
            <p:ph type="sldNum" sz="quarter" idx="5"/>
          </p:nvPr>
        </p:nvSpPr>
        <p:spPr/>
        <p:txBody>
          <a:bodyPr/>
          <a:lstStyle/>
          <a:p>
            <a:fld id="{93F7DAF2-D9FD-4201-8A83-D0347E71DEA5}" type="slidenum">
              <a:rPr lang="en-US" smtClean="0"/>
              <a:t>26</a:t>
            </a:fld>
            <a:endParaRPr lang="en-US"/>
          </a:p>
        </p:txBody>
      </p:sp>
    </p:spTree>
    <p:extLst>
      <p:ext uri="{BB962C8B-B14F-4D97-AF65-F5344CB8AC3E}">
        <p14:creationId xmlns:p14="http://schemas.microsoft.com/office/powerpoint/2010/main" val="361522531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your application allows customers choose their own database, then you need to save each tenant’s connection string.</a:t>
            </a:r>
          </a:p>
          <a:p>
            <a:r>
              <a:rPr lang="en-US" dirty="0"/>
              <a:t>The master database connection string is stored in the configuration file: </a:t>
            </a:r>
            <a:r>
              <a:rPr lang="en-US" dirty="0" err="1"/>
              <a:t>appsettings.json</a:t>
            </a:r>
            <a:r>
              <a:rPr lang="en-US" dirty="0"/>
              <a:t> </a:t>
            </a:r>
          </a:p>
          <a:p>
            <a:r>
              <a:rPr lang="en-US" dirty="0"/>
              <a:t>And if a tenant wants a separate database then we store its connection string in </a:t>
            </a:r>
            <a:r>
              <a:rPr lang="en-US" dirty="0" err="1"/>
              <a:t>AbpTenantConnectionStrings</a:t>
            </a:r>
            <a:r>
              <a:rPr lang="en-US" dirty="0"/>
              <a:t> table with TenantId and Value.</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way we setup a hybrid approach for both shared and dedicated database architecture.</a:t>
            </a:r>
          </a:p>
          <a:p>
            <a:endParaRPr lang="en-US" dirty="0"/>
          </a:p>
          <a:p>
            <a:endParaRPr lang="en-US" dirty="0"/>
          </a:p>
          <a:p>
            <a:endParaRPr lang="en-US" dirty="0"/>
          </a:p>
          <a:p>
            <a:endParaRPr lang="en-US" dirty="0"/>
          </a:p>
          <a:p>
            <a:r>
              <a:rPr lang="en-US" b="1" dirty="0"/>
              <a:t>Module connection string:</a:t>
            </a:r>
          </a:p>
          <a:p>
            <a:r>
              <a:rPr lang="en-US" dirty="0"/>
              <a:t>https://github.com/abpframework/abp/blob/dev/templates/module/aspnet-core/host/MyCompanyName.MyProjectName.HttpApi.Host/appsettings.json#L5</a:t>
            </a:r>
          </a:p>
        </p:txBody>
      </p:sp>
      <p:sp>
        <p:nvSpPr>
          <p:cNvPr id="4" name="Slide Number Placeholder 3"/>
          <p:cNvSpPr>
            <a:spLocks noGrp="1"/>
          </p:cNvSpPr>
          <p:nvPr>
            <p:ph type="sldNum" sz="quarter" idx="5"/>
          </p:nvPr>
        </p:nvSpPr>
        <p:spPr/>
        <p:txBody>
          <a:bodyPr/>
          <a:lstStyle/>
          <a:p>
            <a:fld id="{93F7DAF2-D9FD-4201-8A83-D0347E71DEA5}" type="slidenum">
              <a:rPr lang="en-US" smtClean="0"/>
              <a:t>27</a:t>
            </a:fld>
            <a:endParaRPr lang="en-US"/>
          </a:p>
        </p:txBody>
      </p:sp>
    </p:spTree>
    <p:extLst>
      <p:ext uri="{BB962C8B-B14F-4D97-AF65-F5344CB8AC3E}">
        <p14:creationId xmlns:p14="http://schemas.microsoft.com/office/powerpoint/2010/main" val="283236117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use a factory service to dynamically set the connection string when the </a:t>
            </a:r>
            <a:r>
              <a:rPr lang="en-US" dirty="0" err="1"/>
              <a:t>DbContext</a:t>
            </a:r>
            <a:r>
              <a:rPr lang="en-US" dirty="0"/>
              <a:t> is being created.</a:t>
            </a:r>
          </a:p>
          <a:p>
            <a:r>
              <a:rPr lang="en-US" dirty="0"/>
              <a:t>We use </a:t>
            </a:r>
            <a:r>
              <a:rPr lang="en-US" dirty="0" err="1"/>
              <a:t>DbContextCreationOptions</a:t>
            </a:r>
            <a:r>
              <a:rPr lang="en-US" dirty="0"/>
              <a:t> for this approach</a:t>
            </a:r>
          </a:p>
          <a:p>
            <a:r>
              <a:rPr lang="en-US" dirty="0"/>
              <a:t>https://learn.microsoft.com/en-us/dotnet/api/microsoft.entityframeworkcore.dbcontextoptionsbuilder?view=efcore-7.0</a:t>
            </a:r>
          </a:p>
        </p:txBody>
      </p:sp>
      <p:sp>
        <p:nvSpPr>
          <p:cNvPr id="4" name="Slide Number Placeholder 3"/>
          <p:cNvSpPr>
            <a:spLocks noGrp="1"/>
          </p:cNvSpPr>
          <p:nvPr>
            <p:ph type="sldNum" sz="quarter" idx="5"/>
          </p:nvPr>
        </p:nvSpPr>
        <p:spPr/>
        <p:txBody>
          <a:bodyPr/>
          <a:lstStyle/>
          <a:p>
            <a:fld id="{93F7DAF2-D9FD-4201-8A83-D0347E71DEA5}" type="slidenum">
              <a:rPr lang="en-US" smtClean="0"/>
              <a:t>28</a:t>
            </a:fld>
            <a:endParaRPr lang="en-US"/>
          </a:p>
        </p:txBody>
      </p:sp>
    </p:spTree>
    <p:extLst>
      <p:ext uri="{BB962C8B-B14F-4D97-AF65-F5344CB8AC3E}">
        <p14:creationId xmlns:p14="http://schemas.microsoft.com/office/powerpoint/2010/main" val="373094007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each HTTP request, you can only query for the active tenant.</a:t>
            </a:r>
          </a:p>
          <a:p>
            <a:r>
              <a:rPr lang="en-US" dirty="0"/>
              <a:t>But sometimes it may be necessary to change the active tenant.</a:t>
            </a:r>
          </a:p>
          <a:p>
            <a:r>
              <a:rPr lang="en-US" dirty="0"/>
              <a:t>For example when you have background job that generates reports for each tenant (or in Windows Services)</a:t>
            </a:r>
          </a:p>
          <a:p>
            <a:endParaRPr lang="en-US" dirty="0"/>
          </a:p>
          <a:p>
            <a:r>
              <a:rPr lang="en-US" dirty="0"/>
              <a:t>In this case, we use a disposable method which is being used with “using” keyword.</a:t>
            </a:r>
          </a:p>
          <a:p>
            <a:r>
              <a:rPr lang="en-US" dirty="0"/>
              <a:t>Here we keep the original tenant in a temporary variable and set the new tenant.</a:t>
            </a:r>
          </a:p>
          <a:p>
            <a:r>
              <a:rPr lang="en-US" dirty="0"/>
              <a:t>Doing this, we filter all queries by this tenant. </a:t>
            </a:r>
          </a:p>
          <a:p>
            <a:r>
              <a:rPr lang="en-US" dirty="0"/>
              <a:t>Then we restore the original tenant after using the existing statement.</a:t>
            </a:r>
          </a:p>
        </p:txBody>
      </p:sp>
      <p:sp>
        <p:nvSpPr>
          <p:cNvPr id="4" name="Slide Number Placeholder 3"/>
          <p:cNvSpPr>
            <a:spLocks noGrp="1"/>
          </p:cNvSpPr>
          <p:nvPr>
            <p:ph type="sldNum" sz="quarter" idx="5"/>
          </p:nvPr>
        </p:nvSpPr>
        <p:spPr/>
        <p:txBody>
          <a:bodyPr/>
          <a:lstStyle/>
          <a:p>
            <a:fld id="{93F7DAF2-D9FD-4201-8A83-D0347E71DEA5}" type="slidenum">
              <a:rPr lang="en-US" smtClean="0"/>
              <a:t>29</a:t>
            </a:fld>
            <a:endParaRPr lang="en-US"/>
          </a:p>
        </p:txBody>
      </p:sp>
    </p:spTree>
    <p:extLst>
      <p:ext uri="{BB962C8B-B14F-4D97-AF65-F5344CB8AC3E}">
        <p14:creationId xmlns:p14="http://schemas.microsoft.com/office/powerpoint/2010/main" val="13703388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After ASP.NET Boilerplate we started writing </a:t>
            </a:r>
            <a:r>
              <a:rPr lang="en-US" b="1" dirty="0"/>
              <a:t>ABP Framework </a:t>
            </a:r>
            <a:r>
              <a:rPr lang="en-US" dirty="0"/>
              <a:t>which is fully modular, multi-tenant and microservice compatible.</a:t>
            </a:r>
          </a:p>
          <a:p>
            <a:pPr marL="171450" indent="-171450">
              <a:buFont typeface="Arial" panose="020B0604020202020204" pitchFamily="34" charset="0"/>
              <a:buChar char="•"/>
            </a:pPr>
            <a:r>
              <a:rPr lang="en-US" dirty="0"/>
              <a:t>It has been developed as open source since </a:t>
            </a:r>
            <a:r>
              <a:rPr lang="en-US" b="1" dirty="0"/>
              <a:t>2016 </a:t>
            </a:r>
            <a:r>
              <a:rPr lang="en-US" dirty="0"/>
              <a:t>(twenty sixteen).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We have released </a:t>
            </a:r>
            <a:r>
              <a:rPr lang="en-US" b="1" dirty="0"/>
              <a:t>173 versions </a:t>
            </a:r>
            <a:r>
              <a:rPr lang="en-US" dirty="0"/>
              <a:t>so far.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It has </a:t>
            </a:r>
            <a:r>
              <a:rPr lang="en-US" b="1" dirty="0"/>
              <a:t>10K stars on GitHub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And over </a:t>
            </a:r>
            <a:r>
              <a:rPr lang="en-US" b="1" dirty="0"/>
              <a:t>20 million downloads </a:t>
            </a:r>
            <a:r>
              <a:rPr lang="en-US" dirty="0"/>
              <a:t>on NuGet until now.</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Why I’m showing this to you, because we have a good experience of modular application development, microservice architecture, DDD and multi-tenancy.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the next slides, I’ll share you how we solved some key points of multi-tenancy in the real world applications.</a:t>
            </a:r>
          </a:p>
        </p:txBody>
      </p:sp>
      <p:sp>
        <p:nvSpPr>
          <p:cNvPr id="4" name="Slide Number Placeholder 3"/>
          <p:cNvSpPr>
            <a:spLocks noGrp="1"/>
          </p:cNvSpPr>
          <p:nvPr>
            <p:ph type="sldNum" sz="quarter" idx="5"/>
          </p:nvPr>
        </p:nvSpPr>
        <p:spPr/>
        <p:txBody>
          <a:bodyPr/>
          <a:lstStyle/>
          <a:p>
            <a:fld id="{93F7DAF2-D9FD-4201-8A83-D0347E71DEA5}" type="slidenum">
              <a:rPr lang="en-US" smtClean="0"/>
              <a:t>3</a:t>
            </a:fld>
            <a:endParaRPr lang="en-US"/>
          </a:p>
        </p:txBody>
      </p:sp>
    </p:spTree>
    <p:extLst>
      <p:ext uri="{BB962C8B-B14F-4D97-AF65-F5344CB8AC3E}">
        <p14:creationId xmlns:p14="http://schemas.microsoft.com/office/powerpoint/2010/main" val="301896691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created a middleware called </a:t>
            </a:r>
            <a:r>
              <a:rPr lang="en-US" i="1" dirty="0" err="1"/>
              <a:t>MultiTenancyMiddleware</a:t>
            </a:r>
            <a:r>
              <a:rPr lang="en-US" dirty="0"/>
              <a:t>.</a:t>
            </a:r>
          </a:p>
          <a:p>
            <a:r>
              <a:rPr lang="en-US" dirty="0"/>
              <a:t>And we set the current active tenant in this middleware.</a:t>
            </a:r>
          </a:p>
        </p:txBody>
      </p:sp>
      <p:sp>
        <p:nvSpPr>
          <p:cNvPr id="4" name="Slide Number Placeholder 3"/>
          <p:cNvSpPr>
            <a:spLocks noGrp="1"/>
          </p:cNvSpPr>
          <p:nvPr>
            <p:ph type="sldNum" sz="quarter" idx="5"/>
          </p:nvPr>
        </p:nvSpPr>
        <p:spPr/>
        <p:txBody>
          <a:bodyPr/>
          <a:lstStyle/>
          <a:p>
            <a:fld id="{93F7DAF2-D9FD-4201-8A83-D0347E71DEA5}" type="slidenum">
              <a:rPr lang="en-US" smtClean="0"/>
              <a:t>30</a:t>
            </a:fld>
            <a:endParaRPr lang="en-US"/>
          </a:p>
        </p:txBody>
      </p:sp>
    </p:spTree>
    <p:extLst>
      <p:ext uri="{BB962C8B-B14F-4D97-AF65-F5344CB8AC3E}">
        <p14:creationId xmlns:p14="http://schemas.microsoft.com/office/powerpoint/2010/main" val="156407055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Sometimes, you may need to query on all tenants especially when your tenants share the same database.</a:t>
            </a:r>
          </a:p>
          <a:p>
            <a:r>
              <a:rPr lang="en-US" dirty="0"/>
              <a:t>Especially when you want to get a report among your tenants.</a:t>
            </a:r>
          </a:p>
          <a:p>
            <a:r>
              <a:rPr lang="en-US" dirty="0"/>
              <a:t>In this example we get all book count without filtering tenants.</a:t>
            </a:r>
          </a:p>
          <a:p>
            <a:r>
              <a:rPr lang="en-US" dirty="0"/>
              <a:t>After the “Using” code block finishes, TenantId will be restored and multi-tenancy filtering will run again.</a:t>
            </a:r>
          </a:p>
          <a:p>
            <a:endParaRPr lang="en-US" dirty="0"/>
          </a:p>
          <a:p>
            <a:endParaRPr lang="en-US" dirty="0"/>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93F7DAF2-D9FD-4201-8A83-D0347E71DEA5}" type="slidenum">
              <a:rPr lang="en-US" smtClean="0"/>
              <a:t>31</a:t>
            </a:fld>
            <a:endParaRPr lang="en-US"/>
          </a:p>
        </p:txBody>
      </p:sp>
    </p:spTree>
    <p:extLst>
      <p:ext uri="{BB962C8B-B14F-4D97-AF65-F5344CB8AC3E}">
        <p14:creationId xmlns:p14="http://schemas.microsoft.com/office/powerpoint/2010/main" val="211957794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use a singleton class called </a:t>
            </a:r>
            <a:r>
              <a:rPr lang="en-US" b="1" dirty="0" err="1"/>
              <a:t>DataFilter</a:t>
            </a:r>
            <a:r>
              <a:rPr lang="en-US" dirty="0"/>
              <a:t> and save all filters in a concurrent dictionary. </a:t>
            </a:r>
          </a:p>
          <a:p>
            <a:r>
              <a:rPr lang="en-US" dirty="0"/>
              <a:t>To keep the active passive state of a filter. </a:t>
            </a:r>
          </a:p>
          <a:p>
            <a:r>
              <a:rPr lang="en-US" dirty="0"/>
              <a:t>If you disable multi-tenancy filter then, it’ll be ignored in global filters.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It returns </a:t>
            </a:r>
            <a:r>
              <a:rPr lang="en-US" dirty="0" err="1"/>
              <a:t>DisposableAction</a:t>
            </a:r>
            <a:r>
              <a:rPr lang="en-US" dirty="0"/>
              <a:t> to allow “Using” statement</a:t>
            </a:r>
          </a:p>
          <a:p>
            <a:endParaRPr lang="en-US" dirty="0"/>
          </a:p>
          <a:p>
            <a:endParaRPr lang="en-US" dirty="0"/>
          </a:p>
        </p:txBody>
      </p:sp>
      <p:sp>
        <p:nvSpPr>
          <p:cNvPr id="4" name="Slide Number Placeholder 3"/>
          <p:cNvSpPr>
            <a:spLocks noGrp="1"/>
          </p:cNvSpPr>
          <p:nvPr>
            <p:ph type="sldNum" sz="quarter" idx="5"/>
          </p:nvPr>
        </p:nvSpPr>
        <p:spPr/>
        <p:txBody>
          <a:bodyPr/>
          <a:lstStyle/>
          <a:p>
            <a:fld id="{93F7DAF2-D9FD-4201-8A83-D0347E71DEA5}" type="slidenum">
              <a:rPr lang="en-US" smtClean="0"/>
              <a:t>32</a:t>
            </a:fld>
            <a:endParaRPr lang="en-US"/>
          </a:p>
        </p:txBody>
      </p:sp>
    </p:spTree>
    <p:extLst>
      <p:ext uri="{BB962C8B-B14F-4D97-AF65-F5344CB8AC3E}">
        <p14:creationId xmlns:p14="http://schemas.microsoft.com/office/powerpoint/2010/main" val="180441427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Multiple database migration</a:t>
            </a:r>
          </a:p>
        </p:txBody>
      </p:sp>
      <p:sp>
        <p:nvSpPr>
          <p:cNvPr id="4" name="Slide Number Placeholder 3"/>
          <p:cNvSpPr>
            <a:spLocks noGrp="1"/>
          </p:cNvSpPr>
          <p:nvPr>
            <p:ph type="sldNum" sz="quarter" idx="5"/>
          </p:nvPr>
        </p:nvSpPr>
        <p:spPr/>
        <p:txBody>
          <a:bodyPr/>
          <a:lstStyle/>
          <a:p>
            <a:fld id="{93F7DAF2-D9FD-4201-8A83-D0347E71DEA5}" type="slidenum">
              <a:rPr lang="en-US" smtClean="0"/>
              <a:t>33</a:t>
            </a:fld>
            <a:endParaRPr lang="en-US"/>
          </a:p>
        </p:txBody>
      </p:sp>
    </p:spTree>
    <p:extLst>
      <p:ext uri="{BB962C8B-B14F-4D97-AF65-F5344CB8AC3E}">
        <p14:creationId xmlns:p14="http://schemas.microsoft.com/office/powerpoint/2010/main" val="23345518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Sometimes you see the old UI of Gmail and your friend sees the new UI.</a:t>
            </a:r>
          </a:p>
          <a:p>
            <a:r>
              <a:rPr lang="en-US" dirty="0"/>
              <a:t>Why doesn’t Gmail migrates everyone at the same time.</a:t>
            </a:r>
          </a:p>
          <a:p>
            <a:r>
              <a:rPr lang="en-US" dirty="0"/>
              <a:t>Because it’s time consuming.</a:t>
            </a:r>
          </a:p>
          <a:p>
            <a:endParaRPr lang="en-US" dirty="0"/>
          </a:p>
          <a:p>
            <a:r>
              <a:rPr lang="en-US" dirty="0"/>
              <a:t>So Google separates the Gmail as old and new versions.</a:t>
            </a:r>
          </a:p>
          <a:p>
            <a:r>
              <a:rPr lang="en-US" dirty="0"/>
              <a:t>A tool updates the applications and databases in the background.</a:t>
            </a:r>
          </a:p>
          <a:p>
            <a:r>
              <a:rPr lang="en-US" dirty="0"/>
              <a:t>Each tenant is being notified if they are upgraded.</a:t>
            </a:r>
          </a:p>
          <a:p>
            <a:endParaRPr lang="en-US" dirty="0"/>
          </a:p>
          <a:p>
            <a:r>
              <a:rPr lang="en-US" dirty="0"/>
              <a:t>this is the ideal way For big systems !</a:t>
            </a:r>
          </a:p>
        </p:txBody>
      </p:sp>
      <p:sp>
        <p:nvSpPr>
          <p:cNvPr id="4" name="Slide Number Placeholder 3"/>
          <p:cNvSpPr>
            <a:spLocks noGrp="1"/>
          </p:cNvSpPr>
          <p:nvPr>
            <p:ph type="sldNum" sz="quarter" idx="5"/>
          </p:nvPr>
        </p:nvSpPr>
        <p:spPr/>
        <p:txBody>
          <a:bodyPr/>
          <a:lstStyle/>
          <a:p>
            <a:fld id="{93F7DAF2-D9FD-4201-8A83-D0347E71DEA5}" type="slidenum">
              <a:rPr lang="en-US" smtClean="0"/>
              <a:t>34</a:t>
            </a:fld>
            <a:endParaRPr lang="en-US"/>
          </a:p>
        </p:txBody>
      </p:sp>
    </p:spTree>
    <p:extLst>
      <p:ext uri="{BB962C8B-B14F-4D97-AF65-F5344CB8AC3E}">
        <p14:creationId xmlns:p14="http://schemas.microsoft.com/office/powerpoint/2010/main" val="24872262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noProof="0" dirty="0">
                <a:latin typeface="Euclid Circular B" panose="020B0504000000000000" pitchFamily="34" charset="0"/>
                <a:ea typeface="Euclid Circular B" panose="020B0504000000000000" pitchFamily="34" charset="0"/>
              </a:rPr>
              <a:t>To explain what a feature means, first we need to know the term: Edition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noProof="0" dirty="0">
                <a:latin typeface="Euclid Circular B" panose="020B0504000000000000" pitchFamily="34" charset="0"/>
                <a:ea typeface="Euclid Circular B" panose="020B0504000000000000" pitchFamily="34" charset="0"/>
              </a:rPr>
              <a:t>A standard SaaS application sells the customers different plans with different prices.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noProof="0" dirty="0">
                <a:latin typeface="Euclid Circular B" panose="020B0504000000000000" pitchFamily="34" charset="0"/>
                <a:ea typeface="Euclid Circular B" panose="020B0504000000000000" pitchFamily="34" charset="0"/>
              </a:rPr>
              <a:t>Each subscription plan is called an edition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noProof="0" dirty="0">
                <a:latin typeface="Euclid Circular B" panose="020B0504000000000000" pitchFamily="34" charset="0"/>
                <a:ea typeface="Euclid Circular B" panose="020B0504000000000000" pitchFamily="34" charset="0"/>
              </a:rPr>
              <a:t>And each edition should consist of different features.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noProof="0" dirty="0">
                <a:latin typeface="Euclid Circular B" panose="020B0504000000000000" pitchFamily="34" charset="0"/>
                <a:ea typeface="Euclid Circular B" panose="020B0504000000000000" pitchFamily="34" charset="0"/>
              </a:rPr>
              <a:t>Netflix is a good SaaS example. It has 3 editions and 8 features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noProof="0" dirty="0">
                <a:latin typeface="Euclid Circular B" panose="020B0504000000000000" pitchFamily="34" charset="0"/>
                <a:ea typeface="Euclid Circular B" panose="020B0504000000000000" pitchFamily="34" charset="0"/>
              </a:rPr>
              <a:t>We need to enable/disable each feature based on the current tenant on runtime.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noProof="0" dirty="0">
                <a:latin typeface="Euclid Circular B" panose="020B0504000000000000" pitchFamily="34" charset="0"/>
                <a:ea typeface="Euclid Circular B" panose="020B0504000000000000" pitchFamily="34" charset="0"/>
              </a:rPr>
              <a:t> </a:t>
            </a:r>
            <a:endParaRPr lang="en-US" noProof="0" dirty="0">
              <a:latin typeface="Euclid Circular B" panose="020B0504000000000000" pitchFamily="34" charset="0"/>
              <a:ea typeface="Euclid Circular B" panose="020B0504000000000000" pitchFamily="34" charset="0"/>
            </a:endParaRP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hlinkClick r:id="rId3"/>
              </a:rPr>
              <a:t>https://docs.abp.io/en/abp/latest/Features</a:t>
            </a:r>
            <a:r>
              <a:rPr lang="en-US" dirty="0"/>
              <a:t>   </a:t>
            </a:r>
          </a:p>
          <a:p>
            <a:endParaRPr lang="en-US" dirty="0"/>
          </a:p>
          <a:p>
            <a:endParaRPr lang="en-US" dirty="0"/>
          </a:p>
        </p:txBody>
      </p:sp>
      <p:sp>
        <p:nvSpPr>
          <p:cNvPr id="4" name="Slide Number Placeholder 3"/>
          <p:cNvSpPr>
            <a:spLocks noGrp="1"/>
          </p:cNvSpPr>
          <p:nvPr>
            <p:ph type="sldNum" sz="quarter" idx="5"/>
          </p:nvPr>
        </p:nvSpPr>
        <p:spPr/>
        <p:txBody>
          <a:bodyPr/>
          <a:lstStyle/>
          <a:p>
            <a:fld id="{93F7DAF2-D9FD-4201-8A83-D0347E71DEA5}" type="slidenum">
              <a:rPr lang="en-US" smtClean="0"/>
              <a:t>35</a:t>
            </a:fld>
            <a:endParaRPr lang="en-US"/>
          </a:p>
        </p:txBody>
      </p:sp>
    </p:spTree>
    <p:extLst>
      <p:ext uri="{BB962C8B-B14F-4D97-AF65-F5344CB8AC3E}">
        <p14:creationId xmlns:p14="http://schemas.microsoft.com/office/powerpoint/2010/main" val="196354703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Features are stored in a </a:t>
            </a:r>
            <a:r>
              <a:rPr lang="en-US" sz="1800" dirty="0" err="1">
                <a:solidFill>
                  <a:srgbClr val="000000"/>
                </a:solidFill>
                <a:latin typeface="Cascadia Mono" panose="020B0609020000020004" pitchFamily="49" charset="0"/>
              </a:rPr>
              <a:t>ReadOnlyList</a:t>
            </a:r>
            <a:endParaRPr lang="en-US" sz="1800" dirty="0">
              <a:solidFill>
                <a:srgbClr val="000000"/>
              </a:solidFill>
              <a:latin typeface="Cascadia Mono" panose="020B0609020000020004" pitchFamily="49" charset="0"/>
            </a:endParaRPr>
          </a:p>
          <a:p>
            <a:endParaRPr lang="en-US" dirty="0"/>
          </a:p>
          <a:p>
            <a:r>
              <a:rPr lang="en-US" dirty="0"/>
              <a:t>https://docs.abp.io/en/abp/latest/Features</a:t>
            </a:r>
          </a:p>
        </p:txBody>
      </p:sp>
      <p:sp>
        <p:nvSpPr>
          <p:cNvPr id="4" name="Slide Number Placeholder 3"/>
          <p:cNvSpPr>
            <a:spLocks noGrp="1"/>
          </p:cNvSpPr>
          <p:nvPr>
            <p:ph type="sldNum" sz="quarter" idx="5"/>
          </p:nvPr>
        </p:nvSpPr>
        <p:spPr/>
        <p:txBody>
          <a:bodyPr/>
          <a:lstStyle/>
          <a:p>
            <a:fld id="{93F7DAF2-D9FD-4201-8A83-D0347E71DEA5}" type="slidenum">
              <a:rPr lang="en-US" smtClean="0"/>
              <a:t>36</a:t>
            </a:fld>
            <a:endParaRPr lang="en-US"/>
          </a:p>
        </p:txBody>
      </p:sp>
    </p:spTree>
    <p:extLst>
      <p:ext uri="{BB962C8B-B14F-4D97-AF65-F5344CB8AC3E}">
        <p14:creationId xmlns:p14="http://schemas.microsoft.com/office/powerpoint/2010/main" val="416077466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created </a:t>
            </a:r>
            <a:r>
              <a:rPr lang="en-US" sz="1200" noProof="0" dirty="0">
                <a:latin typeface="Courier New" panose="02070309020205020404" pitchFamily="49" charset="0"/>
                <a:ea typeface="Euclid Circular B" panose="020B0504000000000000" pitchFamily="34" charset="0"/>
                <a:cs typeface="Courier New" panose="02070309020205020404" pitchFamily="49" charset="0"/>
              </a:rPr>
              <a:t>[RequiresFeature]</a:t>
            </a:r>
            <a:r>
              <a:rPr lang="en-US" sz="1200" noProof="0" dirty="0">
                <a:latin typeface="Euclid Circular B" panose="020B0504000000000000" pitchFamily="34" charset="0"/>
                <a:ea typeface="Euclid Circular B" panose="020B0504000000000000" pitchFamily="34" charset="0"/>
              </a:rPr>
              <a:t> attribute to be used on methods.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When you add </a:t>
            </a:r>
            <a:r>
              <a:rPr lang="en-US" sz="1200" noProof="0" dirty="0">
                <a:latin typeface="Courier New" panose="02070309020205020404" pitchFamily="49" charset="0"/>
                <a:ea typeface="Euclid Circular B" panose="020B0504000000000000" pitchFamily="34" charset="0"/>
                <a:cs typeface="Courier New" panose="02070309020205020404" pitchFamily="49" charset="0"/>
              </a:rPr>
              <a:t>[RequiresFeature]</a:t>
            </a:r>
            <a:r>
              <a:rPr lang="en-US" sz="1200" noProof="0" dirty="0">
                <a:latin typeface="Euclid Circular B" panose="020B0504000000000000" pitchFamily="34" charset="0"/>
                <a:ea typeface="Euclid Circular B" panose="020B0504000000000000" pitchFamily="34" charset="0"/>
              </a:rPr>
              <a:t>  the ABP </a:t>
            </a:r>
            <a:r>
              <a:rPr lang="en-US" dirty="0"/>
              <a:t>framework </a:t>
            </a:r>
            <a:r>
              <a:rPr lang="en-US" b="1" dirty="0"/>
              <a:t>intercepts the method </a:t>
            </a:r>
            <a:r>
              <a:rPr lang="en-US" dirty="0"/>
              <a:t>and injects a check before the execution of the method.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 it works with any class that is injected from the </a:t>
            </a:r>
            <a:r>
              <a:rPr lang="en-US" dirty="0">
                <a:hlinkClick r:id="rId3"/>
              </a:rPr>
              <a:t>dependency injection</a:t>
            </a:r>
            <a:r>
              <a:rPr lang="en-US"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noProof="0" dirty="0">
              <a:latin typeface="Euclid Circular B" panose="020B0504000000000000" pitchFamily="34" charset="0"/>
              <a:ea typeface="Euclid Circular B" panose="020B0504000000000000" pitchFamily="34" charset="0"/>
            </a:endParaRPr>
          </a:p>
          <a:p>
            <a:endParaRPr lang="en-US" dirty="0"/>
          </a:p>
        </p:txBody>
      </p:sp>
      <p:sp>
        <p:nvSpPr>
          <p:cNvPr id="4" name="Slide Number Placeholder 3"/>
          <p:cNvSpPr>
            <a:spLocks noGrp="1"/>
          </p:cNvSpPr>
          <p:nvPr>
            <p:ph type="sldNum" sz="quarter" idx="5"/>
          </p:nvPr>
        </p:nvSpPr>
        <p:spPr/>
        <p:txBody>
          <a:bodyPr/>
          <a:lstStyle/>
          <a:p>
            <a:fld id="{93F7DAF2-D9FD-4201-8A83-D0347E71DEA5}" type="slidenum">
              <a:rPr lang="en-US" smtClean="0"/>
              <a:t>37</a:t>
            </a:fld>
            <a:endParaRPr lang="en-US"/>
          </a:p>
        </p:txBody>
      </p:sp>
    </p:spTree>
    <p:extLst>
      <p:ext uri="{BB962C8B-B14F-4D97-AF65-F5344CB8AC3E}">
        <p14:creationId xmlns:p14="http://schemas.microsoft.com/office/powerpoint/2010/main" val="202854743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we created a page for the admin user to be able to manage the tenant’s features</a:t>
            </a:r>
          </a:p>
          <a:p>
            <a:r>
              <a:rPr lang="en-US" dirty="0"/>
              <a:t>This screenshot is from ABP’s startup template’s admin project.</a:t>
            </a:r>
          </a:p>
        </p:txBody>
      </p:sp>
      <p:sp>
        <p:nvSpPr>
          <p:cNvPr id="4" name="Slide Number Placeholder 3"/>
          <p:cNvSpPr>
            <a:spLocks noGrp="1"/>
          </p:cNvSpPr>
          <p:nvPr>
            <p:ph type="sldNum" sz="quarter" idx="5"/>
          </p:nvPr>
        </p:nvSpPr>
        <p:spPr/>
        <p:txBody>
          <a:bodyPr/>
          <a:lstStyle/>
          <a:p>
            <a:fld id="{93F7DAF2-D9FD-4201-8A83-D0347E71DEA5}" type="slidenum">
              <a:rPr lang="en-US" smtClean="0"/>
              <a:t>38</a:t>
            </a:fld>
            <a:endParaRPr lang="en-US"/>
          </a:p>
        </p:txBody>
      </p:sp>
    </p:spTree>
    <p:extLst>
      <p:ext uri="{BB962C8B-B14F-4D97-AF65-F5344CB8AC3E}">
        <p14:creationId xmlns:p14="http://schemas.microsoft.com/office/powerpoint/2010/main" val="39392217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3F7DAF2-D9FD-4201-8A83-D0347E71DEA5}" type="slidenum">
              <a:rPr lang="en-US" smtClean="0"/>
              <a:t>39</a:t>
            </a:fld>
            <a:endParaRPr lang="en-US"/>
          </a:p>
        </p:txBody>
      </p:sp>
    </p:spTree>
    <p:extLst>
      <p:ext uri="{BB962C8B-B14F-4D97-AF65-F5344CB8AC3E}">
        <p14:creationId xmlns:p14="http://schemas.microsoft.com/office/powerpoint/2010/main" val="26643171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Euclid Circular B" panose="020B0504000000000000" pitchFamily="34" charset="0"/>
                <a:ea typeface="Euclid Circular B" panose="020B0504000000000000" pitchFamily="34" charset="0"/>
              </a:rPr>
              <a:t>ABP Framework offers an </a:t>
            </a:r>
            <a:r>
              <a:rPr lang="en-US" b="1" dirty="0">
                <a:latin typeface="Euclid Circular B" panose="020B0504000000000000" pitchFamily="34" charset="0"/>
                <a:ea typeface="Euclid Circular B" panose="020B0504000000000000" pitchFamily="34" charset="0"/>
              </a:rPr>
              <a:t>opinionated architecture </a:t>
            </a:r>
            <a:r>
              <a:rPr lang="en-US" dirty="0">
                <a:latin typeface="Euclid Circular B" panose="020B0504000000000000" pitchFamily="34" charset="0"/>
                <a:ea typeface="Euclid Circular B" panose="020B0504000000000000" pitchFamily="34" charset="0"/>
              </a:rPr>
              <a:t>to build </a:t>
            </a:r>
            <a:r>
              <a:rPr lang="en-US" b="1" dirty="0">
                <a:latin typeface="Euclid Circular B" panose="020B0504000000000000" pitchFamily="34" charset="0"/>
                <a:ea typeface="Euclid Circular B" panose="020B0504000000000000" pitchFamily="34" charset="0"/>
              </a:rPr>
              <a:t>enterprise software solutions </a:t>
            </a:r>
            <a:r>
              <a:rPr lang="en-US" dirty="0">
                <a:latin typeface="Euclid Circular B" panose="020B0504000000000000" pitchFamily="34" charset="0"/>
                <a:ea typeface="Euclid Circular B" panose="020B0504000000000000" pitchFamily="34" charset="0"/>
              </a:rPr>
              <a:t>with the best practices.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Euclid Circular B" panose="020B0504000000000000" pitchFamily="34" charset="0"/>
                <a:ea typeface="Euclid Circular B" panose="020B0504000000000000" pitchFamily="34" charset="0"/>
              </a:rPr>
              <a:t>And it’s built on top of the .NET and the </a:t>
            </a:r>
            <a:r>
              <a:rPr lang="en-US" b="1" dirty="0">
                <a:latin typeface="Euclid Circular B" panose="020B0504000000000000" pitchFamily="34" charset="0"/>
                <a:ea typeface="Euclid Circular B" panose="020B0504000000000000" pitchFamily="34" charset="0"/>
              </a:rPr>
              <a:t>ASP.NET Core </a:t>
            </a:r>
            <a:r>
              <a:rPr lang="en-US" dirty="0">
                <a:latin typeface="Euclid Circular B" panose="020B0504000000000000" pitchFamily="34" charset="0"/>
                <a:ea typeface="Euclid Circular B" panose="020B0504000000000000" pitchFamily="34" charset="0"/>
              </a:rPr>
              <a:t>platforms.</a:t>
            </a:r>
          </a:p>
          <a:p>
            <a:endParaRPr lang="en-US" dirty="0"/>
          </a:p>
          <a:p>
            <a:r>
              <a:rPr lang="en-US" dirty="0"/>
              <a:t>On the ground level, there’s raw ASP.NET Core and next level our framework comes up with all kinds of generic features that a line-of-business app should have, and on the roof level you write your custom business code.</a:t>
            </a:r>
          </a:p>
          <a:p>
            <a:r>
              <a:rPr lang="en-US" dirty="0"/>
              <a:t>You don’t worry about multi-tenancy and all its challenges.</a:t>
            </a:r>
          </a:p>
          <a:p>
            <a:endParaRPr lang="en-US" dirty="0"/>
          </a:p>
          <a:p>
            <a:r>
              <a:rPr lang="en-US" dirty="0"/>
              <a:t>I’ll explain our solutions and experiences on creating a multi-tenant application framework.</a:t>
            </a:r>
          </a:p>
        </p:txBody>
      </p:sp>
      <p:sp>
        <p:nvSpPr>
          <p:cNvPr id="4" name="Slide Number Placeholder 3"/>
          <p:cNvSpPr>
            <a:spLocks noGrp="1"/>
          </p:cNvSpPr>
          <p:nvPr>
            <p:ph type="sldNum" sz="quarter" idx="5"/>
          </p:nvPr>
        </p:nvSpPr>
        <p:spPr/>
        <p:txBody>
          <a:bodyPr/>
          <a:lstStyle/>
          <a:p>
            <a:fld id="{93F7DAF2-D9FD-4201-8A83-D0347E71DEA5}" type="slidenum">
              <a:rPr lang="en-US" smtClean="0"/>
              <a:t>4</a:t>
            </a:fld>
            <a:endParaRPr lang="en-US"/>
          </a:p>
        </p:txBody>
      </p:sp>
    </p:spTree>
    <p:extLst>
      <p:ext uri="{BB962C8B-B14F-4D97-AF65-F5344CB8AC3E}">
        <p14:creationId xmlns:p14="http://schemas.microsoft.com/office/powerpoint/2010/main" val="20290341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I’ll give you some insights about multi-tenant application development that we have experienced during our framework implementations.</a:t>
            </a:r>
          </a:p>
          <a:p>
            <a:endParaRPr lang="en-US" dirty="0"/>
          </a:p>
        </p:txBody>
      </p:sp>
      <p:sp>
        <p:nvSpPr>
          <p:cNvPr id="4" name="Slide Number Placeholder 3"/>
          <p:cNvSpPr>
            <a:spLocks noGrp="1"/>
          </p:cNvSpPr>
          <p:nvPr>
            <p:ph type="sldNum" sz="quarter" idx="5"/>
          </p:nvPr>
        </p:nvSpPr>
        <p:spPr/>
        <p:txBody>
          <a:bodyPr/>
          <a:lstStyle/>
          <a:p>
            <a:fld id="{93F7DAF2-D9FD-4201-8A83-D0347E71DEA5}" type="slidenum">
              <a:rPr lang="en-US" smtClean="0"/>
              <a:t>5</a:t>
            </a:fld>
            <a:endParaRPr lang="en-US"/>
          </a:p>
        </p:txBody>
      </p:sp>
    </p:spTree>
    <p:extLst>
      <p:ext uri="{BB962C8B-B14F-4D97-AF65-F5344CB8AC3E}">
        <p14:creationId xmlns:p14="http://schemas.microsoft.com/office/powerpoint/2010/main" val="23379066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you want to build a Software As a Service (SaaS) solution, you need to deal first with multi-tenancy.</a:t>
            </a:r>
          </a:p>
          <a:p>
            <a:r>
              <a:rPr lang="en-US" b="1" i="0" dirty="0"/>
              <a:t>Multi-Tenancy?— </a:t>
            </a:r>
            <a:r>
              <a:rPr lang="en-US" b="0" i="0" dirty="0"/>
              <a:t>Different cloud customers access the same resources..</a:t>
            </a:r>
          </a:p>
          <a:p>
            <a:r>
              <a:rPr lang="en-US" dirty="0"/>
              <a:t>So each client operates within its isolated environment, unaware of the existence of other tenants. </a:t>
            </a:r>
            <a:endParaRPr lang="en-US" b="0" i="0" dirty="0"/>
          </a:p>
          <a:p>
            <a:endParaRPr lang="en-US" b="0" i="0" dirty="0"/>
          </a:p>
          <a:p>
            <a:r>
              <a:rPr lang="en-US" b="0" i="0" dirty="0"/>
              <a:t>Their application data is physically or virtually isolated.</a:t>
            </a:r>
          </a:p>
          <a:p>
            <a:r>
              <a:rPr lang="en-US" b="0" i="0" dirty="0"/>
              <a:t>There are 2 parties in this scenario: Tenants and Host.</a:t>
            </a:r>
          </a:p>
          <a:p>
            <a:r>
              <a:rPr lang="en-US" b="0" i="0" dirty="0"/>
              <a:t>Tenants are our customers and  the host is the owner of the platform </a:t>
            </a:r>
            <a:r>
              <a:rPr lang="en-US" dirty="0"/>
              <a:t>that develops, maintains, and offers the software to customers.</a:t>
            </a:r>
            <a:endParaRPr lang="en-US" b="0" i="0" dirty="0"/>
          </a:p>
          <a:p>
            <a:endParaRPr lang="en-US" b="0" i="0" dirty="0"/>
          </a:p>
          <a:p>
            <a:r>
              <a:rPr lang="en-US" b="0" i="0" dirty="0"/>
              <a:t>— </a:t>
            </a:r>
          </a:p>
          <a:p>
            <a:endParaRPr lang="en-US" b="0" i="0" dirty="0"/>
          </a:p>
          <a:p>
            <a:r>
              <a:rPr lang="en-US" b="0" i="0" dirty="0"/>
              <a:t>Ideally, your application code should not be aware of multi-tenancy related code.</a:t>
            </a:r>
          </a:p>
          <a:p>
            <a:r>
              <a:rPr lang="en-US" b="0" i="0" dirty="0"/>
              <a:t>What I mean is, you shouldn’t pass </a:t>
            </a:r>
            <a:r>
              <a:rPr lang="en-US" b="0" i="1" dirty="0"/>
              <a:t>TenantId</a:t>
            </a:r>
            <a:r>
              <a:rPr lang="en-US" b="0" i="0" dirty="0"/>
              <a:t> to all your controllers, application services, repositories or domain services…</a:t>
            </a:r>
          </a:p>
          <a:p>
            <a:r>
              <a:rPr lang="en-US" b="0" i="0" dirty="0"/>
              <a:t>Do all tenancy related stuff in a low level layer and keep your business code clean as much as possible.</a:t>
            </a:r>
          </a:p>
          <a:p>
            <a:endParaRPr lang="en-US" b="0" i="0" dirty="0"/>
          </a:p>
          <a:p>
            <a:r>
              <a:rPr lang="en-US" b="0" i="0" dirty="0"/>
              <a:t>And also, when a customer wants to setup your solution to his own servers, you should be doing that without any code changes.</a:t>
            </a:r>
          </a:p>
        </p:txBody>
      </p:sp>
      <p:sp>
        <p:nvSpPr>
          <p:cNvPr id="4" name="Slide Number Placeholder 3"/>
          <p:cNvSpPr>
            <a:spLocks noGrp="1"/>
          </p:cNvSpPr>
          <p:nvPr>
            <p:ph type="sldNum" sz="quarter" idx="5"/>
          </p:nvPr>
        </p:nvSpPr>
        <p:spPr/>
        <p:txBody>
          <a:bodyPr/>
          <a:lstStyle/>
          <a:p>
            <a:fld id="{93F7DAF2-D9FD-4201-8A83-D0347E71DEA5}" type="slidenum">
              <a:rPr lang="en-US" smtClean="0"/>
              <a:t>6</a:t>
            </a:fld>
            <a:endParaRPr lang="en-US"/>
          </a:p>
        </p:txBody>
      </p:sp>
    </p:spTree>
    <p:extLst>
      <p:ext uri="{BB962C8B-B14F-4D97-AF65-F5344CB8AC3E}">
        <p14:creationId xmlns:p14="http://schemas.microsoft.com/office/powerpoint/2010/main" val="25230791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1" dirty="0"/>
              <a:t>On Premises: </a:t>
            </a:r>
            <a:r>
              <a:rPr lang="en-US" dirty="0"/>
              <a:t>"on-prem" is installed and runs on computers on the premises of the organization using the software, rather than at a remote facility.</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b="1" dirty="0"/>
              <a:t>Infrastructure as a Service </a:t>
            </a:r>
            <a:r>
              <a:rPr lang="en-US" dirty="0"/>
              <a:t>Customers with access to computing resources, like servers, storage, and networking. It allows users to rent these resources on a pay-as-you-go basis, so they don't need to invest in hardware or software upfront. IaaS customers have full control over the virtual machines and can install and configure their own software and applications.</a:t>
            </a:r>
            <a:br>
              <a:rPr lang="en-US" dirty="0"/>
            </a:br>
            <a:r>
              <a:rPr lang="en-US" b="1" dirty="0"/>
              <a:t>Examples</a:t>
            </a:r>
            <a:r>
              <a:rPr lang="en-US" dirty="0"/>
              <a:t>: Azure, AWS, Google Compute Engine</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b="1" dirty="0"/>
              <a:t>Platform as a Service </a:t>
            </a:r>
            <a:r>
              <a:rPr lang="en-US" dirty="0"/>
              <a:t>Customers can develop, run, and manage web applications without having to worry about the underlying infrastructure. PaaS provides customers a platform to build and deploy applications quickly and easily. </a:t>
            </a:r>
            <a:r>
              <a:rPr lang="en-US" b="1" dirty="0"/>
              <a:t>Examples</a:t>
            </a:r>
            <a:r>
              <a:rPr lang="en-US" dirty="0"/>
              <a:t>: Google Search Engine, Azure</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b="1" dirty="0"/>
              <a:t>Software as a Service  </a:t>
            </a:r>
            <a:r>
              <a:rPr lang="en-US" dirty="0"/>
              <a:t>SaaS is a cloud computing model in which software applications are hosted on a remote server, and customers access them through a web browser. SaaS eliminates the need for customers to install and manage the software on their own systems.</a:t>
            </a:r>
            <a:br>
              <a:rPr lang="en-US" dirty="0"/>
            </a:br>
            <a:r>
              <a:rPr lang="en-US" b="1" dirty="0"/>
              <a:t>Examples:</a:t>
            </a:r>
            <a:r>
              <a:rPr lang="en-US" dirty="0"/>
              <a:t> Discord, Zoom, Gmail, Netflix</a:t>
            </a:r>
          </a:p>
          <a:p>
            <a:pPr lvl="1">
              <a:buFont typeface="Arial" panose="020B0604020202020204" pitchFamily="34" charset="0"/>
              <a:buChar char="•"/>
            </a:pPr>
            <a:r>
              <a:rPr lang="en-US" b="1" dirty="0"/>
              <a:t>ADVANTAGES:</a:t>
            </a:r>
          </a:p>
          <a:p>
            <a:pPr lvl="1">
              <a:buFont typeface="Arial" panose="020B0604020202020204" pitchFamily="34" charset="0"/>
              <a:buChar char="•"/>
            </a:pPr>
            <a:r>
              <a:rPr lang="en-US" dirty="0"/>
              <a:t>Easy to use and no installs or downloads required</a:t>
            </a:r>
          </a:p>
          <a:p>
            <a:pPr lvl="1">
              <a:buFont typeface="Arial" panose="020B0604020202020204" pitchFamily="34" charset="0"/>
              <a:buChar char="•"/>
            </a:pPr>
            <a:r>
              <a:rPr lang="en-US" dirty="0"/>
              <a:t>Eliminates the need for users to maintain and manage software</a:t>
            </a:r>
          </a:p>
          <a:p>
            <a:pPr lvl="1">
              <a:buFont typeface="Arial" panose="020B0604020202020204" pitchFamily="34" charset="0"/>
              <a:buChar char="•"/>
            </a:pPr>
            <a:r>
              <a:rPr lang="en-US" dirty="0"/>
              <a:t>Automatic updates (so you always have the right version)</a:t>
            </a:r>
          </a:p>
          <a:p>
            <a:pPr lvl="1">
              <a:buFont typeface="Arial" panose="020B0604020202020204" pitchFamily="34" charset="0"/>
              <a:buChar char="•"/>
            </a:pPr>
            <a:r>
              <a:rPr lang="en-US" dirty="0"/>
              <a:t>Offers marketers increased speed to market and reduced friction (for Sitecore SaaS solutions specifically. Say that 10 times fast.)</a:t>
            </a:r>
          </a:p>
          <a:p>
            <a:pPr lvl="1">
              <a:buFont typeface="Arial" panose="020B0604020202020204" pitchFamily="34" charset="0"/>
              <a:buChar char="•"/>
            </a:pPr>
            <a:r>
              <a:rPr lang="en-US" dirty="0"/>
              <a:t>Highly scalable</a:t>
            </a:r>
          </a:p>
          <a:p>
            <a:pPr lvl="1">
              <a:buFont typeface="Arial" panose="020B0604020202020204" pitchFamily="34" charset="0"/>
              <a:buChar char="•"/>
            </a:pPr>
            <a:r>
              <a:rPr lang="en-US" dirty="0"/>
              <a:t>Typically a lower cost of ownership, especially as compared to on-prem software </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93F7DAF2-D9FD-4201-8A83-D0347E71DEA5}" type="slidenum">
              <a:rPr lang="en-US" smtClean="0"/>
              <a:t>7</a:t>
            </a:fld>
            <a:endParaRPr lang="en-US" dirty="0"/>
          </a:p>
        </p:txBody>
      </p:sp>
    </p:spTree>
    <p:extLst>
      <p:ext uri="{BB962C8B-B14F-4D97-AF65-F5344CB8AC3E}">
        <p14:creationId xmlns:p14="http://schemas.microsoft.com/office/powerpoint/2010/main" val="41717370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Multi-tenant solutions are very trendy nowadays because there are some really good advantages.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latin typeface="Euclid Circular B" panose="020B0504000000000000" pitchFamily="34" charset="0"/>
                <a:ea typeface="Euclid Circular B" panose="020B0504000000000000" pitchFamily="34" charset="0"/>
              </a:rPr>
              <a:t> </a:t>
            </a:r>
            <a:endParaRPr lang="en-US" sz="1200" noProof="0" dirty="0">
              <a:latin typeface="Euclid Circular B" panose="020B0504000000000000" pitchFamily="34" charset="0"/>
              <a:ea typeface="Euclid Circular B" panose="020B0504000000000000" pitchFamily="34" charset="0"/>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dirty="0"/>
              <a:t>Cost Efficiency</a:t>
            </a:r>
            <a:r>
              <a:rPr lang="en-US" dirty="0"/>
              <a:t>: Multi-tenancy allows for </a:t>
            </a:r>
            <a:r>
              <a:rPr lang="en-US" b="1" dirty="0"/>
              <a:t>resource sharing among tenants</a:t>
            </a:r>
            <a:r>
              <a:rPr lang="en-US" dirty="0"/>
              <a:t>, resulting in reduced infrastructure costs. Instead of deploying separate instances for each tenant, resources like servers, databases, and maintenance efforts can be optimized. </a:t>
            </a:r>
            <a:endParaRPr lang="en-US" sz="1200" noProof="0" dirty="0">
              <a:latin typeface="Euclid Circular B" panose="020B0504000000000000" pitchFamily="34" charset="0"/>
              <a:ea typeface="Euclid Circular B" panose="020B0504000000000000" pitchFamily="34" charset="0"/>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dirty="0"/>
              <a:t>Consistent User Experience</a:t>
            </a:r>
            <a:r>
              <a:rPr lang="en-US" dirty="0"/>
              <a:t>: A</a:t>
            </a:r>
            <a:r>
              <a:rPr lang="en-US" sz="1200" noProof="0" dirty="0" err="1">
                <a:latin typeface="Euclid Circular B" panose="020B0504000000000000" pitchFamily="34" charset="0"/>
                <a:ea typeface="Euclid Circular B" panose="020B0504000000000000" pitchFamily="34" charset="0"/>
              </a:rPr>
              <a:t>ll</a:t>
            </a:r>
            <a:r>
              <a:rPr lang="en-US" sz="1200" noProof="0" dirty="0">
                <a:latin typeface="Euclid Circular B" panose="020B0504000000000000" pitchFamily="34" charset="0"/>
                <a:ea typeface="Euclid Circular B" panose="020B0504000000000000" pitchFamily="34" charset="0"/>
              </a:rPr>
              <a:t> our customers use the </a:t>
            </a:r>
            <a:r>
              <a:rPr lang="en-US" b="1" noProof="0" dirty="0"/>
              <a:t>latest version. </a:t>
            </a:r>
            <a:r>
              <a:rPr lang="en-US" sz="1200" b="0" noProof="0" dirty="0">
                <a:latin typeface="Euclid Circular B" panose="020B0504000000000000" pitchFamily="34" charset="0"/>
                <a:ea typeface="Euclid Circular B" panose="020B0504000000000000" pitchFamily="34" charset="0"/>
              </a:rPr>
              <a:t> So we as d</a:t>
            </a:r>
            <a:r>
              <a:rPr lang="en-US" dirty="0" err="1"/>
              <a:t>evelopers</a:t>
            </a:r>
            <a:r>
              <a:rPr lang="en-US" dirty="0"/>
              <a:t> can focus on maintaining a single codebase, ensuring that all tenants receive updates and improvements at the same time. </a:t>
            </a:r>
          </a:p>
          <a:p>
            <a:pPr marL="171450" indent="-171450">
              <a:buFont typeface="Arial" panose="020B0604020202020204" pitchFamily="34" charset="0"/>
              <a:buChar char="•"/>
            </a:pPr>
            <a:r>
              <a:rPr lang="en-US" b="1" dirty="0"/>
              <a:t>Centralized Management</a:t>
            </a:r>
            <a:r>
              <a:rPr lang="en-US" dirty="0"/>
              <a:t>: Application updates, security patches, and new features can be centrally applied. This avoids the extra effort to update servers for each customer.</a:t>
            </a:r>
          </a:p>
          <a:p>
            <a:pPr marL="171450" indent="-171450">
              <a:buFont typeface="Arial" panose="020B0604020202020204" pitchFamily="34" charset="0"/>
              <a:buChar char="•"/>
            </a:pPr>
            <a:r>
              <a:rPr lang="en-US" b="1" dirty="0"/>
              <a:t>Scalability</a:t>
            </a:r>
            <a:r>
              <a:rPr lang="en-US" dirty="0"/>
              <a:t>: Scaling resources becomes easier as the infrastructure can be expanded or contracted to accommodate the changing needs of multiple tenants collectively. This leads to better resource utilization and responsiveness to demand spikes.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dirty="0"/>
              <a:t>Ease of Deployment</a:t>
            </a:r>
            <a:r>
              <a:rPr lang="en-US" dirty="0"/>
              <a:t>: New tenants can be onboarded quickly within the existing infrastructure, you don’t need to set up a new environment for the new client. When a new tenant comes, you just add a new line into your Tenants table.</a:t>
            </a:r>
          </a:p>
          <a:p>
            <a:endParaRPr lang="en-US" dirty="0"/>
          </a:p>
          <a:p>
            <a:endParaRPr lang="en-US" dirty="0"/>
          </a:p>
        </p:txBody>
      </p:sp>
      <p:sp>
        <p:nvSpPr>
          <p:cNvPr id="4" name="Slide Number Placeholder 3"/>
          <p:cNvSpPr>
            <a:spLocks noGrp="1"/>
          </p:cNvSpPr>
          <p:nvPr>
            <p:ph type="sldNum" sz="quarter" idx="5"/>
          </p:nvPr>
        </p:nvSpPr>
        <p:spPr/>
        <p:txBody>
          <a:bodyPr/>
          <a:lstStyle/>
          <a:p>
            <a:fld id="{93F7DAF2-D9FD-4201-8A83-D0347E71DEA5}" type="slidenum">
              <a:rPr lang="en-US" smtClean="0"/>
              <a:t>8</a:t>
            </a:fld>
            <a:endParaRPr lang="en-US"/>
          </a:p>
        </p:txBody>
      </p:sp>
    </p:spTree>
    <p:extLst>
      <p:ext uri="{BB962C8B-B14F-4D97-AF65-F5344CB8AC3E}">
        <p14:creationId xmlns:p14="http://schemas.microsoft.com/office/powerpoint/2010/main" val="27354973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Despite these advantages, multi-tenancy also presents challenges, such as </a:t>
            </a:r>
          </a:p>
          <a:p>
            <a:pPr marL="171450" indent="-171450">
              <a:buFont typeface="Arial" panose="020B0604020202020204" pitchFamily="34" charset="0"/>
              <a:buChar char="•"/>
            </a:pPr>
            <a:r>
              <a:rPr lang="en-US" b="1" dirty="0"/>
              <a:t>Data isolation</a:t>
            </a:r>
            <a:r>
              <a:rPr lang="en-US" dirty="0"/>
              <a:t>: Ensuring proper data isolation btw tenants to prevent unauthorized access to sensitive information</a:t>
            </a:r>
          </a:p>
          <a:p>
            <a:pPr marL="171450" indent="-171450">
              <a:buFont typeface="Arial" panose="020B0604020202020204" pitchFamily="34" charset="0"/>
              <a:buChar char="•"/>
            </a:pPr>
            <a:r>
              <a:rPr lang="en-US" b="1" dirty="0"/>
              <a:t>Customization and configuration</a:t>
            </a:r>
            <a:r>
              <a:rPr lang="en-US" dirty="0"/>
              <a:t>: Your clients request to customize the application according to their requirements. They want to make rebranding and customize the UI, logo, colors. Managing different configurations and customizations for each tenant without compromising the core architecture can be challenging.</a:t>
            </a:r>
          </a:p>
          <a:p>
            <a:pPr marL="171450" indent="-171450">
              <a:buFont typeface="Arial" panose="020B0604020202020204" pitchFamily="34" charset="0"/>
              <a:buChar char="•"/>
            </a:pPr>
            <a:r>
              <a:rPr lang="en-US" b="1" dirty="0"/>
              <a:t>Performance balance</a:t>
            </a:r>
            <a:r>
              <a:rPr lang="en-US" dirty="0"/>
              <a:t>: We can call this “Noisy neighbors“. Some tenants can consume too much resources. We should  ensure that the resource usage of one tenant does not negatively impact the performance of other. This should be done by monitoring the system.</a:t>
            </a:r>
          </a:p>
          <a:p>
            <a:pPr marL="171450" indent="-171450">
              <a:buFont typeface="Arial" panose="020B0604020202020204" pitchFamily="34" charset="0"/>
              <a:buChar char="•"/>
            </a:pPr>
            <a:r>
              <a:rPr lang="en-US" b="1" dirty="0"/>
              <a:t>Security:</a:t>
            </a:r>
            <a:r>
              <a:rPr lang="en-US" dirty="0"/>
              <a:t> This is one of the most challenging and risky issues. Because when a hacker gets into your server he can steal all your client data. Also if you have a security hole, a tenant can gain access to other tenant’s data.</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1" dirty="0">
                <a:latin typeface="Euclid Circular B" panose="020B0504000000000000" pitchFamily="34" charset="0"/>
                <a:ea typeface="Euclid Circular B" panose="020B0504000000000000" pitchFamily="34" charset="0"/>
              </a:rPr>
              <a:t>Backup and recovery:</a:t>
            </a:r>
            <a:r>
              <a:rPr lang="en-US" sz="1200" dirty="0">
                <a:latin typeface="Euclid Circular B" panose="020B0504000000000000" pitchFamily="34" charset="0"/>
                <a:ea typeface="Euclid Circular B" panose="020B0504000000000000" pitchFamily="34" charset="0"/>
              </a:rPr>
              <a:t>  This involves </a:t>
            </a:r>
            <a:r>
              <a:rPr lang="en-US" sz="1200" b="1" dirty="0">
                <a:latin typeface="Euclid Circular B" panose="020B0504000000000000" pitchFamily="34" charset="0"/>
                <a:ea typeface="Euclid Circular B" panose="020B0504000000000000" pitchFamily="34" charset="0"/>
              </a:rPr>
              <a:t>database</a:t>
            </a:r>
            <a:r>
              <a:rPr lang="en-US" sz="1200" b="1" noProof="0" dirty="0">
                <a:latin typeface="Euclid Circular B" panose="020B0504000000000000" pitchFamily="34" charset="0"/>
                <a:ea typeface="Euclid Circular B" panose="020B0504000000000000" pitchFamily="34" charset="0"/>
              </a:rPr>
              <a:t> and storage backup </a:t>
            </a:r>
            <a:r>
              <a:rPr lang="en-US" sz="1200" noProof="0" dirty="0">
                <a:latin typeface="Euclid Circular B" panose="020B0504000000000000" pitchFamily="34" charset="0"/>
                <a:ea typeface="Euclid Circular B" panose="020B0504000000000000" pitchFamily="34" charset="0"/>
              </a:rPr>
              <a:t>per tenant. It will be very easy to backup/restore when you have a separate DB for each tenant, but if you have a shared DB then you need to get backup of the specific tenant. And </a:t>
            </a:r>
            <a:r>
              <a:rPr lang="en-US" dirty="0"/>
              <a:t>tenants may have different retention policies, so you need to </a:t>
            </a:r>
            <a:r>
              <a:rPr lang="en-US" sz="1200" noProof="0" dirty="0">
                <a:latin typeface="Euclid Circular B" panose="020B0504000000000000" pitchFamily="34" charset="0"/>
                <a:ea typeface="Euclid Circular B" panose="020B0504000000000000" pitchFamily="34" charset="0"/>
              </a:rPr>
              <a:t>implement different </a:t>
            </a:r>
            <a:r>
              <a:rPr lang="en-US" dirty="0"/>
              <a:t>strategies for each tenant.</a:t>
            </a:r>
            <a:endParaRPr lang="en-US" sz="1200" noProof="0" dirty="0">
              <a:latin typeface="Euclid Circular B" panose="020B0504000000000000" pitchFamily="34" charset="0"/>
              <a:ea typeface="Euclid Circular B" panose="020B0504000000000000" pitchFamily="34" charset="0"/>
            </a:endParaRP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93F7DAF2-D9FD-4201-8A83-D0347E71DEA5}" type="slidenum">
              <a:rPr lang="en-US" smtClean="0"/>
              <a:t>9</a:t>
            </a:fld>
            <a:endParaRPr lang="en-US"/>
          </a:p>
        </p:txBody>
      </p:sp>
    </p:spTree>
    <p:extLst>
      <p:ext uri="{BB962C8B-B14F-4D97-AF65-F5344CB8AC3E}">
        <p14:creationId xmlns:p14="http://schemas.microsoft.com/office/powerpoint/2010/main" val="28850387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E9F978-8F5D-42A7-86BF-A984953F5CE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A153519-725D-4962-B748-CC7552F8388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2EF7900-64FF-4805-A66E-0B884BCD43B0}"/>
              </a:ext>
            </a:extLst>
          </p:cNvPr>
          <p:cNvSpPr>
            <a:spLocks noGrp="1"/>
          </p:cNvSpPr>
          <p:nvPr>
            <p:ph type="dt" sz="half" idx="10"/>
          </p:nvPr>
        </p:nvSpPr>
        <p:spPr/>
        <p:txBody>
          <a:bodyPr/>
          <a:lstStyle/>
          <a:p>
            <a:fld id="{2A14C9FE-EBC3-45D3-899C-58AAF4F8AF71}" type="datetimeFigureOut">
              <a:rPr lang="en-US" smtClean="0"/>
              <a:t>9/11/2023</a:t>
            </a:fld>
            <a:endParaRPr lang="en-US"/>
          </a:p>
        </p:txBody>
      </p:sp>
      <p:sp>
        <p:nvSpPr>
          <p:cNvPr id="5" name="Footer Placeholder 4">
            <a:extLst>
              <a:ext uri="{FF2B5EF4-FFF2-40B4-BE49-F238E27FC236}">
                <a16:creationId xmlns:a16="http://schemas.microsoft.com/office/drawing/2014/main" id="{B86274FF-F87E-401D-829B-527D8BAB98C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AA199CA-B05B-47F7-A46C-3F7F0FB30B19}"/>
              </a:ext>
            </a:extLst>
          </p:cNvPr>
          <p:cNvSpPr>
            <a:spLocks noGrp="1"/>
          </p:cNvSpPr>
          <p:nvPr>
            <p:ph type="sldNum" sz="quarter" idx="12"/>
          </p:nvPr>
        </p:nvSpPr>
        <p:spPr/>
        <p:txBody>
          <a:bodyPr/>
          <a:lstStyle/>
          <a:p>
            <a:fld id="{F192E18A-6FAA-451D-AEFD-41D3AA64B3F6}" type="slidenum">
              <a:rPr lang="en-US" smtClean="0"/>
              <a:t>‹#›</a:t>
            </a:fld>
            <a:endParaRPr lang="en-US"/>
          </a:p>
        </p:txBody>
      </p:sp>
    </p:spTree>
    <p:extLst>
      <p:ext uri="{BB962C8B-B14F-4D97-AF65-F5344CB8AC3E}">
        <p14:creationId xmlns:p14="http://schemas.microsoft.com/office/powerpoint/2010/main" val="37764253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EF28CF-DF5D-471D-B0B9-89362618AE8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2CB0F86-3012-4450-97B5-7E1D7ECAD6E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17A2828-2930-40A7-AED2-72F6457D0588}"/>
              </a:ext>
            </a:extLst>
          </p:cNvPr>
          <p:cNvSpPr>
            <a:spLocks noGrp="1"/>
          </p:cNvSpPr>
          <p:nvPr>
            <p:ph type="dt" sz="half" idx="10"/>
          </p:nvPr>
        </p:nvSpPr>
        <p:spPr/>
        <p:txBody>
          <a:bodyPr/>
          <a:lstStyle/>
          <a:p>
            <a:fld id="{2A14C9FE-EBC3-45D3-899C-58AAF4F8AF71}" type="datetimeFigureOut">
              <a:rPr lang="en-US" smtClean="0"/>
              <a:t>9/11/2023</a:t>
            </a:fld>
            <a:endParaRPr lang="en-US"/>
          </a:p>
        </p:txBody>
      </p:sp>
      <p:sp>
        <p:nvSpPr>
          <p:cNvPr id="5" name="Footer Placeholder 4">
            <a:extLst>
              <a:ext uri="{FF2B5EF4-FFF2-40B4-BE49-F238E27FC236}">
                <a16:creationId xmlns:a16="http://schemas.microsoft.com/office/drawing/2014/main" id="{357A84D5-31FC-4926-B974-625D8C4DF71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93209B-0705-4ED8-A491-3D5D44CBB425}"/>
              </a:ext>
            </a:extLst>
          </p:cNvPr>
          <p:cNvSpPr>
            <a:spLocks noGrp="1"/>
          </p:cNvSpPr>
          <p:nvPr>
            <p:ph type="sldNum" sz="quarter" idx="12"/>
          </p:nvPr>
        </p:nvSpPr>
        <p:spPr/>
        <p:txBody>
          <a:bodyPr/>
          <a:lstStyle/>
          <a:p>
            <a:fld id="{F192E18A-6FAA-451D-AEFD-41D3AA64B3F6}" type="slidenum">
              <a:rPr lang="en-US" smtClean="0"/>
              <a:t>‹#›</a:t>
            </a:fld>
            <a:endParaRPr lang="en-US"/>
          </a:p>
        </p:txBody>
      </p:sp>
    </p:spTree>
    <p:extLst>
      <p:ext uri="{BB962C8B-B14F-4D97-AF65-F5344CB8AC3E}">
        <p14:creationId xmlns:p14="http://schemas.microsoft.com/office/powerpoint/2010/main" val="29756094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CD31CA8-EED4-4E1A-B8D5-0FBA7427464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CE740CE-BBFA-4672-A07F-8EED901D5FD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A0BD506-02AC-45D8-92B7-72E22AFAFD90}"/>
              </a:ext>
            </a:extLst>
          </p:cNvPr>
          <p:cNvSpPr>
            <a:spLocks noGrp="1"/>
          </p:cNvSpPr>
          <p:nvPr>
            <p:ph type="dt" sz="half" idx="10"/>
          </p:nvPr>
        </p:nvSpPr>
        <p:spPr/>
        <p:txBody>
          <a:bodyPr/>
          <a:lstStyle/>
          <a:p>
            <a:fld id="{2A14C9FE-EBC3-45D3-899C-58AAF4F8AF71}" type="datetimeFigureOut">
              <a:rPr lang="en-US" smtClean="0"/>
              <a:t>9/11/2023</a:t>
            </a:fld>
            <a:endParaRPr lang="en-US"/>
          </a:p>
        </p:txBody>
      </p:sp>
      <p:sp>
        <p:nvSpPr>
          <p:cNvPr id="5" name="Footer Placeholder 4">
            <a:extLst>
              <a:ext uri="{FF2B5EF4-FFF2-40B4-BE49-F238E27FC236}">
                <a16:creationId xmlns:a16="http://schemas.microsoft.com/office/drawing/2014/main" id="{F2BA1C25-D938-4BD4-AFBA-B9360582659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07FD12-3F16-4988-A6A5-340D2E3365DD}"/>
              </a:ext>
            </a:extLst>
          </p:cNvPr>
          <p:cNvSpPr>
            <a:spLocks noGrp="1"/>
          </p:cNvSpPr>
          <p:nvPr>
            <p:ph type="sldNum" sz="quarter" idx="12"/>
          </p:nvPr>
        </p:nvSpPr>
        <p:spPr/>
        <p:txBody>
          <a:bodyPr/>
          <a:lstStyle/>
          <a:p>
            <a:fld id="{F192E18A-6FAA-451D-AEFD-41D3AA64B3F6}" type="slidenum">
              <a:rPr lang="en-US" smtClean="0"/>
              <a:t>‹#›</a:t>
            </a:fld>
            <a:endParaRPr lang="en-US"/>
          </a:p>
        </p:txBody>
      </p:sp>
    </p:spTree>
    <p:extLst>
      <p:ext uri="{BB962C8B-B14F-4D97-AF65-F5344CB8AC3E}">
        <p14:creationId xmlns:p14="http://schemas.microsoft.com/office/powerpoint/2010/main" val="31282839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18F685-4C02-43BB-81D2-04EAAD1B846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09307CA-BDB0-4F66-B7EA-15AC2829657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9797DE6-90DC-461E-BBC5-E13D53F4861F}"/>
              </a:ext>
            </a:extLst>
          </p:cNvPr>
          <p:cNvSpPr>
            <a:spLocks noGrp="1"/>
          </p:cNvSpPr>
          <p:nvPr>
            <p:ph type="dt" sz="half" idx="10"/>
          </p:nvPr>
        </p:nvSpPr>
        <p:spPr/>
        <p:txBody>
          <a:bodyPr/>
          <a:lstStyle/>
          <a:p>
            <a:fld id="{2A14C9FE-EBC3-45D3-899C-58AAF4F8AF71}" type="datetimeFigureOut">
              <a:rPr lang="en-US" smtClean="0"/>
              <a:t>9/11/2023</a:t>
            </a:fld>
            <a:endParaRPr lang="en-US"/>
          </a:p>
        </p:txBody>
      </p:sp>
      <p:sp>
        <p:nvSpPr>
          <p:cNvPr id="5" name="Footer Placeholder 4">
            <a:extLst>
              <a:ext uri="{FF2B5EF4-FFF2-40B4-BE49-F238E27FC236}">
                <a16:creationId xmlns:a16="http://schemas.microsoft.com/office/drawing/2014/main" id="{52179F46-5890-41BD-ACAD-F76D73A63C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839A23-24D1-4AE7-B7EA-4B624CC1212B}"/>
              </a:ext>
            </a:extLst>
          </p:cNvPr>
          <p:cNvSpPr>
            <a:spLocks noGrp="1"/>
          </p:cNvSpPr>
          <p:nvPr>
            <p:ph type="sldNum" sz="quarter" idx="12"/>
          </p:nvPr>
        </p:nvSpPr>
        <p:spPr/>
        <p:txBody>
          <a:bodyPr/>
          <a:lstStyle/>
          <a:p>
            <a:fld id="{F192E18A-6FAA-451D-AEFD-41D3AA64B3F6}" type="slidenum">
              <a:rPr lang="en-US" smtClean="0"/>
              <a:t>‹#›</a:t>
            </a:fld>
            <a:endParaRPr lang="en-US"/>
          </a:p>
        </p:txBody>
      </p:sp>
    </p:spTree>
    <p:extLst>
      <p:ext uri="{BB962C8B-B14F-4D97-AF65-F5344CB8AC3E}">
        <p14:creationId xmlns:p14="http://schemas.microsoft.com/office/powerpoint/2010/main" val="33102420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D74EF1-4C5E-4AEE-9A09-F8F867698C6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AB0EC00-4EF5-40FD-BE65-ED178D988E7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06D0061-7235-4551-BDC1-1B52EE2DF582}"/>
              </a:ext>
            </a:extLst>
          </p:cNvPr>
          <p:cNvSpPr>
            <a:spLocks noGrp="1"/>
          </p:cNvSpPr>
          <p:nvPr>
            <p:ph type="dt" sz="half" idx="10"/>
          </p:nvPr>
        </p:nvSpPr>
        <p:spPr/>
        <p:txBody>
          <a:bodyPr/>
          <a:lstStyle/>
          <a:p>
            <a:fld id="{2A14C9FE-EBC3-45D3-899C-58AAF4F8AF71}" type="datetimeFigureOut">
              <a:rPr lang="en-US" smtClean="0"/>
              <a:t>9/11/2023</a:t>
            </a:fld>
            <a:endParaRPr lang="en-US"/>
          </a:p>
        </p:txBody>
      </p:sp>
      <p:sp>
        <p:nvSpPr>
          <p:cNvPr id="5" name="Footer Placeholder 4">
            <a:extLst>
              <a:ext uri="{FF2B5EF4-FFF2-40B4-BE49-F238E27FC236}">
                <a16:creationId xmlns:a16="http://schemas.microsoft.com/office/drawing/2014/main" id="{A93E4BB6-4393-45E5-A9AA-9B80E2EBD0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C994CB6-B3F3-4DE1-A025-90F5E1DBF6DA}"/>
              </a:ext>
            </a:extLst>
          </p:cNvPr>
          <p:cNvSpPr>
            <a:spLocks noGrp="1"/>
          </p:cNvSpPr>
          <p:nvPr>
            <p:ph type="sldNum" sz="quarter" idx="12"/>
          </p:nvPr>
        </p:nvSpPr>
        <p:spPr/>
        <p:txBody>
          <a:bodyPr/>
          <a:lstStyle/>
          <a:p>
            <a:fld id="{F192E18A-6FAA-451D-AEFD-41D3AA64B3F6}" type="slidenum">
              <a:rPr lang="en-US" smtClean="0"/>
              <a:t>‹#›</a:t>
            </a:fld>
            <a:endParaRPr lang="en-US"/>
          </a:p>
        </p:txBody>
      </p:sp>
    </p:spTree>
    <p:extLst>
      <p:ext uri="{BB962C8B-B14F-4D97-AF65-F5344CB8AC3E}">
        <p14:creationId xmlns:p14="http://schemas.microsoft.com/office/powerpoint/2010/main" val="13958390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616F26-7C86-412B-BADB-DD2A6112EF6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3CEC9F5-F495-4BB6-8614-F278F69277E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57F24DB-A85C-4539-91EF-5629F538435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F433937-4109-4B2C-A286-F092762072B0}"/>
              </a:ext>
            </a:extLst>
          </p:cNvPr>
          <p:cNvSpPr>
            <a:spLocks noGrp="1"/>
          </p:cNvSpPr>
          <p:nvPr>
            <p:ph type="dt" sz="half" idx="10"/>
          </p:nvPr>
        </p:nvSpPr>
        <p:spPr/>
        <p:txBody>
          <a:bodyPr/>
          <a:lstStyle/>
          <a:p>
            <a:fld id="{2A14C9FE-EBC3-45D3-899C-58AAF4F8AF71}" type="datetimeFigureOut">
              <a:rPr lang="en-US" smtClean="0"/>
              <a:t>9/11/2023</a:t>
            </a:fld>
            <a:endParaRPr lang="en-US"/>
          </a:p>
        </p:txBody>
      </p:sp>
      <p:sp>
        <p:nvSpPr>
          <p:cNvPr id="6" name="Footer Placeholder 5">
            <a:extLst>
              <a:ext uri="{FF2B5EF4-FFF2-40B4-BE49-F238E27FC236}">
                <a16:creationId xmlns:a16="http://schemas.microsoft.com/office/drawing/2014/main" id="{8585F166-F3BE-4326-893D-A0B8DB7200F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C525932-0F9D-4378-96A1-2F322DB10A7F}"/>
              </a:ext>
            </a:extLst>
          </p:cNvPr>
          <p:cNvSpPr>
            <a:spLocks noGrp="1"/>
          </p:cNvSpPr>
          <p:nvPr>
            <p:ph type="sldNum" sz="quarter" idx="12"/>
          </p:nvPr>
        </p:nvSpPr>
        <p:spPr/>
        <p:txBody>
          <a:bodyPr/>
          <a:lstStyle/>
          <a:p>
            <a:fld id="{F192E18A-6FAA-451D-AEFD-41D3AA64B3F6}" type="slidenum">
              <a:rPr lang="en-US" smtClean="0"/>
              <a:t>‹#›</a:t>
            </a:fld>
            <a:endParaRPr lang="en-US"/>
          </a:p>
        </p:txBody>
      </p:sp>
    </p:spTree>
    <p:extLst>
      <p:ext uri="{BB962C8B-B14F-4D97-AF65-F5344CB8AC3E}">
        <p14:creationId xmlns:p14="http://schemas.microsoft.com/office/powerpoint/2010/main" val="36968701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A36F7-094B-4EA4-AA03-A8D8E79C974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28238E7-9C70-4777-95AF-A5054F3ED85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32B6AAA-B98D-4372-A5A6-85FFC8DCC13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7468441-FF50-42B6-BA69-C5C074CD47A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BAB23AB-9D34-431A-AB82-A534EFEA030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4F8EFDC-928F-4FED-983C-7ABD436AF5AE}"/>
              </a:ext>
            </a:extLst>
          </p:cNvPr>
          <p:cNvSpPr>
            <a:spLocks noGrp="1"/>
          </p:cNvSpPr>
          <p:nvPr>
            <p:ph type="dt" sz="half" idx="10"/>
          </p:nvPr>
        </p:nvSpPr>
        <p:spPr/>
        <p:txBody>
          <a:bodyPr/>
          <a:lstStyle/>
          <a:p>
            <a:fld id="{2A14C9FE-EBC3-45D3-899C-58AAF4F8AF71}" type="datetimeFigureOut">
              <a:rPr lang="en-US" smtClean="0"/>
              <a:t>9/11/2023</a:t>
            </a:fld>
            <a:endParaRPr lang="en-US"/>
          </a:p>
        </p:txBody>
      </p:sp>
      <p:sp>
        <p:nvSpPr>
          <p:cNvPr id="8" name="Footer Placeholder 7">
            <a:extLst>
              <a:ext uri="{FF2B5EF4-FFF2-40B4-BE49-F238E27FC236}">
                <a16:creationId xmlns:a16="http://schemas.microsoft.com/office/drawing/2014/main" id="{7C16DEBE-584F-4E83-A7E8-A9C4C827A1D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6F74D1E-6C1B-4FD2-9DF9-C84FB567CD20}"/>
              </a:ext>
            </a:extLst>
          </p:cNvPr>
          <p:cNvSpPr>
            <a:spLocks noGrp="1"/>
          </p:cNvSpPr>
          <p:nvPr>
            <p:ph type="sldNum" sz="quarter" idx="12"/>
          </p:nvPr>
        </p:nvSpPr>
        <p:spPr/>
        <p:txBody>
          <a:bodyPr/>
          <a:lstStyle/>
          <a:p>
            <a:fld id="{F192E18A-6FAA-451D-AEFD-41D3AA64B3F6}" type="slidenum">
              <a:rPr lang="en-US" smtClean="0"/>
              <a:t>‹#›</a:t>
            </a:fld>
            <a:endParaRPr lang="en-US"/>
          </a:p>
        </p:txBody>
      </p:sp>
    </p:spTree>
    <p:extLst>
      <p:ext uri="{BB962C8B-B14F-4D97-AF65-F5344CB8AC3E}">
        <p14:creationId xmlns:p14="http://schemas.microsoft.com/office/powerpoint/2010/main" val="21270977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EAF5C5-68CD-47D5-ABA6-CF1CBAADB08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D2CDD38-7186-4E27-AFD9-1C0F0616EACD}"/>
              </a:ext>
            </a:extLst>
          </p:cNvPr>
          <p:cNvSpPr>
            <a:spLocks noGrp="1"/>
          </p:cNvSpPr>
          <p:nvPr>
            <p:ph type="dt" sz="half" idx="10"/>
          </p:nvPr>
        </p:nvSpPr>
        <p:spPr/>
        <p:txBody>
          <a:bodyPr/>
          <a:lstStyle/>
          <a:p>
            <a:fld id="{2A14C9FE-EBC3-45D3-899C-58AAF4F8AF71}" type="datetimeFigureOut">
              <a:rPr lang="en-US" smtClean="0"/>
              <a:t>9/11/2023</a:t>
            </a:fld>
            <a:endParaRPr lang="en-US"/>
          </a:p>
        </p:txBody>
      </p:sp>
      <p:sp>
        <p:nvSpPr>
          <p:cNvPr id="4" name="Footer Placeholder 3">
            <a:extLst>
              <a:ext uri="{FF2B5EF4-FFF2-40B4-BE49-F238E27FC236}">
                <a16:creationId xmlns:a16="http://schemas.microsoft.com/office/drawing/2014/main" id="{846E192C-EECF-41A8-BF78-3DD3C0C6C5A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2CB1BDE-DF6D-4250-8119-E198BD689BE6}"/>
              </a:ext>
            </a:extLst>
          </p:cNvPr>
          <p:cNvSpPr>
            <a:spLocks noGrp="1"/>
          </p:cNvSpPr>
          <p:nvPr>
            <p:ph type="sldNum" sz="quarter" idx="12"/>
          </p:nvPr>
        </p:nvSpPr>
        <p:spPr/>
        <p:txBody>
          <a:bodyPr/>
          <a:lstStyle/>
          <a:p>
            <a:fld id="{F192E18A-6FAA-451D-AEFD-41D3AA64B3F6}" type="slidenum">
              <a:rPr lang="en-US" smtClean="0"/>
              <a:t>‹#›</a:t>
            </a:fld>
            <a:endParaRPr lang="en-US"/>
          </a:p>
        </p:txBody>
      </p:sp>
    </p:spTree>
    <p:extLst>
      <p:ext uri="{BB962C8B-B14F-4D97-AF65-F5344CB8AC3E}">
        <p14:creationId xmlns:p14="http://schemas.microsoft.com/office/powerpoint/2010/main" val="8090361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84048DA-88F3-4AD4-9CD4-80F47F4653D0}"/>
              </a:ext>
            </a:extLst>
          </p:cNvPr>
          <p:cNvSpPr>
            <a:spLocks noGrp="1"/>
          </p:cNvSpPr>
          <p:nvPr>
            <p:ph type="dt" sz="half" idx="10"/>
          </p:nvPr>
        </p:nvSpPr>
        <p:spPr/>
        <p:txBody>
          <a:bodyPr/>
          <a:lstStyle/>
          <a:p>
            <a:fld id="{2A14C9FE-EBC3-45D3-899C-58AAF4F8AF71}" type="datetimeFigureOut">
              <a:rPr lang="en-US" smtClean="0"/>
              <a:t>9/11/2023</a:t>
            </a:fld>
            <a:endParaRPr lang="en-US"/>
          </a:p>
        </p:txBody>
      </p:sp>
      <p:sp>
        <p:nvSpPr>
          <p:cNvPr id="3" name="Footer Placeholder 2">
            <a:extLst>
              <a:ext uri="{FF2B5EF4-FFF2-40B4-BE49-F238E27FC236}">
                <a16:creationId xmlns:a16="http://schemas.microsoft.com/office/drawing/2014/main" id="{5FFB8407-9980-4383-B57D-46D0C96856D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EB7C318-3368-4DC6-ACC3-B854B81D2E9A}"/>
              </a:ext>
            </a:extLst>
          </p:cNvPr>
          <p:cNvSpPr>
            <a:spLocks noGrp="1"/>
          </p:cNvSpPr>
          <p:nvPr>
            <p:ph type="sldNum" sz="quarter" idx="12"/>
          </p:nvPr>
        </p:nvSpPr>
        <p:spPr/>
        <p:txBody>
          <a:bodyPr/>
          <a:lstStyle/>
          <a:p>
            <a:fld id="{F192E18A-6FAA-451D-AEFD-41D3AA64B3F6}" type="slidenum">
              <a:rPr lang="en-US" smtClean="0"/>
              <a:t>‹#›</a:t>
            </a:fld>
            <a:endParaRPr lang="en-US"/>
          </a:p>
        </p:txBody>
      </p:sp>
    </p:spTree>
    <p:extLst>
      <p:ext uri="{BB962C8B-B14F-4D97-AF65-F5344CB8AC3E}">
        <p14:creationId xmlns:p14="http://schemas.microsoft.com/office/powerpoint/2010/main" val="22788908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0B462D-08D1-4E08-BE8F-447596E3357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54DD96E-5552-495D-93D2-4BB21BF8466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BCCFB3D-721C-482E-889F-D4404EC4F65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2756F77-CBE7-472C-AB48-91F38E0E4AA9}"/>
              </a:ext>
            </a:extLst>
          </p:cNvPr>
          <p:cNvSpPr>
            <a:spLocks noGrp="1"/>
          </p:cNvSpPr>
          <p:nvPr>
            <p:ph type="dt" sz="half" idx="10"/>
          </p:nvPr>
        </p:nvSpPr>
        <p:spPr/>
        <p:txBody>
          <a:bodyPr/>
          <a:lstStyle/>
          <a:p>
            <a:fld id="{2A14C9FE-EBC3-45D3-899C-58AAF4F8AF71}" type="datetimeFigureOut">
              <a:rPr lang="en-US" smtClean="0"/>
              <a:t>9/11/2023</a:t>
            </a:fld>
            <a:endParaRPr lang="en-US"/>
          </a:p>
        </p:txBody>
      </p:sp>
      <p:sp>
        <p:nvSpPr>
          <p:cNvPr id="6" name="Footer Placeholder 5">
            <a:extLst>
              <a:ext uri="{FF2B5EF4-FFF2-40B4-BE49-F238E27FC236}">
                <a16:creationId xmlns:a16="http://schemas.microsoft.com/office/drawing/2014/main" id="{117A2AFC-52CD-43A3-B48D-2E9B6903394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9CA501-F0AC-439F-A1FB-74B32179A300}"/>
              </a:ext>
            </a:extLst>
          </p:cNvPr>
          <p:cNvSpPr>
            <a:spLocks noGrp="1"/>
          </p:cNvSpPr>
          <p:nvPr>
            <p:ph type="sldNum" sz="quarter" idx="12"/>
          </p:nvPr>
        </p:nvSpPr>
        <p:spPr/>
        <p:txBody>
          <a:bodyPr/>
          <a:lstStyle/>
          <a:p>
            <a:fld id="{F192E18A-6FAA-451D-AEFD-41D3AA64B3F6}" type="slidenum">
              <a:rPr lang="en-US" smtClean="0"/>
              <a:t>‹#›</a:t>
            </a:fld>
            <a:endParaRPr lang="en-US"/>
          </a:p>
        </p:txBody>
      </p:sp>
    </p:spTree>
    <p:extLst>
      <p:ext uri="{BB962C8B-B14F-4D97-AF65-F5344CB8AC3E}">
        <p14:creationId xmlns:p14="http://schemas.microsoft.com/office/powerpoint/2010/main" val="15409618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EDEA90-1B0A-4BD7-A46E-B3461480C02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8B68767-CADA-45AA-8C12-B3DC0603056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39FCA20-08E0-4AD3-A4C1-1FDCCEDE1F4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65EF583-0181-4C09-8E86-D1CA02881900}"/>
              </a:ext>
            </a:extLst>
          </p:cNvPr>
          <p:cNvSpPr>
            <a:spLocks noGrp="1"/>
          </p:cNvSpPr>
          <p:nvPr>
            <p:ph type="dt" sz="half" idx="10"/>
          </p:nvPr>
        </p:nvSpPr>
        <p:spPr/>
        <p:txBody>
          <a:bodyPr/>
          <a:lstStyle/>
          <a:p>
            <a:fld id="{2A14C9FE-EBC3-45D3-899C-58AAF4F8AF71}" type="datetimeFigureOut">
              <a:rPr lang="en-US" smtClean="0"/>
              <a:t>9/11/2023</a:t>
            </a:fld>
            <a:endParaRPr lang="en-US"/>
          </a:p>
        </p:txBody>
      </p:sp>
      <p:sp>
        <p:nvSpPr>
          <p:cNvPr id="6" name="Footer Placeholder 5">
            <a:extLst>
              <a:ext uri="{FF2B5EF4-FFF2-40B4-BE49-F238E27FC236}">
                <a16:creationId xmlns:a16="http://schemas.microsoft.com/office/drawing/2014/main" id="{E77FCD57-1163-480A-97F0-EF7F72C2F08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1FDDB04-0161-4707-8022-069021A13AD0}"/>
              </a:ext>
            </a:extLst>
          </p:cNvPr>
          <p:cNvSpPr>
            <a:spLocks noGrp="1"/>
          </p:cNvSpPr>
          <p:nvPr>
            <p:ph type="sldNum" sz="quarter" idx="12"/>
          </p:nvPr>
        </p:nvSpPr>
        <p:spPr/>
        <p:txBody>
          <a:bodyPr/>
          <a:lstStyle/>
          <a:p>
            <a:fld id="{F192E18A-6FAA-451D-AEFD-41D3AA64B3F6}" type="slidenum">
              <a:rPr lang="en-US" smtClean="0"/>
              <a:t>‹#›</a:t>
            </a:fld>
            <a:endParaRPr lang="en-US"/>
          </a:p>
        </p:txBody>
      </p:sp>
    </p:spTree>
    <p:extLst>
      <p:ext uri="{BB962C8B-B14F-4D97-AF65-F5344CB8AC3E}">
        <p14:creationId xmlns:p14="http://schemas.microsoft.com/office/powerpoint/2010/main" val="2912093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5B6C7DD-B260-4FD1-B687-D45B145F3DE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A7A82B9-9CE8-4741-BC26-CCA026F8B4A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C83CE3-891B-4A19-8F63-BF6619393B8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A14C9FE-EBC3-45D3-899C-58AAF4F8AF71}" type="datetimeFigureOut">
              <a:rPr lang="en-US" smtClean="0"/>
              <a:t>9/11/2023</a:t>
            </a:fld>
            <a:endParaRPr lang="en-US"/>
          </a:p>
        </p:txBody>
      </p:sp>
      <p:sp>
        <p:nvSpPr>
          <p:cNvPr id="5" name="Footer Placeholder 4">
            <a:extLst>
              <a:ext uri="{FF2B5EF4-FFF2-40B4-BE49-F238E27FC236}">
                <a16:creationId xmlns:a16="http://schemas.microsoft.com/office/drawing/2014/main" id="{31056E26-9066-4488-A28A-8F836B2BF04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8CF0B28-2709-44D5-AC53-FCEB8921097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192E18A-6FAA-451D-AEFD-41D3AA64B3F6}" type="slidenum">
              <a:rPr lang="en-US" smtClean="0"/>
              <a:t>‹#›</a:t>
            </a:fld>
            <a:endParaRPr lang="en-US"/>
          </a:p>
        </p:txBody>
      </p:sp>
    </p:spTree>
    <p:extLst>
      <p:ext uri="{BB962C8B-B14F-4D97-AF65-F5344CB8AC3E}">
        <p14:creationId xmlns:p14="http://schemas.microsoft.com/office/powerpoint/2010/main" val="17102302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2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learn.microsoft.com/en-us/sql/relational-databases/security/row-level-security" TargetMode="External"/><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6.png"/><Relationship Id="rId4" Type="http://schemas.openxmlformats.org/officeDocument/2006/relationships/image" Target="../media/image7.png"/></Relationships>
</file>

<file path=ppt/slides/_rels/slide3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3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8" Type="http://schemas.openxmlformats.org/officeDocument/2006/relationships/image" Target="../media/image50.svg"/><Relationship Id="rId3" Type="http://schemas.openxmlformats.org/officeDocument/2006/relationships/hyperlink" Target="https://github.com/ebicoglu/presentations/" TargetMode="External"/><Relationship Id="rId7" Type="http://schemas.openxmlformats.org/officeDocument/2006/relationships/image" Target="../media/image49.png"/><Relationship Id="rId2" Type="http://schemas.openxmlformats.org/officeDocument/2006/relationships/notesSlide" Target="../notesSlides/notesSlide39.xml"/><Relationship Id="rId1" Type="http://schemas.openxmlformats.org/officeDocument/2006/relationships/slideLayout" Target="../slideLayouts/slideLayout2.xml"/><Relationship Id="rId6" Type="http://schemas.openxmlformats.org/officeDocument/2006/relationships/image" Target="../media/image48.png"/><Relationship Id="rId5" Type="http://schemas.openxmlformats.org/officeDocument/2006/relationships/image" Target="../media/image47.png"/><Relationship Id="rId4" Type="http://schemas.openxmlformats.org/officeDocument/2006/relationships/image" Target="../media/image46.png"/><Relationship Id="rId9" Type="http://schemas.openxmlformats.org/officeDocument/2006/relationships/hyperlink" Target="https://github.com/ebicoglu"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55DFBE-19DA-408D-84E6-F4043FC30BD3}"/>
              </a:ext>
            </a:extLst>
          </p:cNvPr>
          <p:cNvSpPr>
            <a:spLocks noGrp="1"/>
          </p:cNvSpPr>
          <p:nvPr>
            <p:ph type="ctrTitle"/>
          </p:nvPr>
        </p:nvSpPr>
        <p:spPr>
          <a:xfrm>
            <a:off x="254000" y="1758043"/>
            <a:ext cx="11684000" cy="1357047"/>
          </a:xfrm>
        </p:spPr>
        <p:txBody>
          <a:bodyPr>
            <a:normAutofit/>
          </a:bodyPr>
          <a:lstStyle/>
          <a:p>
            <a:r>
              <a:rPr lang="en-US" sz="4600" noProof="0" dirty="0">
                <a:solidFill>
                  <a:srgbClr val="292D33"/>
                </a:solidFill>
                <a:latin typeface="Euclid Circular B" panose="020B0504000000000000" pitchFamily="34" charset="0"/>
                <a:ea typeface="Euclid Circular B" panose="020B0504000000000000" pitchFamily="34" charset="0"/>
              </a:rPr>
              <a:t>Building </a:t>
            </a:r>
            <a:r>
              <a:rPr lang="en-US" sz="4600" b="1" noProof="0" dirty="0">
                <a:solidFill>
                  <a:srgbClr val="3E9FCB"/>
                </a:solidFill>
                <a:latin typeface="Euclid Circular B" panose="020B0504000000000000" pitchFamily="34" charset="0"/>
                <a:ea typeface="Euclid Circular B" panose="020B0504000000000000" pitchFamily="34" charset="0"/>
              </a:rPr>
              <a:t>Multi-Tenant</a:t>
            </a:r>
            <a:r>
              <a:rPr lang="en-US" sz="4600" b="1" noProof="0" dirty="0">
                <a:solidFill>
                  <a:srgbClr val="292D33"/>
                </a:solidFill>
                <a:latin typeface="Euclid Circular B" panose="020B0504000000000000" pitchFamily="34" charset="0"/>
                <a:ea typeface="Euclid Circular B" panose="020B0504000000000000" pitchFamily="34" charset="0"/>
              </a:rPr>
              <a:t> </a:t>
            </a:r>
            <a:br>
              <a:rPr lang="en-US" sz="4600" b="1" noProof="0" dirty="0">
                <a:solidFill>
                  <a:srgbClr val="292D33"/>
                </a:solidFill>
                <a:latin typeface="Euclid Circular B" panose="020B0504000000000000" pitchFamily="34" charset="0"/>
                <a:ea typeface="Euclid Circular B" panose="020B0504000000000000" pitchFamily="34" charset="0"/>
              </a:rPr>
            </a:br>
            <a:r>
              <a:rPr lang="en-US" sz="4600" noProof="0" dirty="0">
                <a:solidFill>
                  <a:srgbClr val="292D33"/>
                </a:solidFill>
                <a:latin typeface="Euclid Circular B" panose="020B0504000000000000" pitchFamily="34" charset="0"/>
                <a:ea typeface="Euclid Circular B" panose="020B0504000000000000" pitchFamily="34" charset="0"/>
              </a:rPr>
              <a:t>ASP.NET Core Applications</a:t>
            </a:r>
            <a:endParaRPr lang="en-US" sz="4600" b="1" noProof="0" dirty="0">
              <a:solidFill>
                <a:srgbClr val="B84297"/>
              </a:solidFill>
              <a:latin typeface="Euclid Circular B" panose="020B0504000000000000" pitchFamily="34" charset="0"/>
              <a:ea typeface="Euclid Circular B" panose="020B0504000000000000" pitchFamily="34" charset="0"/>
            </a:endParaRPr>
          </a:p>
        </p:txBody>
      </p:sp>
      <p:sp>
        <p:nvSpPr>
          <p:cNvPr id="7" name="Title 1">
            <a:extLst>
              <a:ext uri="{FF2B5EF4-FFF2-40B4-BE49-F238E27FC236}">
                <a16:creationId xmlns:a16="http://schemas.microsoft.com/office/drawing/2014/main" id="{B7ACCF52-9F58-4AC9-B4F0-5B61BF2C2EE5}"/>
              </a:ext>
            </a:extLst>
          </p:cNvPr>
          <p:cNvSpPr txBox="1">
            <a:spLocks/>
          </p:cNvSpPr>
          <p:nvPr/>
        </p:nvSpPr>
        <p:spPr>
          <a:xfrm>
            <a:off x="254000" y="3173251"/>
            <a:ext cx="11684000" cy="686348"/>
          </a:xfrm>
          <a:prstGeom prst="rect">
            <a:avLst/>
          </a:prstGeom>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400" b="1" dirty="0">
                <a:solidFill>
                  <a:srgbClr val="292D33"/>
                </a:solidFill>
                <a:latin typeface="Euclid Circular B" panose="020B0504000000000000" pitchFamily="34" charset="0"/>
                <a:ea typeface="Euclid Circular B" panose="020B0504000000000000" pitchFamily="34" charset="0"/>
              </a:rPr>
              <a:t>&amp; the</a:t>
            </a:r>
            <a:r>
              <a:rPr lang="en-US" sz="4400" dirty="0">
                <a:solidFill>
                  <a:srgbClr val="292D33"/>
                </a:solidFill>
                <a:latin typeface="Euclid Circular B" panose="020B0504000000000000" pitchFamily="34" charset="0"/>
                <a:ea typeface="Euclid Circular B" panose="020B0504000000000000" pitchFamily="34" charset="0"/>
              </a:rPr>
              <a:t> </a:t>
            </a:r>
            <a:r>
              <a:rPr lang="en-US" sz="4400" b="1" dirty="0">
                <a:solidFill>
                  <a:srgbClr val="B84297"/>
                </a:solidFill>
                <a:latin typeface="Euclid Circular B" panose="020B0504000000000000" pitchFamily="34" charset="0"/>
                <a:ea typeface="Euclid Circular B" panose="020B0504000000000000" pitchFamily="34" charset="0"/>
              </a:rPr>
              <a:t>ABP Framework</a:t>
            </a:r>
          </a:p>
        </p:txBody>
      </p:sp>
      <p:grpSp>
        <p:nvGrpSpPr>
          <p:cNvPr id="8" name="Grup 8">
            <a:extLst>
              <a:ext uri="{FF2B5EF4-FFF2-40B4-BE49-F238E27FC236}">
                <a16:creationId xmlns:a16="http://schemas.microsoft.com/office/drawing/2014/main" id="{1497468A-6058-4CCA-A501-624BC3648B47}"/>
              </a:ext>
            </a:extLst>
          </p:cNvPr>
          <p:cNvGrpSpPr/>
          <p:nvPr/>
        </p:nvGrpSpPr>
        <p:grpSpPr>
          <a:xfrm>
            <a:off x="3777619" y="4562329"/>
            <a:ext cx="4269353" cy="1385165"/>
            <a:chOff x="1139481" y="5385757"/>
            <a:chExt cx="4269353" cy="1385165"/>
          </a:xfrm>
        </p:grpSpPr>
        <p:pic>
          <p:nvPicPr>
            <p:cNvPr id="9" name="Resim 2">
              <a:extLst>
                <a:ext uri="{FF2B5EF4-FFF2-40B4-BE49-F238E27FC236}">
                  <a16:creationId xmlns:a16="http://schemas.microsoft.com/office/drawing/2014/main" id="{0F742E17-6DF0-4F44-8D1B-201E31CA60B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9481" y="5417067"/>
              <a:ext cx="1215365" cy="1222961"/>
            </a:xfrm>
            <a:prstGeom prst="rect">
              <a:avLst/>
            </a:prstGeom>
          </p:spPr>
        </p:pic>
        <p:sp>
          <p:nvSpPr>
            <p:cNvPr id="10" name="Metin kutusu 3">
              <a:extLst>
                <a:ext uri="{FF2B5EF4-FFF2-40B4-BE49-F238E27FC236}">
                  <a16:creationId xmlns:a16="http://schemas.microsoft.com/office/drawing/2014/main" id="{2C320148-1120-4C8F-A97E-EE1366950430}"/>
                </a:ext>
              </a:extLst>
            </p:cNvPr>
            <p:cNvSpPr txBox="1"/>
            <p:nvPr/>
          </p:nvSpPr>
          <p:spPr>
            <a:xfrm>
              <a:off x="2413912" y="5385757"/>
              <a:ext cx="2272032" cy="954107"/>
            </a:xfrm>
            <a:prstGeom prst="rect">
              <a:avLst/>
            </a:prstGeom>
            <a:noFill/>
          </p:spPr>
          <p:txBody>
            <a:bodyPr wrap="none" rtlCol="0">
              <a:spAutoFit/>
            </a:bodyPr>
            <a:lstStyle/>
            <a:p>
              <a:r>
                <a:rPr lang="en-GB" sz="2800" dirty="0">
                  <a:solidFill>
                    <a:srgbClr val="292D33"/>
                  </a:solidFill>
                  <a:latin typeface="Poppins" panose="00000500000000000000" pitchFamily="2" charset="0"/>
                  <a:cs typeface="Poppins" panose="00000500000000000000" pitchFamily="2" charset="0"/>
                </a:rPr>
                <a:t>Alper Ebicoglu</a:t>
              </a:r>
            </a:p>
            <a:p>
              <a:endParaRPr lang="tr-TR" sz="2800" dirty="0">
                <a:solidFill>
                  <a:srgbClr val="292D33"/>
                </a:solidFill>
                <a:latin typeface="Poppins" panose="00000500000000000000" pitchFamily="2" charset="0"/>
                <a:cs typeface="Poppins" panose="00000500000000000000" pitchFamily="2" charset="0"/>
              </a:endParaRPr>
            </a:p>
          </p:txBody>
        </p:sp>
        <p:sp>
          <p:nvSpPr>
            <p:cNvPr id="11" name="Metin kutusu 5">
              <a:extLst>
                <a:ext uri="{FF2B5EF4-FFF2-40B4-BE49-F238E27FC236}">
                  <a16:creationId xmlns:a16="http://schemas.microsoft.com/office/drawing/2014/main" id="{7C42D4DE-D999-4CFC-ABE7-55B892C85999}"/>
                </a:ext>
              </a:extLst>
            </p:cNvPr>
            <p:cNvSpPr txBox="1"/>
            <p:nvPr/>
          </p:nvSpPr>
          <p:spPr>
            <a:xfrm>
              <a:off x="2413912" y="5847592"/>
              <a:ext cx="2994922" cy="923330"/>
            </a:xfrm>
            <a:prstGeom prst="rect">
              <a:avLst/>
            </a:prstGeom>
            <a:noFill/>
          </p:spPr>
          <p:txBody>
            <a:bodyPr wrap="none" rtlCol="0">
              <a:spAutoFit/>
            </a:bodyPr>
            <a:lstStyle/>
            <a:p>
              <a:r>
                <a:rPr lang="en-GB" b="1" dirty="0">
                  <a:solidFill>
                    <a:srgbClr val="5B636F"/>
                  </a:solidFill>
                  <a:latin typeface="Poppins" panose="00000500000000000000" pitchFamily="2" charset="0"/>
                  <a:cs typeface="Poppins" panose="00000500000000000000" pitchFamily="2" charset="0"/>
                </a:rPr>
                <a:t>Co-Founder</a:t>
              </a:r>
              <a:r>
                <a:rPr lang="en-GB" dirty="0">
                  <a:solidFill>
                    <a:srgbClr val="5B636F"/>
                  </a:solidFill>
                  <a:latin typeface="Poppins" panose="00000500000000000000" pitchFamily="2" charset="0"/>
                  <a:cs typeface="Poppins" panose="00000500000000000000" pitchFamily="2" charset="0"/>
                </a:rPr>
                <a:t> of </a:t>
              </a:r>
              <a:r>
                <a:rPr lang="en-GB" b="1" dirty="0">
                  <a:solidFill>
                    <a:srgbClr val="5B636F"/>
                  </a:solidFill>
                  <a:latin typeface="Poppins" panose="00000500000000000000" pitchFamily="2" charset="0"/>
                  <a:cs typeface="Poppins" panose="00000500000000000000" pitchFamily="2" charset="0"/>
                </a:rPr>
                <a:t>Volosoft</a:t>
              </a:r>
              <a:endParaRPr lang="en-GB" dirty="0">
                <a:solidFill>
                  <a:srgbClr val="5B636F"/>
                </a:solidFill>
                <a:latin typeface="Poppins" panose="00000500000000000000" pitchFamily="2" charset="0"/>
                <a:cs typeface="Poppins" panose="00000500000000000000" pitchFamily="2" charset="0"/>
              </a:endParaRPr>
            </a:p>
            <a:p>
              <a:r>
                <a:rPr lang="en-US" b="1" dirty="0">
                  <a:solidFill>
                    <a:srgbClr val="5B636F"/>
                  </a:solidFill>
                  <a:latin typeface="Poppins" panose="00000500000000000000"/>
                  <a:ea typeface="Euclid Circular B Light" panose="020B0304000000000000" pitchFamily="34" charset="0"/>
                </a:rPr>
                <a:t>alper.ebicoglu</a:t>
              </a:r>
              <a:r>
                <a:rPr lang="en-US" dirty="0">
                  <a:solidFill>
                    <a:srgbClr val="5B636F"/>
                  </a:solidFill>
                  <a:latin typeface="Poppins" panose="00000500000000000000"/>
                  <a:ea typeface="Euclid Circular B Light" panose="020B0304000000000000" pitchFamily="34" charset="0"/>
                </a:rPr>
                <a:t>@volosoft.com </a:t>
              </a:r>
            </a:p>
            <a:p>
              <a:r>
                <a:rPr lang="en-US" dirty="0">
                  <a:solidFill>
                    <a:srgbClr val="5B636F"/>
                  </a:solidFill>
                  <a:latin typeface="Poppins" panose="00000500000000000000"/>
                  <a:ea typeface="Euclid Circular B Light" panose="020B0304000000000000" pitchFamily="34" charset="0"/>
                </a:rPr>
                <a:t>twitter.com/</a:t>
              </a:r>
              <a:r>
                <a:rPr lang="en-US" b="1" dirty="0">
                  <a:solidFill>
                    <a:srgbClr val="5B636F"/>
                  </a:solidFill>
                  <a:latin typeface="Poppins" panose="00000500000000000000"/>
                  <a:ea typeface="Euclid Circular B Light" panose="020B0304000000000000" pitchFamily="34" charset="0"/>
                </a:rPr>
                <a:t>alperebicoglu</a:t>
              </a:r>
              <a:endParaRPr lang="tr-TR" dirty="0">
                <a:solidFill>
                  <a:srgbClr val="5B636F"/>
                </a:solidFill>
                <a:latin typeface="Poppins" panose="00000500000000000000" pitchFamily="2" charset="0"/>
                <a:cs typeface="Poppins" panose="00000500000000000000" pitchFamily="2" charset="0"/>
              </a:endParaRPr>
            </a:p>
          </p:txBody>
        </p:sp>
      </p:grpSp>
    </p:spTree>
    <p:extLst>
      <p:ext uri="{BB962C8B-B14F-4D97-AF65-F5344CB8AC3E}">
        <p14:creationId xmlns:p14="http://schemas.microsoft.com/office/powerpoint/2010/main" val="9955561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11F08-6CA0-48F1-AD67-97430DDA07F0}"/>
              </a:ext>
            </a:extLst>
          </p:cNvPr>
          <p:cNvSpPr>
            <a:spLocks noGrp="1"/>
          </p:cNvSpPr>
          <p:nvPr>
            <p:ph type="title"/>
          </p:nvPr>
        </p:nvSpPr>
        <p:spPr>
          <a:xfrm>
            <a:off x="838200" y="328385"/>
            <a:ext cx="10515600" cy="749300"/>
          </a:xfrm>
        </p:spPr>
        <p:txBody>
          <a:bodyPr/>
          <a:lstStyle/>
          <a:p>
            <a:r>
              <a:rPr lang="en-US" b="1" noProof="0" dirty="0">
                <a:solidFill>
                  <a:srgbClr val="292D33"/>
                </a:solidFill>
                <a:latin typeface="Euclid Circular B" panose="020B0504000000000000" pitchFamily="34" charset="0"/>
                <a:ea typeface="Euclid Circular B" panose="020B0504000000000000" pitchFamily="34" charset="0"/>
              </a:rPr>
              <a:t>Deployment </a:t>
            </a:r>
            <a:r>
              <a:rPr lang="en-US" b="1" dirty="0">
                <a:solidFill>
                  <a:srgbClr val="292D33"/>
                </a:solidFill>
                <a:latin typeface="Euclid Circular B" panose="020B0504000000000000" pitchFamily="34" charset="0"/>
                <a:ea typeface="Euclid Circular B" panose="020B0504000000000000" pitchFamily="34" charset="0"/>
              </a:rPr>
              <a:t>&amp;</a:t>
            </a:r>
            <a:r>
              <a:rPr lang="en-US" b="1" noProof="0" dirty="0">
                <a:solidFill>
                  <a:srgbClr val="292D33"/>
                </a:solidFill>
                <a:latin typeface="Euclid Circular B" panose="020B0504000000000000" pitchFamily="34" charset="0"/>
                <a:ea typeface="Euclid Circular B" panose="020B0504000000000000" pitchFamily="34" charset="0"/>
              </a:rPr>
              <a:t> Database Architectures</a:t>
            </a:r>
          </a:p>
        </p:txBody>
      </p:sp>
      <p:grpSp>
        <p:nvGrpSpPr>
          <p:cNvPr id="27" name="Group 26">
            <a:extLst>
              <a:ext uri="{FF2B5EF4-FFF2-40B4-BE49-F238E27FC236}">
                <a16:creationId xmlns:a16="http://schemas.microsoft.com/office/drawing/2014/main" id="{29705957-B433-42D7-AD9D-A7F333690DE0}"/>
              </a:ext>
            </a:extLst>
          </p:cNvPr>
          <p:cNvGrpSpPr/>
          <p:nvPr/>
        </p:nvGrpSpPr>
        <p:grpSpPr>
          <a:xfrm>
            <a:off x="514350" y="1128485"/>
            <a:ext cx="11163300" cy="4735012"/>
            <a:chOff x="514350" y="1174750"/>
            <a:chExt cx="11163300" cy="4735012"/>
          </a:xfrm>
        </p:grpSpPr>
        <p:pic>
          <p:nvPicPr>
            <p:cNvPr id="9" name="Picture 8">
              <a:extLst>
                <a:ext uri="{FF2B5EF4-FFF2-40B4-BE49-F238E27FC236}">
                  <a16:creationId xmlns:a16="http://schemas.microsoft.com/office/drawing/2014/main" id="{B2BBA7A0-84D6-4772-B1A1-C02302922E7B}"/>
                </a:ext>
              </a:extLst>
            </p:cNvPr>
            <p:cNvPicPr>
              <a:picLocks noChangeAspect="1"/>
            </p:cNvPicPr>
            <p:nvPr/>
          </p:nvPicPr>
          <p:blipFill>
            <a:blip r:embed="rId3"/>
            <a:stretch>
              <a:fillRect/>
            </a:stretch>
          </p:blipFill>
          <p:spPr>
            <a:xfrm>
              <a:off x="514350" y="1174750"/>
              <a:ext cx="11163300" cy="4229100"/>
            </a:xfrm>
            <a:prstGeom prst="rect">
              <a:avLst/>
            </a:prstGeom>
          </p:spPr>
        </p:pic>
        <p:pic>
          <p:nvPicPr>
            <p:cNvPr id="18" name="Picture 17">
              <a:extLst>
                <a:ext uri="{FF2B5EF4-FFF2-40B4-BE49-F238E27FC236}">
                  <a16:creationId xmlns:a16="http://schemas.microsoft.com/office/drawing/2014/main" id="{E485C21B-6EB1-43F6-AC9D-D480B58892E0}"/>
                </a:ext>
              </a:extLst>
            </p:cNvPr>
            <p:cNvPicPr>
              <a:picLocks noChangeAspect="1"/>
            </p:cNvPicPr>
            <p:nvPr/>
          </p:nvPicPr>
          <p:blipFill rotWithShape="1">
            <a:blip r:embed="rId4"/>
            <a:srcRect r="3651"/>
            <a:stretch/>
          </p:blipFill>
          <p:spPr>
            <a:xfrm>
              <a:off x="731196" y="5459568"/>
              <a:ext cx="2160000" cy="450194"/>
            </a:xfrm>
            <a:prstGeom prst="rect">
              <a:avLst/>
            </a:prstGeom>
          </p:spPr>
        </p:pic>
        <p:pic>
          <p:nvPicPr>
            <p:cNvPr id="20" name="Picture 19">
              <a:extLst>
                <a:ext uri="{FF2B5EF4-FFF2-40B4-BE49-F238E27FC236}">
                  <a16:creationId xmlns:a16="http://schemas.microsoft.com/office/drawing/2014/main" id="{EE1BA939-819B-457C-8832-25520D97AB77}"/>
                </a:ext>
              </a:extLst>
            </p:cNvPr>
            <p:cNvPicPr>
              <a:picLocks noChangeAspect="1"/>
            </p:cNvPicPr>
            <p:nvPr/>
          </p:nvPicPr>
          <p:blipFill rotWithShape="1">
            <a:blip r:embed="rId5"/>
            <a:srcRect r="420"/>
            <a:stretch/>
          </p:blipFill>
          <p:spPr>
            <a:xfrm>
              <a:off x="3607747" y="5459568"/>
              <a:ext cx="2160000" cy="436541"/>
            </a:xfrm>
            <a:prstGeom prst="rect">
              <a:avLst/>
            </a:prstGeom>
          </p:spPr>
        </p:pic>
        <p:pic>
          <p:nvPicPr>
            <p:cNvPr id="24" name="Picture 23">
              <a:extLst>
                <a:ext uri="{FF2B5EF4-FFF2-40B4-BE49-F238E27FC236}">
                  <a16:creationId xmlns:a16="http://schemas.microsoft.com/office/drawing/2014/main" id="{666D19C1-1633-4D7D-A52D-97ACAC157EF3}"/>
                </a:ext>
              </a:extLst>
            </p:cNvPr>
            <p:cNvPicPr>
              <a:picLocks noChangeAspect="1"/>
            </p:cNvPicPr>
            <p:nvPr/>
          </p:nvPicPr>
          <p:blipFill rotWithShape="1">
            <a:blip r:embed="rId6"/>
            <a:srcRect r="2863"/>
            <a:stretch/>
          </p:blipFill>
          <p:spPr>
            <a:xfrm>
              <a:off x="6484298" y="5420070"/>
              <a:ext cx="2160000" cy="441090"/>
            </a:xfrm>
            <a:prstGeom prst="rect">
              <a:avLst/>
            </a:prstGeom>
          </p:spPr>
        </p:pic>
        <p:pic>
          <p:nvPicPr>
            <p:cNvPr id="26" name="Picture 25">
              <a:extLst>
                <a:ext uri="{FF2B5EF4-FFF2-40B4-BE49-F238E27FC236}">
                  <a16:creationId xmlns:a16="http://schemas.microsoft.com/office/drawing/2014/main" id="{0801260C-3D97-4784-8DB2-119A44B54460}"/>
                </a:ext>
              </a:extLst>
            </p:cNvPr>
            <p:cNvPicPr>
              <a:picLocks noChangeAspect="1"/>
            </p:cNvPicPr>
            <p:nvPr/>
          </p:nvPicPr>
          <p:blipFill>
            <a:blip r:embed="rId7"/>
            <a:stretch>
              <a:fillRect/>
            </a:stretch>
          </p:blipFill>
          <p:spPr>
            <a:xfrm>
              <a:off x="9360849" y="5396350"/>
              <a:ext cx="2160000" cy="445650"/>
            </a:xfrm>
            <a:prstGeom prst="rect">
              <a:avLst/>
            </a:prstGeom>
          </p:spPr>
        </p:pic>
      </p:grpSp>
    </p:spTree>
    <p:extLst>
      <p:ext uri="{BB962C8B-B14F-4D97-AF65-F5344CB8AC3E}">
        <p14:creationId xmlns:p14="http://schemas.microsoft.com/office/powerpoint/2010/main" val="27812528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11F08-6CA0-48F1-AD67-97430DDA07F0}"/>
              </a:ext>
            </a:extLst>
          </p:cNvPr>
          <p:cNvSpPr>
            <a:spLocks noGrp="1"/>
          </p:cNvSpPr>
          <p:nvPr>
            <p:ph type="title"/>
          </p:nvPr>
        </p:nvSpPr>
        <p:spPr>
          <a:xfrm>
            <a:off x="838200" y="324756"/>
            <a:ext cx="10515600" cy="901700"/>
          </a:xfrm>
        </p:spPr>
        <p:txBody>
          <a:bodyPr/>
          <a:lstStyle/>
          <a:p>
            <a:r>
              <a:rPr lang="en-US" b="1" noProof="0" dirty="0">
                <a:solidFill>
                  <a:srgbClr val="292D33"/>
                </a:solidFill>
                <a:latin typeface="Euclid Circular B" panose="020B0504000000000000" pitchFamily="34" charset="0"/>
                <a:ea typeface="Euclid Circular B" panose="020B0504000000000000" pitchFamily="34" charset="0"/>
              </a:rPr>
              <a:t>Maintaining Application States</a:t>
            </a:r>
          </a:p>
        </p:txBody>
      </p:sp>
      <p:sp>
        <p:nvSpPr>
          <p:cNvPr id="3" name="Content Placeholder 2">
            <a:extLst>
              <a:ext uri="{FF2B5EF4-FFF2-40B4-BE49-F238E27FC236}">
                <a16:creationId xmlns:a16="http://schemas.microsoft.com/office/drawing/2014/main" id="{891C7693-D3DF-4635-96F4-97F3B4136FDF}"/>
              </a:ext>
            </a:extLst>
          </p:cNvPr>
          <p:cNvSpPr>
            <a:spLocks noGrp="1"/>
          </p:cNvSpPr>
          <p:nvPr>
            <p:ph idx="1"/>
          </p:nvPr>
        </p:nvSpPr>
        <p:spPr>
          <a:xfrm>
            <a:off x="622300" y="1612900"/>
            <a:ext cx="11252200" cy="4741863"/>
          </a:xfrm>
        </p:spPr>
        <p:txBody>
          <a:bodyPr>
            <a:normAutofit fontScale="92500"/>
          </a:bodyPr>
          <a:lstStyle/>
          <a:p>
            <a:r>
              <a:rPr lang="en-US" sz="3900" b="1" noProof="0" dirty="0">
                <a:latin typeface="Euclid Circular B" panose="020B0504000000000000" pitchFamily="34" charset="0"/>
                <a:ea typeface="Euclid Circular B" panose="020B0504000000000000" pitchFamily="34" charset="0"/>
              </a:rPr>
              <a:t> Application</a:t>
            </a:r>
            <a:r>
              <a:rPr lang="en-US" sz="3900" noProof="0" dirty="0">
                <a:latin typeface="Euclid Circular B" panose="020B0504000000000000" pitchFamily="34" charset="0"/>
                <a:ea typeface="Euclid Circular B" panose="020B0504000000000000" pitchFamily="34" charset="0"/>
              </a:rPr>
              <a:t> code &amp; services </a:t>
            </a:r>
            <a:r>
              <a:rPr lang="en-US" sz="3900" u="sng" noProof="0" dirty="0">
                <a:latin typeface="Euclid Circular B" panose="020B0504000000000000" pitchFamily="34" charset="0"/>
                <a:ea typeface="Euclid Circular B" panose="020B0504000000000000" pitchFamily="34" charset="0"/>
              </a:rPr>
              <a:t>should be stateless</a:t>
            </a:r>
            <a:r>
              <a:rPr lang="en-US" sz="3900" b="1" noProof="0" dirty="0">
                <a:latin typeface="Euclid Circular B" panose="020B0504000000000000" pitchFamily="34" charset="0"/>
                <a:ea typeface="Euclid Circular B" panose="020B0504000000000000" pitchFamily="34" charset="0"/>
              </a:rPr>
              <a:t>!</a:t>
            </a:r>
            <a:br>
              <a:rPr lang="en-US" sz="3900" b="1" noProof="0" dirty="0">
                <a:latin typeface="Euclid Circular B" panose="020B0504000000000000" pitchFamily="34" charset="0"/>
                <a:ea typeface="Euclid Circular B" panose="020B0504000000000000" pitchFamily="34" charset="0"/>
              </a:rPr>
            </a:br>
            <a:endParaRPr lang="en-US" sz="3900" b="1" noProof="0" dirty="0">
              <a:latin typeface="Euclid Circular B" panose="020B0504000000000000" pitchFamily="34" charset="0"/>
              <a:ea typeface="Euclid Circular B" panose="020B0504000000000000" pitchFamily="34" charset="0"/>
            </a:endParaRPr>
          </a:p>
          <a:p>
            <a:r>
              <a:rPr lang="en-US" sz="3900" noProof="0" dirty="0">
                <a:latin typeface="Euclid Circular B" panose="020B0504000000000000" pitchFamily="34" charset="0"/>
                <a:ea typeface="Euclid Circular B" panose="020B0504000000000000" pitchFamily="34" charset="0"/>
              </a:rPr>
              <a:t> States can be stored at:</a:t>
            </a:r>
          </a:p>
          <a:p>
            <a:pPr lvl="1"/>
            <a:r>
              <a:rPr lang="en-US" sz="3900" b="1" noProof="0" dirty="0">
                <a:latin typeface="Euclid Circular B" panose="020B0504000000000000" pitchFamily="34" charset="0"/>
                <a:ea typeface="Euclid Circular B" panose="020B0504000000000000" pitchFamily="34" charset="0"/>
              </a:rPr>
              <a:t>HTTP Request </a:t>
            </a:r>
            <a:r>
              <a:rPr lang="en-US" sz="3900" noProof="0" dirty="0">
                <a:latin typeface="Euclid Circular B" panose="020B0504000000000000" pitchFamily="34" charset="0"/>
                <a:ea typeface="Euclid Circular B" panose="020B0504000000000000" pitchFamily="34" charset="0"/>
              </a:rPr>
              <a:t> (</a:t>
            </a:r>
            <a:r>
              <a:rPr lang="en-US" sz="3200" noProof="0" dirty="0">
                <a:latin typeface="Euclid Circular B" panose="020B0504000000000000" pitchFamily="34" charset="0"/>
                <a:ea typeface="Euclid Circular B" panose="020B0504000000000000" pitchFamily="34" charset="0"/>
              </a:rPr>
              <a:t>cookie, header, query string, payload</a:t>
            </a:r>
            <a:r>
              <a:rPr lang="en-US" sz="3900" noProof="0" dirty="0">
                <a:latin typeface="Euclid Circular B" panose="020B0504000000000000" pitchFamily="34" charset="0"/>
                <a:ea typeface="Euclid Circular B" panose="020B0504000000000000" pitchFamily="34" charset="0"/>
              </a:rPr>
              <a:t>)</a:t>
            </a:r>
          </a:p>
          <a:p>
            <a:pPr lvl="1"/>
            <a:r>
              <a:rPr lang="en-US" sz="3900" b="1" noProof="0" dirty="0">
                <a:latin typeface="Euclid Circular B" panose="020B0504000000000000" pitchFamily="34" charset="0"/>
                <a:ea typeface="Euclid Circular B" panose="020B0504000000000000" pitchFamily="34" charset="0"/>
              </a:rPr>
              <a:t>Authentication</a:t>
            </a:r>
            <a:r>
              <a:rPr lang="en-US" sz="3900" noProof="0" dirty="0">
                <a:latin typeface="Euclid Circular B" panose="020B0504000000000000" pitchFamily="34" charset="0"/>
                <a:ea typeface="Euclid Circular B" panose="020B0504000000000000" pitchFamily="34" charset="0"/>
              </a:rPr>
              <a:t> </a:t>
            </a:r>
            <a:r>
              <a:rPr lang="en-US" sz="3900" b="1" noProof="0" dirty="0">
                <a:latin typeface="Euclid Circular B" panose="020B0504000000000000" pitchFamily="34" charset="0"/>
                <a:ea typeface="Euclid Circular B" panose="020B0504000000000000" pitchFamily="34" charset="0"/>
              </a:rPr>
              <a:t>ticket</a:t>
            </a:r>
            <a:endParaRPr lang="en-US" sz="3900" noProof="0" dirty="0">
              <a:latin typeface="Euclid Circular B" panose="020B0504000000000000" pitchFamily="34" charset="0"/>
              <a:ea typeface="Euclid Circular B" panose="020B0504000000000000" pitchFamily="34" charset="0"/>
            </a:endParaRPr>
          </a:p>
          <a:p>
            <a:pPr lvl="1"/>
            <a:r>
              <a:rPr lang="en-US" sz="3900" b="1" noProof="0" dirty="0">
                <a:latin typeface="Euclid Circular B" panose="020B0504000000000000" pitchFamily="34" charset="0"/>
                <a:ea typeface="Euclid Circular B" panose="020B0504000000000000" pitchFamily="34" charset="0"/>
              </a:rPr>
              <a:t>Database</a:t>
            </a:r>
            <a:r>
              <a:rPr lang="en-US" sz="3900" noProof="0" dirty="0">
                <a:latin typeface="Euclid Circular B" panose="020B0504000000000000" pitchFamily="34" charset="0"/>
                <a:ea typeface="Euclid Circular B" panose="020B0504000000000000" pitchFamily="34" charset="0"/>
              </a:rPr>
              <a:t> (</a:t>
            </a:r>
            <a:r>
              <a:rPr lang="en-US" sz="3200" noProof="0" dirty="0">
                <a:latin typeface="Euclid Circular B" panose="020B0504000000000000" pitchFamily="34" charset="0"/>
                <a:ea typeface="Euclid Circular B" panose="020B0504000000000000" pitchFamily="34" charset="0"/>
              </a:rPr>
              <a:t>relational, non-relational)</a:t>
            </a:r>
          </a:p>
          <a:p>
            <a:pPr lvl="1"/>
            <a:r>
              <a:rPr lang="en-US" sz="3900" b="1" noProof="0" dirty="0">
                <a:latin typeface="Euclid Circular B" panose="020B0504000000000000" pitchFamily="34" charset="0"/>
                <a:ea typeface="Euclid Circular B" panose="020B0504000000000000" pitchFamily="34" charset="0"/>
              </a:rPr>
              <a:t>Distributed cache</a:t>
            </a:r>
            <a:r>
              <a:rPr lang="en-US" sz="3900" noProof="0" dirty="0">
                <a:latin typeface="Euclid Circular B" panose="020B0504000000000000" pitchFamily="34" charset="0"/>
                <a:ea typeface="Euclid Circular B" panose="020B0504000000000000" pitchFamily="34" charset="0"/>
              </a:rPr>
              <a:t> (</a:t>
            </a:r>
            <a:r>
              <a:rPr lang="en-US" sz="3200" noProof="0" dirty="0">
                <a:latin typeface="Euclid Circular B" panose="020B0504000000000000" pitchFamily="34" charset="0"/>
                <a:ea typeface="Euclid Circular B" panose="020B0504000000000000" pitchFamily="34" charset="0"/>
              </a:rPr>
              <a:t>Redis, Memcached,</a:t>
            </a:r>
            <a:r>
              <a:rPr lang="en-US" sz="3900" noProof="0" dirty="0">
                <a:latin typeface="Euclid Circular B" panose="020B0504000000000000" pitchFamily="34" charset="0"/>
                <a:ea typeface="Euclid Circular B" panose="020B0504000000000000" pitchFamily="34" charset="0"/>
              </a:rPr>
              <a:t> </a:t>
            </a:r>
            <a:r>
              <a:rPr lang="en-US" sz="3200" noProof="0" dirty="0">
                <a:latin typeface="Euclid Circular B" panose="020B0504000000000000" pitchFamily="34" charset="0"/>
                <a:ea typeface="Euclid Circular B" panose="020B0504000000000000" pitchFamily="34" charset="0"/>
              </a:rPr>
              <a:t>...</a:t>
            </a:r>
            <a:r>
              <a:rPr lang="en-US" sz="3900" noProof="0" dirty="0">
                <a:latin typeface="Euclid Circular B" panose="020B0504000000000000" pitchFamily="34" charset="0"/>
                <a:ea typeface="Euclid Circular B" panose="020B0504000000000000" pitchFamily="34" charset="0"/>
              </a:rPr>
              <a:t>)</a:t>
            </a:r>
          </a:p>
          <a:p>
            <a:endParaRPr lang="en-US" sz="3200" noProof="0" dirty="0">
              <a:latin typeface="Euclid Circular B" panose="020B0504000000000000" pitchFamily="34" charset="0"/>
              <a:ea typeface="Euclid Circular B" panose="020B0504000000000000" pitchFamily="34" charset="0"/>
            </a:endParaRPr>
          </a:p>
        </p:txBody>
      </p:sp>
    </p:spTree>
    <p:extLst>
      <p:ext uri="{BB962C8B-B14F-4D97-AF65-F5344CB8AC3E}">
        <p14:creationId xmlns:p14="http://schemas.microsoft.com/office/powerpoint/2010/main" val="32147958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11F08-6CA0-48F1-AD67-97430DDA07F0}"/>
              </a:ext>
            </a:extLst>
          </p:cNvPr>
          <p:cNvSpPr>
            <a:spLocks noGrp="1"/>
          </p:cNvSpPr>
          <p:nvPr>
            <p:ph type="title"/>
          </p:nvPr>
        </p:nvSpPr>
        <p:spPr>
          <a:xfrm>
            <a:off x="838200" y="324756"/>
            <a:ext cx="10515600" cy="901700"/>
          </a:xfrm>
        </p:spPr>
        <p:txBody>
          <a:bodyPr>
            <a:normAutofit/>
          </a:bodyPr>
          <a:lstStyle/>
          <a:p>
            <a:r>
              <a:rPr lang="en-US" b="1" noProof="0" dirty="0">
                <a:solidFill>
                  <a:srgbClr val="292D33"/>
                </a:solidFill>
                <a:latin typeface="Euclid Circular B" panose="020B0504000000000000" pitchFamily="34" charset="0"/>
                <a:ea typeface="Euclid Circular B" panose="020B0504000000000000" pitchFamily="34" charset="0"/>
              </a:rPr>
              <a:t>Determining the Active Tenant</a:t>
            </a:r>
          </a:p>
        </p:txBody>
      </p:sp>
      <p:sp>
        <p:nvSpPr>
          <p:cNvPr id="6" name="TextBox 5">
            <a:extLst>
              <a:ext uri="{FF2B5EF4-FFF2-40B4-BE49-F238E27FC236}">
                <a16:creationId xmlns:a16="http://schemas.microsoft.com/office/drawing/2014/main" id="{E45E8B0E-C031-44AC-9506-4099EB6CB0EB}"/>
              </a:ext>
            </a:extLst>
          </p:cNvPr>
          <p:cNvSpPr txBox="1"/>
          <p:nvPr/>
        </p:nvSpPr>
        <p:spPr>
          <a:xfrm>
            <a:off x="1511300" y="1997839"/>
            <a:ext cx="8318500" cy="3046988"/>
          </a:xfrm>
          <a:prstGeom prst="rect">
            <a:avLst/>
          </a:prstGeom>
          <a:noFill/>
        </p:spPr>
        <p:txBody>
          <a:bodyPr wrap="square">
            <a:spAutoFit/>
          </a:bodyPr>
          <a:lstStyle/>
          <a:p>
            <a:pPr marL="457200" indent="-457200">
              <a:buFont typeface="+mj-lt"/>
              <a:buAutoNum type="arabicPeriod"/>
            </a:pPr>
            <a:r>
              <a:rPr lang="en-US" sz="3200" b="1" dirty="0">
                <a:latin typeface="Euclid Circular B" panose="020B0504000000000000" pitchFamily="34" charset="0"/>
                <a:ea typeface="Euclid Circular B" panose="020B0504000000000000" pitchFamily="34" charset="0"/>
              </a:rPr>
              <a:t> </a:t>
            </a:r>
            <a:r>
              <a:rPr lang="en-US" sz="3200" dirty="0">
                <a:solidFill>
                  <a:srgbClr val="7030A0"/>
                </a:solidFill>
                <a:latin typeface="Euclid Circular B" panose="020B0504000000000000" pitchFamily="34" charset="0"/>
                <a:ea typeface="Euclid Circular B" panose="020B0504000000000000" pitchFamily="34" charset="0"/>
              </a:rPr>
              <a:t>CurrentUser</a:t>
            </a:r>
            <a:r>
              <a:rPr lang="en-US" sz="3200" dirty="0">
                <a:latin typeface="Euclid Circular B" panose="020B0504000000000000" pitchFamily="34" charset="0"/>
                <a:ea typeface="Euclid Circular B" panose="020B0504000000000000" pitchFamily="34" charset="0"/>
              </a:rPr>
              <a:t>TenantResolveContributor</a:t>
            </a:r>
          </a:p>
          <a:p>
            <a:pPr marL="457200" indent="-457200">
              <a:buFont typeface="+mj-lt"/>
              <a:buAutoNum type="arabicPeriod"/>
            </a:pPr>
            <a:r>
              <a:rPr lang="en-US" sz="3200" b="1" dirty="0">
                <a:latin typeface="Euclid Circular B" panose="020B0504000000000000" pitchFamily="34" charset="0"/>
                <a:ea typeface="Euclid Circular B" panose="020B0504000000000000" pitchFamily="34" charset="0"/>
              </a:rPr>
              <a:t> </a:t>
            </a:r>
            <a:r>
              <a:rPr lang="en-US" sz="3200" dirty="0">
                <a:solidFill>
                  <a:srgbClr val="7030A0"/>
                </a:solidFill>
                <a:latin typeface="Euclid Circular B" panose="020B0504000000000000" pitchFamily="34" charset="0"/>
                <a:ea typeface="Euclid Circular B" panose="020B0504000000000000" pitchFamily="34" charset="0"/>
              </a:rPr>
              <a:t>QueryString</a:t>
            </a:r>
            <a:r>
              <a:rPr lang="en-US" sz="3200" dirty="0">
                <a:latin typeface="Euclid Circular B" panose="020B0504000000000000" pitchFamily="34" charset="0"/>
                <a:ea typeface="Euclid Circular B" panose="020B0504000000000000" pitchFamily="34" charset="0"/>
              </a:rPr>
              <a:t>TenantResolveContributor</a:t>
            </a:r>
          </a:p>
          <a:p>
            <a:pPr marL="457200" indent="-457200">
              <a:buFont typeface="+mj-lt"/>
              <a:buAutoNum type="arabicPeriod"/>
            </a:pPr>
            <a:r>
              <a:rPr lang="en-US" sz="3200" b="1" dirty="0">
                <a:latin typeface="Euclid Circular B" panose="020B0504000000000000" pitchFamily="34" charset="0"/>
                <a:ea typeface="Euclid Circular B" panose="020B0504000000000000" pitchFamily="34" charset="0"/>
              </a:rPr>
              <a:t> </a:t>
            </a:r>
            <a:r>
              <a:rPr lang="en-US" sz="3200" dirty="0">
                <a:solidFill>
                  <a:srgbClr val="7030A0"/>
                </a:solidFill>
                <a:latin typeface="Euclid Circular B" panose="020B0504000000000000" pitchFamily="34" charset="0"/>
                <a:ea typeface="Euclid Circular B" panose="020B0504000000000000" pitchFamily="34" charset="0"/>
              </a:rPr>
              <a:t>Route</a:t>
            </a:r>
            <a:r>
              <a:rPr lang="en-US" sz="3200" dirty="0">
                <a:latin typeface="Euclid Circular B" panose="020B0504000000000000" pitchFamily="34" charset="0"/>
                <a:ea typeface="Euclid Circular B" panose="020B0504000000000000" pitchFamily="34" charset="0"/>
              </a:rPr>
              <a:t>TenantResolveContributor</a:t>
            </a:r>
          </a:p>
          <a:p>
            <a:pPr marL="457200" indent="-457200">
              <a:buFont typeface="+mj-lt"/>
              <a:buAutoNum type="arabicPeriod"/>
            </a:pPr>
            <a:r>
              <a:rPr lang="en-US" sz="3200" b="1" dirty="0">
                <a:latin typeface="Euclid Circular B" panose="020B0504000000000000" pitchFamily="34" charset="0"/>
                <a:ea typeface="Euclid Circular B" panose="020B0504000000000000" pitchFamily="34" charset="0"/>
              </a:rPr>
              <a:t> </a:t>
            </a:r>
            <a:r>
              <a:rPr lang="en-US" sz="3200" dirty="0">
                <a:solidFill>
                  <a:srgbClr val="7030A0"/>
                </a:solidFill>
                <a:latin typeface="Euclid Circular B" panose="020B0504000000000000" pitchFamily="34" charset="0"/>
                <a:ea typeface="Euclid Circular B" panose="020B0504000000000000" pitchFamily="34" charset="0"/>
              </a:rPr>
              <a:t>Header</a:t>
            </a:r>
            <a:r>
              <a:rPr lang="en-US" sz="3200" dirty="0">
                <a:latin typeface="Euclid Circular B" panose="020B0504000000000000" pitchFamily="34" charset="0"/>
                <a:ea typeface="Euclid Circular B" panose="020B0504000000000000" pitchFamily="34" charset="0"/>
              </a:rPr>
              <a:t>TenantResolveContributor</a:t>
            </a:r>
          </a:p>
          <a:p>
            <a:pPr marL="457200" indent="-457200">
              <a:buFont typeface="+mj-lt"/>
              <a:buAutoNum type="arabicPeriod"/>
            </a:pPr>
            <a:r>
              <a:rPr lang="en-US" sz="3200" b="1" dirty="0">
                <a:latin typeface="Euclid Circular B" panose="020B0504000000000000" pitchFamily="34" charset="0"/>
                <a:ea typeface="Euclid Circular B" panose="020B0504000000000000" pitchFamily="34" charset="0"/>
              </a:rPr>
              <a:t> </a:t>
            </a:r>
            <a:r>
              <a:rPr lang="en-US" sz="3200" dirty="0">
                <a:solidFill>
                  <a:srgbClr val="7030A0"/>
                </a:solidFill>
                <a:latin typeface="Euclid Circular B" panose="020B0504000000000000" pitchFamily="34" charset="0"/>
                <a:ea typeface="Euclid Circular B" panose="020B0504000000000000" pitchFamily="34" charset="0"/>
              </a:rPr>
              <a:t>Cookie</a:t>
            </a:r>
            <a:r>
              <a:rPr lang="en-US" sz="3200" dirty="0">
                <a:latin typeface="Euclid Circular B" panose="020B0504000000000000" pitchFamily="34" charset="0"/>
                <a:ea typeface="Euclid Circular B" panose="020B0504000000000000" pitchFamily="34" charset="0"/>
              </a:rPr>
              <a:t>TenantResolveContributor</a:t>
            </a:r>
          </a:p>
          <a:p>
            <a:pPr marL="457200" indent="-457200">
              <a:buFont typeface="+mj-lt"/>
              <a:buAutoNum type="arabicPeriod"/>
            </a:pPr>
            <a:r>
              <a:rPr lang="en-US" sz="3200" b="1" dirty="0">
                <a:latin typeface="Euclid Circular B" panose="020B0504000000000000" pitchFamily="34" charset="0"/>
                <a:ea typeface="Euclid Circular B" panose="020B0504000000000000" pitchFamily="34" charset="0"/>
              </a:rPr>
              <a:t> </a:t>
            </a:r>
            <a:r>
              <a:rPr lang="en-US" sz="3200" dirty="0">
                <a:solidFill>
                  <a:srgbClr val="7030A0"/>
                </a:solidFill>
                <a:latin typeface="Euclid Circular B" panose="020B0504000000000000" pitchFamily="34" charset="0"/>
                <a:ea typeface="Euclid Circular B" panose="020B0504000000000000" pitchFamily="34" charset="0"/>
              </a:rPr>
              <a:t>Domain</a:t>
            </a:r>
            <a:r>
              <a:rPr lang="en-US" sz="3200" dirty="0">
                <a:latin typeface="Euclid Circular B" panose="020B0504000000000000" pitchFamily="34" charset="0"/>
                <a:ea typeface="Euclid Circular B" panose="020B0504000000000000" pitchFamily="34" charset="0"/>
              </a:rPr>
              <a:t>TenantResolver</a:t>
            </a:r>
          </a:p>
        </p:txBody>
      </p:sp>
    </p:spTree>
    <p:extLst>
      <p:ext uri="{BB962C8B-B14F-4D97-AF65-F5344CB8AC3E}">
        <p14:creationId xmlns:p14="http://schemas.microsoft.com/office/powerpoint/2010/main" val="35506884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11F08-6CA0-48F1-AD67-97430DDA07F0}"/>
              </a:ext>
            </a:extLst>
          </p:cNvPr>
          <p:cNvSpPr>
            <a:spLocks noGrp="1"/>
          </p:cNvSpPr>
          <p:nvPr>
            <p:ph type="title"/>
          </p:nvPr>
        </p:nvSpPr>
        <p:spPr>
          <a:xfrm>
            <a:off x="838200" y="266701"/>
            <a:ext cx="10515600" cy="643166"/>
          </a:xfrm>
        </p:spPr>
        <p:txBody>
          <a:bodyPr>
            <a:noAutofit/>
          </a:bodyPr>
          <a:lstStyle/>
          <a:p>
            <a:r>
              <a:rPr lang="en-US" noProof="0" dirty="0">
                <a:solidFill>
                  <a:srgbClr val="292D33"/>
                </a:solidFill>
                <a:latin typeface="Euclid Circular B" panose="020B0504000000000000" pitchFamily="34" charset="0"/>
                <a:ea typeface="Euclid Circular B" panose="020B0504000000000000" pitchFamily="34" charset="0"/>
              </a:rPr>
              <a:t>Determining the Active Tenant</a:t>
            </a:r>
            <a:endParaRPr lang="en-US" noProof="0" dirty="0">
              <a:solidFill>
                <a:srgbClr val="3E9FCB"/>
              </a:solidFill>
              <a:latin typeface="Euclid Circular B" panose="020B0504000000000000" pitchFamily="34" charset="0"/>
              <a:ea typeface="Euclid Circular B" panose="020B0504000000000000" pitchFamily="34" charset="0"/>
            </a:endParaRPr>
          </a:p>
        </p:txBody>
      </p:sp>
      <p:sp>
        <p:nvSpPr>
          <p:cNvPr id="9" name="TextBox 8">
            <a:extLst>
              <a:ext uri="{FF2B5EF4-FFF2-40B4-BE49-F238E27FC236}">
                <a16:creationId xmlns:a16="http://schemas.microsoft.com/office/drawing/2014/main" id="{3414DF83-94B4-4361-937C-7BB34596F953}"/>
              </a:ext>
            </a:extLst>
          </p:cNvPr>
          <p:cNvSpPr txBox="1"/>
          <p:nvPr/>
        </p:nvSpPr>
        <p:spPr>
          <a:xfrm>
            <a:off x="838200" y="965592"/>
            <a:ext cx="10769600" cy="707886"/>
          </a:xfrm>
          <a:prstGeom prst="rect">
            <a:avLst/>
          </a:prstGeom>
          <a:noFill/>
        </p:spPr>
        <p:txBody>
          <a:bodyPr wrap="square">
            <a:spAutoFit/>
          </a:bodyPr>
          <a:lstStyle/>
          <a:p>
            <a:r>
              <a:rPr lang="en-US" sz="4000" b="1" i="0" noProof="0" dirty="0">
                <a:solidFill>
                  <a:srgbClr val="B84297"/>
                </a:solidFill>
                <a:effectLst/>
                <a:latin typeface="Euclid Circular B" panose="020B0504000000000000" pitchFamily="34" charset="0"/>
                <a:ea typeface="Euclid Circular B" panose="020B0504000000000000" pitchFamily="34" charset="0"/>
              </a:rPr>
              <a:t>1. CurrentUserTenantResolveContributor</a:t>
            </a:r>
          </a:p>
        </p:txBody>
      </p:sp>
      <p:sp>
        <p:nvSpPr>
          <p:cNvPr id="6" name="TextBox 5">
            <a:extLst>
              <a:ext uri="{FF2B5EF4-FFF2-40B4-BE49-F238E27FC236}">
                <a16:creationId xmlns:a16="http://schemas.microsoft.com/office/drawing/2014/main" id="{BC3733EA-6522-44EA-982A-272967F287E4}"/>
              </a:ext>
            </a:extLst>
          </p:cNvPr>
          <p:cNvSpPr txBox="1"/>
          <p:nvPr/>
        </p:nvSpPr>
        <p:spPr>
          <a:xfrm>
            <a:off x="1107988" y="4980964"/>
            <a:ext cx="10655301" cy="1077218"/>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wrap="square">
            <a:spAutoFit/>
          </a:bodyPr>
          <a:lstStyle/>
          <a:p>
            <a:r>
              <a:rPr lang="en-US" sz="3200" dirty="0">
                <a:solidFill>
                  <a:schemeClr val="tx1"/>
                </a:solidFill>
                <a:latin typeface="Cascadia Mono" panose="020B0609020000020004" pitchFamily="49" charset="0"/>
              </a:rPr>
              <a:t>HttpContext.User.Identity.Claims</a:t>
            </a:r>
            <a:br>
              <a:rPr lang="en-US" sz="3200" dirty="0">
                <a:solidFill>
                  <a:schemeClr val="tx1"/>
                </a:solidFill>
                <a:latin typeface="Cascadia Mono" panose="020B0609020000020004" pitchFamily="49" charset="0"/>
              </a:rPr>
            </a:br>
            <a:r>
              <a:rPr lang="en-US" sz="3200" dirty="0">
                <a:solidFill>
                  <a:schemeClr val="tx1"/>
                </a:solidFill>
                <a:latin typeface="Cascadia Mono" panose="020B0609020000020004" pitchFamily="49" charset="0"/>
              </a:rPr>
              <a:t>.</a:t>
            </a:r>
            <a:r>
              <a:rPr lang="en-US" sz="3200" dirty="0">
                <a:solidFill>
                  <a:srgbClr val="000000"/>
                </a:solidFill>
                <a:latin typeface="Cascadia Mono" panose="020B0609020000020004" pitchFamily="49" charset="0"/>
              </a:rPr>
              <a:t>FirstOrDefault(c =&gt; c.Type == “TenantId”)</a:t>
            </a:r>
            <a:endParaRPr lang="en-US" sz="3200" dirty="0">
              <a:solidFill>
                <a:schemeClr val="tx1"/>
              </a:solidFill>
            </a:endParaRPr>
          </a:p>
        </p:txBody>
      </p:sp>
      <p:pic>
        <p:nvPicPr>
          <p:cNvPr id="4" name="Picture 3">
            <a:extLst>
              <a:ext uri="{FF2B5EF4-FFF2-40B4-BE49-F238E27FC236}">
                <a16:creationId xmlns:a16="http://schemas.microsoft.com/office/drawing/2014/main" id="{C2C7FD0C-F1B6-497E-8FC1-80DB73200F80}"/>
              </a:ext>
            </a:extLst>
          </p:cNvPr>
          <p:cNvPicPr>
            <a:picLocks noChangeAspect="1"/>
          </p:cNvPicPr>
          <p:nvPr/>
        </p:nvPicPr>
        <p:blipFill rotWithShape="1">
          <a:blip r:embed="rId4"/>
          <a:srcRect l="7739" t="21066" b="42398"/>
          <a:stretch/>
        </p:blipFill>
        <p:spPr>
          <a:xfrm>
            <a:off x="253998" y="2104107"/>
            <a:ext cx="11700000" cy="2380183"/>
          </a:xfrm>
          <a:prstGeom prst="rect">
            <a:avLst/>
          </a:prstGeom>
        </p:spPr>
      </p:pic>
      <p:cxnSp>
        <p:nvCxnSpPr>
          <p:cNvPr id="11" name="Straight Connector 10">
            <a:extLst>
              <a:ext uri="{FF2B5EF4-FFF2-40B4-BE49-F238E27FC236}">
                <a16:creationId xmlns:a16="http://schemas.microsoft.com/office/drawing/2014/main" id="{0D9F8BB6-8540-4B98-805F-F08C53B26600}"/>
              </a:ext>
            </a:extLst>
          </p:cNvPr>
          <p:cNvCxnSpPr>
            <a:cxnSpLocks/>
          </p:cNvCxnSpPr>
          <p:nvPr/>
        </p:nvCxnSpPr>
        <p:spPr>
          <a:xfrm>
            <a:off x="1107988" y="2923060"/>
            <a:ext cx="4149812"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4780EDC-CB83-4614-A534-0E35D60FF2C0}"/>
              </a:ext>
            </a:extLst>
          </p:cNvPr>
          <p:cNvCxnSpPr>
            <a:cxnSpLocks/>
          </p:cNvCxnSpPr>
          <p:nvPr/>
        </p:nvCxnSpPr>
        <p:spPr>
          <a:xfrm>
            <a:off x="4829088" y="4040660"/>
            <a:ext cx="4911812"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5F531619-80B7-4F3F-B9CC-EBAB64295C85}"/>
              </a:ext>
            </a:extLst>
          </p:cNvPr>
          <p:cNvCxnSpPr>
            <a:cxnSpLocks/>
          </p:cNvCxnSpPr>
          <p:nvPr/>
        </p:nvCxnSpPr>
        <p:spPr>
          <a:xfrm>
            <a:off x="7251700" y="4040660"/>
            <a:ext cx="0" cy="945372"/>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798219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3414DF83-94B4-4361-937C-7BB34596F953}"/>
              </a:ext>
            </a:extLst>
          </p:cNvPr>
          <p:cNvSpPr txBox="1"/>
          <p:nvPr/>
        </p:nvSpPr>
        <p:spPr>
          <a:xfrm>
            <a:off x="838200" y="909867"/>
            <a:ext cx="11105842" cy="707886"/>
          </a:xfrm>
          <a:prstGeom prst="rect">
            <a:avLst/>
          </a:prstGeom>
          <a:noFill/>
        </p:spPr>
        <p:txBody>
          <a:bodyPr wrap="square">
            <a:spAutoFit/>
          </a:bodyPr>
          <a:lstStyle/>
          <a:p>
            <a:r>
              <a:rPr lang="en-US" sz="4000" dirty="0">
                <a:solidFill>
                  <a:srgbClr val="B84297"/>
                </a:solidFill>
                <a:latin typeface="Euclid Circular B" panose="020B0504000000000000" pitchFamily="34" charset="0"/>
                <a:ea typeface="Euclid Circular B" panose="020B0504000000000000" pitchFamily="34" charset="0"/>
              </a:rPr>
              <a:t>2. </a:t>
            </a:r>
            <a:r>
              <a:rPr lang="en-US" sz="4000" b="1" dirty="0">
                <a:solidFill>
                  <a:srgbClr val="B84297"/>
                </a:solidFill>
                <a:latin typeface="Euclid Circular B" panose="020B0504000000000000" pitchFamily="34" charset="0"/>
                <a:ea typeface="Euclid Circular B" panose="020B0504000000000000" pitchFamily="34" charset="0"/>
              </a:rPr>
              <a:t>QueryStringTenantResolveContributor</a:t>
            </a:r>
            <a:endParaRPr lang="en-US" sz="4000" i="0" noProof="0" dirty="0">
              <a:effectLst/>
              <a:latin typeface="Euclid Circular B" panose="020B0504000000000000" pitchFamily="34" charset="0"/>
              <a:ea typeface="Euclid Circular B" panose="020B0504000000000000" pitchFamily="34" charset="0"/>
            </a:endParaRPr>
          </a:p>
        </p:txBody>
      </p:sp>
      <p:sp>
        <p:nvSpPr>
          <p:cNvPr id="10" name="Title 1">
            <a:extLst>
              <a:ext uri="{FF2B5EF4-FFF2-40B4-BE49-F238E27FC236}">
                <a16:creationId xmlns:a16="http://schemas.microsoft.com/office/drawing/2014/main" id="{97F39C48-93E3-4BFF-8540-CD6CA8E7E84A}"/>
              </a:ext>
            </a:extLst>
          </p:cNvPr>
          <p:cNvSpPr>
            <a:spLocks noGrp="1"/>
          </p:cNvSpPr>
          <p:nvPr>
            <p:ph type="title"/>
          </p:nvPr>
        </p:nvSpPr>
        <p:spPr>
          <a:xfrm>
            <a:off x="838200" y="266701"/>
            <a:ext cx="10515600" cy="643166"/>
          </a:xfrm>
        </p:spPr>
        <p:txBody>
          <a:bodyPr>
            <a:noAutofit/>
          </a:bodyPr>
          <a:lstStyle/>
          <a:p>
            <a:r>
              <a:rPr lang="en-US" noProof="0" dirty="0">
                <a:solidFill>
                  <a:srgbClr val="292D33"/>
                </a:solidFill>
                <a:latin typeface="Euclid Circular B" panose="020B0504000000000000" pitchFamily="34" charset="0"/>
                <a:ea typeface="Euclid Circular B" panose="020B0504000000000000" pitchFamily="34" charset="0"/>
              </a:rPr>
              <a:t>Determining the Active Tenant</a:t>
            </a:r>
            <a:endParaRPr lang="en-US" noProof="0" dirty="0">
              <a:solidFill>
                <a:srgbClr val="3E9FCB"/>
              </a:solidFill>
              <a:latin typeface="Euclid Circular B" panose="020B0504000000000000" pitchFamily="34" charset="0"/>
              <a:ea typeface="Euclid Circular B" panose="020B0504000000000000" pitchFamily="34" charset="0"/>
            </a:endParaRPr>
          </a:p>
        </p:txBody>
      </p:sp>
      <p:pic>
        <p:nvPicPr>
          <p:cNvPr id="6" name="Picture 5">
            <a:extLst>
              <a:ext uri="{FF2B5EF4-FFF2-40B4-BE49-F238E27FC236}">
                <a16:creationId xmlns:a16="http://schemas.microsoft.com/office/drawing/2014/main" id="{FB4DC0D6-C80F-4B73-9CF0-3753F7A6DE01}"/>
              </a:ext>
            </a:extLst>
          </p:cNvPr>
          <p:cNvPicPr>
            <a:picLocks noChangeAspect="1"/>
          </p:cNvPicPr>
          <p:nvPr/>
        </p:nvPicPr>
        <p:blipFill>
          <a:blip r:embed="rId4"/>
          <a:stretch>
            <a:fillRect/>
          </a:stretch>
        </p:blipFill>
        <p:spPr>
          <a:xfrm>
            <a:off x="247958" y="1998792"/>
            <a:ext cx="11700000" cy="2766987"/>
          </a:xfrm>
          <a:prstGeom prst="rect">
            <a:avLst/>
          </a:prstGeom>
        </p:spPr>
      </p:pic>
      <p:cxnSp>
        <p:nvCxnSpPr>
          <p:cNvPr id="12" name="Straight Connector 11">
            <a:extLst>
              <a:ext uri="{FF2B5EF4-FFF2-40B4-BE49-F238E27FC236}">
                <a16:creationId xmlns:a16="http://schemas.microsoft.com/office/drawing/2014/main" id="{BACB925E-00A3-4E1B-8CFD-78190AE45102}"/>
              </a:ext>
            </a:extLst>
          </p:cNvPr>
          <p:cNvCxnSpPr>
            <a:cxnSpLocks/>
          </p:cNvCxnSpPr>
          <p:nvPr/>
        </p:nvCxnSpPr>
        <p:spPr>
          <a:xfrm>
            <a:off x="3089188" y="2491260"/>
            <a:ext cx="6651712"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279EBB48-6346-4C56-BDFA-D11AE9726DCD}"/>
              </a:ext>
            </a:extLst>
          </p:cNvPr>
          <p:cNvCxnSpPr>
            <a:cxnSpLocks/>
          </p:cNvCxnSpPr>
          <p:nvPr/>
        </p:nvCxnSpPr>
        <p:spPr>
          <a:xfrm>
            <a:off x="8978900" y="2491260"/>
            <a:ext cx="0" cy="2461471"/>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91B3D403-ECCD-4B35-B638-CA7F27384F68}"/>
              </a:ext>
            </a:extLst>
          </p:cNvPr>
          <p:cNvSpPr txBox="1"/>
          <p:nvPr/>
        </p:nvSpPr>
        <p:spPr>
          <a:xfrm>
            <a:off x="2260600" y="4952731"/>
            <a:ext cx="9486900" cy="707886"/>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wrap="square">
            <a:spAutoFit/>
          </a:bodyPr>
          <a:lstStyle/>
          <a:p>
            <a:r>
              <a:rPr lang="en-US" sz="4000" dirty="0">
                <a:solidFill>
                  <a:schemeClr val="tx1"/>
                </a:solidFill>
                <a:latin typeface="Cascadia Mono" panose="020B0609020000020004" pitchFamily="49" charset="0"/>
              </a:rPr>
              <a:t>https://fabrikam.com?</a:t>
            </a:r>
            <a:r>
              <a:rPr lang="en-US" sz="4000" dirty="0">
                <a:solidFill>
                  <a:srgbClr val="FF0000"/>
                </a:solidFill>
                <a:latin typeface="Cascadia Mono" panose="020B0609020000020004" pitchFamily="49" charset="0"/>
              </a:rPr>
              <a:t>tenantId=3</a:t>
            </a:r>
            <a:endParaRPr lang="en-US" sz="4000" dirty="0">
              <a:solidFill>
                <a:srgbClr val="FF0000"/>
              </a:solidFill>
            </a:endParaRPr>
          </a:p>
        </p:txBody>
      </p:sp>
    </p:spTree>
    <p:extLst>
      <p:ext uri="{BB962C8B-B14F-4D97-AF65-F5344CB8AC3E}">
        <p14:creationId xmlns:p14="http://schemas.microsoft.com/office/powerpoint/2010/main" val="41442555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pic>
        <p:nvPicPr>
          <p:cNvPr id="31" name="Picture 30">
            <a:extLst>
              <a:ext uri="{FF2B5EF4-FFF2-40B4-BE49-F238E27FC236}">
                <a16:creationId xmlns:a16="http://schemas.microsoft.com/office/drawing/2014/main" id="{844C5937-A19D-4BAF-AA49-EBD4688913FA}"/>
              </a:ext>
            </a:extLst>
          </p:cNvPr>
          <p:cNvPicPr>
            <a:picLocks noChangeAspect="1"/>
          </p:cNvPicPr>
          <p:nvPr/>
        </p:nvPicPr>
        <p:blipFill>
          <a:blip r:embed="rId4"/>
          <a:stretch>
            <a:fillRect/>
          </a:stretch>
        </p:blipFill>
        <p:spPr>
          <a:xfrm>
            <a:off x="246000" y="1806038"/>
            <a:ext cx="11700000" cy="3149349"/>
          </a:xfrm>
          <a:prstGeom prst="rect">
            <a:avLst/>
          </a:prstGeom>
        </p:spPr>
      </p:pic>
      <p:sp>
        <p:nvSpPr>
          <p:cNvPr id="9" name="TextBox 8">
            <a:extLst>
              <a:ext uri="{FF2B5EF4-FFF2-40B4-BE49-F238E27FC236}">
                <a16:creationId xmlns:a16="http://schemas.microsoft.com/office/drawing/2014/main" id="{3414DF83-94B4-4361-937C-7BB34596F953}"/>
              </a:ext>
            </a:extLst>
          </p:cNvPr>
          <p:cNvSpPr txBox="1"/>
          <p:nvPr/>
        </p:nvSpPr>
        <p:spPr>
          <a:xfrm>
            <a:off x="838200" y="909867"/>
            <a:ext cx="10794998" cy="707886"/>
          </a:xfrm>
          <a:prstGeom prst="rect">
            <a:avLst/>
          </a:prstGeom>
          <a:noFill/>
        </p:spPr>
        <p:txBody>
          <a:bodyPr wrap="square">
            <a:spAutoFit/>
          </a:bodyPr>
          <a:lstStyle/>
          <a:p>
            <a:r>
              <a:rPr lang="en-US" sz="4000" dirty="0">
                <a:solidFill>
                  <a:srgbClr val="B84297"/>
                </a:solidFill>
                <a:latin typeface="Euclid Circular B" panose="020B0504000000000000" pitchFamily="34" charset="0"/>
                <a:ea typeface="Euclid Circular B" panose="020B0504000000000000" pitchFamily="34" charset="0"/>
              </a:rPr>
              <a:t>3. </a:t>
            </a:r>
            <a:r>
              <a:rPr lang="en-US" sz="4000" b="1" i="0" noProof="0" dirty="0">
                <a:solidFill>
                  <a:srgbClr val="B84297"/>
                </a:solidFill>
                <a:effectLst/>
                <a:latin typeface="Euclid Circular B" panose="020B0504000000000000" pitchFamily="34" charset="0"/>
                <a:ea typeface="Euclid Circular B" panose="020B0504000000000000" pitchFamily="34" charset="0"/>
              </a:rPr>
              <a:t>Route</a:t>
            </a:r>
            <a:r>
              <a:rPr lang="en-US" sz="4000" b="0" i="0" noProof="0" dirty="0">
                <a:solidFill>
                  <a:srgbClr val="B84297"/>
                </a:solidFill>
                <a:effectLst/>
                <a:latin typeface="Euclid Circular B" panose="020B0504000000000000" pitchFamily="34" charset="0"/>
                <a:ea typeface="Euclid Circular B" panose="020B0504000000000000" pitchFamily="34" charset="0"/>
              </a:rPr>
              <a:t>TenantResolveContributor</a:t>
            </a:r>
            <a:endParaRPr lang="en-US" sz="4000" i="0" noProof="0" dirty="0">
              <a:solidFill>
                <a:srgbClr val="B84297"/>
              </a:solidFill>
              <a:effectLst/>
              <a:latin typeface="Euclid Circular B" panose="020B0504000000000000" pitchFamily="34" charset="0"/>
              <a:ea typeface="Euclid Circular B" panose="020B0504000000000000" pitchFamily="34" charset="0"/>
            </a:endParaRPr>
          </a:p>
        </p:txBody>
      </p:sp>
      <p:sp>
        <p:nvSpPr>
          <p:cNvPr id="8" name="TextBox 7">
            <a:extLst>
              <a:ext uri="{FF2B5EF4-FFF2-40B4-BE49-F238E27FC236}">
                <a16:creationId xmlns:a16="http://schemas.microsoft.com/office/drawing/2014/main" id="{4190A2AC-8E52-4532-8E18-322E92544A58}"/>
              </a:ext>
            </a:extLst>
          </p:cNvPr>
          <p:cNvSpPr txBox="1"/>
          <p:nvPr/>
        </p:nvSpPr>
        <p:spPr>
          <a:xfrm>
            <a:off x="3540554" y="5060548"/>
            <a:ext cx="8118044" cy="707886"/>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wrap="square">
            <a:spAutoFit/>
          </a:bodyPr>
          <a:lstStyle/>
          <a:p>
            <a:r>
              <a:rPr lang="en-US" sz="4000" dirty="0">
                <a:solidFill>
                  <a:schemeClr val="tx1"/>
                </a:solidFill>
                <a:latin typeface="Cascadia Mono" panose="020B0609020000020004" pitchFamily="49" charset="0"/>
              </a:rPr>
              <a:t>https://fabrikam.com/</a:t>
            </a:r>
            <a:r>
              <a:rPr lang="en-US" sz="4000" dirty="0">
                <a:solidFill>
                  <a:srgbClr val="FF0000"/>
                </a:solidFill>
                <a:latin typeface="Cascadia Mono" panose="020B0609020000020004" pitchFamily="49" charset="0"/>
              </a:rPr>
              <a:t>acme</a:t>
            </a:r>
            <a:r>
              <a:rPr lang="en-US" sz="4000" dirty="0">
                <a:solidFill>
                  <a:schemeClr val="tx1"/>
                </a:solidFill>
                <a:latin typeface="Cascadia Mono" panose="020B0609020000020004" pitchFamily="49" charset="0"/>
              </a:rPr>
              <a:t>/</a:t>
            </a:r>
            <a:endParaRPr lang="en-US" sz="4000" dirty="0">
              <a:solidFill>
                <a:schemeClr val="tx1"/>
              </a:solidFill>
            </a:endParaRPr>
          </a:p>
        </p:txBody>
      </p:sp>
      <p:sp>
        <p:nvSpPr>
          <p:cNvPr id="11" name="Title 1">
            <a:extLst>
              <a:ext uri="{FF2B5EF4-FFF2-40B4-BE49-F238E27FC236}">
                <a16:creationId xmlns:a16="http://schemas.microsoft.com/office/drawing/2014/main" id="{6A062E27-CF33-455D-9953-AF34971D77C7}"/>
              </a:ext>
            </a:extLst>
          </p:cNvPr>
          <p:cNvSpPr>
            <a:spLocks noGrp="1"/>
          </p:cNvSpPr>
          <p:nvPr>
            <p:ph type="title"/>
          </p:nvPr>
        </p:nvSpPr>
        <p:spPr>
          <a:xfrm>
            <a:off x="838200" y="266701"/>
            <a:ext cx="10515600" cy="643166"/>
          </a:xfrm>
        </p:spPr>
        <p:txBody>
          <a:bodyPr>
            <a:noAutofit/>
          </a:bodyPr>
          <a:lstStyle/>
          <a:p>
            <a:r>
              <a:rPr lang="en-US" noProof="0" dirty="0">
                <a:solidFill>
                  <a:srgbClr val="292D33"/>
                </a:solidFill>
                <a:latin typeface="Euclid Circular B" panose="020B0504000000000000" pitchFamily="34" charset="0"/>
                <a:ea typeface="Euclid Circular B" panose="020B0504000000000000" pitchFamily="34" charset="0"/>
              </a:rPr>
              <a:t>Determining the Active Tenant</a:t>
            </a:r>
            <a:endParaRPr lang="en-US" noProof="0" dirty="0">
              <a:solidFill>
                <a:srgbClr val="3E9FCB"/>
              </a:solidFill>
              <a:latin typeface="Euclid Circular B" panose="020B0504000000000000" pitchFamily="34" charset="0"/>
              <a:ea typeface="Euclid Circular B" panose="020B0504000000000000" pitchFamily="34" charset="0"/>
            </a:endParaRPr>
          </a:p>
        </p:txBody>
      </p:sp>
      <p:cxnSp>
        <p:nvCxnSpPr>
          <p:cNvPr id="12" name="Straight Connector 11">
            <a:extLst>
              <a:ext uri="{FF2B5EF4-FFF2-40B4-BE49-F238E27FC236}">
                <a16:creationId xmlns:a16="http://schemas.microsoft.com/office/drawing/2014/main" id="{FC954698-5914-4712-9E16-E4E2EEA3B7C9}"/>
              </a:ext>
            </a:extLst>
          </p:cNvPr>
          <p:cNvCxnSpPr>
            <a:cxnSpLocks/>
          </p:cNvCxnSpPr>
          <p:nvPr/>
        </p:nvCxnSpPr>
        <p:spPr>
          <a:xfrm>
            <a:off x="3647988" y="2288060"/>
            <a:ext cx="7985210"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015E68B6-2018-4436-A533-2FD3EA766EE7}"/>
              </a:ext>
            </a:extLst>
          </p:cNvPr>
          <p:cNvCxnSpPr>
            <a:cxnSpLocks/>
          </p:cNvCxnSpPr>
          <p:nvPr/>
        </p:nvCxnSpPr>
        <p:spPr>
          <a:xfrm>
            <a:off x="10579100" y="2288060"/>
            <a:ext cx="0" cy="2998352"/>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811107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3414DF83-94B4-4361-937C-7BB34596F953}"/>
              </a:ext>
            </a:extLst>
          </p:cNvPr>
          <p:cNvSpPr txBox="1"/>
          <p:nvPr/>
        </p:nvSpPr>
        <p:spPr>
          <a:xfrm>
            <a:off x="838199" y="909867"/>
            <a:ext cx="10993677" cy="707886"/>
          </a:xfrm>
          <a:prstGeom prst="rect">
            <a:avLst/>
          </a:prstGeom>
          <a:noFill/>
        </p:spPr>
        <p:txBody>
          <a:bodyPr wrap="square">
            <a:spAutoFit/>
          </a:bodyPr>
          <a:lstStyle/>
          <a:p>
            <a:r>
              <a:rPr lang="en-US" sz="4000" dirty="0">
                <a:solidFill>
                  <a:srgbClr val="B84297"/>
                </a:solidFill>
                <a:latin typeface="Euclid Circular B" panose="020B0504000000000000" pitchFamily="34" charset="0"/>
                <a:ea typeface="Euclid Circular B" panose="020B0504000000000000" pitchFamily="34" charset="0"/>
              </a:rPr>
              <a:t>4. </a:t>
            </a:r>
            <a:r>
              <a:rPr lang="en-US" sz="4000" b="1" i="0" noProof="0" dirty="0">
                <a:solidFill>
                  <a:srgbClr val="B84297"/>
                </a:solidFill>
                <a:effectLst/>
                <a:latin typeface="Euclid Circular B" panose="020B0504000000000000" pitchFamily="34" charset="0"/>
                <a:ea typeface="Euclid Circular B" panose="020B0504000000000000" pitchFamily="34" charset="0"/>
              </a:rPr>
              <a:t>Header</a:t>
            </a:r>
            <a:r>
              <a:rPr lang="en-US" sz="4000" b="0" i="0" noProof="0" dirty="0">
                <a:solidFill>
                  <a:srgbClr val="B84297"/>
                </a:solidFill>
                <a:effectLst/>
                <a:latin typeface="Euclid Circular B" panose="020B0504000000000000" pitchFamily="34" charset="0"/>
                <a:ea typeface="Euclid Circular B" panose="020B0504000000000000" pitchFamily="34" charset="0"/>
              </a:rPr>
              <a:t>TenantResolveContributor</a:t>
            </a:r>
            <a:endParaRPr lang="en-US" sz="4000" noProof="0" dirty="0">
              <a:solidFill>
                <a:srgbClr val="B84297"/>
              </a:solidFill>
              <a:latin typeface="Euclid Circular B" panose="020B0504000000000000" pitchFamily="34" charset="0"/>
              <a:ea typeface="Euclid Circular B" panose="020B0504000000000000" pitchFamily="34" charset="0"/>
            </a:endParaRPr>
          </a:p>
        </p:txBody>
      </p:sp>
      <p:sp>
        <p:nvSpPr>
          <p:cNvPr id="23" name="Title 1">
            <a:extLst>
              <a:ext uri="{FF2B5EF4-FFF2-40B4-BE49-F238E27FC236}">
                <a16:creationId xmlns:a16="http://schemas.microsoft.com/office/drawing/2014/main" id="{5E098C4E-3265-443B-B168-55C2999D0903}"/>
              </a:ext>
            </a:extLst>
          </p:cNvPr>
          <p:cNvSpPr>
            <a:spLocks noGrp="1"/>
          </p:cNvSpPr>
          <p:nvPr>
            <p:ph type="title"/>
          </p:nvPr>
        </p:nvSpPr>
        <p:spPr>
          <a:xfrm>
            <a:off x="838200" y="266701"/>
            <a:ext cx="10515600" cy="643166"/>
          </a:xfrm>
        </p:spPr>
        <p:txBody>
          <a:bodyPr>
            <a:noAutofit/>
          </a:bodyPr>
          <a:lstStyle/>
          <a:p>
            <a:r>
              <a:rPr lang="en-US" noProof="0" dirty="0">
                <a:solidFill>
                  <a:srgbClr val="292D33"/>
                </a:solidFill>
                <a:latin typeface="Euclid Circular B" panose="020B0504000000000000" pitchFamily="34" charset="0"/>
                <a:ea typeface="Euclid Circular B" panose="020B0504000000000000" pitchFamily="34" charset="0"/>
              </a:rPr>
              <a:t>Determining the Active Tenant</a:t>
            </a:r>
            <a:endParaRPr lang="en-US" noProof="0" dirty="0">
              <a:solidFill>
                <a:srgbClr val="3E9FCB"/>
              </a:solidFill>
              <a:latin typeface="Euclid Circular B" panose="020B0504000000000000" pitchFamily="34" charset="0"/>
              <a:ea typeface="Euclid Circular B" panose="020B0504000000000000" pitchFamily="34" charset="0"/>
            </a:endParaRPr>
          </a:p>
        </p:txBody>
      </p:sp>
      <p:pic>
        <p:nvPicPr>
          <p:cNvPr id="11" name="Picture 10">
            <a:extLst>
              <a:ext uri="{FF2B5EF4-FFF2-40B4-BE49-F238E27FC236}">
                <a16:creationId xmlns:a16="http://schemas.microsoft.com/office/drawing/2014/main" id="{22760D13-8571-4D69-842E-9F1F70B3CC1F}"/>
              </a:ext>
            </a:extLst>
          </p:cNvPr>
          <p:cNvPicPr>
            <a:picLocks noChangeAspect="1"/>
          </p:cNvPicPr>
          <p:nvPr/>
        </p:nvPicPr>
        <p:blipFill rotWithShape="1">
          <a:blip r:embed="rId4"/>
          <a:srcRect l="1035" t="78517" r="2060"/>
          <a:stretch/>
        </p:blipFill>
        <p:spPr>
          <a:xfrm>
            <a:off x="1887776" y="4633757"/>
            <a:ext cx="9944100" cy="1922234"/>
          </a:xfrm>
          <a:prstGeom prst="rect">
            <a:avLst/>
          </a:prstGeom>
          <a:ln>
            <a:noFill/>
          </a:ln>
          <a:effectLst/>
        </p:spPr>
      </p:pic>
      <p:pic>
        <p:nvPicPr>
          <p:cNvPr id="35" name="Picture 34">
            <a:extLst>
              <a:ext uri="{FF2B5EF4-FFF2-40B4-BE49-F238E27FC236}">
                <a16:creationId xmlns:a16="http://schemas.microsoft.com/office/drawing/2014/main" id="{59A052E2-B191-4628-AAF9-1BFA4F248DC3}"/>
              </a:ext>
            </a:extLst>
          </p:cNvPr>
          <p:cNvPicPr>
            <a:picLocks noChangeAspect="1"/>
          </p:cNvPicPr>
          <p:nvPr/>
        </p:nvPicPr>
        <p:blipFill>
          <a:blip r:embed="rId5"/>
          <a:stretch>
            <a:fillRect/>
          </a:stretch>
        </p:blipFill>
        <p:spPr>
          <a:xfrm>
            <a:off x="246000" y="1658589"/>
            <a:ext cx="11700000" cy="2804381"/>
          </a:xfrm>
          <a:prstGeom prst="rect">
            <a:avLst/>
          </a:prstGeom>
        </p:spPr>
      </p:pic>
      <p:cxnSp>
        <p:nvCxnSpPr>
          <p:cNvPr id="26" name="Straight Connector 25">
            <a:extLst>
              <a:ext uri="{FF2B5EF4-FFF2-40B4-BE49-F238E27FC236}">
                <a16:creationId xmlns:a16="http://schemas.microsoft.com/office/drawing/2014/main" id="{874F90DF-0650-4844-A33C-B9E83110BC28}"/>
              </a:ext>
            </a:extLst>
          </p:cNvPr>
          <p:cNvCxnSpPr>
            <a:cxnSpLocks/>
          </p:cNvCxnSpPr>
          <p:nvPr/>
        </p:nvCxnSpPr>
        <p:spPr>
          <a:xfrm>
            <a:off x="4219490" y="2122960"/>
            <a:ext cx="7413710"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3720EAE1-6EAB-4C1D-9CA9-6F0584A02B16}"/>
              </a:ext>
            </a:extLst>
          </p:cNvPr>
          <p:cNvCxnSpPr>
            <a:cxnSpLocks/>
          </p:cNvCxnSpPr>
          <p:nvPr/>
        </p:nvCxnSpPr>
        <p:spPr>
          <a:xfrm>
            <a:off x="11125200" y="2161060"/>
            <a:ext cx="0" cy="309674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927843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F39E6077-8728-445C-944D-A31D62076C09}"/>
              </a:ext>
            </a:extLst>
          </p:cNvPr>
          <p:cNvPicPr>
            <a:picLocks noChangeAspect="1"/>
          </p:cNvPicPr>
          <p:nvPr/>
        </p:nvPicPr>
        <p:blipFill>
          <a:blip r:embed="rId4"/>
          <a:stretch>
            <a:fillRect/>
          </a:stretch>
        </p:blipFill>
        <p:spPr>
          <a:xfrm>
            <a:off x="246000" y="1656038"/>
            <a:ext cx="11700000" cy="2893717"/>
          </a:xfrm>
          <a:prstGeom prst="rect">
            <a:avLst/>
          </a:prstGeom>
        </p:spPr>
      </p:pic>
      <p:sp>
        <p:nvSpPr>
          <p:cNvPr id="9" name="TextBox 8">
            <a:extLst>
              <a:ext uri="{FF2B5EF4-FFF2-40B4-BE49-F238E27FC236}">
                <a16:creationId xmlns:a16="http://schemas.microsoft.com/office/drawing/2014/main" id="{3414DF83-94B4-4361-937C-7BB34596F953}"/>
              </a:ext>
            </a:extLst>
          </p:cNvPr>
          <p:cNvSpPr txBox="1"/>
          <p:nvPr/>
        </p:nvSpPr>
        <p:spPr>
          <a:xfrm>
            <a:off x="838200" y="909867"/>
            <a:ext cx="11214100" cy="707886"/>
          </a:xfrm>
          <a:prstGeom prst="rect">
            <a:avLst/>
          </a:prstGeom>
          <a:noFill/>
        </p:spPr>
        <p:txBody>
          <a:bodyPr wrap="square">
            <a:spAutoFit/>
          </a:bodyPr>
          <a:lstStyle/>
          <a:p>
            <a:r>
              <a:rPr lang="en-US" sz="4000" b="1" dirty="0">
                <a:solidFill>
                  <a:srgbClr val="B84297"/>
                </a:solidFill>
                <a:latin typeface="Euclid Circular B" panose="020B0504000000000000" pitchFamily="34" charset="0"/>
                <a:ea typeface="Euclid Circular B" panose="020B0504000000000000" pitchFamily="34" charset="0"/>
              </a:rPr>
              <a:t>5. </a:t>
            </a:r>
            <a:r>
              <a:rPr lang="en-US" sz="4000" b="1" i="0" noProof="0" dirty="0">
                <a:solidFill>
                  <a:srgbClr val="B84297"/>
                </a:solidFill>
                <a:effectLst/>
                <a:latin typeface="Euclid Circular B" panose="020B0504000000000000" pitchFamily="34" charset="0"/>
                <a:ea typeface="Euclid Circular B" panose="020B0504000000000000" pitchFamily="34" charset="0"/>
              </a:rPr>
              <a:t>Cookie</a:t>
            </a:r>
            <a:r>
              <a:rPr lang="en-US" sz="4000" i="0" noProof="0" dirty="0">
                <a:solidFill>
                  <a:srgbClr val="B84297"/>
                </a:solidFill>
                <a:effectLst/>
                <a:latin typeface="Euclid Circular B" panose="020B0504000000000000" pitchFamily="34" charset="0"/>
                <a:ea typeface="Euclid Circular B" panose="020B0504000000000000" pitchFamily="34" charset="0"/>
              </a:rPr>
              <a:t>TenantResolveContributor</a:t>
            </a:r>
          </a:p>
        </p:txBody>
      </p:sp>
      <p:pic>
        <p:nvPicPr>
          <p:cNvPr id="20" name="Picture 19">
            <a:extLst>
              <a:ext uri="{FF2B5EF4-FFF2-40B4-BE49-F238E27FC236}">
                <a16:creationId xmlns:a16="http://schemas.microsoft.com/office/drawing/2014/main" id="{B2031D77-0714-4F56-B7BB-C4032558F476}"/>
              </a:ext>
            </a:extLst>
          </p:cNvPr>
          <p:cNvPicPr>
            <a:picLocks noChangeAspect="1"/>
          </p:cNvPicPr>
          <p:nvPr/>
        </p:nvPicPr>
        <p:blipFill rotWithShape="1">
          <a:blip r:embed="rId5"/>
          <a:srcRect t="69472"/>
          <a:stretch/>
        </p:blipFill>
        <p:spPr>
          <a:xfrm>
            <a:off x="3183860" y="4710383"/>
            <a:ext cx="8762140" cy="1688626"/>
          </a:xfrm>
          <a:prstGeom prst="rect">
            <a:avLst/>
          </a:prstGeom>
          <a:ln>
            <a:noFill/>
          </a:ln>
          <a:effectLst/>
        </p:spPr>
      </p:pic>
      <p:sp>
        <p:nvSpPr>
          <p:cNvPr id="10" name="Title 1">
            <a:extLst>
              <a:ext uri="{FF2B5EF4-FFF2-40B4-BE49-F238E27FC236}">
                <a16:creationId xmlns:a16="http://schemas.microsoft.com/office/drawing/2014/main" id="{D8F17CBC-E410-4161-B571-09C2851A3DCB}"/>
              </a:ext>
            </a:extLst>
          </p:cNvPr>
          <p:cNvSpPr>
            <a:spLocks noGrp="1"/>
          </p:cNvSpPr>
          <p:nvPr>
            <p:ph type="title"/>
          </p:nvPr>
        </p:nvSpPr>
        <p:spPr>
          <a:xfrm>
            <a:off x="838200" y="266701"/>
            <a:ext cx="10515600" cy="643166"/>
          </a:xfrm>
        </p:spPr>
        <p:txBody>
          <a:bodyPr>
            <a:noAutofit/>
          </a:bodyPr>
          <a:lstStyle/>
          <a:p>
            <a:r>
              <a:rPr lang="en-US" noProof="0" dirty="0">
                <a:solidFill>
                  <a:srgbClr val="292D33"/>
                </a:solidFill>
                <a:latin typeface="Euclid Circular B" panose="020B0504000000000000" pitchFamily="34" charset="0"/>
                <a:ea typeface="Euclid Circular B" panose="020B0504000000000000" pitchFamily="34" charset="0"/>
              </a:rPr>
              <a:t>Determining the Active Tenant</a:t>
            </a:r>
            <a:endParaRPr lang="en-US" noProof="0" dirty="0">
              <a:solidFill>
                <a:srgbClr val="3E9FCB"/>
              </a:solidFill>
              <a:latin typeface="Euclid Circular B" panose="020B0504000000000000" pitchFamily="34" charset="0"/>
              <a:ea typeface="Euclid Circular B" panose="020B0504000000000000" pitchFamily="34" charset="0"/>
            </a:endParaRPr>
          </a:p>
        </p:txBody>
      </p:sp>
      <p:cxnSp>
        <p:nvCxnSpPr>
          <p:cNvPr id="13" name="Straight Connector 12">
            <a:extLst>
              <a:ext uri="{FF2B5EF4-FFF2-40B4-BE49-F238E27FC236}">
                <a16:creationId xmlns:a16="http://schemas.microsoft.com/office/drawing/2014/main" id="{2CFF7238-1DD7-42A0-B504-0E0EAB762FAF}"/>
              </a:ext>
            </a:extLst>
          </p:cNvPr>
          <p:cNvCxnSpPr>
            <a:cxnSpLocks/>
          </p:cNvCxnSpPr>
          <p:nvPr/>
        </p:nvCxnSpPr>
        <p:spPr>
          <a:xfrm>
            <a:off x="3940090" y="2135660"/>
            <a:ext cx="7807410"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D2722143-783A-4140-BC28-F7303E841076}"/>
              </a:ext>
            </a:extLst>
          </p:cNvPr>
          <p:cNvCxnSpPr>
            <a:cxnSpLocks/>
          </p:cNvCxnSpPr>
          <p:nvPr/>
        </p:nvCxnSpPr>
        <p:spPr>
          <a:xfrm>
            <a:off x="10858500" y="2135660"/>
            <a:ext cx="0" cy="290624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984346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pic>
        <p:nvPicPr>
          <p:cNvPr id="21" name="Picture 20">
            <a:extLst>
              <a:ext uri="{FF2B5EF4-FFF2-40B4-BE49-F238E27FC236}">
                <a16:creationId xmlns:a16="http://schemas.microsoft.com/office/drawing/2014/main" id="{520CC2F2-9711-4C5B-BAD8-798E074E3F85}"/>
              </a:ext>
            </a:extLst>
          </p:cNvPr>
          <p:cNvPicPr>
            <a:picLocks noChangeAspect="1"/>
          </p:cNvPicPr>
          <p:nvPr/>
        </p:nvPicPr>
        <p:blipFill>
          <a:blip r:embed="rId4"/>
          <a:stretch>
            <a:fillRect/>
          </a:stretch>
        </p:blipFill>
        <p:spPr>
          <a:xfrm>
            <a:off x="246000" y="1671161"/>
            <a:ext cx="11700000" cy="3991981"/>
          </a:xfrm>
          <a:prstGeom prst="rect">
            <a:avLst/>
          </a:prstGeom>
        </p:spPr>
      </p:pic>
      <p:sp>
        <p:nvSpPr>
          <p:cNvPr id="9" name="TextBox 8">
            <a:extLst>
              <a:ext uri="{FF2B5EF4-FFF2-40B4-BE49-F238E27FC236}">
                <a16:creationId xmlns:a16="http://schemas.microsoft.com/office/drawing/2014/main" id="{3414DF83-94B4-4361-937C-7BB34596F953}"/>
              </a:ext>
            </a:extLst>
          </p:cNvPr>
          <p:cNvSpPr txBox="1"/>
          <p:nvPr/>
        </p:nvSpPr>
        <p:spPr>
          <a:xfrm>
            <a:off x="838200" y="936571"/>
            <a:ext cx="8485942" cy="707886"/>
          </a:xfrm>
          <a:prstGeom prst="rect">
            <a:avLst/>
          </a:prstGeom>
          <a:noFill/>
        </p:spPr>
        <p:txBody>
          <a:bodyPr wrap="square">
            <a:spAutoFit/>
          </a:bodyPr>
          <a:lstStyle/>
          <a:p>
            <a:r>
              <a:rPr lang="en-US" sz="4000" b="1" dirty="0">
                <a:solidFill>
                  <a:srgbClr val="B84297"/>
                </a:solidFill>
                <a:latin typeface="Euclid Circular B" panose="020B0504000000000000" pitchFamily="34" charset="0"/>
                <a:ea typeface="Euclid Circular B" panose="020B0504000000000000" pitchFamily="34" charset="0"/>
              </a:rPr>
              <a:t>6. </a:t>
            </a:r>
            <a:r>
              <a:rPr lang="en-US" sz="4000" b="1" i="0" noProof="0" dirty="0">
                <a:solidFill>
                  <a:srgbClr val="B84297"/>
                </a:solidFill>
                <a:effectLst/>
                <a:latin typeface="Euclid Circular B" panose="020B0504000000000000" pitchFamily="34" charset="0"/>
                <a:ea typeface="Euclid Circular B" panose="020B0504000000000000" pitchFamily="34" charset="0"/>
              </a:rPr>
              <a:t>Domain</a:t>
            </a:r>
            <a:r>
              <a:rPr lang="en-US" sz="4000" i="0" noProof="0" dirty="0">
                <a:solidFill>
                  <a:srgbClr val="B84297"/>
                </a:solidFill>
                <a:effectLst/>
                <a:latin typeface="Euclid Circular B" panose="020B0504000000000000" pitchFamily="34" charset="0"/>
                <a:ea typeface="Euclid Circular B" panose="020B0504000000000000" pitchFamily="34" charset="0"/>
              </a:rPr>
              <a:t>TenantResolver</a:t>
            </a:r>
          </a:p>
        </p:txBody>
      </p:sp>
      <p:sp>
        <p:nvSpPr>
          <p:cNvPr id="18" name="TextBox 17">
            <a:extLst>
              <a:ext uri="{FF2B5EF4-FFF2-40B4-BE49-F238E27FC236}">
                <a16:creationId xmlns:a16="http://schemas.microsoft.com/office/drawing/2014/main" id="{ACBF2840-5853-4D72-93EF-7EA0DD56C853}"/>
              </a:ext>
            </a:extLst>
          </p:cNvPr>
          <p:cNvSpPr txBox="1"/>
          <p:nvPr/>
        </p:nvSpPr>
        <p:spPr>
          <a:xfrm>
            <a:off x="4940301" y="5745533"/>
            <a:ext cx="6908799" cy="646331"/>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wrap="square">
            <a:spAutoFit/>
          </a:bodyPr>
          <a:lstStyle/>
          <a:p>
            <a:r>
              <a:rPr lang="en-US" sz="3600" dirty="0">
                <a:solidFill>
                  <a:schemeClr val="tx1"/>
                </a:solidFill>
                <a:latin typeface="Cascadia Mono" panose="020B0609020000020004" pitchFamily="49" charset="0"/>
              </a:rPr>
              <a:t>https://</a:t>
            </a:r>
            <a:r>
              <a:rPr lang="en-US" sz="3600" b="1" dirty="0">
                <a:solidFill>
                  <a:srgbClr val="FF0000"/>
                </a:solidFill>
                <a:latin typeface="Cascadia Mono" panose="020B0609020000020004" pitchFamily="49" charset="0"/>
              </a:rPr>
              <a:t>acme</a:t>
            </a:r>
            <a:r>
              <a:rPr lang="en-US" sz="3600" dirty="0">
                <a:solidFill>
                  <a:schemeClr val="tx1"/>
                </a:solidFill>
                <a:latin typeface="Cascadia Mono" panose="020B0609020000020004" pitchFamily="49" charset="0"/>
              </a:rPr>
              <a:t>.fabrikam.com</a:t>
            </a:r>
            <a:endParaRPr lang="en-US" sz="3600" dirty="0">
              <a:solidFill>
                <a:schemeClr val="tx1"/>
              </a:solidFill>
            </a:endParaRPr>
          </a:p>
        </p:txBody>
      </p:sp>
      <p:sp>
        <p:nvSpPr>
          <p:cNvPr id="12" name="Title 1">
            <a:extLst>
              <a:ext uri="{FF2B5EF4-FFF2-40B4-BE49-F238E27FC236}">
                <a16:creationId xmlns:a16="http://schemas.microsoft.com/office/drawing/2014/main" id="{A75DE088-97E3-4733-A7E7-C90E255AE393}"/>
              </a:ext>
            </a:extLst>
          </p:cNvPr>
          <p:cNvSpPr>
            <a:spLocks noGrp="1"/>
          </p:cNvSpPr>
          <p:nvPr>
            <p:ph type="title"/>
          </p:nvPr>
        </p:nvSpPr>
        <p:spPr>
          <a:xfrm>
            <a:off x="838200" y="266701"/>
            <a:ext cx="10515600" cy="643166"/>
          </a:xfrm>
        </p:spPr>
        <p:txBody>
          <a:bodyPr>
            <a:noAutofit/>
          </a:bodyPr>
          <a:lstStyle/>
          <a:p>
            <a:r>
              <a:rPr lang="en-US" noProof="0" dirty="0">
                <a:solidFill>
                  <a:srgbClr val="292D33"/>
                </a:solidFill>
                <a:latin typeface="Euclid Circular B" panose="020B0504000000000000" pitchFamily="34" charset="0"/>
                <a:ea typeface="Euclid Circular B" panose="020B0504000000000000" pitchFamily="34" charset="0"/>
              </a:rPr>
              <a:t>Determining the Active Tenant</a:t>
            </a:r>
            <a:endParaRPr lang="en-US" noProof="0" dirty="0">
              <a:solidFill>
                <a:srgbClr val="3E9FCB"/>
              </a:solidFill>
              <a:latin typeface="Euclid Circular B" panose="020B0504000000000000" pitchFamily="34" charset="0"/>
              <a:ea typeface="Euclid Circular B" panose="020B0504000000000000" pitchFamily="34" charset="0"/>
            </a:endParaRPr>
          </a:p>
        </p:txBody>
      </p:sp>
      <p:cxnSp>
        <p:nvCxnSpPr>
          <p:cNvPr id="17" name="Straight Connector 16">
            <a:extLst>
              <a:ext uri="{FF2B5EF4-FFF2-40B4-BE49-F238E27FC236}">
                <a16:creationId xmlns:a16="http://schemas.microsoft.com/office/drawing/2014/main" id="{1098FA50-D759-419C-B4D2-28A1421AD57A}"/>
              </a:ext>
            </a:extLst>
          </p:cNvPr>
          <p:cNvCxnSpPr>
            <a:cxnSpLocks/>
          </p:cNvCxnSpPr>
          <p:nvPr/>
        </p:nvCxnSpPr>
        <p:spPr>
          <a:xfrm>
            <a:off x="4333790" y="2770660"/>
            <a:ext cx="7274010"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A0CC0E6B-B33A-4A37-9D3F-FA312E3BB040}"/>
              </a:ext>
            </a:extLst>
          </p:cNvPr>
          <p:cNvCxnSpPr>
            <a:cxnSpLocks/>
          </p:cNvCxnSpPr>
          <p:nvPr/>
        </p:nvCxnSpPr>
        <p:spPr>
          <a:xfrm>
            <a:off x="10515600" y="2770660"/>
            <a:ext cx="0" cy="2974873"/>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405289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11F08-6CA0-48F1-AD67-97430DDA07F0}"/>
              </a:ext>
            </a:extLst>
          </p:cNvPr>
          <p:cNvSpPr>
            <a:spLocks noGrp="1"/>
          </p:cNvSpPr>
          <p:nvPr>
            <p:ph type="title"/>
          </p:nvPr>
        </p:nvSpPr>
        <p:spPr>
          <a:xfrm>
            <a:off x="838200" y="266701"/>
            <a:ext cx="10515600" cy="838200"/>
          </a:xfrm>
        </p:spPr>
        <p:txBody>
          <a:bodyPr/>
          <a:lstStyle/>
          <a:p>
            <a:r>
              <a:rPr lang="en-US" b="1" dirty="0">
                <a:solidFill>
                  <a:srgbClr val="292D33"/>
                </a:solidFill>
                <a:latin typeface="Euclid Circular B" panose="020B0504000000000000" pitchFamily="34" charset="0"/>
                <a:ea typeface="Euclid Circular B" panose="020B0504000000000000" pitchFamily="34" charset="0"/>
              </a:rPr>
              <a:t>Data Isolation — Traditional way</a:t>
            </a:r>
            <a:endParaRPr lang="en-US" noProof="0" dirty="0">
              <a:solidFill>
                <a:srgbClr val="292D33"/>
              </a:solidFill>
              <a:latin typeface="Euclid Circular B" panose="020B0504000000000000" pitchFamily="34" charset="0"/>
              <a:ea typeface="Euclid Circular B" panose="020B0504000000000000" pitchFamily="34" charset="0"/>
            </a:endParaRPr>
          </a:p>
        </p:txBody>
      </p:sp>
      <p:pic>
        <p:nvPicPr>
          <p:cNvPr id="7" name="Picture 6">
            <a:extLst>
              <a:ext uri="{FF2B5EF4-FFF2-40B4-BE49-F238E27FC236}">
                <a16:creationId xmlns:a16="http://schemas.microsoft.com/office/drawing/2014/main" id="{3CB7ACEE-2528-400D-8A54-5D29E372DF45}"/>
              </a:ext>
            </a:extLst>
          </p:cNvPr>
          <p:cNvPicPr>
            <a:picLocks noChangeAspect="1"/>
          </p:cNvPicPr>
          <p:nvPr/>
        </p:nvPicPr>
        <p:blipFill>
          <a:blip r:embed="rId3"/>
          <a:stretch>
            <a:fillRect/>
          </a:stretch>
        </p:blipFill>
        <p:spPr>
          <a:xfrm>
            <a:off x="238668" y="1425452"/>
            <a:ext cx="11700000" cy="2898361"/>
          </a:xfrm>
          <a:prstGeom prst="rect">
            <a:avLst/>
          </a:prstGeom>
        </p:spPr>
      </p:pic>
      <p:sp>
        <p:nvSpPr>
          <p:cNvPr id="4" name="Rectangle 3">
            <a:extLst>
              <a:ext uri="{FF2B5EF4-FFF2-40B4-BE49-F238E27FC236}">
                <a16:creationId xmlns:a16="http://schemas.microsoft.com/office/drawing/2014/main" id="{B5E7DC4E-9DEE-41F0-91DD-A6AD592BAECF}"/>
              </a:ext>
            </a:extLst>
          </p:cNvPr>
          <p:cNvSpPr/>
          <p:nvPr/>
        </p:nvSpPr>
        <p:spPr>
          <a:xfrm>
            <a:off x="5330334" y="5156200"/>
            <a:ext cx="4579332" cy="1003298"/>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r>
              <a:rPr lang="en-US" sz="3600" dirty="0">
                <a:solidFill>
                  <a:srgbClr val="292D33"/>
                </a:solidFill>
                <a:latin typeface="Euclid Circular B" panose="020B0504000000000000" pitchFamily="34" charset="0"/>
                <a:ea typeface="Euclid Circular B" panose="020B0504000000000000" pitchFamily="34" charset="0"/>
              </a:rPr>
              <a:t>You normally do this </a:t>
            </a:r>
          </a:p>
        </p:txBody>
      </p:sp>
      <p:cxnSp>
        <p:nvCxnSpPr>
          <p:cNvPr id="8" name="Straight Connector 7">
            <a:extLst>
              <a:ext uri="{FF2B5EF4-FFF2-40B4-BE49-F238E27FC236}">
                <a16:creationId xmlns:a16="http://schemas.microsoft.com/office/drawing/2014/main" id="{24DE22A3-AC18-44A2-80B2-4F4584CD8ADA}"/>
              </a:ext>
            </a:extLst>
          </p:cNvPr>
          <p:cNvCxnSpPr>
            <a:cxnSpLocks/>
          </p:cNvCxnSpPr>
          <p:nvPr/>
        </p:nvCxnSpPr>
        <p:spPr>
          <a:xfrm>
            <a:off x="5400590" y="3926360"/>
            <a:ext cx="5038810"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E15CB661-5FD6-498D-BA80-8715CD2A97A1}"/>
              </a:ext>
            </a:extLst>
          </p:cNvPr>
          <p:cNvCxnSpPr>
            <a:cxnSpLocks/>
          </p:cNvCxnSpPr>
          <p:nvPr/>
        </p:nvCxnSpPr>
        <p:spPr>
          <a:xfrm>
            <a:off x="7620000" y="3951760"/>
            <a:ext cx="0" cy="120444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22370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5EBF83DB-C0BD-4C88-94DD-D775DC9A2190}"/>
              </a:ext>
            </a:extLst>
          </p:cNvPr>
          <p:cNvPicPr>
            <a:picLocks noChangeAspect="1"/>
          </p:cNvPicPr>
          <p:nvPr/>
        </p:nvPicPr>
        <p:blipFill>
          <a:blip r:embed="rId4"/>
          <a:stretch>
            <a:fillRect/>
          </a:stretch>
        </p:blipFill>
        <p:spPr>
          <a:xfrm>
            <a:off x="261937" y="1568450"/>
            <a:ext cx="11668125" cy="4457700"/>
          </a:xfrm>
          <a:prstGeom prst="rect">
            <a:avLst/>
          </a:prstGeom>
        </p:spPr>
      </p:pic>
      <p:pic>
        <p:nvPicPr>
          <p:cNvPr id="12" name="Picture 11">
            <a:extLst>
              <a:ext uri="{FF2B5EF4-FFF2-40B4-BE49-F238E27FC236}">
                <a16:creationId xmlns:a16="http://schemas.microsoft.com/office/drawing/2014/main" id="{07E6FBAD-82B4-4C7C-8391-00637308DB6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71501" y="352425"/>
            <a:ext cx="2159000" cy="904081"/>
          </a:xfrm>
          <a:prstGeom prst="rect">
            <a:avLst/>
          </a:prstGeom>
        </p:spPr>
      </p:pic>
      <p:sp>
        <p:nvSpPr>
          <p:cNvPr id="13" name="Title 1">
            <a:extLst>
              <a:ext uri="{FF2B5EF4-FFF2-40B4-BE49-F238E27FC236}">
                <a16:creationId xmlns:a16="http://schemas.microsoft.com/office/drawing/2014/main" id="{589E2F47-1FC5-46F6-BD92-9DACC1B2BED6}"/>
              </a:ext>
            </a:extLst>
          </p:cNvPr>
          <p:cNvSpPr>
            <a:spLocks noGrp="1"/>
          </p:cNvSpPr>
          <p:nvPr>
            <p:ph type="title"/>
          </p:nvPr>
        </p:nvSpPr>
        <p:spPr>
          <a:xfrm>
            <a:off x="2955923" y="339927"/>
            <a:ext cx="7920037" cy="916579"/>
          </a:xfrm>
        </p:spPr>
        <p:txBody>
          <a:bodyPr>
            <a:normAutofit/>
          </a:bodyPr>
          <a:lstStyle/>
          <a:p>
            <a:r>
              <a:rPr lang="en-US" sz="3200" b="1" noProof="0" dirty="0">
                <a:solidFill>
                  <a:srgbClr val="292D33"/>
                </a:solidFill>
                <a:latin typeface="Euclid Circular B" panose="020B0504000000000000" pitchFamily="34" charset="0"/>
                <a:ea typeface="Euclid Circular B" panose="020B0504000000000000" pitchFamily="34" charset="0"/>
              </a:rPr>
              <a:t>Open-source Framework for </a:t>
            </a:r>
          </a:p>
        </p:txBody>
      </p:sp>
      <p:pic>
        <p:nvPicPr>
          <p:cNvPr id="15" name="Picture 14">
            <a:extLst>
              <a:ext uri="{FF2B5EF4-FFF2-40B4-BE49-F238E27FC236}">
                <a16:creationId xmlns:a16="http://schemas.microsoft.com/office/drawing/2014/main" id="{782B19A3-177B-4382-88CB-DCDC64B363F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470457" y="454227"/>
            <a:ext cx="2478769" cy="657023"/>
          </a:xfrm>
          <a:prstGeom prst="rect">
            <a:avLst/>
          </a:prstGeom>
        </p:spPr>
      </p:pic>
      <p:cxnSp>
        <p:nvCxnSpPr>
          <p:cNvPr id="16" name="Straight Connector 15">
            <a:extLst>
              <a:ext uri="{FF2B5EF4-FFF2-40B4-BE49-F238E27FC236}">
                <a16:creationId xmlns:a16="http://schemas.microsoft.com/office/drawing/2014/main" id="{F0A7935B-C143-4BFA-B868-EDCFBEF5B9F2}"/>
              </a:ext>
            </a:extLst>
          </p:cNvPr>
          <p:cNvCxnSpPr/>
          <p:nvPr/>
        </p:nvCxnSpPr>
        <p:spPr>
          <a:xfrm>
            <a:off x="2930523" y="339927"/>
            <a:ext cx="0" cy="916579"/>
          </a:xfrm>
          <a:prstGeom prst="line">
            <a:avLst/>
          </a:prstGeom>
        </p:spPr>
        <p:style>
          <a:lnRef idx="2">
            <a:schemeClr val="accent3"/>
          </a:lnRef>
          <a:fillRef idx="0">
            <a:schemeClr val="accent3"/>
          </a:fillRef>
          <a:effectRef idx="1">
            <a:schemeClr val="accent3"/>
          </a:effectRef>
          <a:fontRef idx="minor">
            <a:schemeClr val="tx1"/>
          </a:fontRef>
        </p:style>
      </p:cxnSp>
      <p:cxnSp>
        <p:nvCxnSpPr>
          <p:cNvPr id="17" name="Straight Connector 16">
            <a:extLst>
              <a:ext uri="{FF2B5EF4-FFF2-40B4-BE49-F238E27FC236}">
                <a16:creationId xmlns:a16="http://schemas.microsoft.com/office/drawing/2014/main" id="{B68DBEC2-D549-4886-A394-32B351C3EF1F}"/>
              </a:ext>
            </a:extLst>
          </p:cNvPr>
          <p:cNvCxnSpPr/>
          <p:nvPr/>
        </p:nvCxnSpPr>
        <p:spPr>
          <a:xfrm>
            <a:off x="571501" y="1403350"/>
            <a:ext cx="11048999" cy="0"/>
          </a:xfrm>
          <a:prstGeom prst="line">
            <a:avLst/>
          </a:prstGeom>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33945178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11F08-6CA0-48F1-AD67-97430DDA07F0}"/>
              </a:ext>
            </a:extLst>
          </p:cNvPr>
          <p:cNvSpPr>
            <a:spLocks noGrp="1"/>
          </p:cNvSpPr>
          <p:nvPr>
            <p:ph type="title"/>
          </p:nvPr>
        </p:nvSpPr>
        <p:spPr>
          <a:xfrm>
            <a:off x="838200" y="266701"/>
            <a:ext cx="10515600" cy="838200"/>
          </a:xfrm>
        </p:spPr>
        <p:txBody>
          <a:bodyPr/>
          <a:lstStyle/>
          <a:p>
            <a:r>
              <a:rPr lang="en-US" b="1" dirty="0">
                <a:solidFill>
                  <a:srgbClr val="292D33"/>
                </a:solidFill>
                <a:latin typeface="Euclid Circular B" panose="020B0504000000000000" pitchFamily="34" charset="0"/>
                <a:ea typeface="Euclid Circular B" panose="020B0504000000000000" pitchFamily="34" charset="0"/>
              </a:rPr>
              <a:t>Data Isolation</a:t>
            </a:r>
            <a:endParaRPr lang="en-US" noProof="0" dirty="0">
              <a:solidFill>
                <a:srgbClr val="292D33"/>
              </a:solidFill>
              <a:latin typeface="Euclid Circular B" panose="020B0504000000000000" pitchFamily="34" charset="0"/>
              <a:ea typeface="Euclid Circular B" panose="020B0504000000000000" pitchFamily="34" charset="0"/>
            </a:endParaRPr>
          </a:p>
        </p:txBody>
      </p:sp>
      <p:pic>
        <p:nvPicPr>
          <p:cNvPr id="4" name="Picture 3">
            <a:extLst>
              <a:ext uri="{FF2B5EF4-FFF2-40B4-BE49-F238E27FC236}">
                <a16:creationId xmlns:a16="http://schemas.microsoft.com/office/drawing/2014/main" id="{23FC6210-3801-4120-A6B4-9641FD2DA677}"/>
              </a:ext>
            </a:extLst>
          </p:cNvPr>
          <p:cNvPicPr>
            <a:picLocks noChangeAspect="1"/>
          </p:cNvPicPr>
          <p:nvPr/>
        </p:nvPicPr>
        <p:blipFill>
          <a:blip r:embed="rId3"/>
          <a:stretch>
            <a:fillRect/>
          </a:stretch>
        </p:blipFill>
        <p:spPr>
          <a:xfrm>
            <a:off x="246000" y="1311275"/>
            <a:ext cx="11700000" cy="3117434"/>
          </a:xfrm>
          <a:prstGeom prst="rect">
            <a:avLst/>
          </a:prstGeom>
        </p:spPr>
      </p:pic>
      <p:cxnSp>
        <p:nvCxnSpPr>
          <p:cNvPr id="7" name="Straight Connector 6">
            <a:extLst>
              <a:ext uri="{FF2B5EF4-FFF2-40B4-BE49-F238E27FC236}">
                <a16:creationId xmlns:a16="http://schemas.microsoft.com/office/drawing/2014/main" id="{63FBB98E-4CA9-4D86-89FC-00B26BE400A7}"/>
              </a:ext>
            </a:extLst>
          </p:cNvPr>
          <p:cNvCxnSpPr>
            <a:cxnSpLocks/>
          </p:cNvCxnSpPr>
          <p:nvPr/>
        </p:nvCxnSpPr>
        <p:spPr>
          <a:xfrm>
            <a:off x="3063790" y="3088160"/>
            <a:ext cx="3540210"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DCE8F4AC-33B8-4B79-942F-FF86BA132EC6}"/>
              </a:ext>
            </a:extLst>
          </p:cNvPr>
          <p:cNvCxnSpPr>
            <a:cxnSpLocks/>
          </p:cNvCxnSpPr>
          <p:nvPr/>
        </p:nvCxnSpPr>
        <p:spPr>
          <a:xfrm>
            <a:off x="8586745" y="1919760"/>
            <a:ext cx="3044910"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AD909208-F98B-4FD1-B8C1-87C3D310F34B}"/>
              </a:ext>
            </a:extLst>
          </p:cNvPr>
          <p:cNvCxnSpPr>
            <a:cxnSpLocks/>
          </p:cNvCxnSpPr>
          <p:nvPr/>
        </p:nvCxnSpPr>
        <p:spPr>
          <a:xfrm flipH="1">
            <a:off x="6604000" y="1919760"/>
            <a:ext cx="3505200" cy="65834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044908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20">
            <a:extLst>
              <a:ext uri="{FF2B5EF4-FFF2-40B4-BE49-F238E27FC236}">
                <a16:creationId xmlns:a16="http://schemas.microsoft.com/office/drawing/2014/main" id="{964962FC-BC66-40E7-90DB-3F6CCBFC542B}"/>
              </a:ext>
            </a:extLst>
          </p:cNvPr>
          <p:cNvPicPr>
            <a:picLocks noChangeAspect="1"/>
          </p:cNvPicPr>
          <p:nvPr/>
        </p:nvPicPr>
        <p:blipFill>
          <a:blip r:embed="rId3"/>
          <a:stretch>
            <a:fillRect/>
          </a:stretch>
        </p:blipFill>
        <p:spPr>
          <a:xfrm>
            <a:off x="484867" y="1012825"/>
            <a:ext cx="11308897" cy="5538387"/>
          </a:xfrm>
          <a:prstGeom prst="rect">
            <a:avLst/>
          </a:prstGeom>
          <a:ln>
            <a:noFill/>
          </a:ln>
          <a:effectLst>
            <a:outerShdw blurRad="190500" algn="tl" rotWithShape="0">
              <a:srgbClr val="000000">
                <a:alpha val="70000"/>
              </a:srgbClr>
            </a:outerShdw>
          </a:effectLst>
        </p:spPr>
      </p:pic>
      <p:sp>
        <p:nvSpPr>
          <p:cNvPr id="2" name="Title 1">
            <a:extLst>
              <a:ext uri="{FF2B5EF4-FFF2-40B4-BE49-F238E27FC236}">
                <a16:creationId xmlns:a16="http://schemas.microsoft.com/office/drawing/2014/main" id="{55E11F08-6CA0-48F1-AD67-97430DDA07F0}"/>
              </a:ext>
            </a:extLst>
          </p:cNvPr>
          <p:cNvSpPr>
            <a:spLocks noGrp="1"/>
          </p:cNvSpPr>
          <p:nvPr>
            <p:ph type="title"/>
          </p:nvPr>
        </p:nvSpPr>
        <p:spPr>
          <a:xfrm>
            <a:off x="397783" y="266701"/>
            <a:ext cx="10956017" cy="838200"/>
          </a:xfrm>
        </p:spPr>
        <p:txBody>
          <a:bodyPr>
            <a:normAutofit/>
          </a:bodyPr>
          <a:lstStyle/>
          <a:p>
            <a:r>
              <a:rPr lang="en-US" b="1" dirty="0">
                <a:solidFill>
                  <a:srgbClr val="292D33"/>
                </a:solidFill>
                <a:latin typeface="Euclid Circular B" panose="020B0504000000000000" pitchFamily="34" charset="0"/>
                <a:ea typeface="Euclid Circular B" panose="020B0504000000000000" pitchFamily="34" charset="0"/>
              </a:rPr>
              <a:t>Data Isolation — EF Core</a:t>
            </a:r>
            <a:endParaRPr lang="en-US" noProof="0" dirty="0">
              <a:solidFill>
                <a:srgbClr val="3E9FCB"/>
              </a:solidFill>
              <a:latin typeface="Euclid Circular B" panose="020B0504000000000000" pitchFamily="34" charset="0"/>
              <a:ea typeface="Euclid Circular B" panose="020B0504000000000000" pitchFamily="34" charset="0"/>
            </a:endParaRPr>
          </a:p>
        </p:txBody>
      </p:sp>
      <p:sp>
        <p:nvSpPr>
          <p:cNvPr id="12" name="Title 1">
            <a:extLst>
              <a:ext uri="{FF2B5EF4-FFF2-40B4-BE49-F238E27FC236}">
                <a16:creationId xmlns:a16="http://schemas.microsoft.com/office/drawing/2014/main" id="{71A78977-F596-43C6-8716-4FA97D58A840}"/>
              </a:ext>
            </a:extLst>
          </p:cNvPr>
          <p:cNvSpPr txBox="1">
            <a:spLocks/>
          </p:cNvSpPr>
          <p:nvPr/>
        </p:nvSpPr>
        <p:spPr>
          <a:xfrm>
            <a:off x="1013255" y="3067051"/>
            <a:ext cx="10602095" cy="2085717"/>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dirty="0">
                <a:solidFill>
                  <a:srgbClr val="292D33"/>
                </a:solidFill>
                <a:latin typeface="Euclid Circular B" panose="020B0504000000000000" pitchFamily="34" charset="0"/>
                <a:ea typeface="Euclid Circular B" panose="020B0504000000000000" pitchFamily="34" charset="0"/>
              </a:rPr>
              <a:t>* </a:t>
            </a:r>
            <a:r>
              <a:rPr lang="en-US" sz="3600" b="1" u="sng" dirty="0">
                <a:solidFill>
                  <a:srgbClr val="292D33"/>
                </a:solidFill>
                <a:latin typeface="Euclid Circular B" panose="020B0504000000000000" pitchFamily="34" charset="0"/>
                <a:ea typeface="Euclid Circular B" panose="020B0504000000000000" pitchFamily="34" charset="0"/>
              </a:rPr>
              <a:t>Soft delete:</a:t>
            </a:r>
            <a:r>
              <a:rPr lang="en-US" sz="3600" u="sng" dirty="0">
                <a:solidFill>
                  <a:srgbClr val="292D33"/>
                </a:solidFill>
                <a:latin typeface="Euclid Circular B" panose="020B0504000000000000" pitchFamily="34" charset="0"/>
                <a:ea typeface="Euclid Circular B" panose="020B0504000000000000" pitchFamily="34" charset="0"/>
              </a:rPr>
              <a:t> </a:t>
            </a:r>
            <a:r>
              <a:rPr lang="en-US" sz="3600" dirty="0">
                <a:solidFill>
                  <a:srgbClr val="292D33"/>
                </a:solidFill>
                <a:latin typeface="Euclid Circular B" panose="020B0504000000000000" pitchFamily="34" charset="0"/>
                <a:ea typeface="Euclid Circular B" panose="020B0504000000000000" pitchFamily="34" charset="0"/>
              </a:rPr>
              <a:t> An Entity Type defines an </a:t>
            </a:r>
            <a:r>
              <a:rPr lang="en-US" sz="3600" dirty="0">
                <a:solidFill>
                  <a:srgbClr val="292D33"/>
                </a:solidFill>
                <a:latin typeface="Courier New" panose="02070309020205020404" pitchFamily="49" charset="0"/>
                <a:ea typeface="Euclid Circular B" panose="020B0504000000000000" pitchFamily="34" charset="0"/>
                <a:cs typeface="Courier New" panose="02070309020205020404" pitchFamily="49" charset="0"/>
              </a:rPr>
              <a:t>IsDeleted</a:t>
            </a:r>
            <a:r>
              <a:rPr lang="en-US" sz="3600" dirty="0">
                <a:solidFill>
                  <a:srgbClr val="292D33"/>
                </a:solidFill>
                <a:latin typeface="Euclid Circular B" panose="020B0504000000000000" pitchFamily="34" charset="0"/>
                <a:ea typeface="Euclid Circular B" panose="020B0504000000000000" pitchFamily="34" charset="0"/>
              </a:rPr>
              <a:t> property.</a:t>
            </a:r>
          </a:p>
          <a:p>
            <a:r>
              <a:rPr lang="en-US" sz="3600" b="1" dirty="0">
                <a:solidFill>
                  <a:srgbClr val="292D33"/>
                </a:solidFill>
                <a:latin typeface="Euclid Circular B" panose="020B0504000000000000" pitchFamily="34" charset="0"/>
                <a:ea typeface="Euclid Circular B" panose="020B0504000000000000" pitchFamily="34" charset="0"/>
              </a:rPr>
              <a:t>* </a:t>
            </a:r>
            <a:r>
              <a:rPr lang="en-US" sz="3600" b="1" u="sng" dirty="0">
                <a:solidFill>
                  <a:srgbClr val="292D33"/>
                </a:solidFill>
                <a:latin typeface="Euclid Circular B" panose="020B0504000000000000" pitchFamily="34" charset="0"/>
                <a:ea typeface="Euclid Circular B" panose="020B0504000000000000" pitchFamily="34" charset="0"/>
              </a:rPr>
              <a:t>Multi-tenancy:</a:t>
            </a:r>
            <a:r>
              <a:rPr lang="en-US" sz="3600" dirty="0">
                <a:solidFill>
                  <a:srgbClr val="292D33"/>
                </a:solidFill>
                <a:latin typeface="Euclid Circular B" panose="020B0504000000000000" pitchFamily="34" charset="0"/>
                <a:ea typeface="Euclid Circular B" panose="020B0504000000000000" pitchFamily="34" charset="0"/>
              </a:rPr>
              <a:t> An Entity Type defines a </a:t>
            </a:r>
            <a:r>
              <a:rPr lang="en-US" sz="3600" dirty="0">
                <a:solidFill>
                  <a:srgbClr val="292D33"/>
                </a:solidFill>
                <a:latin typeface="Courier New" panose="02070309020205020404" pitchFamily="49" charset="0"/>
                <a:ea typeface="Euclid Circular B" panose="020B0504000000000000" pitchFamily="34" charset="0"/>
                <a:cs typeface="Courier New" panose="02070309020205020404" pitchFamily="49" charset="0"/>
              </a:rPr>
              <a:t>TenantId</a:t>
            </a:r>
            <a:r>
              <a:rPr lang="en-US" sz="3600" dirty="0">
                <a:solidFill>
                  <a:srgbClr val="292D33"/>
                </a:solidFill>
                <a:latin typeface="Euclid Circular B" panose="020B0504000000000000" pitchFamily="34" charset="0"/>
                <a:ea typeface="Euclid Circular B" panose="020B0504000000000000" pitchFamily="34" charset="0"/>
              </a:rPr>
              <a:t> property.</a:t>
            </a:r>
          </a:p>
        </p:txBody>
      </p:sp>
      <p:cxnSp>
        <p:nvCxnSpPr>
          <p:cNvPr id="16" name="Connector: Elbow 15">
            <a:extLst>
              <a:ext uri="{FF2B5EF4-FFF2-40B4-BE49-F238E27FC236}">
                <a16:creationId xmlns:a16="http://schemas.microsoft.com/office/drawing/2014/main" id="{A3A577E2-17E3-47BB-B9FA-3097FBF1B59F}"/>
              </a:ext>
            </a:extLst>
          </p:cNvPr>
          <p:cNvCxnSpPr>
            <a:cxnSpLocks/>
          </p:cNvCxnSpPr>
          <p:nvPr/>
        </p:nvCxnSpPr>
        <p:spPr>
          <a:xfrm rot="16200000" flipV="1">
            <a:off x="3149058" y="5137744"/>
            <a:ext cx="1254639" cy="1230708"/>
          </a:xfrm>
          <a:prstGeom prst="bentConnector3">
            <a:avLst>
              <a:gd name="adj1" fmla="val 2725"/>
            </a:avLst>
          </a:prstGeom>
          <a:ln w="762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990983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21"/>
                                        </p:tgtEl>
                                      </p:cBhvr>
                                    </p:animEffect>
                                    <p:set>
                                      <p:cBhvr>
                                        <p:cTn id="7" dur="1" fill="hold">
                                          <p:stCondLst>
                                            <p:cond delay="499"/>
                                          </p:stCondLst>
                                        </p:cTn>
                                        <p:tgtEl>
                                          <p:spTgt spid="2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id="{35B7ADFB-BC5D-4001-B9F0-8D82A3AE9F85}"/>
              </a:ext>
            </a:extLst>
          </p:cNvPr>
          <p:cNvPicPr>
            <a:picLocks noChangeAspect="1"/>
          </p:cNvPicPr>
          <p:nvPr/>
        </p:nvPicPr>
        <p:blipFill>
          <a:blip r:embed="rId4"/>
          <a:stretch>
            <a:fillRect/>
          </a:stretch>
        </p:blipFill>
        <p:spPr>
          <a:xfrm>
            <a:off x="417549" y="1137556"/>
            <a:ext cx="11418851" cy="5251450"/>
          </a:xfrm>
          <a:prstGeom prst="rect">
            <a:avLst/>
          </a:prstGeom>
          <a:ln>
            <a:noFill/>
          </a:ln>
          <a:effectLst>
            <a:outerShdw blurRad="190500" algn="tl" rotWithShape="0">
              <a:srgbClr val="000000">
                <a:alpha val="70000"/>
              </a:srgbClr>
            </a:outerShdw>
          </a:effectLst>
        </p:spPr>
      </p:pic>
      <p:sp>
        <p:nvSpPr>
          <p:cNvPr id="16" name="Title 1">
            <a:extLst>
              <a:ext uri="{FF2B5EF4-FFF2-40B4-BE49-F238E27FC236}">
                <a16:creationId xmlns:a16="http://schemas.microsoft.com/office/drawing/2014/main" id="{0D8F51AF-64BC-41D3-A38F-DCB170AACCAB}"/>
              </a:ext>
            </a:extLst>
          </p:cNvPr>
          <p:cNvSpPr>
            <a:spLocks noGrp="1"/>
          </p:cNvSpPr>
          <p:nvPr>
            <p:ph type="title"/>
          </p:nvPr>
        </p:nvSpPr>
        <p:spPr>
          <a:xfrm>
            <a:off x="711200" y="266701"/>
            <a:ext cx="10642600" cy="838200"/>
          </a:xfrm>
        </p:spPr>
        <p:txBody>
          <a:bodyPr>
            <a:normAutofit/>
          </a:bodyPr>
          <a:lstStyle/>
          <a:p>
            <a:r>
              <a:rPr lang="en-US" b="1" dirty="0">
                <a:solidFill>
                  <a:srgbClr val="292D33"/>
                </a:solidFill>
                <a:latin typeface="Euclid Circular B" panose="020B0504000000000000" pitchFamily="34" charset="0"/>
                <a:ea typeface="Euclid Circular B" panose="020B0504000000000000" pitchFamily="34" charset="0"/>
              </a:rPr>
              <a:t>Data Isolation — EF Core Manual Way</a:t>
            </a:r>
            <a:endParaRPr lang="en-US" noProof="0" dirty="0">
              <a:solidFill>
                <a:srgbClr val="3E9FCB"/>
              </a:solidFill>
              <a:latin typeface="Euclid Circular B" panose="020B0504000000000000" pitchFamily="34" charset="0"/>
              <a:ea typeface="Euclid Circular B" panose="020B0504000000000000" pitchFamily="34" charset="0"/>
            </a:endParaRPr>
          </a:p>
        </p:txBody>
      </p:sp>
      <p:sp>
        <p:nvSpPr>
          <p:cNvPr id="17" name="Title 1">
            <a:extLst>
              <a:ext uri="{FF2B5EF4-FFF2-40B4-BE49-F238E27FC236}">
                <a16:creationId xmlns:a16="http://schemas.microsoft.com/office/drawing/2014/main" id="{B89CA8E4-9FB6-4DEF-8CEF-E8CE4874C109}"/>
              </a:ext>
            </a:extLst>
          </p:cNvPr>
          <p:cNvSpPr txBox="1">
            <a:spLocks/>
          </p:cNvSpPr>
          <p:nvPr/>
        </p:nvSpPr>
        <p:spPr>
          <a:xfrm>
            <a:off x="7078435" y="3344182"/>
            <a:ext cx="4495800" cy="170240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b="1" dirty="0">
                <a:solidFill>
                  <a:srgbClr val="292D33"/>
                </a:solidFill>
                <a:latin typeface="Euclid Circular B" panose="020B0504000000000000" pitchFamily="34" charset="0"/>
                <a:ea typeface="Euclid Circular B" panose="020B0504000000000000" pitchFamily="34" charset="0"/>
              </a:rPr>
              <a:t>HasQueryFilter() for global filtering</a:t>
            </a:r>
            <a:endParaRPr lang="en-US" sz="4000" dirty="0">
              <a:solidFill>
                <a:srgbClr val="292D33"/>
              </a:solidFill>
              <a:latin typeface="Euclid Circular B" panose="020B0504000000000000" pitchFamily="34" charset="0"/>
              <a:ea typeface="Euclid Circular B" panose="020B0504000000000000" pitchFamily="34" charset="0"/>
            </a:endParaRPr>
          </a:p>
        </p:txBody>
      </p:sp>
      <p:cxnSp>
        <p:nvCxnSpPr>
          <p:cNvPr id="14" name="Straight Connector 13">
            <a:extLst>
              <a:ext uri="{FF2B5EF4-FFF2-40B4-BE49-F238E27FC236}">
                <a16:creationId xmlns:a16="http://schemas.microsoft.com/office/drawing/2014/main" id="{28C93FFF-842F-4E23-BD87-CD9C1380BD55}"/>
              </a:ext>
            </a:extLst>
          </p:cNvPr>
          <p:cNvCxnSpPr>
            <a:cxnSpLocks/>
          </p:cNvCxnSpPr>
          <p:nvPr/>
        </p:nvCxnSpPr>
        <p:spPr>
          <a:xfrm>
            <a:off x="2803071" y="5517243"/>
            <a:ext cx="8550729"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124642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11F08-6CA0-48F1-AD67-97430DDA07F0}"/>
              </a:ext>
            </a:extLst>
          </p:cNvPr>
          <p:cNvSpPr>
            <a:spLocks noGrp="1"/>
          </p:cNvSpPr>
          <p:nvPr>
            <p:ph type="title"/>
          </p:nvPr>
        </p:nvSpPr>
        <p:spPr>
          <a:xfrm>
            <a:off x="397783" y="266701"/>
            <a:ext cx="10956017" cy="838200"/>
          </a:xfrm>
        </p:spPr>
        <p:txBody>
          <a:bodyPr>
            <a:normAutofit/>
          </a:bodyPr>
          <a:lstStyle/>
          <a:p>
            <a:r>
              <a:rPr lang="en-US" b="1">
                <a:solidFill>
                  <a:srgbClr val="292D33"/>
                </a:solidFill>
                <a:latin typeface="Euclid Circular B" panose="020B0504000000000000" pitchFamily="34" charset="0"/>
                <a:ea typeface="Euclid Circular B" panose="020B0504000000000000" pitchFamily="34" charset="0"/>
              </a:rPr>
              <a:t>Data Isolation — EF Core</a:t>
            </a:r>
            <a:endParaRPr lang="en-US" noProof="0" dirty="0">
              <a:solidFill>
                <a:srgbClr val="3E9FCB"/>
              </a:solidFill>
              <a:latin typeface="Euclid Circular B" panose="020B0504000000000000" pitchFamily="34" charset="0"/>
              <a:ea typeface="Euclid Circular B" panose="020B0504000000000000" pitchFamily="34" charset="0"/>
            </a:endParaRPr>
          </a:p>
        </p:txBody>
      </p:sp>
      <p:pic>
        <p:nvPicPr>
          <p:cNvPr id="11" name="Picture 10">
            <a:extLst>
              <a:ext uri="{FF2B5EF4-FFF2-40B4-BE49-F238E27FC236}">
                <a16:creationId xmlns:a16="http://schemas.microsoft.com/office/drawing/2014/main" id="{678EFBB0-3A60-40C7-B741-4165DDD9E080}"/>
              </a:ext>
            </a:extLst>
          </p:cNvPr>
          <p:cNvPicPr>
            <a:picLocks noChangeAspect="1"/>
          </p:cNvPicPr>
          <p:nvPr/>
        </p:nvPicPr>
        <p:blipFill>
          <a:blip r:embed="rId3"/>
          <a:stretch>
            <a:fillRect/>
          </a:stretch>
        </p:blipFill>
        <p:spPr>
          <a:xfrm>
            <a:off x="357187" y="1300162"/>
            <a:ext cx="11477625" cy="4257675"/>
          </a:xfrm>
          <a:prstGeom prst="rect">
            <a:avLst/>
          </a:prstGeom>
        </p:spPr>
      </p:pic>
      <p:cxnSp>
        <p:nvCxnSpPr>
          <p:cNvPr id="15" name="Straight Connector 14">
            <a:extLst>
              <a:ext uri="{FF2B5EF4-FFF2-40B4-BE49-F238E27FC236}">
                <a16:creationId xmlns:a16="http://schemas.microsoft.com/office/drawing/2014/main" id="{4843881E-4CB0-4E26-A530-68C9A6067217}"/>
              </a:ext>
            </a:extLst>
          </p:cNvPr>
          <p:cNvCxnSpPr>
            <a:cxnSpLocks/>
          </p:cNvCxnSpPr>
          <p:nvPr/>
        </p:nvCxnSpPr>
        <p:spPr>
          <a:xfrm>
            <a:off x="1820635" y="3429000"/>
            <a:ext cx="6637565"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3357DC6-2426-4E9B-AA74-719D80F5428A}"/>
              </a:ext>
            </a:extLst>
          </p:cNvPr>
          <p:cNvCxnSpPr>
            <a:cxnSpLocks/>
          </p:cNvCxnSpPr>
          <p:nvPr/>
        </p:nvCxnSpPr>
        <p:spPr>
          <a:xfrm>
            <a:off x="4492171" y="4336143"/>
            <a:ext cx="7077529"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19" name="Title 1">
            <a:extLst>
              <a:ext uri="{FF2B5EF4-FFF2-40B4-BE49-F238E27FC236}">
                <a16:creationId xmlns:a16="http://schemas.microsoft.com/office/drawing/2014/main" id="{B65CE9A5-B028-4455-B01B-5C65E87E8261}"/>
              </a:ext>
            </a:extLst>
          </p:cNvPr>
          <p:cNvSpPr txBox="1">
            <a:spLocks/>
          </p:cNvSpPr>
          <p:nvPr/>
        </p:nvSpPr>
        <p:spPr>
          <a:xfrm>
            <a:off x="8039104" y="1707244"/>
            <a:ext cx="3581396" cy="123122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solidFill>
                  <a:srgbClr val="292D33"/>
                </a:solidFill>
                <a:latin typeface="Euclid Circular B" panose="020B0504000000000000" pitchFamily="34" charset="0"/>
                <a:ea typeface="Euclid Circular B" panose="020B0504000000000000" pitchFamily="34" charset="0"/>
              </a:rPr>
              <a:t>1-) Find all IMultiTenant</a:t>
            </a:r>
            <a:endParaRPr lang="en-US" dirty="0">
              <a:solidFill>
                <a:srgbClr val="292D33"/>
              </a:solidFill>
              <a:latin typeface="Euclid Circular B" panose="020B0504000000000000" pitchFamily="34" charset="0"/>
              <a:ea typeface="Euclid Circular B" panose="020B0504000000000000" pitchFamily="34" charset="0"/>
            </a:endParaRPr>
          </a:p>
        </p:txBody>
      </p:sp>
      <p:cxnSp>
        <p:nvCxnSpPr>
          <p:cNvPr id="17" name="Straight Arrow Connector 16">
            <a:extLst>
              <a:ext uri="{FF2B5EF4-FFF2-40B4-BE49-F238E27FC236}">
                <a16:creationId xmlns:a16="http://schemas.microsoft.com/office/drawing/2014/main" id="{1A22A063-ECE6-4EBA-93A9-F401A9128D23}"/>
              </a:ext>
            </a:extLst>
          </p:cNvPr>
          <p:cNvCxnSpPr>
            <a:cxnSpLocks/>
          </p:cNvCxnSpPr>
          <p:nvPr/>
        </p:nvCxnSpPr>
        <p:spPr>
          <a:xfrm flipV="1">
            <a:off x="8445500" y="2938463"/>
            <a:ext cx="1079500" cy="490536"/>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5C4EECE6-ED54-47EF-BF4C-E94876DD39FF}"/>
              </a:ext>
            </a:extLst>
          </p:cNvPr>
          <p:cNvCxnSpPr>
            <a:cxnSpLocks/>
          </p:cNvCxnSpPr>
          <p:nvPr/>
        </p:nvCxnSpPr>
        <p:spPr>
          <a:xfrm>
            <a:off x="10629900" y="4336143"/>
            <a:ext cx="0" cy="89602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7" name="Title 1">
            <a:extLst>
              <a:ext uri="{FF2B5EF4-FFF2-40B4-BE49-F238E27FC236}">
                <a16:creationId xmlns:a16="http://schemas.microsoft.com/office/drawing/2014/main" id="{FEB9F778-C76D-48F0-8FC5-2D3F62915032}"/>
              </a:ext>
            </a:extLst>
          </p:cNvPr>
          <p:cNvSpPr txBox="1">
            <a:spLocks/>
          </p:cNvSpPr>
          <p:nvPr/>
        </p:nvSpPr>
        <p:spPr>
          <a:xfrm>
            <a:off x="7454903" y="5270027"/>
            <a:ext cx="4379910" cy="1215808"/>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solidFill>
                  <a:srgbClr val="292D33"/>
                </a:solidFill>
                <a:latin typeface="Euclid Circular B" panose="020B0504000000000000" pitchFamily="34" charset="0"/>
                <a:ea typeface="Euclid Circular B" panose="020B0504000000000000" pitchFamily="34" charset="0"/>
              </a:rPr>
              <a:t>2-) Create LINQ expression</a:t>
            </a:r>
            <a:endParaRPr lang="en-US" dirty="0">
              <a:solidFill>
                <a:srgbClr val="292D33"/>
              </a:solidFill>
              <a:latin typeface="Euclid Circular B" panose="020B0504000000000000" pitchFamily="34" charset="0"/>
              <a:ea typeface="Euclid Circular B" panose="020B0504000000000000" pitchFamily="34" charset="0"/>
            </a:endParaRPr>
          </a:p>
        </p:txBody>
      </p:sp>
      <p:sp>
        <p:nvSpPr>
          <p:cNvPr id="29" name="Title 1">
            <a:extLst>
              <a:ext uri="{FF2B5EF4-FFF2-40B4-BE49-F238E27FC236}">
                <a16:creationId xmlns:a16="http://schemas.microsoft.com/office/drawing/2014/main" id="{E7C3AD1E-13B0-4938-8AF6-419755ABBDBA}"/>
              </a:ext>
            </a:extLst>
          </p:cNvPr>
          <p:cNvSpPr txBox="1">
            <a:spLocks/>
          </p:cNvSpPr>
          <p:nvPr/>
        </p:nvSpPr>
        <p:spPr>
          <a:xfrm>
            <a:off x="397784" y="5485674"/>
            <a:ext cx="6269716" cy="78812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solidFill>
                  <a:srgbClr val="292D33"/>
                </a:solidFill>
                <a:latin typeface="Euclid Circular B" panose="020B0504000000000000" pitchFamily="34" charset="0"/>
                <a:ea typeface="Euclid Circular B" panose="020B0504000000000000" pitchFamily="34" charset="0"/>
              </a:rPr>
              <a:t>3-) Add to global filters</a:t>
            </a:r>
            <a:endParaRPr lang="en-US" dirty="0">
              <a:solidFill>
                <a:srgbClr val="292D33"/>
              </a:solidFill>
              <a:latin typeface="Euclid Circular B" panose="020B0504000000000000" pitchFamily="34" charset="0"/>
              <a:ea typeface="Euclid Circular B" panose="020B0504000000000000" pitchFamily="34" charset="0"/>
            </a:endParaRPr>
          </a:p>
        </p:txBody>
      </p:sp>
      <p:cxnSp>
        <p:nvCxnSpPr>
          <p:cNvPr id="30" name="Straight Connector 29">
            <a:extLst>
              <a:ext uri="{FF2B5EF4-FFF2-40B4-BE49-F238E27FC236}">
                <a16:creationId xmlns:a16="http://schemas.microsoft.com/office/drawing/2014/main" id="{059362E6-17FE-456C-ABD0-98A426A97E72}"/>
              </a:ext>
            </a:extLst>
          </p:cNvPr>
          <p:cNvCxnSpPr>
            <a:cxnSpLocks/>
          </p:cNvCxnSpPr>
          <p:nvPr/>
        </p:nvCxnSpPr>
        <p:spPr>
          <a:xfrm>
            <a:off x="1820635" y="4938486"/>
            <a:ext cx="7077529"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A25996FE-4ACB-419B-993B-FDD1ED763A0E}"/>
              </a:ext>
            </a:extLst>
          </p:cNvPr>
          <p:cNvCxnSpPr>
            <a:cxnSpLocks/>
          </p:cNvCxnSpPr>
          <p:nvPr/>
        </p:nvCxnSpPr>
        <p:spPr>
          <a:xfrm>
            <a:off x="4186691" y="4931158"/>
            <a:ext cx="0" cy="554516"/>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488905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11F08-6CA0-48F1-AD67-97430DDA07F0}"/>
              </a:ext>
            </a:extLst>
          </p:cNvPr>
          <p:cNvSpPr>
            <a:spLocks noGrp="1"/>
          </p:cNvSpPr>
          <p:nvPr>
            <p:ph type="title"/>
          </p:nvPr>
        </p:nvSpPr>
        <p:spPr>
          <a:xfrm>
            <a:off x="397783" y="266701"/>
            <a:ext cx="10956017" cy="838200"/>
          </a:xfrm>
        </p:spPr>
        <p:txBody>
          <a:bodyPr>
            <a:normAutofit/>
          </a:bodyPr>
          <a:lstStyle/>
          <a:p>
            <a:r>
              <a:rPr lang="en-US" b="1" dirty="0">
                <a:solidFill>
                  <a:srgbClr val="292D33"/>
                </a:solidFill>
                <a:latin typeface="Euclid Circular B" panose="020B0504000000000000" pitchFamily="34" charset="0"/>
                <a:ea typeface="Euclid Circular B" panose="020B0504000000000000" pitchFamily="34" charset="0"/>
              </a:rPr>
              <a:t>Data Isolation — EF Core PROS &amp; CONS</a:t>
            </a:r>
            <a:endParaRPr lang="en-US" noProof="0" dirty="0">
              <a:solidFill>
                <a:srgbClr val="3E9FCB"/>
              </a:solidFill>
              <a:latin typeface="Euclid Circular B" panose="020B0504000000000000" pitchFamily="34" charset="0"/>
              <a:ea typeface="Euclid Circular B" panose="020B0504000000000000" pitchFamily="34" charset="0"/>
            </a:endParaRPr>
          </a:p>
        </p:txBody>
      </p:sp>
      <p:sp>
        <p:nvSpPr>
          <p:cNvPr id="20" name="Content Placeholder 2">
            <a:extLst>
              <a:ext uri="{FF2B5EF4-FFF2-40B4-BE49-F238E27FC236}">
                <a16:creationId xmlns:a16="http://schemas.microsoft.com/office/drawing/2014/main" id="{886C491A-3F62-4727-A222-B6F43B1929FE}"/>
              </a:ext>
            </a:extLst>
          </p:cNvPr>
          <p:cNvSpPr>
            <a:spLocks noGrp="1"/>
          </p:cNvSpPr>
          <p:nvPr>
            <p:ph idx="1"/>
          </p:nvPr>
        </p:nvSpPr>
        <p:spPr>
          <a:xfrm>
            <a:off x="897617" y="1420167"/>
            <a:ext cx="10706100" cy="3809999"/>
          </a:xfrm>
        </p:spPr>
        <p:txBody>
          <a:bodyPr>
            <a:normAutofit lnSpcReduction="10000"/>
          </a:bodyPr>
          <a:lstStyle/>
          <a:p>
            <a:pPr marL="0" indent="0">
              <a:buNone/>
            </a:pPr>
            <a:r>
              <a:rPr lang="en-US" sz="3200" b="1" noProof="0" dirty="0">
                <a:latin typeface="Euclid Circular B" panose="020B0504000000000000" pitchFamily="34" charset="0"/>
                <a:ea typeface="Euclid Circular B" panose="020B0504000000000000" pitchFamily="34" charset="0"/>
              </a:rPr>
              <a:t>EF Core Global filters </a:t>
            </a:r>
            <a:br>
              <a:rPr lang="en-US" sz="3200" b="1" noProof="0" dirty="0">
                <a:latin typeface="Euclid Circular B" panose="020B0504000000000000" pitchFamily="34" charset="0"/>
                <a:ea typeface="Euclid Circular B" panose="020B0504000000000000" pitchFamily="34" charset="0"/>
              </a:rPr>
            </a:br>
            <a:endParaRPr lang="en-US" sz="3200" b="1" noProof="0" dirty="0">
              <a:latin typeface="Euclid Circular B" panose="020B0504000000000000" pitchFamily="34" charset="0"/>
              <a:ea typeface="Euclid Circular B" panose="020B0504000000000000" pitchFamily="34" charset="0"/>
            </a:endParaRPr>
          </a:p>
          <a:p>
            <a:pPr marL="0" indent="0">
              <a:buNone/>
            </a:pPr>
            <a:r>
              <a:rPr lang="en-US" sz="3200" dirty="0">
                <a:solidFill>
                  <a:srgbClr val="00B050"/>
                </a:solidFill>
                <a:latin typeface="Euclid Circular B" panose="020B0504000000000000" pitchFamily="34" charset="0"/>
                <a:ea typeface="Euclid Circular B" panose="020B0504000000000000" pitchFamily="34" charset="0"/>
              </a:rPr>
              <a:t>😊</a:t>
            </a:r>
            <a:r>
              <a:rPr lang="en-US" sz="3200" noProof="0" dirty="0">
                <a:solidFill>
                  <a:schemeClr val="accent6">
                    <a:lumMod val="75000"/>
                  </a:schemeClr>
                </a:solidFill>
                <a:latin typeface="Euclid Circular B" panose="020B0504000000000000" pitchFamily="34" charset="0"/>
                <a:ea typeface="Euclid Circular B" panose="020B0504000000000000" pitchFamily="34" charset="0"/>
              </a:rPr>
              <a:t> supports navigation properties as well</a:t>
            </a:r>
          </a:p>
          <a:p>
            <a:pPr marL="0" indent="0">
              <a:buNone/>
            </a:pPr>
            <a:r>
              <a:rPr lang="en-US" sz="3200" dirty="0">
                <a:solidFill>
                  <a:srgbClr val="00B050"/>
                </a:solidFill>
                <a:latin typeface="Euclid Circular B" panose="020B0504000000000000" pitchFamily="34" charset="0"/>
                <a:ea typeface="Euclid Circular B" panose="020B0504000000000000" pitchFamily="34" charset="0"/>
              </a:rPr>
              <a:t>😕</a:t>
            </a:r>
            <a:r>
              <a:rPr lang="en-US" sz="3200" noProof="0" dirty="0">
                <a:solidFill>
                  <a:schemeClr val="accent6">
                    <a:lumMod val="75000"/>
                  </a:schemeClr>
                </a:solidFill>
                <a:latin typeface="Euclid Circular B" panose="020B0504000000000000" pitchFamily="34" charset="0"/>
                <a:ea typeface="Euclid Circular B" panose="020B0504000000000000" pitchFamily="34" charset="0"/>
              </a:rPr>
              <a:t> </a:t>
            </a:r>
            <a:r>
              <a:rPr lang="en-US" sz="3200" noProof="0" dirty="0">
                <a:solidFill>
                  <a:srgbClr val="FE9D00"/>
                </a:solidFill>
                <a:latin typeface="Euclid Circular B" panose="020B0504000000000000" pitchFamily="34" charset="0"/>
                <a:ea typeface="Euclid Circular B" panose="020B0504000000000000" pitchFamily="34" charset="0"/>
              </a:rPr>
              <a:t>works only with EF Core</a:t>
            </a:r>
          </a:p>
          <a:p>
            <a:pPr marL="0" indent="0">
              <a:buNone/>
            </a:pPr>
            <a:r>
              <a:rPr lang="en-US" sz="3200" dirty="0">
                <a:solidFill>
                  <a:srgbClr val="FF0000"/>
                </a:solidFill>
                <a:latin typeface="Euclid Circular B" panose="020B0504000000000000" pitchFamily="34" charset="0"/>
                <a:ea typeface="Euclid Circular B" panose="020B0504000000000000" pitchFamily="34" charset="0"/>
              </a:rPr>
              <a:t>😡 does not support Stored Procedures or T-SQL</a:t>
            </a:r>
          </a:p>
          <a:p>
            <a:endParaRPr lang="en-US" sz="3200" noProof="0" dirty="0">
              <a:solidFill>
                <a:srgbClr val="FF0000"/>
              </a:solidFill>
              <a:latin typeface="Euclid Circular B" panose="020B0504000000000000" pitchFamily="34" charset="0"/>
              <a:ea typeface="Euclid Circular B" panose="020B0504000000000000" pitchFamily="34" charset="0"/>
            </a:endParaRPr>
          </a:p>
          <a:p>
            <a:pPr marL="0" indent="0">
              <a:buNone/>
            </a:pPr>
            <a:r>
              <a:rPr lang="en-US" sz="3200" noProof="0" dirty="0">
                <a:solidFill>
                  <a:srgbClr val="292D33"/>
                </a:solidFill>
                <a:latin typeface="Euclid Circular B" panose="020B0504000000000000" pitchFamily="34" charset="0"/>
                <a:ea typeface="Euclid Circular B" panose="020B0504000000000000" pitchFamily="34" charset="0"/>
              </a:rPr>
              <a:t>Database level solution 👉 </a:t>
            </a:r>
            <a:r>
              <a:rPr lang="en-US" sz="3600" b="1" dirty="0">
                <a:solidFill>
                  <a:srgbClr val="0070C0"/>
                </a:solidFill>
                <a:latin typeface="Euclid Circular B" panose="020B0504000000000000" pitchFamily="34" charset="0"/>
                <a:ea typeface="Euclid Circular B" panose="020B0504000000000000" pitchFamily="34" charset="0"/>
              </a:rPr>
              <a:t>Row Level Security</a:t>
            </a:r>
            <a:endParaRPr lang="en-US" sz="3200" b="1" noProof="0" dirty="0">
              <a:solidFill>
                <a:srgbClr val="0070C0"/>
              </a:solidFill>
              <a:latin typeface="Euclid Circular B" panose="020B0504000000000000" pitchFamily="34" charset="0"/>
              <a:ea typeface="Euclid Circular B" panose="020B0504000000000000" pitchFamily="34" charset="0"/>
            </a:endParaRPr>
          </a:p>
          <a:p>
            <a:pPr marL="0" indent="0">
              <a:buNone/>
            </a:pPr>
            <a:endParaRPr lang="en-US" sz="3200" noProof="0" dirty="0">
              <a:latin typeface="Euclid Circular B" panose="020B0504000000000000" pitchFamily="34" charset="0"/>
              <a:ea typeface="Euclid Circular B" panose="020B0504000000000000" pitchFamily="34" charset="0"/>
            </a:endParaRPr>
          </a:p>
        </p:txBody>
      </p:sp>
      <p:sp>
        <p:nvSpPr>
          <p:cNvPr id="21" name="TextBox 20">
            <a:extLst>
              <a:ext uri="{FF2B5EF4-FFF2-40B4-BE49-F238E27FC236}">
                <a16:creationId xmlns:a16="http://schemas.microsoft.com/office/drawing/2014/main" id="{6754B45C-7383-41D1-9916-69C63664C52B}"/>
              </a:ext>
            </a:extLst>
          </p:cNvPr>
          <p:cNvSpPr txBox="1"/>
          <p:nvPr/>
        </p:nvSpPr>
        <p:spPr>
          <a:xfrm>
            <a:off x="897617" y="4999333"/>
            <a:ext cx="11129283" cy="461665"/>
          </a:xfrm>
          <a:prstGeom prst="rect">
            <a:avLst/>
          </a:prstGeom>
          <a:noFill/>
        </p:spPr>
        <p:txBody>
          <a:bodyPr wrap="square">
            <a:spAutoFit/>
          </a:bodyPr>
          <a:lstStyle/>
          <a:p>
            <a:pPr marL="0" indent="0">
              <a:buFontTx/>
              <a:buNone/>
            </a:pPr>
            <a:r>
              <a:rPr lang="en-US" sz="2400" dirty="0">
                <a:hlinkClick r:id="rId3"/>
              </a:rPr>
              <a:t>https://learn.microsoft.com/en-us/sql/relational-databases/security/row-level-security</a:t>
            </a:r>
            <a:r>
              <a:rPr lang="en-US" sz="2400" dirty="0"/>
              <a:t> </a:t>
            </a:r>
          </a:p>
        </p:txBody>
      </p:sp>
      <p:cxnSp>
        <p:nvCxnSpPr>
          <p:cNvPr id="4" name="Straight Connector 3">
            <a:extLst>
              <a:ext uri="{FF2B5EF4-FFF2-40B4-BE49-F238E27FC236}">
                <a16:creationId xmlns:a16="http://schemas.microsoft.com/office/drawing/2014/main" id="{69432919-1CA2-4D4C-B10E-2127E1E11332}"/>
              </a:ext>
            </a:extLst>
          </p:cNvPr>
          <p:cNvCxnSpPr/>
          <p:nvPr/>
        </p:nvCxnSpPr>
        <p:spPr>
          <a:xfrm>
            <a:off x="675141" y="4114800"/>
            <a:ext cx="10841717" cy="0"/>
          </a:xfrm>
          <a:prstGeom prst="line">
            <a:avLst/>
          </a:prstGeom>
          <a:ln w="57150">
            <a:solidFill>
              <a:srgbClr val="D9D9D9"/>
            </a:solidFill>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22153551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11F08-6CA0-48F1-AD67-97430DDA07F0}"/>
              </a:ext>
            </a:extLst>
          </p:cNvPr>
          <p:cNvSpPr>
            <a:spLocks noGrp="1"/>
          </p:cNvSpPr>
          <p:nvPr>
            <p:ph type="title"/>
          </p:nvPr>
        </p:nvSpPr>
        <p:spPr>
          <a:xfrm>
            <a:off x="404132" y="280452"/>
            <a:ext cx="10515600" cy="619659"/>
          </a:xfrm>
        </p:spPr>
        <p:txBody>
          <a:bodyPr>
            <a:normAutofit fontScale="90000"/>
          </a:bodyPr>
          <a:lstStyle/>
          <a:p>
            <a:r>
              <a:rPr lang="en-US" b="1" dirty="0">
                <a:solidFill>
                  <a:srgbClr val="292D33"/>
                </a:solidFill>
                <a:latin typeface="Euclid Circular B" panose="020B0504000000000000" pitchFamily="34" charset="0"/>
                <a:ea typeface="Euclid Circular B" panose="020B0504000000000000" pitchFamily="34" charset="0"/>
              </a:rPr>
              <a:t>Data Isolation — MongoDB</a:t>
            </a:r>
            <a:endParaRPr lang="en-US" noProof="0" dirty="0">
              <a:solidFill>
                <a:srgbClr val="3E9FCB"/>
              </a:solidFill>
              <a:latin typeface="Euclid Circular B" panose="020B0504000000000000" pitchFamily="34" charset="0"/>
              <a:ea typeface="Euclid Circular B" panose="020B0504000000000000" pitchFamily="34" charset="0"/>
            </a:endParaRPr>
          </a:p>
        </p:txBody>
      </p:sp>
      <p:pic>
        <p:nvPicPr>
          <p:cNvPr id="6" name="Picture 5">
            <a:extLst>
              <a:ext uri="{FF2B5EF4-FFF2-40B4-BE49-F238E27FC236}">
                <a16:creationId xmlns:a16="http://schemas.microsoft.com/office/drawing/2014/main" id="{560EA00C-1698-4C4E-A2F6-543D83B2A656}"/>
              </a:ext>
            </a:extLst>
          </p:cNvPr>
          <p:cNvPicPr>
            <a:picLocks noChangeAspect="1"/>
          </p:cNvPicPr>
          <p:nvPr/>
        </p:nvPicPr>
        <p:blipFill>
          <a:blip r:embed="rId3"/>
          <a:stretch>
            <a:fillRect/>
          </a:stretch>
        </p:blipFill>
        <p:spPr>
          <a:xfrm>
            <a:off x="342900" y="942975"/>
            <a:ext cx="11506200" cy="4972050"/>
          </a:xfrm>
          <a:prstGeom prst="rect">
            <a:avLst/>
          </a:prstGeom>
          <a:ln>
            <a:noFill/>
          </a:ln>
          <a:effectLst>
            <a:outerShdw blurRad="190500" algn="tl" rotWithShape="0">
              <a:srgbClr val="000000">
                <a:alpha val="70000"/>
              </a:srgbClr>
            </a:outerShdw>
          </a:effectLst>
        </p:spPr>
      </p:pic>
      <p:sp>
        <p:nvSpPr>
          <p:cNvPr id="11" name="Title 1">
            <a:extLst>
              <a:ext uri="{FF2B5EF4-FFF2-40B4-BE49-F238E27FC236}">
                <a16:creationId xmlns:a16="http://schemas.microsoft.com/office/drawing/2014/main" id="{C15CF6B5-2161-4C95-A2C4-9B307F6D1E24}"/>
              </a:ext>
            </a:extLst>
          </p:cNvPr>
          <p:cNvSpPr txBox="1">
            <a:spLocks/>
          </p:cNvSpPr>
          <p:nvPr/>
        </p:nvSpPr>
        <p:spPr>
          <a:xfrm>
            <a:off x="1111078" y="5860911"/>
            <a:ext cx="8576619" cy="703853"/>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solidFill>
                  <a:srgbClr val="292D33"/>
                </a:solidFill>
                <a:latin typeface="Euclid Circular B" panose="020B0504000000000000" pitchFamily="34" charset="0"/>
                <a:ea typeface="Euclid Circular B" panose="020B0504000000000000" pitchFamily="34" charset="0"/>
              </a:rPr>
              <a:t>Add to our custom global filters</a:t>
            </a:r>
            <a:endParaRPr lang="en-US" dirty="0">
              <a:solidFill>
                <a:srgbClr val="292D33"/>
              </a:solidFill>
              <a:latin typeface="Euclid Circular B" panose="020B0504000000000000" pitchFamily="34" charset="0"/>
              <a:ea typeface="Euclid Circular B" panose="020B0504000000000000" pitchFamily="34" charset="0"/>
            </a:endParaRPr>
          </a:p>
        </p:txBody>
      </p:sp>
      <p:cxnSp>
        <p:nvCxnSpPr>
          <p:cNvPr id="7" name="Straight Arrow Connector 6">
            <a:extLst>
              <a:ext uri="{FF2B5EF4-FFF2-40B4-BE49-F238E27FC236}">
                <a16:creationId xmlns:a16="http://schemas.microsoft.com/office/drawing/2014/main" id="{58140C44-7772-4BED-BB09-E58521AB85B4}"/>
              </a:ext>
            </a:extLst>
          </p:cNvPr>
          <p:cNvCxnSpPr>
            <a:cxnSpLocks/>
          </p:cNvCxnSpPr>
          <p:nvPr/>
        </p:nvCxnSpPr>
        <p:spPr>
          <a:xfrm>
            <a:off x="6096000" y="5517243"/>
            <a:ext cx="0" cy="397782"/>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8E4A7061-A9AD-4E98-B4CD-C7BA562BDE7E}"/>
              </a:ext>
            </a:extLst>
          </p:cNvPr>
          <p:cNvCxnSpPr>
            <a:cxnSpLocks/>
          </p:cNvCxnSpPr>
          <p:nvPr/>
        </p:nvCxnSpPr>
        <p:spPr>
          <a:xfrm>
            <a:off x="1706335" y="3619500"/>
            <a:ext cx="7018565"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14" name="Title 1">
            <a:extLst>
              <a:ext uri="{FF2B5EF4-FFF2-40B4-BE49-F238E27FC236}">
                <a16:creationId xmlns:a16="http://schemas.microsoft.com/office/drawing/2014/main" id="{239FEECE-054C-4E66-8865-C43442F0660A}"/>
              </a:ext>
            </a:extLst>
          </p:cNvPr>
          <p:cNvSpPr txBox="1">
            <a:spLocks/>
          </p:cNvSpPr>
          <p:nvPr/>
        </p:nvSpPr>
        <p:spPr>
          <a:xfrm>
            <a:off x="8115304" y="1751238"/>
            <a:ext cx="3581396" cy="123122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solidFill>
                  <a:srgbClr val="292D33"/>
                </a:solidFill>
                <a:latin typeface="Euclid Circular B" panose="020B0504000000000000" pitchFamily="34" charset="0"/>
                <a:ea typeface="Euclid Circular B" panose="020B0504000000000000" pitchFamily="34" charset="0"/>
              </a:rPr>
              <a:t>Find all IMultiTenant</a:t>
            </a:r>
            <a:endParaRPr lang="en-US" dirty="0">
              <a:solidFill>
                <a:srgbClr val="292D33"/>
              </a:solidFill>
              <a:latin typeface="Euclid Circular B" panose="020B0504000000000000" pitchFamily="34" charset="0"/>
              <a:ea typeface="Euclid Circular B" panose="020B0504000000000000" pitchFamily="34" charset="0"/>
            </a:endParaRPr>
          </a:p>
        </p:txBody>
      </p:sp>
      <p:cxnSp>
        <p:nvCxnSpPr>
          <p:cNvPr id="15" name="Straight Arrow Connector 14">
            <a:extLst>
              <a:ext uri="{FF2B5EF4-FFF2-40B4-BE49-F238E27FC236}">
                <a16:creationId xmlns:a16="http://schemas.microsoft.com/office/drawing/2014/main" id="{5C7CC9A9-140B-49C1-8829-A4459C81726A}"/>
              </a:ext>
            </a:extLst>
          </p:cNvPr>
          <p:cNvCxnSpPr>
            <a:cxnSpLocks/>
          </p:cNvCxnSpPr>
          <p:nvPr/>
        </p:nvCxnSpPr>
        <p:spPr>
          <a:xfrm flipV="1">
            <a:off x="8712200" y="2982458"/>
            <a:ext cx="1516277" cy="637042"/>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6" name="Title 1">
            <a:extLst>
              <a:ext uri="{FF2B5EF4-FFF2-40B4-BE49-F238E27FC236}">
                <a16:creationId xmlns:a16="http://schemas.microsoft.com/office/drawing/2014/main" id="{BF4E2596-C851-46C6-9000-21592FF78091}"/>
              </a:ext>
            </a:extLst>
          </p:cNvPr>
          <p:cNvSpPr txBox="1">
            <a:spLocks/>
          </p:cNvSpPr>
          <p:nvPr/>
        </p:nvSpPr>
        <p:spPr>
          <a:xfrm>
            <a:off x="8437779" y="4409834"/>
            <a:ext cx="3581395" cy="1215808"/>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solidFill>
                  <a:srgbClr val="292D33"/>
                </a:solidFill>
                <a:latin typeface="Euclid Circular B" panose="020B0504000000000000" pitchFamily="34" charset="0"/>
                <a:ea typeface="Euclid Circular B" panose="020B0504000000000000" pitchFamily="34" charset="0"/>
              </a:rPr>
              <a:t>Create filter expression</a:t>
            </a:r>
            <a:endParaRPr lang="en-US" dirty="0">
              <a:solidFill>
                <a:srgbClr val="292D33"/>
              </a:solidFill>
              <a:latin typeface="Euclid Circular B" panose="020B0504000000000000" pitchFamily="34" charset="0"/>
              <a:ea typeface="Euclid Circular B" panose="020B0504000000000000" pitchFamily="34" charset="0"/>
            </a:endParaRPr>
          </a:p>
        </p:txBody>
      </p:sp>
      <p:cxnSp>
        <p:nvCxnSpPr>
          <p:cNvPr id="17" name="Straight Connector 16">
            <a:extLst>
              <a:ext uri="{FF2B5EF4-FFF2-40B4-BE49-F238E27FC236}">
                <a16:creationId xmlns:a16="http://schemas.microsoft.com/office/drawing/2014/main" id="{125B1824-AFB4-4884-A91B-B8DDE4B4D6DC}"/>
              </a:ext>
            </a:extLst>
          </p:cNvPr>
          <p:cNvCxnSpPr>
            <a:cxnSpLocks/>
          </p:cNvCxnSpPr>
          <p:nvPr/>
        </p:nvCxnSpPr>
        <p:spPr>
          <a:xfrm>
            <a:off x="1445730" y="4653643"/>
            <a:ext cx="6196250"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21E74CD4-2A8C-4CDA-B501-214BDF7EA0EA}"/>
              </a:ext>
            </a:extLst>
          </p:cNvPr>
          <p:cNvCxnSpPr>
            <a:cxnSpLocks/>
          </p:cNvCxnSpPr>
          <p:nvPr/>
        </p:nvCxnSpPr>
        <p:spPr>
          <a:xfrm>
            <a:off x="7629280" y="4653643"/>
            <a:ext cx="795799" cy="299357"/>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95407F2-97C6-4719-9A77-A17CCAB98AE5}"/>
              </a:ext>
            </a:extLst>
          </p:cNvPr>
          <p:cNvCxnSpPr>
            <a:cxnSpLocks/>
          </p:cNvCxnSpPr>
          <p:nvPr/>
        </p:nvCxnSpPr>
        <p:spPr>
          <a:xfrm>
            <a:off x="1204430" y="5517243"/>
            <a:ext cx="6196250"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295055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11F08-6CA0-48F1-AD67-97430DDA07F0}"/>
              </a:ext>
            </a:extLst>
          </p:cNvPr>
          <p:cNvSpPr>
            <a:spLocks noGrp="1"/>
          </p:cNvSpPr>
          <p:nvPr>
            <p:ph type="title"/>
          </p:nvPr>
        </p:nvSpPr>
        <p:spPr>
          <a:xfrm>
            <a:off x="397783" y="266701"/>
            <a:ext cx="10956017" cy="838200"/>
          </a:xfrm>
        </p:spPr>
        <p:txBody>
          <a:bodyPr>
            <a:normAutofit/>
          </a:bodyPr>
          <a:lstStyle/>
          <a:p>
            <a:r>
              <a:rPr lang="en-US" b="1" dirty="0">
                <a:solidFill>
                  <a:srgbClr val="292D33"/>
                </a:solidFill>
                <a:latin typeface="Euclid Circular B" panose="020B0504000000000000" pitchFamily="34" charset="0"/>
                <a:ea typeface="Euclid Circular B" panose="020B0504000000000000" pitchFamily="34" charset="0"/>
              </a:rPr>
              <a:t>Data Isolation — Set TenantId for Entity</a:t>
            </a:r>
            <a:endParaRPr lang="en-US" noProof="0" dirty="0">
              <a:solidFill>
                <a:srgbClr val="FF0000"/>
              </a:solidFill>
              <a:latin typeface="Euclid Circular B" panose="020B0504000000000000" pitchFamily="34" charset="0"/>
              <a:ea typeface="Euclid Circular B" panose="020B0504000000000000" pitchFamily="34" charset="0"/>
            </a:endParaRPr>
          </a:p>
        </p:txBody>
      </p:sp>
      <p:pic>
        <p:nvPicPr>
          <p:cNvPr id="22" name="Picture 21">
            <a:extLst>
              <a:ext uri="{FF2B5EF4-FFF2-40B4-BE49-F238E27FC236}">
                <a16:creationId xmlns:a16="http://schemas.microsoft.com/office/drawing/2014/main" id="{598C4664-57F0-4C25-B8C1-B30841E75AE8}"/>
              </a:ext>
            </a:extLst>
          </p:cNvPr>
          <p:cNvPicPr>
            <a:picLocks noChangeAspect="1"/>
          </p:cNvPicPr>
          <p:nvPr/>
        </p:nvPicPr>
        <p:blipFill>
          <a:blip r:embed="rId3"/>
          <a:stretch>
            <a:fillRect/>
          </a:stretch>
        </p:blipFill>
        <p:spPr>
          <a:xfrm>
            <a:off x="246000" y="1175175"/>
            <a:ext cx="11700000" cy="4507649"/>
          </a:xfrm>
          <a:prstGeom prst="rect">
            <a:avLst/>
          </a:prstGeom>
        </p:spPr>
      </p:pic>
      <p:cxnSp>
        <p:nvCxnSpPr>
          <p:cNvPr id="25" name="Straight Connector 24">
            <a:extLst>
              <a:ext uri="{FF2B5EF4-FFF2-40B4-BE49-F238E27FC236}">
                <a16:creationId xmlns:a16="http://schemas.microsoft.com/office/drawing/2014/main" id="{1467248F-E03C-4180-8690-58F6B3388CC3}"/>
              </a:ext>
            </a:extLst>
          </p:cNvPr>
          <p:cNvCxnSpPr>
            <a:cxnSpLocks/>
          </p:cNvCxnSpPr>
          <p:nvPr/>
        </p:nvCxnSpPr>
        <p:spPr>
          <a:xfrm>
            <a:off x="762000" y="2209800"/>
            <a:ext cx="2616200"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2FF5EF29-191D-4AFB-A0B4-C35DA3280416}"/>
              </a:ext>
            </a:extLst>
          </p:cNvPr>
          <p:cNvCxnSpPr>
            <a:cxnSpLocks/>
          </p:cNvCxnSpPr>
          <p:nvPr/>
        </p:nvCxnSpPr>
        <p:spPr>
          <a:xfrm>
            <a:off x="1376135" y="5321300"/>
            <a:ext cx="9533165"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29" name="Title 1">
            <a:extLst>
              <a:ext uri="{FF2B5EF4-FFF2-40B4-BE49-F238E27FC236}">
                <a16:creationId xmlns:a16="http://schemas.microsoft.com/office/drawing/2014/main" id="{F7CA7859-AF1B-42A7-B0BD-5078F818FD85}"/>
              </a:ext>
            </a:extLst>
          </p:cNvPr>
          <p:cNvSpPr txBox="1">
            <a:spLocks/>
          </p:cNvSpPr>
          <p:nvPr/>
        </p:nvSpPr>
        <p:spPr>
          <a:xfrm>
            <a:off x="1149178" y="5855270"/>
            <a:ext cx="8576619" cy="703853"/>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solidFill>
                  <a:srgbClr val="292D33"/>
                </a:solidFill>
                <a:latin typeface="Euclid Circular B" panose="020B0504000000000000" pitchFamily="34" charset="0"/>
                <a:ea typeface="Euclid Circular B" panose="020B0504000000000000" pitchFamily="34" charset="0"/>
              </a:rPr>
              <a:t>Set TenantId by reflection</a:t>
            </a:r>
            <a:endParaRPr lang="en-US" dirty="0">
              <a:solidFill>
                <a:srgbClr val="292D33"/>
              </a:solidFill>
              <a:latin typeface="Euclid Circular B" panose="020B0504000000000000" pitchFamily="34" charset="0"/>
              <a:ea typeface="Euclid Circular B" panose="020B0504000000000000" pitchFamily="34" charset="0"/>
            </a:endParaRPr>
          </a:p>
        </p:txBody>
      </p:sp>
      <p:cxnSp>
        <p:nvCxnSpPr>
          <p:cNvPr id="30" name="Straight Arrow Connector 29">
            <a:extLst>
              <a:ext uri="{FF2B5EF4-FFF2-40B4-BE49-F238E27FC236}">
                <a16:creationId xmlns:a16="http://schemas.microsoft.com/office/drawing/2014/main" id="{FA9C4E2C-85A3-42B8-8912-0D43687F00AC}"/>
              </a:ext>
            </a:extLst>
          </p:cNvPr>
          <p:cNvCxnSpPr>
            <a:cxnSpLocks/>
          </p:cNvCxnSpPr>
          <p:nvPr/>
        </p:nvCxnSpPr>
        <p:spPr>
          <a:xfrm>
            <a:off x="5875791" y="5299645"/>
            <a:ext cx="0" cy="694755"/>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721525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11F08-6CA0-48F1-AD67-97430DDA07F0}"/>
              </a:ext>
            </a:extLst>
          </p:cNvPr>
          <p:cNvSpPr>
            <a:spLocks noGrp="1"/>
          </p:cNvSpPr>
          <p:nvPr>
            <p:ph type="title"/>
          </p:nvPr>
        </p:nvSpPr>
        <p:spPr>
          <a:xfrm>
            <a:off x="838200" y="228600"/>
            <a:ext cx="10515600" cy="800100"/>
          </a:xfrm>
        </p:spPr>
        <p:txBody>
          <a:bodyPr/>
          <a:lstStyle/>
          <a:p>
            <a:r>
              <a:rPr lang="en-US" b="1" noProof="0" dirty="0">
                <a:solidFill>
                  <a:srgbClr val="292D33"/>
                </a:solidFill>
                <a:latin typeface="Euclid Circular B" panose="020B0504000000000000" pitchFamily="34" charset="0"/>
                <a:ea typeface="Euclid Circular B" panose="020B0504000000000000" pitchFamily="34" charset="0"/>
              </a:rPr>
              <a:t>Connection String Selection</a:t>
            </a:r>
          </a:p>
        </p:txBody>
      </p:sp>
      <p:sp>
        <p:nvSpPr>
          <p:cNvPr id="3" name="Content Placeholder 2">
            <a:extLst>
              <a:ext uri="{FF2B5EF4-FFF2-40B4-BE49-F238E27FC236}">
                <a16:creationId xmlns:a16="http://schemas.microsoft.com/office/drawing/2014/main" id="{891C7693-D3DF-4635-96F4-97F3B4136FDF}"/>
              </a:ext>
            </a:extLst>
          </p:cNvPr>
          <p:cNvSpPr>
            <a:spLocks noGrp="1"/>
          </p:cNvSpPr>
          <p:nvPr>
            <p:ph idx="1"/>
          </p:nvPr>
        </p:nvSpPr>
        <p:spPr>
          <a:xfrm>
            <a:off x="847141" y="1420811"/>
            <a:ext cx="11344859" cy="5437189"/>
          </a:xfrm>
        </p:spPr>
        <p:txBody>
          <a:bodyPr>
            <a:normAutofit/>
          </a:bodyPr>
          <a:lstStyle/>
          <a:p>
            <a:pPr marL="514350" indent="-514350">
              <a:buFont typeface="+mj-lt"/>
              <a:buAutoNum type="arabicPeriod"/>
            </a:pPr>
            <a:r>
              <a:rPr lang="en-US" noProof="0" dirty="0">
                <a:latin typeface="Euclid Circular B" panose="020B0504000000000000" pitchFamily="34" charset="0"/>
                <a:ea typeface="Euclid Circular B" panose="020B0504000000000000" pitchFamily="34" charset="0"/>
              </a:rPr>
              <a:t>The </a:t>
            </a:r>
            <a:r>
              <a:rPr lang="en-US" b="1" noProof="0" dirty="0">
                <a:latin typeface="Euclid Circular B" panose="020B0504000000000000" pitchFamily="34" charset="0"/>
                <a:ea typeface="Euclid Circular B" panose="020B0504000000000000" pitchFamily="34" charset="0"/>
              </a:rPr>
              <a:t>current tenant</a:t>
            </a:r>
          </a:p>
          <a:p>
            <a:pPr marL="514350" indent="-514350">
              <a:buFont typeface="+mj-lt"/>
              <a:buAutoNum type="arabicPeriod"/>
            </a:pPr>
            <a:endParaRPr lang="en-US" b="1" dirty="0">
              <a:latin typeface="Euclid Circular B" panose="020B0504000000000000" pitchFamily="34" charset="0"/>
              <a:ea typeface="Euclid Circular B" panose="020B0504000000000000" pitchFamily="34" charset="0"/>
            </a:endParaRPr>
          </a:p>
          <a:p>
            <a:pPr marL="514350" indent="-514350">
              <a:buFont typeface="+mj-lt"/>
              <a:buAutoNum type="arabicPeriod"/>
            </a:pPr>
            <a:endParaRPr lang="en-US" b="1" noProof="0" dirty="0">
              <a:latin typeface="Euclid Circular B" panose="020B0504000000000000" pitchFamily="34" charset="0"/>
              <a:ea typeface="Euclid Circular B" panose="020B0504000000000000" pitchFamily="34" charset="0"/>
            </a:endParaRPr>
          </a:p>
          <a:p>
            <a:pPr marL="514350" indent="-514350">
              <a:buFont typeface="+mj-lt"/>
              <a:buAutoNum type="arabicPeriod"/>
            </a:pPr>
            <a:endParaRPr lang="en-US" b="1" dirty="0">
              <a:latin typeface="Euclid Circular B" panose="020B0504000000000000" pitchFamily="34" charset="0"/>
              <a:ea typeface="Euclid Circular B" panose="020B0504000000000000" pitchFamily="34" charset="0"/>
            </a:endParaRPr>
          </a:p>
          <a:p>
            <a:pPr marL="514350" indent="-514350">
              <a:buFont typeface="+mj-lt"/>
              <a:buAutoNum type="arabicPeriod"/>
            </a:pPr>
            <a:endParaRPr lang="en-US" b="1" noProof="0" dirty="0">
              <a:latin typeface="Euclid Circular B" panose="020B0504000000000000" pitchFamily="34" charset="0"/>
              <a:ea typeface="Euclid Circular B" panose="020B0504000000000000" pitchFamily="34" charset="0"/>
            </a:endParaRPr>
          </a:p>
          <a:p>
            <a:pPr marL="514350" indent="-514350">
              <a:buFont typeface="+mj-lt"/>
              <a:buAutoNum type="arabicPeriod"/>
            </a:pPr>
            <a:endParaRPr lang="en-US" b="1" noProof="0" dirty="0">
              <a:latin typeface="Euclid Circular B" panose="020B0504000000000000" pitchFamily="34" charset="0"/>
              <a:ea typeface="Euclid Circular B" panose="020B0504000000000000" pitchFamily="34" charset="0"/>
            </a:endParaRPr>
          </a:p>
          <a:p>
            <a:pPr marL="514350" indent="-514350">
              <a:buFont typeface="+mj-lt"/>
              <a:buAutoNum type="arabicPeriod"/>
            </a:pPr>
            <a:r>
              <a:rPr lang="en-US" noProof="0" dirty="0">
                <a:latin typeface="Euclid Circular B" panose="020B0504000000000000" pitchFamily="34" charset="0"/>
                <a:ea typeface="Euclid Circular B" panose="020B0504000000000000" pitchFamily="34" charset="0"/>
              </a:rPr>
              <a:t>The </a:t>
            </a:r>
            <a:r>
              <a:rPr lang="en-US" b="1" noProof="0" dirty="0">
                <a:latin typeface="Euclid Circular B" panose="020B0504000000000000" pitchFamily="34" charset="0"/>
                <a:ea typeface="Euclid Circular B" panose="020B0504000000000000" pitchFamily="34" charset="0"/>
              </a:rPr>
              <a:t>current module / microservice</a:t>
            </a:r>
            <a:r>
              <a:rPr lang="en-US" noProof="0" dirty="0">
                <a:latin typeface="Euclid Circular B" panose="020B0504000000000000" pitchFamily="34" charset="0"/>
                <a:ea typeface="Euclid Circular B" panose="020B0504000000000000" pitchFamily="34" charset="0"/>
              </a:rPr>
              <a:t>	</a:t>
            </a:r>
          </a:p>
          <a:p>
            <a:pPr marL="514350" indent="-514350">
              <a:buFont typeface="+mj-lt"/>
              <a:buAutoNum type="arabicPeriod"/>
            </a:pPr>
            <a:r>
              <a:rPr lang="en-US" noProof="0" dirty="0">
                <a:latin typeface="Euclid Circular B" panose="020B0504000000000000" pitchFamily="34" charset="0"/>
                <a:ea typeface="Euclid Circular B" panose="020B0504000000000000" pitchFamily="34" charset="0"/>
              </a:rPr>
              <a:t>Fallbacks to the </a:t>
            </a:r>
            <a:r>
              <a:rPr lang="en-US" b="1" noProof="0" dirty="0">
                <a:latin typeface="Euclid Circular B" panose="020B0504000000000000" pitchFamily="34" charset="0"/>
                <a:ea typeface="Euclid Circular B" panose="020B0504000000000000" pitchFamily="34" charset="0"/>
              </a:rPr>
              <a:t>default </a:t>
            </a:r>
            <a:r>
              <a:rPr lang="en-US" noProof="0" dirty="0">
                <a:latin typeface="Euclid Circular B" panose="020B0504000000000000" pitchFamily="34" charset="0"/>
                <a:ea typeface="Euclid Circular B" panose="020B0504000000000000" pitchFamily="34" charset="0"/>
              </a:rPr>
              <a:t>connection string</a:t>
            </a:r>
          </a:p>
        </p:txBody>
      </p:sp>
      <p:pic>
        <p:nvPicPr>
          <p:cNvPr id="7" name="Picture 6">
            <a:extLst>
              <a:ext uri="{FF2B5EF4-FFF2-40B4-BE49-F238E27FC236}">
                <a16:creationId xmlns:a16="http://schemas.microsoft.com/office/drawing/2014/main" id="{36C77628-2045-3659-0DBB-DD9BFEE891B6}"/>
              </a:ext>
            </a:extLst>
          </p:cNvPr>
          <p:cNvPicPr>
            <a:picLocks noChangeAspect="1"/>
          </p:cNvPicPr>
          <p:nvPr/>
        </p:nvPicPr>
        <p:blipFill rotWithShape="1">
          <a:blip r:embed="rId3"/>
          <a:srcRect b="46127"/>
          <a:stretch/>
        </p:blipFill>
        <p:spPr>
          <a:xfrm>
            <a:off x="2151710" y="2096292"/>
            <a:ext cx="5090936" cy="204311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045347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500"/>
                                        <p:tgtEl>
                                          <p:spTgt spid="3">
                                            <p:txEl>
                                              <p:pRg st="0" end="0"/>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animEffect transition="in" filter="fade">
                                      <p:cBhvr>
                                        <p:cTn id="13" dur="500"/>
                                        <p:tgtEl>
                                          <p:spTgt spid="3">
                                            <p:txEl>
                                              <p:pRg st="6" end="6"/>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7" end="7"/>
                                            </p:txEl>
                                          </p:spTgt>
                                        </p:tgtEl>
                                        <p:attrNameLst>
                                          <p:attrName>style.visibility</p:attrName>
                                        </p:attrNameLst>
                                      </p:cBhvr>
                                      <p:to>
                                        <p:strVal val="visible"/>
                                      </p:to>
                                    </p:set>
                                    <p:animEffect transition="in" filter="fade">
                                      <p:cBhvr>
                                        <p:cTn id="16"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CFF50322-39FA-4BE8-AA87-29CEF9FA2999}"/>
              </a:ext>
            </a:extLst>
          </p:cNvPr>
          <p:cNvPicPr>
            <a:picLocks noChangeAspect="1"/>
          </p:cNvPicPr>
          <p:nvPr/>
        </p:nvPicPr>
        <p:blipFill>
          <a:blip r:embed="rId3"/>
          <a:stretch>
            <a:fillRect/>
          </a:stretch>
        </p:blipFill>
        <p:spPr>
          <a:xfrm>
            <a:off x="451605" y="919730"/>
            <a:ext cx="11288789" cy="5018539"/>
          </a:xfrm>
          <a:prstGeom prst="rect">
            <a:avLst/>
          </a:prstGeom>
        </p:spPr>
      </p:pic>
      <p:sp>
        <p:nvSpPr>
          <p:cNvPr id="2" name="Title 1">
            <a:extLst>
              <a:ext uri="{FF2B5EF4-FFF2-40B4-BE49-F238E27FC236}">
                <a16:creationId xmlns:a16="http://schemas.microsoft.com/office/drawing/2014/main" id="{55E11F08-6CA0-48F1-AD67-97430DDA07F0}"/>
              </a:ext>
            </a:extLst>
          </p:cNvPr>
          <p:cNvSpPr>
            <a:spLocks noGrp="1"/>
          </p:cNvSpPr>
          <p:nvPr>
            <p:ph type="title"/>
          </p:nvPr>
        </p:nvSpPr>
        <p:spPr>
          <a:xfrm>
            <a:off x="838200" y="228600"/>
            <a:ext cx="10515600" cy="800100"/>
          </a:xfrm>
        </p:spPr>
        <p:txBody>
          <a:bodyPr/>
          <a:lstStyle/>
          <a:p>
            <a:r>
              <a:rPr lang="en-US" b="1" noProof="0" dirty="0">
                <a:solidFill>
                  <a:srgbClr val="292D33"/>
                </a:solidFill>
                <a:latin typeface="Euclid Circular B" panose="020B0504000000000000" pitchFamily="34" charset="0"/>
                <a:ea typeface="Euclid Circular B" panose="020B0504000000000000" pitchFamily="34" charset="0"/>
              </a:rPr>
              <a:t>Connection String Selection</a:t>
            </a:r>
          </a:p>
        </p:txBody>
      </p:sp>
      <p:cxnSp>
        <p:nvCxnSpPr>
          <p:cNvPr id="15" name="Straight Connector 14">
            <a:extLst>
              <a:ext uri="{FF2B5EF4-FFF2-40B4-BE49-F238E27FC236}">
                <a16:creationId xmlns:a16="http://schemas.microsoft.com/office/drawing/2014/main" id="{F567EEF1-482A-4662-9F90-0D159A31113E}"/>
              </a:ext>
            </a:extLst>
          </p:cNvPr>
          <p:cNvCxnSpPr>
            <a:cxnSpLocks/>
          </p:cNvCxnSpPr>
          <p:nvPr/>
        </p:nvCxnSpPr>
        <p:spPr>
          <a:xfrm>
            <a:off x="2250988" y="2922426"/>
            <a:ext cx="8036012"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E53491B-D953-4117-98EC-0315C3F3B51D}"/>
              </a:ext>
            </a:extLst>
          </p:cNvPr>
          <p:cNvCxnSpPr>
            <a:cxnSpLocks/>
          </p:cNvCxnSpPr>
          <p:nvPr/>
        </p:nvCxnSpPr>
        <p:spPr>
          <a:xfrm>
            <a:off x="1534982" y="4865526"/>
            <a:ext cx="5843718"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6" name="Title 1">
            <a:extLst>
              <a:ext uri="{FF2B5EF4-FFF2-40B4-BE49-F238E27FC236}">
                <a16:creationId xmlns:a16="http://schemas.microsoft.com/office/drawing/2014/main" id="{6FF11635-5BE2-46A4-A177-A99974B7E482}"/>
              </a:ext>
            </a:extLst>
          </p:cNvPr>
          <p:cNvSpPr txBox="1">
            <a:spLocks/>
          </p:cNvSpPr>
          <p:nvPr/>
        </p:nvSpPr>
        <p:spPr>
          <a:xfrm>
            <a:off x="97825" y="3224376"/>
            <a:ext cx="1908775" cy="568408"/>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vert="horz" lIns="91440" tIns="45720" rIns="91440" bIns="45720" rtlCol="0" anchor="ctr">
            <a:normAutofit fontScale="92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dirty="0">
                <a:solidFill>
                  <a:srgbClr val="292D33"/>
                </a:solidFill>
                <a:latin typeface="Euclid Circular B" panose="020B0504000000000000" pitchFamily="34" charset="0"/>
                <a:ea typeface="Euclid Circular B" panose="020B0504000000000000" pitchFamily="34" charset="0"/>
              </a:rPr>
              <a:t>Shared DB</a:t>
            </a:r>
            <a:endParaRPr lang="en-US" sz="1800" b="1" dirty="0">
              <a:solidFill>
                <a:srgbClr val="292D33"/>
              </a:solidFill>
              <a:latin typeface="Euclid Circular B" panose="020B0504000000000000" pitchFamily="34" charset="0"/>
              <a:ea typeface="Euclid Circular B" panose="020B0504000000000000" pitchFamily="34" charset="0"/>
            </a:endParaRPr>
          </a:p>
        </p:txBody>
      </p:sp>
      <p:sp>
        <p:nvSpPr>
          <p:cNvPr id="7" name="Title 1">
            <a:extLst>
              <a:ext uri="{FF2B5EF4-FFF2-40B4-BE49-F238E27FC236}">
                <a16:creationId xmlns:a16="http://schemas.microsoft.com/office/drawing/2014/main" id="{3007B67C-EF8E-4D04-83A4-C1B8348355CE}"/>
              </a:ext>
            </a:extLst>
          </p:cNvPr>
          <p:cNvSpPr txBox="1">
            <a:spLocks/>
          </p:cNvSpPr>
          <p:nvPr/>
        </p:nvSpPr>
        <p:spPr>
          <a:xfrm>
            <a:off x="7650771" y="4297118"/>
            <a:ext cx="2433029" cy="568408"/>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vert="horz" lIns="91440" tIns="45720" rIns="91440" bIns="45720" rtlCol="0" anchor="ctr">
            <a:normAutofit fontScale="92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dirty="0">
                <a:solidFill>
                  <a:srgbClr val="292D33"/>
                </a:solidFill>
                <a:latin typeface="Euclid Circular B" panose="020B0504000000000000" pitchFamily="34" charset="0"/>
                <a:ea typeface="Euclid Circular B" panose="020B0504000000000000" pitchFamily="34" charset="0"/>
              </a:rPr>
              <a:t>Dedicated DB</a:t>
            </a:r>
            <a:endParaRPr lang="en-US" sz="1800" b="1" dirty="0">
              <a:solidFill>
                <a:srgbClr val="292D33"/>
              </a:solidFill>
              <a:latin typeface="Euclid Circular B" panose="020B0504000000000000" pitchFamily="34" charset="0"/>
              <a:ea typeface="Euclid Circular B" panose="020B0504000000000000" pitchFamily="34" charset="0"/>
            </a:endParaRPr>
          </a:p>
        </p:txBody>
      </p:sp>
      <p:cxnSp>
        <p:nvCxnSpPr>
          <p:cNvPr id="8" name="Straight Arrow Connector 7">
            <a:extLst>
              <a:ext uri="{FF2B5EF4-FFF2-40B4-BE49-F238E27FC236}">
                <a16:creationId xmlns:a16="http://schemas.microsoft.com/office/drawing/2014/main" id="{1115A174-EFA5-4479-A662-5DD198E197D0}"/>
              </a:ext>
            </a:extLst>
          </p:cNvPr>
          <p:cNvCxnSpPr>
            <a:cxnSpLocks/>
          </p:cNvCxnSpPr>
          <p:nvPr/>
        </p:nvCxnSpPr>
        <p:spPr>
          <a:xfrm flipH="1">
            <a:off x="1828800" y="2922426"/>
            <a:ext cx="447588" cy="392274"/>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0D67EBF1-3383-46A4-9B03-25E9E1AB7F18}"/>
              </a:ext>
            </a:extLst>
          </p:cNvPr>
          <p:cNvCxnSpPr>
            <a:cxnSpLocks/>
          </p:cNvCxnSpPr>
          <p:nvPr/>
        </p:nvCxnSpPr>
        <p:spPr>
          <a:xfrm flipV="1">
            <a:off x="7336291" y="4594022"/>
            <a:ext cx="314480" cy="284204"/>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9000416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 name="Picture 43">
            <a:extLst>
              <a:ext uri="{FF2B5EF4-FFF2-40B4-BE49-F238E27FC236}">
                <a16:creationId xmlns:a16="http://schemas.microsoft.com/office/drawing/2014/main" id="{AEA19826-1076-4A93-87DB-74F16A96B4ED}"/>
              </a:ext>
            </a:extLst>
          </p:cNvPr>
          <p:cNvPicPr>
            <a:picLocks noChangeAspect="1"/>
          </p:cNvPicPr>
          <p:nvPr/>
        </p:nvPicPr>
        <p:blipFill>
          <a:blip r:embed="rId3"/>
          <a:stretch>
            <a:fillRect/>
          </a:stretch>
        </p:blipFill>
        <p:spPr>
          <a:xfrm>
            <a:off x="571500" y="3031093"/>
            <a:ext cx="11115260" cy="3344307"/>
          </a:xfrm>
          <a:prstGeom prst="rect">
            <a:avLst/>
          </a:prstGeom>
          <a:ln w="57150" cap="sq">
            <a:solidFill>
              <a:srgbClr val="7030A0"/>
            </a:solidFill>
            <a:miter lim="800000"/>
          </a:ln>
          <a:effectLst>
            <a:outerShdw blurRad="57150" dist="50800" dir="2700000" algn="tl" rotWithShape="0">
              <a:srgbClr val="000000">
                <a:alpha val="40000"/>
              </a:srgbClr>
            </a:outerShdw>
          </a:effectLst>
        </p:spPr>
      </p:pic>
      <p:sp>
        <p:nvSpPr>
          <p:cNvPr id="2" name="Title 1">
            <a:extLst>
              <a:ext uri="{FF2B5EF4-FFF2-40B4-BE49-F238E27FC236}">
                <a16:creationId xmlns:a16="http://schemas.microsoft.com/office/drawing/2014/main" id="{55E11F08-6CA0-48F1-AD67-97430DDA07F0}"/>
              </a:ext>
            </a:extLst>
          </p:cNvPr>
          <p:cNvSpPr>
            <a:spLocks noGrp="1"/>
          </p:cNvSpPr>
          <p:nvPr>
            <p:ph type="title"/>
          </p:nvPr>
        </p:nvSpPr>
        <p:spPr>
          <a:xfrm>
            <a:off x="838200" y="266701"/>
            <a:ext cx="11353800" cy="698500"/>
          </a:xfrm>
        </p:spPr>
        <p:txBody>
          <a:bodyPr>
            <a:normAutofit/>
          </a:bodyPr>
          <a:lstStyle/>
          <a:p>
            <a:r>
              <a:rPr lang="en-US" b="1" dirty="0">
                <a:solidFill>
                  <a:srgbClr val="292D33"/>
                </a:solidFill>
                <a:latin typeface="Euclid Circular B" panose="020B0504000000000000" pitchFamily="34" charset="0"/>
                <a:ea typeface="Euclid Circular B" panose="020B0504000000000000" pitchFamily="34" charset="0"/>
              </a:rPr>
              <a:t>Changing</a:t>
            </a:r>
            <a:r>
              <a:rPr lang="en-US" b="1" noProof="0" dirty="0">
                <a:solidFill>
                  <a:srgbClr val="292D33"/>
                </a:solidFill>
                <a:latin typeface="Euclid Circular B" panose="020B0504000000000000" pitchFamily="34" charset="0"/>
                <a:ea typeface="Euclid Circular B" panose="020B0504000000000000" pitchFamily="34" charset="0"/>
              </a:rPr>
              <a:t> the Active Tenant</a:t>
            </a:r>
          </a:p>
        </p:txBody>
      </p:sp>
      <p:pic>
        <p:nvPicPr>
          <p:cNvPr id="11" name="Picture 10">
            <a:extLst>
              <a:ext uri="{FF2B5EF4-FFF2-40B4-BE49-F238E27FC236}">
                <a16:creationId xmlns:a16="http://schemas.microsoft.com/office/drawing/2014/main" id="{2A02D68B-63BF-44AD-ADBA-0CFA1C65B003}"/>
              </a:ext>
            </a:extLst>
          </p:cNvPr>
          <p:cNvPicPr>
            <a:picLocks noChangeAspect="1"/>
          </p:cNvPicPr>
          <p:nvPr/>
        </p:nvPicPr>
        <p:blipFill>
          <a:blip r:embed="rId4"/>
          <a:stretch>
            <a:fillRect/>
          </a:stretch>
        </p:blipFill>
        <p:spPr>
          <a:xfrm>
            <a:off x="506627" y="1041316"/>
            <a:ext cx="5524500" cy="1809750"/>
          </a:xfrm>
          <a:prstGeom prst="rect">
            <a:avLst/>
          </a:prstGeom>
          <a:ln>
            <a:noFill/>
          </a:ln>
          <a:effectLst>
            <a:outerShdw blurRad="190500" algn="tl" rotWithShape="0">
              <a:srgbClr val="000000">
                <a:alpha val="70000"/>
              </a:srgbClr>
            </a:outerShdw>
          </a:effectLst>
        </p:spPr>
      </p:pic>
      <p:cxnSp>
        <p:nvCxnSpPr>
          <p:cNvPr id="13" name="Straight Arrow Connector 12">
            <a:extLst>
              <a:ext uri="{FF2B5EF4-FFF2-40B4-BE49-F238E27FC236}">
                <a16:creationId xmlns:a16="http://schemas.microsoft.com/office/drawing/2014/main" id="{07883ECE-91E9-425D-9490-0431056611F3}"/>
              </a:ext>
            </a:extLst>
          </p:cNvPr>
          <p:cNvCxnSpPr>
            <a:cxnSpLocks/>
          </p:cNvCxnSpPr>
          <p:nvPr/>
        </p:nvCxnSpPr>
        <p:spPr>
          <a:xfrm>
            <a:off x="3954162" y="1841500"/>
            <a:ext cx="0" cy="1189593"/>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 name="Title 1">
            <a:extLst>
              <a:ext uri="{FF2B5EF4-FFF2-40B4-BE49-F238E27FC236}">
                <a16:creationId xmlns:a16="http://schemas.microsoft.com/office/drawing/2014/main" id="{50398AAB-2125-4F5C-A807-B3FB4E4EC83F}"/>
              </a:ext>
            </a:extLst>
          </p:cNvPr>
          <p:cNvSpPr txBox="1">
            <a:spLocks/>
          </p:cNvSpPr>
          <p:nvPr/>
        </p:nvSpPr>
        <p:spPr>
          <a:xfrm>
            <a:off x="7336825" y="1875549"/>
            <a:ext cx="4040502" cy="99179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vert="horz" lIns="91440" tIns="45720" rIns="91440" bIns="45720" rtlCol="0" anchor="ctr">
            <a:normAutofit fontScale="92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b="1" dirty="0">
                <a:solidFill>
                  <a:srgbClr val="292D33"/>
                </a:solidFill>
                <a:latin typeface="Euclid Circular B" panose="020B0504000000000000" pitchFamily="34" charset="0"/>
                <a:ea typeface="Euclid Circular B" panose="020B0504000000000000" pitchFamily="34" charset="0"/>
              </a:rPr>
              <a:t>Set active tenant</a:t>
            </a:r>
            <a:endParaRPr lang="en-US" sz="2800" b="1" dirty="0">
              <a:solidFill>
                <a:srgbClr val="292D33"/>
              </a:solidFill>
              <a:latin typeface="Euclid Circular B" panose="020B0504000000000000" pitchFamily="34" charset="0"/>
              <a:ea typeface="Euclid Circular B" panose="020B0504000000000000" pitchFamily="34" charset="0"/>
            </a:endParaRPr>
          </a:p>
        </p:txBody>
      </p:sp>
      <p:cxnSp>
        <p:nvCxnSpPr>
          <p:cNvPr id="16" name="Straight Arrow Connector 15">
            <a:extLst>
              <a:ext uri="{FF2B5EF4-FFF2-40B4-BE49-F238E27FC236}">
                <a16:creationId xmlns:a16="http://schemas.microsoft.com/office/drawing/2014/main" id="{43BA0030-80F9-443E-AD0F-B1BD28C7B09B}"/>
              </a:ext>
            </a:extLst>
          </p:cNvPr>
          <p:cNvCxnSpPr>
            <a:cxnSpLocks/>
          </p:cNvCxnSpPr>
          <p:nvPr/>
        </p:nvCxnSpPr>
        <p:spPr>
          <a:xfrm flipH="1" flipV="1">
            <a:off x="10885715" y="2728686"/>
            <a:ext cx="1" cy="1562402"/>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2" name="Title 1">
            <a:extLst>
              <a:ext uri="{FF2B5EF4-FFF2-40B4-BE49-F238E27FC236}">
                <a16:creationId xmlns:a16="http://schemas.microsoft.com/office/drawing/2014/main" id="{1C9E29C3-8827-4BAA-B526-635B84C39CD1}"/>
              </a:ext>
            </a:extLst>
          </p:cNvPr>
          <p:cNvSpPr txBox="1">
            <a:spLocks/>
          </p:cNvSpPr>
          <p:nvPr/>
        </p:nvSpPr>
        <p:spPr>
          <a:xfrm>
            <a:off x="8454072" y="5403348"/>
            <a:ext cx="3232688" cy="99179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b="1" dirty="0">
                <a:solidFill>
                  <a:srgbClr val="292D33"/>
                </a:solidFill>
                <a:latin typeface="Euclid Circular B" panose="020B0504000000000000" pitchFamily="34" charset="0"/>
                <a:ea typeface="Euclid Circular B" panose="020B0504000000000000" pitchFamily="34" charset="0"/>
              </a:rPr>
              <a:t>Revert back</a:t>
            </a:r>
            <a:endParaRPr lang="en-US" sz="2800" b="1" dirty="0">
              <a:solidFill>
                <a:srgbClr val="292D33"/>
              </a:solidFill>
              <a:latin typeface="Euclid Circular B" panose="020B0504000000000000" pitchFamily="34" charset="0"/>
              <a:ea typeface="Euclid Circular B" panose="020B0504000000000000" pitchFamily="34" charset="0"/>
            </a:endParaRPr>
          </a:p>
        </p:txBody>
      </p:sp>
      <p:cxnSp>
        <p:nvCxnSpPr>
          <p:cNvPr id="23" name="Straight Arrow Connector 22">
            <a:extLst>
              <a:ext uri="{FF2B5EF4-FFF2-40B4-BE49-F238E27FC236}">
                <a16:creationId xmlns:a16="http://schemas.microsoft.com/office/drawing/2014/main" id="{68F8E0C8-83B5-4263-8497-A09C7981B12E}"/>
              </a:ext>
            </a:extLst>
          </p:cNvPr>
          <p:cNvCxnSpPr>
            <a:cxnSpLocks/>
          </p:cNvCxnSpPr>
          <p:nvPr/>
        </p:nvCxnSpPr>
        <p:spPr>
          <a:xfrm>
            <a:off x="7637889" y="5752667"/>
            <a:ext cx="816183" cy="216333"/>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819AFAF0-30B7-48DB-955E-16C7405C1BC7}"/>
              </a:ext>
            </a:extLst>
          </p:cNvPr>
          <p:cNvCxnSpPr>
            <a:cxnSpLocks/>
          </p:cNvCxnSpPr>
          <p:nvPr/>
        </p:nvCxnSpPr>
        <p:spPr>
          <a:xfrm>
            <a:off x="3720797" y="5752667"/>
            <a:ext cx="3941806"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5C347A3-C745-4FEB-9552-D6F0B87F9C29}"/>
              </a:ext>
            </a:extLst>
          </p:cNvPr>
          <p:cNvCxnSpPr>
            <a:cxnSpLocks/>
          </p:cNvCxnSpPr>
          <p:nvPr/>
        </p:nvCxnSpPr>
        <p:spPr>
          <a:xfrm>
            <a:off x="1562484" y="4247545"/>
            <a:ext cx="9323230"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75721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pic>
        <p:nvPicPr>
          <p:cNvPr id="30" name="Picture 29">
            <a:extLst>
              <a:ext uri="{FF2B5EF4-FFF2-40B4-BE49-F238E27FC236}">
                <a16:creationId xmlns:a16="http://schemas.microsoft.com/office/drawing/2014/main" id="{12FC0C6A-5733-4CCC-B16C-26B2D1EF9E04}"/>
              </a:ext>
            </a:extLst>
          </p:cNvPr>
          <p:cNvPicPr>
            <a:picLocks noChangeAspect="1"/>
          </p:cNvPicPr>
          <p:nvPr/>
        </p:nvPicPr>
        <p:blipFill rotWithShape="1">
          <a:blip r:embed="rId4"/>
          <a:srcRect t="7755"/>
          <a:stretch/>
        </p:blipFill>
        <p:spPr>
          <a:xfrm>
            <a:off x="253999" y="1447800"/>
            <a:ext cx="11679339" cy="4483099"/>
          </a:xfrm>
          <a:prstGeom prst="rect">
            <a:avLst/>
          </a:prstGeom>
          <a:ln>
            <a:noFill/>
          </a:ln>
          <a:effectLst/>
        </p:spPr>
      </p:pic>
      <p:sp>
        <p:nvSpPr>
          <p:cNvPr id="7" name="Title 1">
            <a:extLst>
              <a:ext uri="{FF2B5EF4-FFF2-40B4-BE49-F238E27FC236}">
                <a16:creationId xmlns:a16="http://schemas.microsoft.com/office/drawing/2014/main" id="{EE13BC2A-46BB-4A03-AE62-493EC7B72BFE}"/>
              </a:ext>
            </a:extLst>
          </p:cNvPr>
          <p:cNvSpPr>
            <a:spLocks noGrp="1"/>
          </p:cNvSpPr>
          <p:nvPr>
            <p:ph type="title"/>
          </p:nvPr>
        </p:nvSpPr>
        <p:spPr>
          <a:xfrm>
            <a:off x="3006723" y="357510"/>
            <a:ext cx="7920037" cy="916579"/>
          </a:xfrm>
        </p:spPr>
        <p:txBody>
          <a:bodyPr>
            <a:normAutofit/>
          </a:bodyPr>
          <a:lstStyle/>
          <a:p>
            <a:r>
              <a:rPr lang="en-US" sz="3200" b="1" noProof="0" dirty="0">
                <a:solidFill>
                  <a:srgbClr val="292D33"/>
                </a:solidFill>
                <a:latin typeface="Euclid Circular B" panose="020B0504000000000000" pitchFamily="34" charset="0"/>
                <a:ea typeface="Euclid Circular B" panose="020B0504000000000000" pitchFamily="34" charset="0"/>
              </a:rPr>
              <a:t>Open-source Framework for </a:t>
            </a:r>
          </a:p>
        </p:txBody>
      </p:sp>
      <p:pic>
        <p:nvPicPr>
          <p:cNvPr id="8" name="Picture 7">
            <a:extLst>
              <a:ext uri="{FF2B5EF4-FFF2-40B4-BE49-F238E27FC236}">
                <a16:creationId xmlns:a16="http://schemas.microsoft.com/office/drawing/2014/main" id="{C0DEBB60-3129-418C-919B-44676C63210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48029" y="449189"/>
            <a:ext cx="2478769" cy="657023"/>
          </a:xfrm>
          <a:prstGeom prst="rect">
            <a:avLst/>
          </a:prstGeom>
        </p:spPr>
      </p:pic>
      <p:pic>
        <p:nvPicPr>
          <p:cNvPr id="6" name="Picture 5">
            <a:extLst>
              <a:ext uri="{FF2B5EF4-FFF2-40B4-BE49-F238E27FC236}">
                <a16:creationId xmlns:a16="http://schemas.microsoft.com/office/drawing/2014/main" id="{2BE59FDA-AF3E-4FF2-8D74-A9C25EBEB25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79402" y="487289"/>
            <a:ext cx="2314598" cy="620842"/>
          </a:xfrm>
          <a:prstGeom prst="rect">
            <a:avLst/>
          </a:prstGeom>
        </p:spPr>
      </p:pic>
      <p:pic>
        <p:nvPicPr>
          <p:cNvPr id="14" name="Picture 13">
            <a:extLst>
              <a:ext uri="{FF2B5EF4-FFF2-40B4-BE49-F238E27FC236}">
                <a16:creationId xmlns:a16="http://schemas.microsoft.com/office/drawing/2014/main" id="{BD7F5D8C-A9E3-4170-9B65-BA535CF9B030}"/>
              </a:ext>
            </a:extLst>
          </p:cNvPr>
          <p:cNvPicPr>
            <a:picLocks noChangeAspect="1"/>
          </p:cNvPicPr>
          <p:nvPr/>
        </p:nvPicPr>
        <p:blipFill>
          <a:blip r:embed="rId7"/>
          <a:stretch>
            <a:fillRect/>
          </a:stretch>
        </p:blipFill>
        <p:spPr>
          <a:xfrm>
            <a:off x="479402" y="4021783"/>
            <a:ext cx="4676798" cy="2490808"/>
          </a:xfrm>
          <a:prstGeom prst="rect">
            <a:avLst/>
          </a:prstGeom>
          <a:ln>
            <a:noFill/>
          </a:ln>
          <a:effectLst>
            <a:outerShdw blurRad="190500" algn="tl" rotWithShape="0">
              <a:srgbClr val="000000">
                <a:alpha val="70000"/>
              </a:srgbClr>
            </a:outerShdw>
          </a:effectLst>
        </p:spPr>
      </p:pic>
      <p:cxnSp>
        <p:nvCxnSpPr>
          <p:cNvPr id="19" name="Straight Connector 18">
            <a:extLst>
              <a:ext uri="{FF2B5EF4-FFF2-40B4-BE49-F238E27FC236}">
                <a16:creationId xmlns:a16="http://schemas.microsoft.com/office/drawing/2014/main" id="{A5C0C1BE-B01E-4807-B19D-41A1D24ADA94}"/>
              </a:ext>
            </a:extLst>
          </p:cNvPr>
          <p:cNvCxnSpPr/>
          <p:nvPr/>
        </p:nvCxnSpPr>
        <p:spPr>
          <a:xfrm>
            <a:off x="2955923" y="301827"/>
            <a:ext cx="0" cy="916579"/>
          </a:xfrm>
          <a:prstGeom prst="line">
            <a:avLst/>
          </a:prstGeom>
        </p:spPr>
        <p:style>
          <a:lnRef idx="2">
            <a:schemeClr val="accent3"/>
          </a:lnRef>
          <a:fillRef idx="0">
            <a:schemeClr val="accent3"/>
          </a:fillRef>
          <a:effectRef idx="1">
            <a:schemeClr val="accent3"/>
          </a:effectRef>
          <a:fontRef idx="minor">
            <a:schemeClr val="tx1"/>
          </a:fontRef>
        </p:style>
      </p:cxnSp>
      <p:cxnSp>
        <p:nvCxnSpPr>
          <p:cNvPr id="21" name="Straight Connector 20">
            <a:extLst>
              <a:ext uri="{FF2B5EF4-FFF2-40B4-BE49-F238E27FC236}">
                <a16:creationId xmlns:a16="http://schemas.microsoft.com/office/drawing/2014/main" id="{D57AFEFE-9DA6-4E84-BF8F-5D2B263B2760}"/>
              </a:ext>
            </a:extLst>
          </p:cNvPr>
          <p:cNvCxnSpPr/>
          <p:nvPr/>
        </p:nvCxnSpPr>
        <p:spPr>
          <a:xfrm>
            <a:off x="571501" y="1263650"/>
            <a:ext cx="11048999" cy="0"/>
          </a:xfrm>
          <a:prstGeom prst="line">
            <a:avLst/>
          </a:prstGeom>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21999053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11F08-6CA0-48F1-AD67-97430DDA07F0}"/>
              </a:ext>
            </a:extLst>
          </p:cNvPr>
          <p:cNvSpPr>
            <a:spLocks noGrp="1"/>
          </p:cNvSpPr>
          <p:nvPr>
            <p:ph type="title"/>
          </p:nvPr>
        </p:nvSpPr>
        <p:spPr>
          <a:xfrm>
            <a:off x="838200" y="266701"/>
            <a:ext cx="11353800" cy="698500"/>
          </a:xfrm>
        </p:spPr>
        <p:txBody>
          <a:bodyPr>
            <a:normAutofit/>
          </a:bodyPr>
          <a:lstStyle/>
          <a:p>
            <a:r>
              <a:rPr lang="en-US" b="1" dirty="0">
                <a:solidFill>
                  <a:srgbClr val="292D33"/>
                </a:solidFill>
                <a:latin typeface="Euclid Circular B" panose="020B0504000000000000" pitchFamily="34" charset="0"/>
                <a:ea typeface="Euclid Circular B" panose="020B0504000000000000" pitchFamily="34" charset="0"/>
              </a:rPr>
              <a:t>Setting the Active Tenant in Middleware</a:t>
            </a:r>
            <a:endParaRPr lang="en-US" b="1" noProof="0" dirty="0">
              <a:solidFill>
                <a:srgbClr val="292D33"/>
              </a:solidFill>
              <a:latin typeface="Euclid Circular B" panose="020B0504000000000000" pitchFamily="34" charset="0"/>
              <a:ea typeface="Euclid Circular B" panose="020B0504000000000000" pitchFamily="34" charset="0"/>
            </a:endParaRPr>
          </a:p>
        </p:txBody>
      </p:sp>
      <p:pic>
        <p:nvPicPr>
          <p:cNvPr id="9" name="Picture 8">
            <a:extLst>
              <a:ext uri="{FF2B5EF4-FFF2-40B4-BE49-F238E27FC236}">
                <a16:creationId xmlns:a16="http://schemas.microsoft.com/office/drawing/2014/main" id="{DE80658D-4CF5-4D6D-AF68-30237C6FE070}"/>
              </a:ext>
            </a:extLst>
          </p:cNvPr>
          <p:cNvPicPr>
            <a:picLocks noChangeAspect="1"/>
          </p:cNvPicPr>
          <p:nvPr/>
        </p:nvPicPr>
        <p:blipFill>
          <a:blip r:embed="rId3"/>
          <a:stretch>
            <a:fillRect/>
          </a:stretch>
        </p:blipFill>
        <p:spPr>
          <a:xfrm>
            <a:off x="634411" y="1060450"/>
            <a:ext cx="10923178" cy="3695700"/>
          </a:xfrm>
          <a:prstGeom prst="rect">
            <a:avLst/>
          </a:prstGeom>
          <a:ln>
            <a:noFill/>
          </a:ln>
          <a:effectLst>
            <a:outerShdw blurRad="190500" algn="tl" rotWithShape="0">
              <a:srgbClr val="000000">
                <a:alpha val="70000"/>
              </a:srgbClr>
            </a:outerShdw>
          </a:effectLst>
        </p:spPr>
      </p:pic>
      <p:pic>
        <p:nvPicPr>
          <p:cNvPr id="12" name="Picture 11">
            <a:extLst>
              <a:ext uri="{FF2B5EF4-FFF2-40B4-BE49-F238E27FC236}">
                <a16:creationId xmlns:a16="http://schemas.microsoft.com/office/drawing/2014/main" id="{04DEFD2F-D5EB-4A9F-822F-18AF383E4BB2}"/>
              </a:ext>
            </a:extLst>
          </p:cNvPr>
          <p:cNvPicPr>
            <a:picLocks noChangeAspect="1"/>
          </p:cNvPicPr>
          <p:nvPr/>
        </p:nvPicPr>
        <p:blipFill>
          <a:blip r:embed="rId4"/>
          <a:stretch>
            <a:fillRect/>
          </a:stretch>
        </p:blipFill>
        <p:spPr>
          <a:xfrm>
            <a:off x="6198190" y="3106723"/>
            <a:ext cx="5359399" cy="3298854"/>
          </a:xfrm>
          <a:prstGeom prst="rect">
            <a:avLst/>
          </a:prstGeom>
          <a:ln w="127000" cap="sq">
            <a:solidFill>
              <a:srgbClr val="7030A0"/>
            </a:solidFill>
            <a:miter lim="800000"/>
          </a:ln>
          <a:effectLst>
            <a:outerShdw blurRad="57150" dist="50800" dir="2700000" algn="tl" rotWithShape="0">
              <a:srgbClr val="000000">
                <a:alpha val="40000"/>
              </a:srgbClr>
            </a:outerShdw>
          </a:effectLst>
        </p:spPr>
      </p:pic>
      <p:cxnSp>
        <p:nvCxnSpPr>
          <p:cNvPr id="24" name="Straight Connector 23">
            <a:extLst>
              <a:ext uri="{FF2B5EF4-FFF2-40B4-BE49-F238E27FC236}">
                <a16:creationId xmlns:a16="http://schemas.microsoft.com/office/drawing/2014/main" id="{F2D8F2B9-34C4-4FFD-9005-9652CBC85B39}"/>
              </a:ext>
            </a:extLst>
          </p:cNvPr>
          <p:cNvCxnSpPr>
            <a:cxnSpLocks/>
          </p:cNvCxnSpPr>
          <p:nvPr/>
        </p:nvCxnSpPr>
        <p:spPr>
          <a:xfrm>
            <a:off x="7037311" y="5299096"/>
            <a:ext cx="3941806"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293306BE-BDE3-460A-AD2B-63BB7280374F}"/>
              </a:ext>
            </a:extLst>
          </p:cNvPr>
          <p:cNvCxnSpPr>
            <a:cxnSpLocks/>
          </p:cNvCxnSpPr>
          <p:nvPr/>
        </p:nvCxnSpPr>
        <p:spPr>
          <a:xfrm>
            <a:off x="6921198" y="1434667"/>
            <a:ext cx="838502" cy="3543733"/>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0A6326D-EC1A-487A-9972-5C5818648E40}"/>
              </a:ext>
            </a:extLst>
          </p:cNvPr>
          <p:cNvCxnSpPr>
            <a:cxnSpLocks/>
          </p:cNvCxnSpPr>
          <p:nvPr/>
        </p:nvCxnSpPr>
        <p:spPr>
          <a:xfrm>
            <a:off x="2979391" y="1447367"/>
            <a:ext cx="3941806"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31" name="Title 1">
            <a:extLst>
              <a:ext uri="{FF2B5EF4-FFF2-40B4-BE49-F238E27FC236}">
                <a16:creationId xmlns:a16="http://schemas.microsoft.com/office/drawing/2014/main" id="{8F12033C-6747-4C8F-A6AA-F7377CA57361}"/>
              </a:ext>
            </a:extLst>
          </p:cNvPr>
          <p:cNvSpPr txBox="1">
            <a:spLocks/>
          </p:cNvSpPr>
          <p:nvPr/>
        </p:nvSpPr>
        <p:spPr>
          <a:xfrm>
            <a:off x="1162456" y="4237364"/>
            <a:ext cx="4507689" cy="181140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b="1" dirty="0">
                <a:solidFill>
                  <a:srgbClr val="292D33"/>
                </a:solidFill>
                <a:latin typeface="Euclid Circular B" panose="020B0504000000000000" pitchFamily="34" charset="0"/>
                <a:ea typeface="Euclid Circular B" panose="020B0504000000000000" pitchFamily="34" charset="0"/>
              </a:rPr>
              <a:t>Set the current tenant within the middleware</a:t>
            </a:r>
            <a:endParaRPr lang="en-US" sz="3200" b="1" dirty="0">
              <a:solidFill>
                <a:srgbClr val="292D33"/>
              </a:solidFill>
              <a:latin typeface="Euclid Circular B" panose="020B0504000000000000" pitchFamily="34" charset="0"/>
              <a:ea typeface="Euclid Circular B" panose="020B0504000000000000" pitchFamily="34" charset="0"/>
            </a:endParaRPr>
          </a:p>
        </p:txBody>
      </p:sp>
    </p:spTree>
    <p:extLst>
      <p:ext uri="{BB962C8B-B14F-4D97-AF65-F5344CB8AC3E}">
        <p14:creationId xmlns:p14="http://schemas.microsoft.com/office/powerpoint/2010/main" val="248753577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11F08-6CA0-48F1-AD67-97430DDA07F0}"/>
              </a:ext>
            </a:extLst>
          </p:cNvPr>
          <p:cNvSpPr>
            <a:spLocks noGrp="1"/>
          </p:cNvSpPr>
          <p:nvPr>
            <p:ph type="title"/>
          </p:nvPr>
        </p:nvSpPr>
        <p:spPr>
          <a:xfrm>
            <a:off x="838200" y="266700"/>
            <a:ext cx="10515600" cy="698500"/>
          </a:xfrm>
        </p:spPr>
        <p:txBody>
          <a:bodyPr>
            <a:normAutofit/>
          </a:bodyPr>
          <a:lstStyle/>
          <a:p>
            <a:r>
              <a:rPr lang="en-US" b="1" noProof="0" dirty="0">
                <a:solidFill>
                  <a:srgbClr val="292D33"/>
                </a:solidFill>
                <a:latin typeface="Euclid Circular B" panose="020B0504000000000000" pitchFamily="34" charset="0"/>
                <a:ea typeface="Euclid Circular B" panose="020B0504000000000000" pitchFamily="34" charset="0"/>
              </a:rPr>
              <a:t>Disabling Multi-Tenancy Filter — Usage</a:t>
            </a:r>
          </a:p>
        </p:txBody>
      </p:sp>
      <p:pic>
        <p:nvPicPr>
          <p:cNvPr id="21" name="Picture 20">
            <a:extLst>
              <a:ext uri="{FF2B5EF4-FFF2-40B4-BE49-F238E27FC236}">
                <a16:creationId xmlns:a16="http://schemas.microsoft.com/office/drawing/2014/main" id="{2BB7F563-2A56-4DB6-8CFA-A0DFF8366E90}"/>
              </a:ext>
            </a:extLst>
          </p:cNvPr>
          <p:cNvPicPr>
            <a:picLocks noChangeAspect="1"/>
          </p:cNvPicPr>
          <p:nvPr/>
        </p:nvPicPr>
        <p:blipFill>
          <a:blip r:embed="rId3"/>
          <a:stretch>
            <a:fillRect/>
          </a:stretch>
        </p:blipFill>
        <p:spPr>
          <a:xfrm>
            <a:off x="939800" y="1551136"/>
            <a:ext cx="9333429" cy="4263833"/>
          </a:xfrm>
          <a:prstGeom prst="rect">
            <a:avLst/>
          </a:prstGeom>
        </p:spPr>
      </p:pic>
      <p:sp>
        <p:nvSpPr>
          <p:cNvPr id="24" name="Rectangle 23">
            <a:extLst>
              <a:ext uri="{FF2B5EF4-FFF2-40B4-BE49-F238E27FC236}">
                <a16:creationId xmlns:a16="http://schemas.microsoft.com/office/drawing/2014/main" id="{145354E1-5704-47C0-A50C-9A92637DB2DE}"/>
              </a:ext>
            </a:extLst>
          </p:cNvPr>
          <p:cNvSpPr/>
          <p:nvPr/>
        </p:nvSpPr>
        <p:spPr>
          <a:xfrm>
            <a:off x="1712686" y="3091542"/>
            <a:ext cx="8560543" cy="2258864"/>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7753397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11F08-6CA0-48F1-AD67-97430DDA07F0}"/>
              </a:ext>
            </a:extLst>
          </p:cNvPr>
          <p:cNvSpPr>
            <a:spLocks noGrp="1"/>
          </p:cNvSpPr>
          <p:nvPr>
            <p:ph type="title"/>
          </p:nvPr>
        </p:nvSpPr>
        <p:spPr>
          <a:xfrm>
            <a:off x="838200" y="266700"/>
            <a:ext cx="10515600" cy="698500"/>
          </a:xfrm>
        </p:spPr>
        <p:txBody>
          <a:bodyPr/>
          <a:lstStyle/>
          <a:p>
            <a:r>
              <a:rPr lang="en-US" b="1" noProof="0" dirty="0">
                <a:solidFill>
                  <a:srgbClr val="292D33"/>
                </a:solidFill>
                <a:latin typeface="Euclid Circular B" panose="020B0504000000000000" pitchFamily="34" charset="0"/>
                <a:ea typeface="Euclid Circular B" panose="020B0504000000000000" pitchFamily="34" charset="0"/>
              </a:rPr>
              <a:t>Disabling Multi-Tenancy Filter</a:t>
            </a:r>
          </a:p>
        </p:txBody>
      </p:sp>
      <p:pic>
        <p:nvPicPr>
          <p:cNvPr id="11" name="Picture 10">
            <a:extLst>
              <a:ext uri="{FF2B5EF4-FFF2-40B4-BE49-F238E27FC236}">
                <a16:creationId xmlns:a16="http://schemas.microsoft.com/office/drawing/2014/main" id="{A60F9322-73EB-43B6-B338-C6DA8C73EA49}"/>
              </a:ext>
            </a:extLst>
          </p:cNvPr>
          <p:cNvPicPr>
            <a:picLocks noChangeAspect="1"/>
          </p:cNvPicPr>
          <p:nvPr/>
        </p:nvPicPr>
        <p:blipFill>
          <a:blip r:embed="rId3"/>
          <a:stretch>
            <a:fillRect/>
          </a:stretch>
        </p:blipFill>
        <p:spPr>
          <a:xfrm>
            <a:off x="246000" y="1839221"/>
            <a:ext cx="11700000" cy="3179557"/>
          </a:xfrm>
          <a:prstGeom prst="rect">
            <a:avLst/>
          </a:prstGeom>
        </p:spPr>
      </p:pic>
      <p:cxnSp>
        <p:nvCxnSpPr>
          <p:cNvPr id="12" name="Straight Connector 11">
            <a:extLst>
              <a:ext uri="{FF2B5EF4-FFF2-40B4-BE49-F238E27FC236}">
                <a16:creationId xmlns:a16="http://schemas.microsoft.com/office/drawing/2014/main" id="{11CF3B13-BFDE-4A68-9A88-A6FAF9933B4A}"/>
              </a:ext>
            </a:extLst>
          </p:cNvPr>
          <p:cNvCxnSpPr>
            <a:cxnSpLocks/>
          </p:cNvCxnSpPr>
          <p:nvPr/>
        </p:nvCxnSpPr>
        <p:spPr>
          <a:xfrm>
            <a:off x="6575208" y="2349410"/>
            <a:ext cx="3310198"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6501669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11F08-6CA0-48F1-AD67-97430DDA07F0}"/>
              </a:ext>
            </a:extLst>
          </p:cNvPr>
          <p:cNvSpPr>
            <a:spLocks noGrp="1"/>
          </p:cNvSpPr>
          <p:nvPr>
            <p:ph type="title"/>
          </p:nvPr>
        </p:nvSpPr>
        <p:spPr>
          <a:xfrm>
            <a:off x="838200" y="266700"/>
            <a:ext cx="10515600" cy="698500"/>
          </a:xfrm>
        </p:spPr>
        <p:txBody>
          <a:bodyPr>
            <a:normAutofit/>
          </a:bodyPr>
          <a:lstStyle/>
          <a:p>
            <a:r>
              <a:rPr lang="en-US" b="1" noProof="0" dirty="0">
                <a:solidFill>
                  <a:srgbClr val="292D33"/>
                </a:solidFill>
                <a:latin typeface="Euclid Circular B" panose="020B0504000000000000" pitchFamily="34" charset="0"/>
                <a:ea typeface="Euclid Circular B" panose="020B0504000000000000" pitchFamily="34" charset="0"/>
              </a:rPr>
              <a:t>Database Migration </a:t>
            </a:r>
          </a:p>
        </p:txBody>
      </p:sp>
      <p:sp>
        <p:nvSpPr>
          <p:cNvPr id="5" name="TextBox 4">
            <a:extLst>
              <a:ext uri="{FF2B5EF4-FFF2-40B4-BE49-F238E27FC236}">
                <a16:creationId xmlns:a16="http://schemas.microsoft.com/office/drawing/2014/main" id="{88B15C9C-53DF-4981-AD01-E83AD7313115}"/>
              </a:ext>
            </a:extLst>
          </p:cNvPr>
          <p:cNvSpPr txBox="1"/>
          <p:nvPr/>
        </p:nvSpPr>
        <p:spPr>
          <a:xfrm>
            <a:off x="838200" y="1448943"/>
            <a:ext cx="10641227" cy="1692771"/>
          </a:xfrm>
          <a:prstGeom prst="rect">
            <a:avLst/>
          </a:prstGeom>
          <a:noFill/>
        </p:spPr>
        <p:txBody>
          <a:bodyPr wrap="square">
            <a:spAutoFit/>
          </a:bodyPr>
          <a:lstStyle/>
          <a:p>
            <a:r>
              <a:rPr lang="en-US" sz="2800" b="1" dirty="0">
                <a:solidFill>
                  <a:srgbClr val="292D33"/>
                </a:solidFill>
                <a:latin typeface="Euclid Circular B" panose="020B0504000000000000" pitchFamily="34" charset="0"/>
                <a:ea typeface="Euclid Circular B" panose="020B0504000000000000" pitchFamily="34" charset="0"/>
              </a:rPr>
              <a:t>Approach-1: </a:t>
            </a:r>
            <a:r>
              <a:rPr lang="en-US" sz="2800" b="1" dirty="0">
                <a:latin typeface="Euclid Circular B" panose="020B0504000000000000" pitchFamily="34" charset="0"/>
                <a:ea typeface="Euclid Circular B" panose="020B0504000000000000" pitchFamily="34" charset="0"/>
              </a:rPr>
              <a:t>Make DB migration with a custom tool</a:t>
            </a:r>
          </a:p>
          <a:p>
            <a:r>
              <a:rPr lang="en-US" sz="2400" dirty="0">
                <a:solidFill>
                  <a:srgbClr val="00B050"/>
                </a:solidFill>
                <a:latin typeface="Euclid Circular B" panose="020B0504000000000000" pitchFamily="34" charset="0"/>
                <a:ea typeface="Euclid Circular B" panose="020B0504000000000000" pitchFamily="34" charset="0"/>
              </a:rPr>
              <a:t>😊</a:t>
            </a:r>
            <a:r>
              <a:rPr lang="en-US" sz="2800" dirty="0">
                <a:solidFill>
                  <a:srgbClr val="00B050"/>
                </a:solidFill>
                <a:latin typeface="Euclid Circular B" panose="020B0504000000000000" pitchFamily="34" charset="0"/>
                <a:ea typeface="Euclid Circular B" panose="020B0504000000000000" pitchFamily="34" charset="0"/>
              </a:rPr>
              <a:t> </a:t>
            </a:r>
            <a:r>
              <a:rPr lang="en-US" sz="2400" dirty="0">
                <a:solidFill>
                  <a:srgbClr val="00B050"/>
                </a:solidFill>
                <a:latin typeface="Euclid Circular B" panose="020B0504000000000000" pitchFamily="34" charset="0"/>
                <a:ea typeface="Euclid Circular B" panose="020B0504000000000000" pitchFamily="34" charset="0"/>
              </a:rPr>
              <a:t>Easy to implement. All tenants are in the same version</a:t>
            </a:r>
          </a:p>
          <a:p>
            <a:r>
              <a:rPr lang="en-US" sz="2400" dirty="0">
                <a:solidFill>
                  <a:srgbClr val="FF0000"/>
                </a:solidFill>
                <a:latin typeface="Euclid Circular B" panose="020B0504000000000000" pitchFamily="34" charset="0"/>
                <a:ea typeface="Euclid Circular B" panose="020B0504000000000000" pitchFamily="34" charset="0"/>
              </a:rPr>
              <a:t>😡 May get too long time for big number of tenants and data.</a:t>
            </a:r>
          </a:p>
          <a:p>
            <a:r>
              <a:rPr lang="en-US" sz="2400" dirty="0">
                <a:solidFill>
                  <a:srgbClr val="FF0000"/>
                </a:solidFill>
                <a:latin typeface="Euclid Circular B" panose="020B0504000000000000" pitchFamily="34" charset="0"/>
                <a:ea typeface="Euclid Circular B" panose="020B0504000000000000" pitchFamily="34" charset="0"/>
              </a:rPr>
              <a:t>😡 All tenants wait for all upgrade progress</a:t>
            </a:r>
          </a:p>
        </p:txBody>
      </p:sp>
      <p:sp>
        <p:nvSpPr>
          <p:cNvPr id="6" name="TextBox 5">
            <a:extLst>
              <a:ext uri="{FF2B5EF4-FFF2-40B4-BE49-F238E27FC236}">
                <a16:creationId xmlns:a16="http://schemas.microsoft.com/office/drawing/2014/main" id="{CC45C7A2-7994-492C-B083-EA7C7B972BD8}"/>
              </a:ext>
            </a:extLst>
          </p:cNvPr>
          <p:cNvSpPr txBox="1"/>
          <p:nvPr/>
        </p:nvSpPr>
        <p:spPr>
          <a:xfrm>
            <a:off x="838200" y="4131719"/>
            <a:ext cx="10987217" cy="1631216"/>
          </a:xfrm>
          <a:prstGeom prst="rect">
            <a:avLst/>
          </a:prstGeom>
          <a:noFill/>
        </p:spPr>
        <p:txBody>
          <a:bodyPr wrap="square">
            <a:spAutoFit/>
          </a:bodyPr>
          <a:lstStyle/>
          <a:p>
            <a:r>
              <a:rPr lang="en-US" sz="2800" b="1" dirty="0">
                <a:solidFill>
                  <a:srgbClr val="292D33"/>
                </a:solidFill>
                <a:latin typeface="Euclid Circular B" panose="020B0504000000000000" pitchFamily="34" charset="0"/>
                <a:ea typeface="Euclid Circular B" panose="020B0504000000000000" pitchFamily="34" charset="0"/>
              </a:rPr>
              <a:t>Approach-2: </a:t>
            </a:r>
            <a:r>
              <a:rPr lang="en-US" sz="2800" b="1" dirty="0">
                <a:latin typeface="Euclid Circular B" panose="020B0504000000000000" pitchFamily="34" charset="0"/>
                <a:ea typeface="Euclid Circular B" panose="020B0504000000000000" pitchFamily="34" charset="0"/>
              </a:rPr>
              <a:t>Run migration on first DB access</a:t>
            </a:r>
          </a:p>
          <a:p>
            <a:r>
              <a:rPr lang="en-US" sz="2400" dirty="0">
                <a:solidFill>
                  <a:srgbClr val="00B050"/>
                </a:solidFill>
                <a:latin typeface="Euclid Circular B" panose="020B0504000000000000" pitchFamily="34" charset="0"/>
                <a:ea typeface="Euclid Circular B" panose="020B0504000000000000" pitchFamily="34" charset="0"/>
              </a:rPr>
              <a:t>😊 Upgrading is distributed to time. A tenant does not wait for another</a:t>
            </a:r>
          </a:p>
          <a:p>
            <a:r>
              <a:rPr lang="en-US" sz="2400" dirty="0">
                <a:solidFill>
                  <a:srgbClr val="FF0000"/>
                </a:solidFill>
                <a:latin typeface="Euclid Circular B" panose="020B0504000000000000" pitchFamily="34" charset="0"/>
                <a:ea typeface="Euclid Circular B" panose="020B0504000000000000" pitchFamily="34" charset="0"/>
              </a:rPr>
              <a:t>😡 First user may wait too much and see timeout exception. </a:t>
            </a:r>
          </a:p>
          <a:p>
            <a:r>
              <a:rPr lang="en-US" sz="2400" dirty="0">
                <a:solidFill>
                  <a:srgbClr val="FF0000"/>
                </a:solidFill>
                <a:latin typeface="Euclid Circular B" panose="020B0504000000000000" pitchFamily="34" charset="0"/>
                <a:ea typeface="Euclid Circular B" panose="020B0504000000000000" pitchFamily="34" charset="0"/>
              </a:rPr>
              <a:t>😡 Hard to implement (concurrency problems)!</a:t>
            </a:r>
          </a:p>
        </p:txBody>
      </p:sp>
      <p:cxnSp>
        <p:nvCxnSpPr>
          <p:cNvPr id="8" name="Straight Connector 7">
            <a:extLst>
              <a:ext uri="{FF2B5EF4-FFF2-40B4-BE49-F238E27FC236}">
                <a16:creationId xmlns:a16="http://schemas.microsoft.com/office/drawing/2014/main" id="{92DCAFA9-6B86-4379-97CF-A3EC309EB7A3}"/>
              </a:ext>
            </a:extLst>
          </p:cNvPr>
          <p:cNvCxnSpPr>
            <a:cxnSpLocks/>
          </p:cNvCxnSpPr>
          <p:nvPr/>
        </p:nvCxnSpPr>
        <p:spPr>
          <a:xfrm>
            <a:off x="532753" y="3603622"/>
            <a:ext cx="11292664" cy="0"/>
          </a:xfrm>
          <a:prstGeom prst="line">
            <a:avLst/>
          </a:prstGeom>
          <a:ln w="571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575663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11F08-6CA0-48F1-AD67-97430DDA07F0}"/>
              </a:ext>
            </a:extLst>
          </p:cNvPr>
          <p:cNvSpPr>
            <a:spLocks noGrp="1"/>
          </p:cNvSpPr>
          <p:nvPr>
            <p:ph type="title"/>
          </p:nvPr>
        </p:nvSpPr>
        <p:spPr>
          <a:xfrm>
            <a:off x="838200" y="266700"/>
            <a:ext cx="10515600" cy="698500"/>
          </a:xfrm>
        </p:spPr>
        <p:txBody>
          <a:bodyPr>
            <a:normAutofit/>
          </a:bodyPr>
          <a:lstStyle/>
          <a:p>
            <a:r>
              <a:rPr lang="en-US" b="1" noProof="0" dirty="0">
                <a:solidFill>
                  <a:srgbClr val="292D33"/>
                </a:solidFill>
                <a:latin typeface="Euclid Circular B" panose="020B0504000000000000" pitchFamily="34" charset="0"/>
                <a:ea typeface="Euclid Circular B" panose="020B0504000000000000" pitchFamily="34" charset="0"/>
              </a:rPr>
              <a:t>Database Migration — Ideal Way</a:t>
            </a:r>
          </a:p>
        </p:txBody>
      </p:sp>
      <p:sp>
        <p:nvSpPr>
          <p:cNvPr id="5" name="TextBox 4">
            <a:extLst>
              <a:ext uri="{FF2B5EF4-FFF2-40B4-BE49-F238E27FC236}">
                <a16:creationId xmlns:a16="http://schemas.microsoft.com/office/drawing/2014/main" id="{88B15C9C-53DF-4981-AD01-E83AD7313115}"/>
              </a:ext>
            </a:extLst>
          </p:cNvPr>
          <p:cNvSpPr txBox="1"/>
          <p:nvPr/>
        </p:nvSpPr>
        <p:spPr>
          <a:xfrm>
            <a:off x="838200" y="1434757"/>
            <a:ext cx="10641227" cy="4401205"/>
          </a:xfrm>
          <a:prstGeom prst="rect">
            <a:avLst/>
          </a:prstGeom>
          <a:noFill/>
        </p:spPr>
        <p:txBody>
          <a:bodyPr wrap="square">
            <a:spAutoFit/>
          </a:bodyPr>
          <a:lstStyle/>
          <a:p>
            <a:r>
              <a:rPr lang="en-US" sz="2800" b="1" dirty="0">
                <a:solidFill>
                  <a:srgbClr val="292D33"/>
                </a:solidFill>
                <a:latin typeface="Euclid Circular B" panose="020B0504000000000000" pitchFamily="34" charset="0"/>
                <a:ea typeface="Euclid Circular B" panose="020B0504000000000000" pitchFamily="34" charset="0"/>
              </a:rPr>
              <a:t>Approach-3: </a:t>
            </a:r>
            <a:r>
              <a:rPr lang="en-US" sz="2800" dirty="0">
                <a:latin typeface="Euclid Circular B" panose="020B0504000000000000" pitchFamily="34" charset="0"/>
                <a:ea typeface="Euclid Circular B" panose="020B0504000000000000" pitchFamily="34" charset="0"/>
              </a:rPr>
              <a:t>Make two types application servers. </a:t>
            </a:r>
          </a:p>
          <a:p>
            <a:endParaRPr lang="en-US" sz="2800" dirty="0">
              <a:latin typeface="Euclid Circular B" panose="020B0504000000000000" pitchFamily="34" charset="0"/>
              <a:ea typeface="Euclid Circular B" panose="020B0504000000000000" pitchFamily="34" charset="0"/>
            </a:endParaRPr>
          </a:p>
          <a:p>
            <a:r>
              <a:rPr lang="en-US" sz="2800" dirty="0">
                <a:latin typeface="Euclid Circular B" panose="020B0504000000000000" pitchFamily="34" charset="0"/>
                <a:ea typeface="Euclid Circular B" panose="020B0504000000000000" pitchFamily="34" charset="0"/>
              </a:rPr>
              <a:t>Upgraded tenants use the new application, other tenants use the old application</a:t>
            </a:r>
          </a:p>
          <a:p>
            <a:endParaRPr lang="en-US" sz="2800" dirty="0">
              <a:latin typeface="Euclid Circular B" panose="020B0504000000000000" pitchFamily="34" charset="0"/>
              <a:ea typeface="Euclid Circular B" panose="020B0504000000000000" pitchFamily="34" charset="0"/>
            </a:endParaRPr>
          </a:p>
          <a:p>
            <a:r>
              <a:rPr lang="en-US" sz="2800" dirty="0">
                <a:solidFill>
                  <a:srgbClr val="00B050"/>
                </a:solidFill>
                <a:latin typeface="Euclid Circular B" panose="020B0504000000000000" pitchFamily="34" charset="0"/>
                <a:ea typeface="Euclid Circular B" panose="020B0504000000000000" pitchFamily="34" charset="0"/>
              </a:rPr>
              <a:t>😊 Minimum wait time for a tenant</a:t>
            </a:r>
          </a:p>
          <a:p>
            <a:r>
              <a:rPr lang="en-US" sz="2800" dirty="0">
                <a:solidFill>
                  <a:srgbClr val="00B050"/>
                </a:solidFill>
                <a:latin typeface="Euclid Circular B" panose="020B0504000000000000" pitchFamily="34" charset="0"/>
                <a:ea typeface="Euclid Circular B" panose="020B0504000000000000" pitchFamily="34" charset="0"/>
              </a:rPr>
              <a:t>😊 Upgrading can be scheduled for tenants</a:t>
            </a:r>
          </a:p>
          <a:p>
            <a:r>
              <a:rPr lang="en-US" sz="2800" dirty="0">
                <a:solidFill>
                  <a:srgbClr val="00B050"/>
                </a:solidFill>
                <a:latin typeface="Euclid Circular B" panose="020B0504000000000000" pitchFamily="34" charset="0"/>
                <a:ea typeface="Euclid Circular B" panose="020B0504000000000000" pitchFamily="34" charset="0"/>
              </a:rPr>
              <a:t>😊 Run A/B tests and see bugs before anyone else</a:t>
            </a:r>
          </a:p>
          <a:p>
            <a:r>
              <a:rPr lang="en-US" sz="2800" dirty="0">
                <a:solidFill>
                  <a:srgbClr val="FF0000"/>
                </a:solidFill>
                <a:latin typeface="Euclid Circular B" panose="020B0504000000000000" pitchFamily="34" charset="0"/>
                <a:ea typeface="Euclid Circular B" panose="020B0504000000000000" pitchFamily="34" charset="0"/>
              </a:rPr>
              <a:t>😡 Requires multiple app servers</a:t>
            </a:r>
          </a:p>
          <a:p>
            <a:r>
              <a:rPr lang="en-US" sz="2800" dirty="0">
                <a:solidFill>
                  <a:srgbClr val="FF0000"/>
                </a:solidFill>
                <a:latin typeface="Euclid Circular B" panose="020B0504000000000000" pitchFamily="34" charset="0"/>
                <a:ea typeface="Euclid Circular B" panose="020B0504000000000000" pitchFamily="34" charset="0"/>
              </a:rPr>
              <a:t>😡 Hard to maintain and monitor</a:t>
            </a:r>
            <a:endParaRPr lang="en-US" sz="2400" dirty="0">
              <a:solidFill>
                <a:srgbClr val="FF0000"/>
              </a:solidFill>
              <a:latin typeface="Euclid Circular B" panose="020B0504000000000000" pitchFamily="34" charset="0"/>
              <a:ea typeface="Euclid Circular B" panose="020B0504000000000000" pitchFamily="34" charset="0"/>
            </a:endParaRPr>
          </a:p>
        </p:txBody>
      </p:sp>
    </p:spTree>
    <p:extLst>
      <p:ext uri="{BB962C8B-B14F-4D97-AF65-F5344CB8AC3E}">
        <p14:creationId xmlns:p14="http://schemas.microsoft.com/office/powerpoint/2010/main" val="249561771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11F08-6CA0-48F1-AD67-97430DDA07F0}"/>
              </a:ext>
            </a:extLst>
          </p:cNvPr>
          <p:cNvSpPr>
            <a:spLocks noGrp="1"/>
          </p:cNvSpPr>
          <p:nvPr>
            <p:ph type="title"/>
          </p:nvPr>
        </p:nvSpPr>
        <p:spPr>
          <a:xfrm>
            <a:off x="838200" y="318294"/>
            <a:ext cx="10515600" cy="652462"/>
          </a:xfrm>
        </p:spPr>
        <p:txBody>
          <a:bodyPr>
            <a:normAutofit fontScale="90000"/>
          </a:bodyPr>
          <a:lstStyle/>
          <a:p>
            <a:r>
              <a:rPr lang="en-US" b="1" noProof="0" dirty="0">
                <a:solidFill>
                  <a:srgbClr val="292D33"/>
                </a:solidFill>
                <a:latin typeface="Euclid Circular B" panose="020B0504000000000000" pitchFamily="34" charset="0"/>
                <a:ea typeface="Euclid Circular B" panose="020B0504000000000000" pitchFamily="34" charset="0"/>
              </a:rPr>
              <a:t>The Feature System</a:t>
            </a:r>
          </a:p>
        </p:txBody>
      </p:sp>
      <p:grpSp>
        <p:nvGrpSpPr>
          <p:cNvPr id="21" name="Group 20">
            <a:extLst>
              <a:ext uri="{FF2B5EF4-FFF2-40B4-BE49-F238E27FC236}">
                <a16:creationId xmlns:a16="http://schemas.microsoft.com/office/drawing/2014/main" id="{A926DAA9-C82F-4607-9BA1-6936D994178B}"/>
              </a:ext>
            </a:extLst>
          </p:cNvPr>
          <p:cNvGrpSpPr/>
          <p:nvPr/>
        </p:nvGrpSpPr>
        <p:grpSpPr>
          <a:xfrm>
            <a:off x="427950" y="751451"/>
            <a:ext cx="10393405" cy="5355098"/>
            <a:chOff x="515035" y="599326"/>
            <a:chExt cx="10393405" cy="5355098"/>
          </a:xfrm>
        </p:grpSpPr>
        <p:grpSp>
          <p:nvGrpSpPr>
            <p:cNvPr id="15" name="Group 14">
              <a:extLst>
                <a:ext uri="{FF2B5EF4-FFF2-40B4-BE49-F238E27FC236}">
                  <a16:creationId xmlns:a16="http://schemas.microsoft.com/office/drawing/2014/main" id="{03989B27-F821-4AB6-8BAD-95FF85FB8944}"/>
                </a:ext>
              </a:extLst>
            </p:cNvPr>
            <p:cNvGrpSpPr/>
            <p:nvPr/>
          </p:nvGrpSpPr>
          <p:grpSpPr>
            <a:xfrm>
              <a:off x="1888265" y="1315749"/>
              <a:ext cx="9020175" cy="4638675"/>
              <a:chOff x="901296" y="1405606"/>
              <a:chExt cx="9020175" cy="4638675"/>
            </a:xfrm>
          </p:grpSpPr>
          <p:pic>
            <p:nvPicPr>
              <p:cNvPr id="5" name="Picture 4">
                <a:extLst>
                  <a:ext uri="{FF2B5EF4-FFF2-40B4-BE49-F238E27FC236}">
                    <a16:creationId xmlns:a16="http://schemas.microsoft.com/office/drawing/2014/main" id="{3F756666-CF61-4C44-B1A5-C45EF2AF4D63}"/>
                  </a:ext>
                </a:extLst>
              </p:cNvPr>
              <p:cNvPicPr>
                <a:picLocks noChangeAspect="1"/>
              </p:cNvPicPr>
              <p:nvPr/>
            </p:nvPicPr>
            <p:blipFill>
              <a:blip r:embed="rId3"/>
              <a:stretch>
                <a:fillRect/>
              </a:stretch>
            </p:blipFill>
            <p:spPr>
              <a:xfrm>
                <a:off x="901296" y="1405606"/>
                <a:ext cx="9020175" cy="463867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6" name="Rectangle 5">
                <a:extLst>
                  <a:ext uri="{FF2B5EF4-FFF2-40B4-BE49-F238E27FC236}">
                    <a16:creationId xmlns:a16="http://schemas.microsoft.com/office/drawing/2014/main" id="{5633C9A0-2514-4A18-9C9C-BF6E38704B2B}"/>
                  </a:ext>
                </a:extLst>
              </p:cNvPr>
              <p:cNvSpPr/>
              <p:nvPr/>
            </p:nvSpPr>
            <p:spPr>
              <a:xfrm>
                <a:off x="1299108" y="2645283"/>
                <a:ext cx="8183880" cy="513437"/>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Arrow: Right 2">
                <a:extLst>
                  <a:ext uri="{FF2B5EF4-FFF2-40B4-BE49-F238E27FC236}">
                    <a16:creationId xmlns:a16="http://schemas.microsoft.com/office/drawing/2014/main" id="{086491BC-8B65-4DA8-90B2-4A9BDB4F147C}"/>
                  </a:ext>
                </a:extLst>
              </p:cNvPr>
              <p:cNvSpPr/>
              <p:nvPr/>
            </p:nvSpPr>
            <p:spPr>
              <a:xfrm>
                <a:off x="963081" y="2743669"/>
                <a:ext cx="298622" cy="341378"/>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8" name="Group 17">
              <a:extLst>
                <a:ext uri="{FF2B5EF4-FFF2-40B4-BE49-F238E27FC236}">
                  <a16:creationId xmlns:a16="http://schemas.microsoft.com/office/drawing/2014/main" id="{BE5A1339-27DD-445F-BD73-0EF65BB291A7}"/>
                </a:ext>
              </a:extLst>
            </p:cNvPr>
            <p:cNvGrpSpPr/>
            <p:nvPr/>
          </p:nvGrpSpPr>
          <p:grpSpPr>
            <a:xfrm>
              <a:off x="6912182" y="599326"/>
              <a:ext cx="3726789" cy="1336262"/>
              <a:chOff x="5910696" y="789223"/>
              <a:chExt cx="3726789" cy="1336262"/>
            </a:xfrm>
          </p:grpSpPr>
          <p:sp>
            <p:nvSpPr>
              <p:cNvPr id="14" name="TextBox 13">
                <a:extLst>
                  <a:ext uri="{FF2B5EF4-FFF2-40B4-BE49-F238E27FC236}">
                    <a16:creationId xmlns:a16="http://schemas.microsoft.com/office/drawing/2014/main" id="{4CE0DA0C-947C-44A4-9E5A-DE273A9D828A}"/>
                  </a:ext>
                </a:extLst>
              </p:cNvPr>
              <p:cNvSpPr txBox="1"/>
              <p:nvPr/>
            </p:nvSpPr>
            <p:spPr>
              <a:xfrm>
                <a:off x="6877804" y="789223"/>
                <a:ext cx="1888825" cy="646331"/>
              </a:xfrm>
              <a:prstGeom prst="rect">
                <a:avLst/>
              </a:prstGeom>
              <a:noFill/>
            </p:spPr>
            <p:txBody>
              <a:bodyPr wrap="square">
                <a:spAutoFit/>
              </a:bodyPr>
              <a:lstStyle/>
              <a:p>
                <a:r>
                  <a:rPr lang="en-US" sz="3600" dirty="0">
                    <a:solidFill>
                      <a:srgbClr val="FF0000"/>
                    </a:solidFill>
                    <a:latin typeface="Euclid Circular B" panose="020B0504000000000000" pitchFamily="34" charset="0"/>
                    <a:ea typeface="Euclid Circular B" panose="020B0504000000000000" pitchFamily="34" charset="0"/>
                  </a:rPr>
                  <a:t>Editions</a:t>
                </a:r>
                <a:endParaRPr lang="en-US" sz="3600" dirty="0"/>
              </a:p>
            </p:txBody>
          </p:sp>
          <p:sp>
            <p:nvSpPr>
              <p:cNvPr id="7" name="Left Brace 6">
                <a:extLst>
                  <a:ext uri="{FF2B5EF4-FFF2-40B4-BE49-F238E27FC236}">
                    <a16:creationId xmlns:a16="http://schemas.microsoft.com/office/drawing/2014/main" id="{F3ADE49F-DEC0-486F-A6B3-D64A82EF9AE0}"/>
                  </a:ext>
                </a:extLst>
              </p:cNvPr>
              <p:cNvSpPr/>
              <p:nvPr/>
            </p:nvSpPr>
            <p:spPr>
              <a:xfrm rot="5400000">
                <a:off x="7517372" y="5372"/>
                <a:ext cx="513437" cy="3726789"/>
              </a:xfrm>
              <a:prstGeom prst="leftBrace">
                <a:avLst>
                  <a:gd name="adj1" fmla="val 27839"/>
                  <a:gd name="adj2" fmla="val 50391"/>
                </a:avLst>
              </a:prstGeom>
              <a:ln w="76200">
                <a:solidFill>
                  <a:srgbClr val="FF0000"/>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grpSp>
        <p:grpSp>
          <p:nvGrpSpPr>
            <p:cNvPr id="20" name="Group 19">
              <a:extLst>
                <a:ext uri="{FF2B5EF4-FFF2-40B4-BE49-F238E27FC236}">
                  <a16:creationId xmlns:a16="http://schemas.microsoft.com/office/drawing/2014/main" id="{3E187EA3-BEA3-4223-B81F-6A780891F756}"/>
                </a:ext>
              </a:extLst>
            </p:cNvPr>
            <p:cNvGrpSpPr/>
            <p:nvPr/>
          </p:nvGrpSpPr>
          <p:grpSpPr>
            <a:xfrm>
              <a:off x="515035" y="2351314"/>
              <a:ext cx="1332559" cy="3468914"/>
              <a:chOff x="515035" y="2351314"/>
              <a:chExt cx="1332559" cy="3468914"/>
            </a:xfrm>
          </p:grpSpPr>
          <p:sp>
            <p:nvSpPr>
              <p:cNvPr id="13" name="TextBox 12">
                <a:extLst>
                  <a:ext uri="{FF2B5EF4-FFF2-40B4-BE49-F238E27FC236}">
                    <a16:creationId xmlns:a16="http://schemas.microsoft.com/office/drawing/2014/main" id="{7FF3036E-B2BC-4B15-854D-486D783CC96A}"/>
                  </a:ext>
                </a:extLst>
              </p:cNvPr>
              <p:cNvSpPr txBox="1"/>
              <p:nvPr/>
            </p:nvSpPr>
            <p:spPr>
              <a:xfrm rot="16200000">
                <a:off x="-237079" y="3668948"/>
                <a:ext cx="2150560" cy="646331"/>
              </a:xfrm>
              <a:prstGeom prst="rect">
                <a:avLst/>
              </a:prstGeom>
              <a:noFill/>
            </p:spPr>
            <p:txBody>
              <a:bodyPr wrap="square">
                <a:spAutoFit/>
              </a:bodyPr>
              <a:lstStyle/>
              <a:p>
                <a:r>
                  <a:rPr lang="en-US" sz="3600" dirty="0">
                    <a:solidFill>
                      <a:srgbClr val="FF0000"/>
                    </a:solidFill>
                    <a:latin typeface="Euclid Circular B" panose="020B0504000000000000" pitchFamily="34" charset="0"/>
                    <a:ea typeface="Euclid Circular B" panose="020B0504000000000000" pitchFamily="34" charset="0"/>
                  </a:rPr>
                  <a:t>Features</a:t>
                </a:r>
                <a:endParaRPr lang="en-US" sz="3600" dirty="0"/>
              </a:p>
            </p:txBody>
          </p:sp>
          <p:sp>
            <p:nvSpPr>
              <p:cNvPr id="17" name="Left Brace 16">
                <a:extLst>
                  <a:ext uri="{FF2B5EF4-FFF2-40B4-BE49-F238E27FC236}">
                    <a16:creationId xmlns:a16="http://schemas.microsoft.com/office/drawing/2014/main" id="{F9F3C690-ED7E-4EDD-92CC-A2D180FBD8F9}"/>
                  </a:ext>
                </a:extLst>
              </p:cNvPr>
              <p:cNvSpPr/>
              <p:nvPr/>
            </p:nvSpPr>
            <p:spPr>
              <a:xfrm rot="10800000" flipH="1">
                <a:off x="1379797" y="2351314"/>
                <a:ext cx="467797" cy="3468914"/>
              </a:xfrm>
              <a:prstGeom prst="leftBrace">
                <a:avLst>
                  <a:gd name="adj1" fmla="val 130228"/>
                  <a:gd name="adj2" fmla="val 49554"/>
                </a:avLst>
              </a:prstGeom>
              <a:ln w="76200">
                <a:solidFill>
                  <a:srgbClr val="FF0000"/>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grpSp>
        <p:sp>
          <p:nvSpPr>
            <p:cNvPr id="19" name="Arrow: Right 18">
              <a:extLst>
                <a:ext uri="{FF2B5EF4-FFF2-40B4-BE49-F238E27FC236}">
                  <a16:creationId xmlns:a16="http://schemas.microsoft.com/office/drawing/2014/main" id="{D1CE2CAA-21A5-4C23-8C4B-E182E71D1A8E}"/>
                </a:ext>
              </a:extLst>
            </p:cNvPr>
            <p:cNvSpPr/>
            <p:nvPr/>
          </p:nvSpPr>
          <p:spPr>
            <a:xfrm rot="10800000">
              <a:off x="10510068" y="2653812"/>
              <a:ext cx="298622" cy="341378"/>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78173093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8100DA7-4655-49F5-9662-F78AC33AF65C}"/>
              </a:ext>
            </a:extLst>
          </p:cNvPr>
          <p:cNvSpPr>
            <a:spLocks noGrp="1"/>
          </p:cNvSpPr>
          <p:nvPr>
            <p:ph type="title"/>
          </p:nvPr>
        </p:nvSpPr>
        <p:spPr>
          <a:xfrm>
            <a:off x="838200" y="307247"/>
            <a:ext cx="10515600" cy="652462"/>
          </a:xfrm>
        </p:spPr>
        <p:txBody>
          <a:bodyPr>
            <a:normAutofit fontScale="90000"/>
          </a:bodyPr>
          <a:lstStyle/>
          <a:p>
            <a:r>
              <a:rPr lang="en-US" b="1" noProof="0" dirty="0">
                <a:solidFill>
                  <a:srgbClr val="292D33"/>
                </a:solidFill>
                <a:latin typeface="Euclid Circular B" panose="020B0504000000000000" pitchFamily="34" charset="0"/>
                <a:ea typeface="Euclid Circular B" panose="020B0504000000000000" pitchFamily="34" charset="0"/>
              </a:rPr>
              <a:t>The Feature System — </a:t>
            </a:r>
            <a:r>
              <a:rPr lang="en-US" sz="4400" noProof="0" dirty="0">
                <a:solidFill>
                  <a:srgbClr val="292D33"/>
                </a:solidFill>
                <a:latin typeface="Euclid Circular B" panose="020B0504000000000000" pitchFamily="34" charset="0"/>
                <a:ea typeface="Euclid Circular B" panose="020B0504000000000000" pitchFamily="34" charset="0"/>
              </a:rPr>
              <a:t>Define your features</a:t>
            </a:r>
            <a:endParaRPr lang="en-US" noProof="0" dirty="0">
              <a:solidFill>
                <a:srgbClr val="292D33"/>
              </a:solidFill>
              <a:latin typeface="Euclid Circular B" panose="020B0504000000000000" pitchFamily="34" charset="0"/>
              <a:ea typeface="Euclid Circular B" panose="020B0504000000000000" pitchFamily="34" charset="0"/>
            </a:endParaRPr>
          </a:p>
        </p:txBody>
      </p:sp>
      <p:pic>
        <p:nvPicPr>
          <p:cNvPr id="18" name="Picture 17">
            <a:extLst>
              <a:ext uri="{FF2B5EF4-FFF2-40B4-BE49-F238E27FC236}">
                <a16:creationId xmlns:a16="http://schemas.microsoft.com/office/drawing/2014/main" id="{EEAFCAA5-FF94-465E-8A10-C8F1AD7A916E}"/>
              </a:ext>
            </a:extLst>
          </p:cNvPr>
          <p:cNvPicPr>
            <a:picLocks noChangeAspect="1"/>
          </p:cNvPicPr>
          <p:nvPr/>
        </p:nvPicPr>
        <p:blipFill rotWithShape="1">
          <a:blip r:embed="rId3"/>
          <a:srcRect r="851"/>
          <a:stretch/>
        </p:blipFill>
        <p:spPr>
          <a:xfrm>
            <a:off x="242319" y="1769411"/>
            <a:ext cx="11696253" cy="3568708"/>
          </a:xfrm>
          <a:prstGeom prst="rect">
            <a:avLst/>
          </a:prstGeom>
          <a:ln>
            <a:noFill/>
          </a:ln>
          <a:effectLst>
            <a:outerShdw blurRad="190500" algn="tl" rotWithShape="0">
              <a:srgbClr val="000000">
                <a:alpha val="70000"/>
              </a:srgbClr>
            </a:outerShdw>
          </a:effectLst>
        </p:spPr>
      </p:pic>
      <p:sp>
        <p:nvSpPr>
          <p:cNvPr id="2" name="Rectangle 1">
            <a:extLst>
              <a:ext uri="{FF2B5EF4-FFF2-40B4-BE49-F238E27FC236}">
                <a16:creationId xmlns:a16="http://schemas.microsoft.com/office/drawing/2014/main" id="{E8CB08DF-BF46-4BB2-AB5F-54259055440C}"/>
              </a:ext>
            </a:extLst>
          </p:cNvPr>
          <p:cNvSpPr/>
          <p:nvPr/>
        </p:nvSpPr>
        <p:spPr>
          <a:xfrm>
            <a:off x="1564421" y="3429000"/>
            <a:ext cx="5973201" cy="1180006"/>
          </a:xfrm>
          <a:prstGeom prst="rect">
            <a:avLst/>
          </a:prstGeom>
          <a:noFill/>
          <a:ln w="57150" cmpd="sng">
            <a:solidFill>
              <a:srgbClr val="FF0000"/>
            </a:solidFill>
            <a:extLst>
              <a:ext uri="{C807C97D-BFC1-408E-A445-0C87EB9F89A2}">
                <ask:lineSketchStyleProps xmlns:ask="http://schemas.microsoft.com/office/drawing/2018/sketchyshapes">
                  <ask:type>
                    <ask:lineSketchNone/>
                  </ask:type>
                </ask:lineSketchStyleProps>
              </a:ext>
            </a:extLst>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9" name="Title 1">
            <a:extLst>
              <a:ext uri="{FF2B5EF4-FFF2-40B4-BE49-F238E27FC236}">
                <a16:creationId xmlns:a16="http://schemas.microsoft.com/office/drawing/2014/main" id="{922C623B-3DD7-4179-88F7-AFF1C3DD4BD5}"/>
              </a:ext>
            </a:extLst>
          </p:cNvPr>
          <p:cNvSpPr txBox="1">
            <a:spLocks/>
          </p:cNvSpPr>
          <p:nvPr/>
        </p:nvSpPr>
        <p:spPr>
          <a:xfrm>
            <a:off x="3591457" y="4933363"/>
            <a:ext cx="5520490" cy="118000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vert="horz" lIns="91440" tIns="45720" rIns="91440" bIns="45720" rtlCol="0" anchor="ctr">
            <a:normAutofit fontScale="92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solidFill>
                  <a:srgbClr val="292D33"/>
                </a:solidFill>
                <a:latin typeface="Euclid Circular B" panose="020B0504000000000000" pitchFamily="34" charset="0"/>
                <a:ea typeface="Euclid Circular B" panose="020B0504000000000000" pitchFamily="34" charset="0"/>
              </a:rPr>
              <a:t>Features are stored in a readonly list</a:t>
            </a:r>
            <a:endParaRPr lang="en-US" sz="3600" b="1" dirty="0">
              <a:solidFill>
                <a:srgbClr val="292D33"/>
              </a:solidFill>
              <a:latin typeface="Euclid Circular B" panose="020B0504000000000000" pitchFamily="34" charset="0"/>
              <a:ea typeface="Euclid Circular B" panose="020B0504000000000000" pitchFamily="34" charset="0"/>
            </a:endParaRPr>
          </a:p>
        </p:txBody>
      </p:sp>
    </p:spTree>
    <p:extLst>
      <p:ext uri="{BB962C8B-B14F-4D97-AF65-F5344CB8AC3E}">
        <p14:creationId xmlns:p14="http://schemas.microsoft.com/office/powerpoint/2010/main" val="317912916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1238395A-57A6-4490-81B3-B8F29E72EEC9}"/>
              </a:ext>
            </a:extLst>
          </p:cNvPr>
          <p:cNvSpPr txBox="1">
            <a:spLocks/>
          </p:cNvSpPr>
          <p:nvPr/>
        </p:nvSpPr>
        <p:spPr>
          <a:xfrm>
            <a:off x="838200" y="384707"/>
            <a:ext cx="11073714" cy="652462"/>
          </a:xfrm>
          <a:prstGeom prst="rect">
            <a:avLst/>
          </a:prstGeom>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solidFill>
                  <a:srgbClr val="292D33"/>
                </a:solidFill>
                <a:latin typeface="Euclid Circular B" panose="020B0504000000000000" pitchFamily="34" charset="0"/>
                <a:ea typeface="Euclid Circular B" panose="020B0504000000000000" pitchFamily="34" charset="0"/>
              </a:rPr>
              <a:t>The Feature System — </a:t>
            </a:r>
            <a:r>
              <a:rPr lang="en-US" sz="4400" noProof="0" dirty="0">
                <a:solidFill>
                  <a:srgbClr val="292D33"/>
                </a:solidFill>
                <a:latin typeface="Euclid Circular B" panose="020B0504000000000000" pitchFamily="34" charset="0"/>
                <a:ea typeface="Euclid Circular B" panose="020B0504000000000000" pitchFamily="34" charset="0"/>
              </a:rPr>
              <a:t>Check the features</a:t>
            </a:r>
            <a:endParaRPr lang="en-US" b="1" dirty="0">
              <a:solidFill>
                <a:srgbClr val="FF0000"/>
              </a:solidFill>
              <a:latin typeface="Euclid Circular B" panose="020B0504000000000000" pitchFamily="34" charset="0"/>
              <a:ea typeface="Euclid Circular B" panose="020B0504000000000000" pitchFamily="34" charset="0"/>
            </a:endParaRPr>
          </a:p>
        </p:txBody>
      </p:sp>
      <p:pic>
        <p:nvPicPr>
          <p:cNvPr id="6" name="Picture 5">
            <a:extLst>
              <a:ext uri="{FF2B5EF4-FFF2-40B4-BE49-F238E27FC236}">
                <a16:creationId xmlns:a16="http://schemas.microsoft.com/office/drawing/2014/main" id="{C448747D-4E3F-4BFF-A5C2-1EFEAF1E1882}"/>
              </a:ext>
            </a:extLst>
          </p:cNvPr>
          <p:cNvPicPr>
            <a:picLocks noChangeAspect="1"/>
          </p:cNvPicPr>
          <p:nvPr/>
        </p:nvPicPr>
        <p:blipFill>
          <a:blip r:embed="rId3"/>
          <a:stretch>
            <a:fillRect/>
          </a:stretch>
        </p:blipFill>
        <p:spPr>
          <a:xfrm>
            <a:off x="332376" y="1363400"/>
            <a:ext cx="11527247" cy="5109893"/>
          </a:xfrm>
          <a:prstGeom prst="rect">
            <a:avLst/>
          </a:prstGeom>
          <a:ln>
            <a:noFill/>
          </a:ln>
          <a:effectLst>
            <a:outerShdw blurRad="190500" algn="tl" rotWithShape="0">
              <a:srgbClr val="000000">
                <a:alpha val="70000"/>
              </a:srgbClr>
            </a:outerShdw>
          </a:effectLst>
        </p:spPr>
      </p:pic>
      <p:cxnSp>
        <p:nvCxnSpPr>
          <p:cNvPr id="4" name="Straight Connector 3">
            <a:extLst>
              <a:ext uri="{FF2B5EF4-FFF2-40B4-BE49-F238E27FC236}">
                <a16:creationId xmlns:a16="http://schemas.microsoft.com/office/drawing/2014/main" id="{1361C638-53A6-4643-9258-2992E60FCCD2}"/>
              </a:ext>
            </a:extLst>
          </p:cNvPr>
          <p:cNvCxnSpPr>
            <a:cxnSpLocks/>
          </p:cNvCxnSpPr>
          <p:nvPr/>
        </p:nvCxnSpPr>
        <p:spPr>
          <a:xfrm>
            <a:off x="508686" y="2885727"/>
            <a:ext cx="6757087" cy="0"/>
          </a:xfrm>
          <a:prstGeom prst="line">
            <a:avLst/>
          </a:prstGeom>
          <a:ln w="76200">
            <a:solidFill>
              <a:srgbClr val="FF0000"/>
            </a:solidFill>
          </a:ln>
        </p:spPr>
        <p:style>
          <a:lnRef idx="3">
            <a:schemeClr val="accent2"/>
          </a:lnRef>
          <a:fillRef idx="0">
            <a:schemeClr val="accent2"/>
          </a:fillRef>
          <a:effectRef idx="2">
            <a:schemeClr val="accent2"/>
          </a:effectRef>
          <a:fontRef idx="minor">
            <a:schemeClr val="tx1"/>
          </a:fontRef>
        </p:style>
      </p:cxnSp>
      <p:cxnSp>
        <p:nvCxnSpPr>
          <p:cNvPr id="14" name="Straight Connector 13">
            <a:extLst>
              <a:ext uri="{FF2B5EF4-FFF2-40B4-BE49-F238E27FC236}">
                <a16:creationId xmlns:a16="http://schemas.microsoft.com/office/drawing/2014/main" id="{117DE4C8-8F2E-44E5-9B69-802261FD978D}"/>
              </a:ext>
            </a:extLst>
          </p:cNvPr>
          <p:cNvCxnSpPr>
            <a:cxnSpLocks/>
          </p:cNvCxnSpPr>
          <p:nvPr/>
        </p:nvCxnSpPr>
        <p:spPr>
          <a:xfrm>
            <a:off x="2094470" y="4397371"/>
            <a:ext cx="9187249" cy="0"/>
          </a:xfrm>
          <a:prstGeom prst="line">
            <a:avLst/>
          </a:prstGeom>
          <a:ln w="76200">
            <a:solidFill>
              <a:srgbClr val="FF0000"/>
            </a:solidFill>
          </a:ln>
        </p:spPr>
        <p:style>
          <a:lnRef idx="3">
            <a:schemeClr val="accent2"/>
          </a:lnRef>
          <a:fillRef idx="0">
            <a:schemeClr val="accent2"/>
          </a:fillRef>
          <a:effectRef idx="2">
            <a:schemeClr val="accent2"/>
          </a:effectRef>
          <a:fontRef idx="minor">
            <a:schemeClr val="tx1"/>
          </a:fontRef>
        </p:style>
      </p:cxnSp>
      <p:sp>
        <p:nvSpPr>
          <p:cNvPr id="16" name="Title 1">
            <a:extLst>
              <a:ext uri="{FF2B5EF4-FFF2-40B4-BE49-F238E27FC236}">
                <a16:creationId xmlns:a16="http://schemas.microsoft.com/office/drawing/2014/main" id="{675CDB08-C6CD-411B-8AD1-0A11415918C9}"/>
              </a:ext>
            </a:extLst>
          </p:cNvPr>
          <p:cNvSpPr txBox="1">
            <a:spLocks/>
          </p:cNvSpPr>
          <p:nvPr/>
        </p:nvSpPr>
        <p:spPr>
          <a:xfrm>
            <a:off x="7890710" y="1867706"/>
            <a:ext cx="3792604" cy="108699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solidFill>
                  <a:srgbClr val="292D33"/>
                </a:solidFill>
                <a:latin typeface="Euclid Circular B" panose="020B0504000000000000" pitchFamily="34" charset="0"/>
                <a:ea typeface="Euclid Circular B" panose="020B0504000000000000" pitchFamily="34" charset="0"/>
              </a:rPr>
              <a:t>Declarative check </a:t>
            </a:r>
            <a:endParaRPr lang="en-US" sz="3600" b="1" dirty="0">
              <a:solidFill>
                <a:srgbClr val="292D33"/>
              </a:solidFill>
              <a:latin typeface="Euclid Circular B" panose="020B0504000000000000" pitchFamily="34" charset="0"/>
              <a:ea typeface="Euclid Circular B" panose="020B0504000000000000" pitchFamily="34" charset="0"/>
            </a:endParaRPr>
          </a:p>
        </p:txBody>
      </p:sp>
      <p:cxnSp>
        <p:nvCxnSpPr>
          <p:cNvPr id="18" name="Straight Arrow Connector 17">
            <a:extLst>
              <a:ext uri="{FF2B5EF4-FFF2-40B4-BE49-F238E27FC236}">
                <a16:creationId xmlns:a16="http://schemas.microsoft.com/office/drawing/2014/main" id="{1327EF9E-2F4F-436F-81F1-35EE40C0142A}"/>
              </a:ext>
            </a:extLst>
          </p:cNvPr>
          <p:cNvCxnSpPr>
            <a:cxnSpLocks/>
          </p:cNvCxnSpPr>
          <p:nvPr/>
        </p:nvCxnSpPr>
        <p:spPr>
          <a:xfrm flipV="1">
            <a:off x="7253416" y="2460629"/>
            <a:ext cx="790833" cy="437456"/>
          </a:xfrm>
          <a:prstGeom prst="straightConnector1">
            <a:avLst/>
          </a:prstGeom>
          <a:ln w="76200">
            <a:solidFill>
              <a:srgbClr val="FF0000"/>
            </a:solidFill>
            <a:prstDash val="solid"/>
            <a:tailEnd type="triangle"/>
          </a:ln>
        </p:spPr>
        <p:style>
          <a:lnRef idx="3">
            <a:schemeClr val="accent2"/>
          </a:lnRef>
          <a:fillRef idx="0">
            <a:schemeClr val="accent2"/>
          </a:fillRef>
          <a:effectRef idx="2">
            <a:schemeClr val="accent2"/>
          </a:effectRef>
          <a:fontRef idx="minor">
            <a:schemeClr val="tx1"/>
          </a:fontRef>
        </p:style>
      </p:cxnSp>
      <p:sp>
        <p:nvSpPr>
          <p:cNvPr id="23" name="Title 1">
            <a:extLst>
              <a:ext uri="{FF2B5EF4-FFF2-40B4-BE49-F238E27FC236}">
                <a16:creationId xmlns:a16="http://schemas.microsoft.com/office/drawing/2014/main" id="{DD8A44E6-2702-42FD-883A-295FBB227C96}"/>
              </a:ext>
            </a:extLst>
          </p:cNvPr>
          <p:cNvSpPr txBox="1">
            <a:spLocks/>
          </p:cNvSpPr>
          <p:nvPr/>
        </p:nvSpPr>
        <p:spPr>
          <a:xfrm>
            <a:off x="6375057" y="4951105"/>
            <a:ext cx="5031369" cy="108699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solidFill>
                  <a:srgbClr val="292D33"/>
                </a:solidFill>
                <a:latin typeface="Euclid Circular B" panose="020B0504000000000000" pitchFamily="34" charset="0"/>
                <a:ea typeface="Euclid Circular B" panose="020B0504000000000000" pitchFamily="34" charset="0"/>
              </a:rPr>
              <a:t>Conditional check </a:t>
            </a:r>
            <a:endParaRPr lang="en-US" sz="3600" b="1" dirty="0">
              <a:solidFill>
                <a:srgbClr val="292D33"/>
              </a:solidFill>
              <a:latin typeface="Euclid Circular B" panose="020B0504000000000000" pitchFamily="34" charset="0"/>
              <a:ea typeface="Euclid Circular B" panose="020B0504000000000000" pitchFamily="34" charset="0"/>
            </a:endParaRPr>
          </a:p>
        </p:txBody>
      </p:sp>
      <p:cxnSp>
        <p:nvCxnSpPr>
          <p:cNvPr id="24" name="Straight Arrow Connector 23">
            <a:extLst>
              <a:ext uri="{FF2B5EF4-FFF2-40B4-BE49-F238E27FC236}">
                <a16:creationId xmlns:a16="http://schemas.microsoft.com/office/drawing/2014/main" id="{C468D150-EB60-4179-B691-9E43DF56127F}"/>
              </a:ext>
            </a:extLst>
          </p:cNvPr>
          <p:cNvCxnSpPr>
            <a:cxnSpLocks/>
          </p:cNvCxnSpPr>
          <p:nvPr/>
        </p:nvCxnSpPr>
        <p:spPr>
          <a:xfrm>
            <a:off x="7565884" y="4397371"/>
            <a:ext cx="312469" cy="681256"/>
          </a:xfrm>
          <a:prstGeom prst="straightConnector1">
            <a:avLst/>
          </a:prstGeom>
          <a:ln w="76200">
            <a:solidFill>
              <a:srgbClr val="FF0000"/>
            </a:solidFill>
            <a:prstDash val="solid"/>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339243234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F43E8A8-6806-4199-8191-B737D6817CB9}"/>
              </a:ext>
            </a:extLst>
          </p:cNvPr>
          <p:cNvSpPr txBox="1"/>
          <p:nvPr/>
        </p:nvSpPr>
        <p:spPr>
          <a:xfrm>
            <a:off x="838200" y="1269861"/>
            <a:ext cx="11086070" cy="523220"/>
          </a:xfrm>
          <a:prstGeom prst="rect">
            <a:avLst/>
          </a:prstGeom>
          <a:noFill/>
        </p:spPr>
        <p:txBody>
          <a:bodyPr wrap="square">
            <a:spAutoFit/>
          </a:bodyPr>
          <a:lstStyle/>
          <a:p>
            <a:r>
              <a:rPr lang="en-US" sz="2800" noProof="0" dirty="0">
                <a:latin typeface="Euclid Circular B" panose="020B0504000000000000" pitchFamily="34" charset="0"/>
                <a:ea typeface="Euclid Circular B" panose="020B0504000000000000" pitchFamily="34" charset="0"/>
              </a:rPr>
              <a:t>Use the </a:t>
            </a:r>
            <a:r>
              <a:rPr lang="en-US" sz="2800" b="1" noProof="0" dirty="0">
                <a:latin typeface="Euclid Circular B" panose="020B0504000000000000" pitchFamily="34" charset="0"/>
                <a:ea typeface="Euclid Circular B" panose="020B0504000000000000" pitchFamily="34" charset="0"/>
              </a:rPr>
              <a:t>Management UI </a:t>
            </a:r>
            <a:r>
              <a:rPr lang="en-US" sz="2800" noProof="0" dirty="0">
                <a:latin typeface="Euclid Circular B" panose="020B0504000000000000" pitchFamily="34" charset="0"/>
                <a:ea typeface="Euclid Circular B" panose="020B0504000000000000" pitchFamily="34" charset="0"/>
              </a:rPr>
              <a:t>to manage features for tenants</a:t>
            </a:r>
          </a:p>
        </p:txBody>
      </p:sp>
      <p:sp>
        <p:nvSpPr>
          <p:cNvPr id="7" name="Title 1">
            <a:extLst>
              <a:ext uri="{FF2B5EF4-FFF2-40B4-BE49-F238E27FC236}">
                <a16:creationId xmlns:a16="http://schemas.microsoft.com/office/drawing/2014/main" id="{7765361E-63EB-416B-ADD9-0B7E10E4A891}"/>
              </a:ext>
            </a:extLst>
          </p:cNvPr>
          <p:cNvSpPr txBox="1">
            <a:spLocks/>
          </p:cNvSpPr>
          <p:nvPr/>
        </p:nvSpPr>
        <p:spPr>
          <a:xfrm>
            <a:off x="838200" y="383640"/>
            <a:ext cx="10515600" cy="652462"/>
          </a:xfrm>
          <a:prstGeom prst="rect">
            <a:avLst/>
          </a:prstGeom>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solidFill>
                  <a:srgbClr val="292D33"/>
                </a:solidFill>
                <a:latin typeface="Euclid Circular B" panose="020B0504000000000000" pitchFamily="34" charset="0"/>
                <a:ea typeface="Euclid Circular B" panose="020B0504000000000000" pitchFamily="34" charset="0"/>
              </a:rPr>
              <a:t>The Feature System</a:t>
            </a:r>
          </a:p>
        </p:txBody>
      </p:sp>
      <p:pic>
        <p:nvPicPr>
          <p:cNvPr id="10" name="Picture 9">
            <a:extLst>
              <a:ext uri="{FF2B5EF4-FFF2-40B4-BE49-F238E27FC236}">
                <a16:creationId xmlns:a16="http://schemas.microsoft.com/office/drawing/2014/main" id="{4CA4AEF7-5367-46B6-A39E-B1A27A278A1D}"/>
              </a:ext>
            </a:extLst>
          </p:cNvPr>
          <p:cNvPicPr>
            <a:picLocks noChangeAspect="1"/>
          </p:cNvPicPr>
          <p:nvPr/>
        </p:nvPicPr>
        <p:blipFill rotWithShape="1">
          <a:blip r:embed="rId3"/>
          <a:srcRect l="1139"/>
          <a:stretch/>
        </p:blipFill>
        <p:spPr>
          <a:xfrm>
            <a:off x="986971" y="2157468"/>
            <a:ext cx="7869412" cy="3629932"/>
          </a:xfrm>
          <a:prstGeom prst="rect">
            <a:avLst/>
          </a:prstGeom>
        </p:spPr>
      </p:pic>
    </p:spTree>
    <p:extLst>
      <p:ext uri="{BB962C8B-B14F-4D97-AF65-F5344CB8AC3E}">
        <p14:creationId xmlns:p14="http://schemas.microsoft.com/office/powerpoint/2010/main" val="249290174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11F08-6CA0-48F1-AD67-97430DDA07F0}"/>
              </a:ext>
            </a:extLst>
          </p:cNvPr>
          <p:cNvSpPr>
            <a:spLocks noGrp="1"/>
          </p:cNvSpPr>
          <p:nvPr>
            <p:ph type="title"/>
          </p:nvPr>
        </p:nvSpPr>
        <p:spPr>
          <a:xfrm>
            <a:off x="836996" y="326933"/>
            <a:ext cx="7889040" cy="859171"/>
          </a:xfrm>
        </p:spPr>
        <p:txBody>
          <a:bodyPr/>
          <a:lstStyle/>
          <a:p>
            <a:r>
              <a:rPr lang="en-US" b="1" noProof="0" dirty="0">
                <a:solidFill>
                  <a:schemeClr val="bg1">
                    <a:lumMod val="65000"/>
                  </a:schemeClr>
                </a:solidFill>
                <a:latin typeface="Euclid Circular B" panose="020B0504000000000000" pitchFamily="34" charset="0"/>
                <a:ea typeface="Euclid Circular B" panose="020B0504000000000000" pitchFamily="34" charset="0"/>
              </a:rPr>
              <a:t>Thank you for listening </a:t>
            </a:r>
          </a:p>
        </p:txBody>
      </p:sp>
      <p:sp>
        <p:nvSpPr>
          <p:cNvPr id="11" name="TextBox 10">
            <a:extLst>
              <a:ext uri="{FF2B5EF4-FFF2-40B4-BE49-F238E27FC236}">
                <a16:creationId xmlns:a16="http://schemas.microsoft.com/office/drawing/2014/main" id="{C3E6521E-CDBE-4BBF-BDAE-3CC9A0AEF5A0}"/>
              </a:ext>
            </a:extLst>
          </p:cNvPr>
          <p:cNvSpPr txBox="1"/>
          <p:nvPr/>
        </p:nvSpPr>
        <p:spPr>
          <a:xfrm>
            <a:off x="836996" y="5680627"/>
            <a:ext cx="9461500" cy="738664"/>
          </a:xfrm>
          <a:prstGeom prst="rect">
            <a:avLst/>
          </a:prstGeom>
          <a:noFill/>
        </p:spPr>
        <p:txBody>
          <a:bodyPr wrap="square">
            <a:spAutoFit/>
          </a:bodyPr>
          <a:lstStyle/>
          <a:p>
            <a:r>
              <a:rPr lang="en-US" b="1" dirty="0">
                <a:latin typeface="Euclid Circular B Light" panose="020B0304000000000000" pitchFamily="34" charset="0"/>
                <a:ea typeface="Euclid Circular B Light" panose="020B0304000000000000" pitchFamily="34" charset="0"/>
              </a:rPr>
              <a:t>Download this presentation:</a:t>
            </a:r>
          </a:p>
          <a:p>
            <a:r>
              <a:rPr lang="en-US" sz="2400" dirty="0">
                <a:solidFill>
                  <a:schemeClr val="tx1">
                    <a:lumMod val="75000"/>
                    <a:lumOff val="25000"/>
                  </a:schemeClr>
                </a:solidFill>
                <a:latin typeface="Euclid Circular B Light" panose="020B0304000000000000" pitchFamily="34" charset="0"/>
                <a:ea typeface="Euclid Circular B Light" panose="020B0304000000000000" pitchFamily="34" charset="0"/>
                <a:hlinkClick r:id="rId3">
                  <a:extLst>
                    <a:ext uri="{A12FA001-AC4F-418D-AE19-62706E023703}">
                      <ahyp:hlinkClr xmlns:ahyp="http://schemas.microsoft.com/office/drawing/2018/hyperlinkcolor" val="tx"/>
                    </a:ext>
                  </a:extLst>
                </a:hlinkClick>
              </a:rPr>
              <a:t>https://github.com/ebicoglu/presentations</a:t>
            </a:r>
            <a:r>
              <a:rPr lang="en-US" sz="1600" dirty="0">
                <a:solidFill>
                  <a:schemeClr val="tx1">
                    <a:lumMod val="75000"/>
                    <a:lumOff val="25000"/>
                  </a:schemeClr>
                </a:solidFill>
                <a:latin typeface="Euclid Circular B Light" panose="020B0304000000000000" pitchFamily="34" charset="0"/>
                <a:ea typeface="Euclid Circular B Light" panose="020B0304000000000000" pitchFamily="34" charset="0"/>
                <a:hlinkClick r:id="rId3">
                  <a:extLst>
                    <a:ext uri="{A12FA001-AC4F-418D-AE19-62706E023703}">
                      <ahyp:hlinkClr xmlns:ahyp="http://schemas.microsoft.com/office/drawing/2018/hyperlinkcolor" val="tx"/>
                    </a:ext>
                  </a:extLst>
                </a:hlinkClick>
              </a:rPr>
              <a:t>/</a:t>
            </a:r>
            <a:endParaRPr lang="en-US" sz="1600" dirty="0">
              <a:solidFill>
                <a:schemeClr val="tx1">
                  <a:lumMod val="75000"/>
                  <a:lumOff val="25000"/>
                </a:schemeClr>
              </a:solidFill>
              <a:latin typeface="Euclid Circular B Light" panose="020B0304000000000000" pitchFamily="34" charset="0"/>
              <a:ea typeface="Euclid Circular B Light" panose="020B0304000000000000" pitchFamily="34" charset="0"/>
            </a:endParaRPr>
          </a:p>
        </p:txBody>
      </p:sp>
      <p:pic>
        <p:nvPicPr>
          <p:cNvPr id="13" name="Resim 6">
            <a:extLst>
              <a:ext uri="{FF2B5EF4-FFF2-40B4-BE49-F238E27FC236}">
                <a16:creationId xmlns:a16="http://schemas.microsoft.com/office/drawing/2014/main" id="{6A3C4431-2FFE-480A-8F46-930D2755881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43412" y="1235162"/>
            <a:ext cx="2309127" cy="3352800"/>
          </a:xfrm>
          <a:prstGeom prst="rect">
            <a:avLst/>
          </a:prstGeom>
        </p:spPr>
      </p:pic>
      <p:grpSp>
        <p:nvGrpSpPr>
          <p:cNvPr id="7" name="Group 6">
            <a:extLst>
              <a:ext uri="{FF2B5EF4-FFF2-40B4-BE49-F238E27FC236}">
                <a16:creationId xmlns:a16="http://schemas.microsoft.com/office/drawing/2014/main" id="{7A69BCAD-C5A5-46C8-BDC6-CC420565D542}"/>
              </a:ext>
            </a:extLst>
          </p:cNvPr>
          <p:cNvGrpSpPr/>
          <p:nvPr/>
        </p:nvGrpSpPr>
        <p:grpSpPr>
          <a:xfrm>
            <a:off x="927656" y="1844520"/>
            <a:ext cx="6086539" cy="2485184"/>
            <a:chOff x="914956" y="1895258"/>
            <a:chExt cx="6086539" cy="2485184"/>
          </a:xfrm>
        </p:grpSpPr>
        <p:pic>
          <p:nvPicPr>
            <p:cNvPr id="8" name="Picture 7">
              <a:extLst>
                <a:ext uri="{FF2B5EF4-FFF2-40B4-BE49-F238E27FC236}">
                  <a16:creationId xmlns:a16="http://schemas.microsoft.com/office/drawing/2014/main" id="{D0AF95B2-1BBB-49D3-A13E-4D814271616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14956" y="1895258"/>
              <a:ext cx="528330" cy="540000"/>
            </a:xfrm>
            <a:prstGeom prst="rect">
              <a:avLst/>
            </a:prstGeom>
          </p:spPr>
        </p:pic>
        <p:pic>
          <p:nvPicPr>
            <p:cNvPr id="10" name="Picture 9">
              <a:extLst>
                <a:ext uri="{FF2B5EF4-FFF2-40B4-BE49-F238E27FC236}">
                  <a16:creationId xmlns:a16="http://schemas.microsoft.com/office/drawing/2014/main" id="{0991DF49-CE2B-4781-B2EF-BE47D59321A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14956" y="2834253"/>
              <a:ext cx="540000" cy="540000"/>
            </a:xfrm>
            <a:prstGeom prst="rect">
              <a:avLst/>
            </a:prstGeom>
          </p:spPr>
        </p:pic>
        <p:pic>
          <p:nvPicPr>
            <p:cNvPr id="12" name="Graphic 11">
              <a:extLst>
                <a:ext uri="{FF2B5EF4-FFF2-40B4-BE49-F238E27FC236}">
                  <a16:creationId xmlns:a16="http://schemas.microsoft.com/office/drawing/2014/main" id="{2B5CCA68-2479-4648-B425-D36ADDD7D1EA}"/>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914956" y="3824069"/>
              <a:ext cx="540000" cy="540000"/>
            </a:xfrm>
            <a:prstGeom prst="rect">
              <a:avLst/>
            </a:prstGeom>
          </p:spPr>
        </p:pic>
        <p:sp>
          <p:nvSpPr>
            <p:cNvPr id="14" name="Content Placeholder 2">
              <a:extLst>
                <a:ext uri="{FF2B5EF4-FFF2-40B4-BE49-F238E27FC236}">
                  <a16:creationId xmlns:a16="http://schemas.microsoft.com/office/drawing/2014/main" id="{BF74FE8A-CDA9-42A3-A4F5-7B3EF584EEBA}"/>
                </a:ext>
              </a:extLst>
            </p:cNvPr>
            <p:cNvSpPr txBox="1">
              <a:spLocks/>
            </p:cNvSpPr>
            <p:nvPr/>
          </p:nvSpPr>
          <p:spPr>
            <a:xfrm>
              <a:off x="1512000" y="1924332"/>
              <a:ext cx="5489495" cy="540000"/>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https://twitter.com/</a:t>
              </a:r>
              <a:r>
                <a:rPr lang="en-US" b="1" dirty="0"/>
                <a:t>alperebicoglu</a:t>
              </a:r>
              <a:r>
                <a:rPr lang="en-US" dirty="0"/>
                <a:t> </a:t>
              </a:r>
              <a:endParaRPr lang="en-US" dirty="0">
                <a:hlinkClick r:id="rId9">
                  <a:extLst>
                    <a:ext uri="{A12FA001-AC4F-418D-AE19-62706E023703}">
                      <ahyp:hlinkClr xmlns:ahyp="http://schemas.microsoft.com/office/drawing/2018/hyperlinkcolor" val="tx"/>
                    </a:ext>
                  </a:extLst>
                </a:hlinkClick>
              </a:endParaRPr>
            </a:p>
          </p:txBody>
        </p:sp>
        <p:sp>
          <p:nvSpPr>
            <p:cNvPr id="15" name="Content Placeholder 2">
              <a:extLst>
                <a:ext uri="{FF2B5EF4-FFF2-40B4-BE49-F238E27FC236}">
                  <a16:creationId xmlns:a16="http://schemas.microsoft.com/office/drawing/2014/main" id="{925506AB-57DF-4F76-B8D5-78F55AD5A404}"/>
                </a:ext>
              </a:extLst>
            </p:cNvPr>
            <p:cNvSpPr txBox="1">
              <a:spLocks/>
            </p:cNvSpPr>
            <p:nvPr/>
          </p:nvSpPr>
          <p:spPr>
            <a:xfrm>
              <a:off x="1512000" y="3840442"/>
              <a:ext cx="5489495" cy="540000"/>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https://medium.com</a:t>
              </a:r>
              <a:r>
                <a:rPr lang="en-US" b="1" dirty="0"/>
                <a:t>/@alperonline</a:t>
              </a:r>
            </a:p>
          </p:txBody>
        </p:sp>
        <p:sp>
          <p:nvSpPr>
            <p:cNvPr id="16" name="Content Placeholder 2">
              <a:extLst>
                <a:ext uri="{FF2B5EF4-FFF2-40B4-BE49-F238E27FC236}">
                  <a16:creationId xmlns:a16="http://schemas.microsoft.com/office/drawing/2014/main" id="{A45286BE-0897-42E1-8B75-D1CEFB43B1BD}"/>
                </a:ext>
              </a:extLst>
            </p:cNvPr>
            <p:cNvSpPr txBox="1">
              <a:spLocks/>
            </p:cNvSpPr>
            <p:nvPr/>
          </p:nvSpPr>
          <p:spPr>
            <a:xfrm>
              <a:off x="1512000" y="2882389"/>
              <a:ext cx="5489495" cy="540000"/>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https://github.com/</a:t>
              </a:r>
              <a:r>
                <a:rPr lang="en-US" b="1" dirty="0"/>
                <a:t>ebicoglu</a:t>
              </a:r>
              <a:endParaRPr lang="en-US" b="1" dirty="0">
                <a:hlinkClick r:id="rId9">
                  <a:extLst>
                    <a:ext uri="{A12FA001-AC4F-418D-AE19-62706E023703}">
                      <ahyp:hlinkClr xmlns:ahyp="http://schemas.microsoft.com/office/drawing/2018/hyperlinkcolor" val="tx"/>
                    </a:ext>
                  </a:extLst>
                </a:hlinkClick>
              </a:endParaRPr>
            </a:p>
          </p:txBody>
        </p:sp>
      </p:grpSp>
    </p:spTree>
    <p:extLst>
      <p:ext uri="{BB962C8B-B14F-4D97-AF65-F5344CB8AC3E}">
        <p14:creationId xmlns:p14="http://schemas.microsoft.com/office/powerpoint/2010/main" val="13776363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11F08-6CA0-48F1-AD67-97430DDA07F0}"/>
              </a:ext>
            </a:extLst>
          </p:cNvPr>
          <p:cNvSpPr>
            <a:spLocks noGrp="1"/>
          </p:cNvSpPr>
          <p:nvPr>
            <p:ph type="title"/>
          </p:nvPr>
        </p:nvSpPr>
        <p:spPr>
          <a:xfrm>
            <a:off x="694791" y="283581"/>
            <a:ext cx="10515600" cy="684565"/>
          </a:xfrm>
        </p:spPr>
        <p:txBody>
          <a:bodyPr>
            <a:normAutofit fontScale="90000"/>
          </a:bodyPr>
          <a:lstStyle/>
          <a:p>
            <a:r>
              <a:rPr lang="en-US" noProof="0" dirty="0">
                <a:solidFill>
                  <a:srgbClr val="292D33"/>
                </a:solidFill>
                <a:latin typeface="Euclid Circular B" panose="020B0504000000000000" pitchFamily="34" charset="0"/>
                <a:ea typeface="Euclid Circular B" panose="020B0504000000000000" pitchFamily="34" charset="0"/>
              </a:rPr>
              <a:t>What is </a:t>
            </a:r>
            <a:r>
              <a:rPr lang="en-US" b="1" noProof="0" dirty="0">
                <a:solidFill>
                  <a:srgbClr val="292D33"/>
                </a:solidFill>
                <a:latin typeface="Euclid Circular B" panose="020B0504000000000000" pitchFamily="34" charset="0"/>
                <a:ea typeface="Euclid Circular B" panose="020B0504000000000000" pitchFamily="34" charset="0"/>
              </a:rPr>
              <a:t>ABP Framework?</a:t>
            </a:r>
          </a:p>
        </p:txBody>
      </p:sp>
      <p:sp>
        <p:nvSpPr>
          <p:cNvPr id="3" name="Content Placeholder 2">
            <a:extLst>
              <a:ext uri="{FF2B5EF4-FFF2-40B4-BE49-F238E27FC236}">
                <a16:creationId xmlns:a16="http://schemas.microsoft.com/office/drawing/2014/main" id="{891C7693-D3DF-4635-96F4-97F3B4136FDF}"/>
              </a:ext>
            </a:extLst>
          </p:cNvPr>
          <p:cNvSpPr>
            <a:spLocks noGrp="1"/>
          </p:cNvSpPr>
          <p:nvPr>
            <p:ph idx="1"/>
          </p:nvPr>
        </p:nvSpPr>
        <p:spPr>
          <a:xfrm>
            <a:off x="624406" y="1366501"/>
            <a:ext cx="10729394" cy="1042276"/>
          </a:xfrm>
        </p:spPr>
        <p:txBody>
          <a:bodyPr/>
          <a:lstStyle/>
          <a:p>
            <a:pPr marL="0" indent="0">
              <a:buNone/>
            </a:pPr>
            <a:r>
              <a:rPr lang="en-US" noProof="0" dirty="0">
                <a:latin typeface="Euclid Circular B" panose="020B0504000000000000" pitchFamily="34" charset="0"/>
                <a:ea typeface="Euclid Circular B" panose="020B0504000000000000" pitchFamily="34" charset="0"/>
              </a:rPr>
              <a:t>An </a:t>
            </a:r>
            <a:r>
              <a:rPr lang="en-US" noProof="0" dirty="0">
                <a:solidFill>
                  <a:srgbClr val="0070C0"/>
                </a:solidFill>
                <a:latin typeface="Euclid Circular B" panose="020B0504000000000000" pitchFamily="34" charset="0"/>
                <a:ea typeface="Euclid Circular B" panose="020B0504000000000000" pitchFamily="34" charset="0"/>
              </a:rPr>
              <a:t>opinionated architecture </a:t>
            </a:r>
            <a:r>
              <a:rPr lang="en-US" noProof="0" dirty="0">
                <a:latin typeface="Euclid Circular B" panose="020B0504000000000000" pitchFamily="34" charset="0"/>
                <a:ea typeface="Euclid Circular B" panose="020B0504000000000000" pitchFamily="34" charset="0"/>
              </a:rPr>
              <a:t>to build </a:t>
            </a:r>
            <a:r>
              <a:rPr lang="en-US" noProof="0" dirty="0">
                <a:solidFill>
                  <a:srgbClr val="B84297"/>
                </a:solidFill>
                <a:latin typeface="Euclid Circular B" panose="020B0504000000000000" pitchFamily="34" charset="0"/>
                <a:ea typeface="Euclid Circular B" panose="020B0504000000000000" pitchFamily="34" charset="0"/>
              </a:rPr>
              <a:t>line-of-business </a:t>
            </a:r>
            <a:r>
              <a:rPr lang="en-US" noProof="0" dirty="0">
                <a:latin typeface="Euclid Circular B" panose="020B0504000000000000" pitchFamily="34" charset="0"/>
                <a:ea typeface="Euclid Circular B" panose="020B0504000000000000" pitchFamily="34" charset="0"/>
              </a:rPr>
              <a:t>web apps on top of </a:t>
            </a:r>
            <a:r>
              <a:rPr lang="en-US" noProof="0" dirty="0">
                <a:solidFill>
                  <a:srgbClr val="512BD4"/>
                </a:solidFill>
                <a:latin typeface="Euclid Circular B" panose="020B0504000000000000" pitchFamily="34" charset="0"/>
                <a:ea typeface="Euclid Circular B" panose="020B0504000000000000" pitchFamily="34" charset="0"/>
              </a:rPr>
              <a:t>ASP.NET Core </a:t>
            </a:r>
          </a:p>
        </p:txBody>
      </p:sp>
      <p:grpSp>
        <p:nvGrpSpPr>
          <p:cNvPr id="14" name="Group 13">
            <a:extLst>
              <a:ext uri="{FF2B5EF4-FFF2-40B4-BE49-F238E27FC236}">
                <a16:creationId xmlns:a16="http://schemas.microsoft.com/office/drawing/2014/main" id="{304740A0-CBCC-42E0-882F-360DCC797FC9}"/>
              </a:ext>
            </a:extLst>
          </p:cNvPr>
          <p:cNvGrpSpPr/>
          <p:nvPr/>
        </p:nvGrpSpPr>
        <p:grpSpPr>
          <a:xfrm>
            <a:off x="191414" y="2449421"/>
            <a:ext cx="9625686" cy="3405279"/>
            <a:chOff x="89814" y="2512332"/>
            <a:chExt cx="10222585" cy="3520168"/>
          </a:xfrm>
        </p:grpSpPr>
        <p:sp>
          <p:nvSpPr>
            <p:cNvPr id="4" name="Rectangle 3">
              <a:extLst>
                <a:ext uri="{FF2B5EF4-FFF2-40B4-BE49-F238E27FC236}">
                  <a16:creationId xmlns:a16="http://schemas.microsoft.com/office/drawing/2014/main" id="{449F7368-6BAC-ED6D-DC8C-E60468DD34AC}"/>
                </a:ext>
              </a:extLst>
            </p:cNvPr>
            <p:cNvSpPr/>
            <p:nvPr/>
          </p:nvSpPr>
          <p:spPr>
            <a:xfrm>
              <a:off x="1730814" y="3824728"/>
              <a:ext cx="6759917" cy="944917"/>
            </a:xfrm>
            <a:prstGeom prst="rect">
              <a:avLst/>
            </a:prstGeom>
            <a:solidFill>
              <a:srgbClr val="38003C"/>
            </a:solidFill>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n-US" sz="3600" dirty="0">
                  <a:solidFill>
                    <a:schemeClr val="bg1"/>
                  </a:solidFill>
                </a:rPr>
                <a:t>ABP Framework</a:t>
              </a:r>
              <a:endParaRPr lang="en-US" sz="2400" dirty="0">
                <a:solidFill>
                  <a:schemeClr val="bg1"/>
                </a:solidFill>
              </a:endParaRPr>
            </a:p>
            <a:p>
              <a:r>
                <a:rPr lang="en-US" dirty="0">
                  <a:solidFill>
                    <a:schemeClr val="bg1"/>
                  </a:solidFill>
                </a:rPr>
                <a:t>Architecture &amp; infrastructure for the real-world business apps</a:t>
              </a:r>
            </a:p>
          </p:txBody>
        </p:sp>
        <p:sp>
          <p:nvSpPr>
            <p:cNvPr id="5" name="Rectangle 4">
              <a:extLst>
                <a:ext uri="{FF2B5EF4-FFF2-40B4-BE49-F238E27FC236}">
                  <a16:creationId xmlns:a16="http://schemas.microsoft.com/office/drawing/2014/main" id="{31058461-DB8C-E211-A154-522868A5F767}"/>
                </a:ext>
              </a:extLst>
            </p:cNvPr>
            <p:cNvSpPr/>
            <p:nvPr/>
          </p:nvSpPr>
          <p:spPr>
            <a:xfrm>
              <a:off x="1730815" y="5087583"/>
              <a:ext cx="8581584" cy="944917"/>
            </a:xfrm>
            <a:prstGeom prst="rect">
              <a:avLst/>
            </a:prstGeom>
            <a:solidFill>
              <a:srgbClr val="512BD4"/>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600" dirty="0">
                  <a:solidFill>
                    <a:schemeClr val="bg1"/>
                  </a:solidFill>
                </a:rPr>
                <a:t>.NET Platform / ASP.NET Core</a:t>
              </a:r>
            </a:p>
            <a:p>
              <a:r>
                <a:rPr lang="en-US" dirty="0">
                  <a:solidFill>
                    <a:schemeClr val="bg1"/>
                  </a:solidFill>
                </a:rPr>
                <a:t>Web application &amp; HTTP service development framework</a:t>
              </a:r>
            </a:p>
          </p:txBody>
        </p:sp>
        <p:pic>
          <p:nvPicPr>
            <p:cNvPr id="6" name="Picture 2">
              <a:extLst>
                <a:ext uri="{FF2B5EF4-FFF2-40B4-BE49-F238E27FC236}">
                  <a16:creationId xmlns:a16="http://schemas.microsoft.com/office/drawing/2014/main" id="{BCB6A854-125C-2B3C-0FA3-FE586A173A4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4406" y="5087582"/>
              <a:ext cx="912570" cy="944917"/>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7" name="Picture 6" descr="Shape&#10;&#10;Description automatically generated with low confidence">
              <a:extLst>
                <a:ext uri="{FF2B5EF4-FFF2-40B4-BE49-F238E27FC236}">
                  <a16:creationId xmlns:a16="http://schemas.microsoft.com/office/drawing/2014/main" id="{5AE3545F-D5C5-EF6F-E0D1-C6768FFEAEBC}"/>
                </a:ext>
              </a:extLst>
            </p:cNvPr>
            <p:cNvPicPr>
              <a:picLocks noChangeAspect="1"/>
            </p:cNvPicPr>
            <p:nvPr/>
          </p:nvPicPr>
          <p:blipFill>
            <a:blip r:embed="rId4">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576560" y="2512332"/>
              <a:ext cx="1008261" cy="1044000"/>
            </a:xfrm>
            <a:prstGeom prst="rect">
              <a:avLst/>
            </a:prstGeom>
            <a:effectLst>
              <a:outerShdw blurRad="50800" dist="38100" dir="2700000" algn="tl" rotWithShape="0">
                <a:prstClr val="black">
                  <a:alpha val="40000"/>
                </a:prstClr>
              </a:outerShdw>
            </a:effectLst>
          </p:spPr>
        </p:pic>
        <p:sp>
          <p:nvSpPr>
            <p:cNvPr id="8" name="Rectangle 7">
              <a:extLst>
                <a:ext uri="{FF2B5EF4-FFF2-40B4-BE49-F238E27FC236}">
                  <a16:creationId xmlns:a16="http://schemas.microsoft.com/office/drawing/2014/main" id="{AF2D1086-4513-EB65-DFAF-FCFD047F2A29}"/>
                </a:ext>
              </a:extLst>
            </p:cNvPr>
            <p:cNvSpPr/>
            <p:nvPr/>
          </p:nvSpPr>
          <p:spPr>
            <a:xfrm>
              <a:off x="1730814" y="2561874"/>
              <a:ext cx="8581585" cy="944917"/>
            </a:xfrm>
            <a:prstGeom prst="rect">
              <a:avLst/>
            </a:prstGeom>
            <a:solidFill>
              <a:schemeClr val="accent2">
                <a:lumMod val="75000"/>
              </a:schemeClr>
            </a:solidFill>
            <a:ln/>
            <a:effectLst>
              <a:outerShdw blurRad="50800" dist="381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r>
                <a:rPr lang="en-US" sz="3600" dirty="0">
                  <a:solidFill>
                    <a:schemeClr val="bg1"/>
                  </a:solidFill>
                </a:rPr>
                <a:t>Your Application</a:t>
              </a:r>
              <a:endParaRPr lang="en-US" sz="2400" dirty="0">
                <a:solidFill>
                  <a:schemeClr val="bg1"/>
                </a:solidFill>
              </a:endParaRPr>
            </a:p>
            <a:p>
              <a:r>
                <a:rPr lang="en-US" dirty="0">
                  <a:solidFill>
                    <a:schemeClr val="bg1"/>
                  </a:solidFill>
                </a:rPr>
                <a:t>Focus on your own business code!</a:t>
              </a:r>
            </a:p>
          </p:txBody>
        </p:sp>
        <p:cxnSp>
          <p:nvCxnSpPr>
            <p:cNvPr id="9" name="Straight Arrow Connector 8">
              <a:extLst>
                <a:ext uri="{FF2B5EF4-FFF2-40B4-BE49-F238E27FC236}">
                  <a16:creationId xmlns:a16="http://schemas.microsoft.com/office/drawing/2014/main" id="{A8F615BF-8833-712C-E653-3C443668F2A8}"/>
                </a:ext>
              </a:extLst>
            </p:cNvPr>
            <p:cNvCxnSpPr>
              <a:cxnSpLocks/>
              <a:endCxn id="5" idx="0"/>
            </p:cNvCxnSpPr>
            <p:nvPr/>
          </p:nvCxnSpPr>
          <p:spPr>
            <a:xfrm>
              <a:off x="6021607" y="4769645"/>
              <a:ext cx="0" cy="317937"/>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E2BE8A25-C7FE-B879-5EBC-046A6DB3E9F4}"/>
                </a:ext>
              </a:extLst>
            </p:cNvPr>
            <p:cNvCxnSpPr>
              <a:cxnSpLocks/>
              <a:stCxn id="8" idx="2"/>
            </p:cNvCxnSpPr>
            <p:nvPr/>
          </p:nvCxnSpPr>
          <p:spPr>
            <a:xfrm flipH="1">
              <a:off x="6021606" y="3506791"/>
              <a:ext cx="1" cy="31793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16498368-5F82-CD5C-0462-0A8B1D5D97D9}"/>
                </a:ext>
              </a:extLst>
            </p:cNvPr>
            <p:cNvCxnSpPr>
              <a:cxnSpLocks/>
            </p:cNvCxnSpPr>
            <p:nvPr/>
          </p:nvCxnSpPr>
          <p:spPr>
            <a:xfrm>
              <a:off x="9356486" y="3506791"/>
              <a:ext cx="0" cy="1580791"/>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6" name="Picture 15" descr="A picture containing text, transport, vector graphics&#10;&#10;Description automatically generated">
              <a:extLst>
                <a:ext uri="{FF2B5EF4-FFF2-40B4-BE49-F238E27FC236}">
                  <a16:creationId xmlns:a16="http://schemas.microsoft.com/office/drawing/2014/main" id="{E93630BA-05F1-753C-5298-EB552AE27F0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9814" y="3423224"/>
              <a:ext cx="1981754" cy="2052000"/>
            </a:xfrm>
            <a:prstGeom prst="rect">
              <a:avLst/>
            </a:prstGeom>
            <a:effectLst>
              <a:outerShdw blurRad="50800" dist="38100" dir="2700000" algn="tl" rotWithShape="0">
                <a:prstClr val="black">
                  <a:alpha val="40000"/>
                </a:prstClr>
              </a:outerShdw>
            </a:effectLst>
          </p:spPr>
        </p:pic>
      </p:grpSp>
    </p:spTree>
    <p:extLst>
      <p:ext uri="{BB962C8B-B14F-4D97-AF65-F5344CB8AC3E}">
        <p14:creationId xmlns:p14="http://schemas.microsoft.com/office/powerpoint/2010/main" val="24214280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11F08-6CA0-48F1-AD67-97430DDA07F0}"/>
              </a:ext>
            </a:extLst>
          </p:cNvPr>
          <p:cNvSpPr>
            <a:spLocks noGrp="1"/>
          </p:cNvSpPr>
          <p:nvPr>
            <p:ph type="title"/>
          </p:nvPr>
        </p:nvSpPr>
        <p:spPr>
          <a:xfrm>
            <a:off x="838200" y="469900"/>
            <a:ext cx="10515600" cy="1058863"/>
          </a:xfrm>
        </p:spPr>
        <p:txBody>
          <a:bodyPr/>
          <a:lstStyle/>
          <a:p>
            <a:r>
              <a:rPr lang="en-US" b="1" noProof="0" dirty="0">
                <a:solidFill>
                  <a:srgbClr val="292D33"/>
                </a:solidFill>
                <a:latin typeface="Euclid Circular B" panose="020B0504000000000000" pitchFamily="34" charset="0"/>
                <a:ea typeface="Euclid Circular B" panose="020B0504000000000000" pitchFamily="34" charset="0"/>
              </a:rPr>
              <a:t>Agenda</a:t>
            </a:r>
          </a:p>
        </p:txBody>
      </p:sp>
      <p:sp>
        <p:nvSpPr>
          <p:cNvPr id="3" name="Content Placeholder 2">
            <a:extLst>
              <a:ext uri="{FF2B5EF4-FFF2-40B4-BE49-F238E27FC236}">
                <a16:creationId xmlns:a16="http://schemas.microsoft.com/office/drawing/2014/main" id="{891C7693-D3DF-4635-96F4-97F3B4136FDF}"/>
              </a:ext>
            </a:extLst>
          </p:cNvPr>
          <p:cNvSpPr>
            <a:spLocks noGrp="1"/>
          </p:cNvSpPr>
          <p:nvPr>
            <p:ph idx="1"/>
          </p:nvPr>
        </p:nvSpPr>
        <p:spPr>
          <a:xfrm>
            <a:off x="838200" y="1674965"/>
            <a:ext cx="10515600" cy="4351338"/>
          </a:xfrm>
        </p:spPr>
        <p:txBody>
          <a:bodyPr/>
          <a:lstStyle/>
          <a:p>
            <a:r>
              <a:rPr lang="en-US" b="1" noProof="0" dirty="0">
                <a:latin typeface="Euclid Circular B" panose="020B0504000000000000" pitchFamily="34" charset="0"/>
                <a:ea typeface="Euclid Circular B" panose="020B0504000000000000" pitchFamily="34" charset="0"/>
              </a:rPr>
              <a:t>Introduction</a:t>
            </a:r>
            <a:r>
              <a:rPr lang="en-US" noProof="0" dirty="0">
                <a:latin typeface="Euclid Circular B" panose="020B0504000000000000" pitchFamily="34" charset="0"/>
                <a:ea typeface="Euclid Circular B" panose="020B0504000000000000" pitchFamily="34" charset="0"/>
              </a:rPr>
              <a:t> to SaaS &amp; Multi-Tenancy</a:t>
            </a:r>
          </a:p>
          <a:p>
            <a:r>
              <a:rPr lang="en-US" b="1" dirty="0">
                <a:latin typeface="Euclid Circular B" panose="020B0504000000000000" pitchFamily="34" charset="0"/>
                <a:ea typeface="Euclid Circular B" panose="020B0504000000000000" pitchFamily="34" charset="0"/>
              </a:rPr>
              <a:t>Pros and Cons </a:t>
            </a:r>
            <a:r>
              <a:rPr lang="en-US" dirty="0">
                <a:latin typeface="Euclid Circular B" panose="020B0504000000000000" pitchFamily="34" charset="0"/>
                <a:ea typeface="Euclid Circular B" panose="020B0504000000000000" pitchFamily="34" charset="0"/>
              </a:rPr>
              <a:t>of Multi-Tenancy</a:t>
            </a:r>
          </a:p>
          <a:p>
            <a:r>
              <a:rPr lang="en-US" dirty="0">
                <a:latin typeface="Euclid Circular B" panose="020B0504000000000000" pitchFamily="34" charset="0"/>
                <a:ea typeface="Euclid Circular B" panose="020B0504000000000000" pitchFamily="34" charset="0"/>
              </a:rPr>
              <a:t>Database &amp; </a:t>
            </a:r>
            <a:r>
              <a:rPr lang="en-US" b="1" dirty="0">
                <a:latin typeface="Euclid Circular B" panose="020B0504000000000000" pitchFamily="34" charset="0"/>
                <a:ea typeface="Euclid Circular B" panose="020B0504000000000000" pitchFamily="34" charset="0"/>
              </a:rPr>
              <a:t>Deployment</a:t>
            </a:r>
            <a:r>
              <a:rPr lang="en-US" dirty="0">
                <a:latin typeface="Euclid Circular B" panose="020B0504000000000000" pitchFamily="34" charset="0"/>
                <a:ea typeface="Euclid Circular B" panose="020B0504000000000000" pitchFamily="34" charset="0"/>
              </a:rPr>
              <a:t> </a:t>
            </a:r>
            <a:r>
              <a:rPr lang="en-US" b="1" dirty="0">
                <a:latin typeface="Euclid Circular B" panose="020B0504000000000000" pitchFamily="34" charset="0"/>
                <a:ea typeface="Euclid Circular B" panose="020B0504000000000000" pitchFamily="34" charset="0"/>
              </a:rPr>
              <a:t>Scenarios</a:t>
            </a:r>
          </a:p>
          <a:p>
            <a:r>
              <a:rPr lang="en-US" b="1" dirty="0">
                <a:latin typeface="Euclid Circular B" panose="020B0504000000000000" pitchFamily="34" charset="0"/>
                <a:ea typeface="Euclid Circular B" panose="020B0504000000000000" pitchFamily="34" charset="0"/>
              </a:rPr>
              <a:t>Determining</a:t>
            </a:r>
            <a:r>
              <a:rPr lang="en-US" dirty="0">
                <a:latin typeface="Euclid Circular B" panose="020B0504000000000000" pitchFamily="34" charset="0"/>
                <a:ea typeface="Euclid Circular B" panose="020B0504000000000000" pitchFamily="34" charset="0"/>
              </a:rPr>
              <a:t> and Changing the </a:t>
            </a:r>
            <a:r>
              <a:rPr lang="en-US" b="1" dirty="0">
                <a:latin typeface="Euclid Circular B" panose="020B0504000000000000" pitchFamily="34" charset="0"/>
                <a:ea typeface="Euclid Circular B" panose="020B0504000000000000" pitchFamily="34" charset="0"/>
              </a:rPr>
              <a:t>Active Tenant</a:t>
            </a:r>
          </a:p>
          <a:p>
            <a:r>
              <a:rPr lang="en-US" b="1" dirty="0">
                <a:latin typeface="Euclid Circular B" panose="020B0504000000000000" pitchFamily="34" charset="0"/>
                <a:ea typeface="Euclid Circular B" panose="020B0504000000000000" pitchFamily="34" charset="0"/>
              </a:rPr>
              <a:t>Data Isolation</a:t>
            </a:r>
          </a:p>
          <a:p>
            <a:r>
              <a:rPr lang="en-US" noProof="0" dirty="0">
                <a:latin typeface="Euclid Circular B" panose="020B0504000000000000" pitchFamily="34" charset="0"/>
                <a:ea typeface="Euclid Circular B" panose="020B0504000000000000" pitchFamily="34" charset="0"/>
              </a:rPr>
              <a:t>Conditionally Turning </a:t>
            </a:r>
            <a:r>
              <a:rPr lang="en-US" b="1" noProof="0" dirty="0">
                <a:latin typeface="Euclid Circular B" panose="020B0504000000000000" pitchFamily="34" charset="0"/>
                <a:ea typeface="Euclid Circular B" panose="020B0504000000000000" pitchFamily="34" charset="0"/>
              </a:rPr>
              <a:t>Multi-Tenancy On / Off</a:t>
            </a:r>
            <a:endParaRPr lang="en-US" noProof="0" dirty="0">
              <a:latin typeface="Euclid Circular B" panose="020B0504000000000000" pitchFamily="34" charset="0"/>
              <a:ea typeface="Euclid Circular B" panose="020B0504000000000000" pitchFamily="34" charset="0"/>
            </a:endParaRPr>
          </a:p>
          <a:p>
            <a:r>
              <a:rPr lang="en-US" dirty="0">
                <a:latin typeface="Euclid Circular B" panose="020B0504000000000000" pitchFamily="34" charset="0"/>
                <a:ea typeface="Euclid Circular B" panose="020B0504000000000000" pitchFamily="34" charset="0"/>
              </a:rPr>
              <a:t>Handling </a:t>
            </a:r>
            <a:r>
              <a:rPr lang="en-US" b="1" dirty="0">
                <a:latin typeface="Euclid Circular B" panose="020B0504000000000000" pitchFamily="34" charset="0"/>
                <a:ea typeface="Euclid Circular B" panose="020B0504000000000000" pitchFamily="34" charset="0"/>
              </a:rPr>
              <a:t>Database Migrations</a:t>
            </a:r>
          </a:p>
          <a:p>
            <a:r>
              <a:rPr lang="en-US" noProof="0" dirty="0">
                <a:latin typeface="Euclid Circular B" panose="020B0504000000000000" pitchFamily="34" charset="0"/>
                <a:ea typeface="Euclid Circular B" panose="020B0504000000000000" pitchFamily="34" charset="0"/>
              </a:rPr>
              <a:t>Implementation of the </a:t>
            </a:r>
            <a:r>
              <a:rPr lang="en-US" b="1" noProof="0" dirty="0">
                <a:latin typeface="Euclid Circular B" panose="020B0504000000000000" pitchFamily="34" charset="0"/>
                <a:ea typeface="Euclid Circular B" panose="020B0504000000000000" pitchFamily="34" charset="0"/>
              </a:rPr>
              <a:t>Feature System</a:t>
            </a:r>
          </a:p>
        </p:txBody>
      </p:sp>
    </p:spTree>
    <p:extLst>
      <p:ext uri="{BB962C8B-B14F-4D97-AF65-F5344CB8AC3E}">
        <p14:creationId xmlns:p14="http://schemas.microsoft.com/office/powerpoint/2010/main" val="7218469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11F08-6CA0-48F1-AD67-97430DDA07F0}"/>
              </a:ext>
            </a:extLst>
          </p:cNvPr>
          <p:cNvSpPr>
            <a:spLocks noGrp="1"/>
          </p:cNvSpPr>
          <p:nvPr>
            <p:ph type="title"/>
          </p:nvPr>
        </p:nvSpPr>
        <p:spPr>
          <a:xfrm>
            <a:off x="838200" y="272255"/>
            <a:ext cx="10515600" cy="1023145"/>
          </a:xfrm>
        </p:spPr>
        <p:txBody>
          <a:bodyPr/>
          <a:lstStyle/>
          <a:p>
            <a:r>
              <a:rPr lang="en-US" b="1" noProof="0" dirty="0">
                <a:solidFill>
                  <a:srgbClr val="292D33"/>
                </a:solidFill>
                <a:latin typeface="Euclid Circular B" panose="020B0504000000000000" pitchFamily="34" charset="0"/>
                <a:ea typeface="Euclid Circular B" panose="020B0504000000000000" pitchFamily="34" charset="0"/>
              </a:rPr>
              <a:t>What is Multi-Tenancy?</a:t>
            </a:r>
          </a:p>
        </p:txBody>
      </p:sp>
      <p:sp>
        <p:nvSpPr>
          <p:cNvPr id="3" name="Content Placeholder 2">
            <a:extLst>
              <a:ext uri="{FF2B5EF4-FFF2-40B4-BE49-F238E27FC236}">
                <a16:creationId xmlns:a16="http://schemas.microsoft.com/office/drawing/2014/main" id="{891C7693-D3DF-4635-96F4-97F3B4136FDF}"/>
              </a:ext>
            </a:extLst>
          </p:cNvPr>
          <p:cNvSpPr>
            <a:spLocks noGrp="1"/>
          </p:cNvSpPr>
          <p:nvPr>
            <p:ph idx="1"/>
          </p:nvPr>
        </p:nvSpPr>
        <p:spPr>
          <a:xfrm>
            <a:off x="900000" y="1227908"/>
            <a:ext cx="11444400" cy="1603375"/>
          </a:xfrm>
          <a:noFill/>
          <a:ln w="25400">
            <a:noFill/>
            <a:prstDash val="dash"/>
          </a:ln>
        </p:spPr>
        <p:style>
          <a:lnRef idx="2">
            <a:schemeClr val="accent3"/>
          </a:lnRef>
          <a:fillRef idx="1">
            <a:schemeClr val="lt1"/>
          </a:fillRef>
          <a:effectRef idx="0">
            <a:schemeClr val="accent3"/>
          </a:effectRef>
          <a:fontRef idx="minor">
            <a:schemeClr val="dk1"/>
          </a:fontRef>
        </p:style>
        <p:txBody>
          <a:bodyPr>
            <a:noAutofit/>
          </a:bodyPr>
          <a:lstStyle/>
          <a:p>
            <a:r>
              <a:rPr lang="en-US" noProof="0" dirty="0">
                <a:latin typeface="Euclid Circular B" panose="020B0504000000000000" pitchFamily="34" charset="0"/>
                <a:ea typeface="Euclid Circular B" panose="020B0504000000000000" pitchFamily="34" charset="0"/>
              </a:rPr>
              <a:t>A common </a:t>
            </a:r>
            <a:r>
              <a:rPr lang="en-US" u="sng" noProof="0" dirty="0">
                <a:latin typeface="Euclid Circular B" panose="020B0504000000000000" pitchFamily="34" charset="0"/>
                <a:ea typeface="Euclid Circular B" panose="020B0504000000000000" pitchFamily="34" charset="0"/>
              </a:rPr>
              <a:t>approach to build SaaS </a:t>
            </a:r>
            <a:r>
              <a:rPr lang="en-US" noProof="0" dirty="0">
                <a:latin typeface="Euclid Circular B" panose="020B0504000000000000" pitchFamily="34" charset="0"/>
                <a:ea typeface="Euclid Circular B" panose="020B0504000000000000" pitchFamily="34" charset="0"/>
              </a:rPr>
              <a:t>solutions</a:t>
            </a:r>
          </a:p>
          <a:p>
            <a:r>
              <a:rPr lang="en-US" noProof="0" dirty="0">
                <a:latin typeface="Euclid Circular B" panose="020B0504000000000000" pitchFamily="34" charset="0"/>
                <a:ea typeface="Euclid Circular B" panose="020B0504000000000000" pitchFamily="34" charset="0"/>
              </a:rPr>
              <a:t>Hardware &amp; software </a:t>
            </a:r>
            <a:r>
              <a:rPr lang="en-US" u="sng" noProof="0" dirty="0">
                <a:latin typeface="Euclid Circular B" panose="020B0504000000000000" pitchFamily="34" charset="0"/>
                <a:ea typeface="Euclid Circular B" panose="020B0504000000000000" pitchFamily="34" charset="0"/>
              </a:rPr>
              <a:t>resources are shared </a:t>
            </a:r>
            <a:r>
              <a:rPr lang="en-US" noProof="0" dirty="0">
                <a:latin typeface="Euclid Circular B" panose="020B0504000000000000" pitchFamily="34" charset="0"/>
                <a:ea typeface="Euclid Circular B" panose="020B0504000000000000" pitchFamily="34" charset="0"/>
              </a:rPr>
              <a:t>btw tenants</a:t>
            </a:r>
          </a:p>
          <a:p>
            <a:r>
              <a:rPr lang="en-US" noProof="0" dirty="0">
                <a:latin typeface="Euclid Circular B" panose="020B0504000000000000" pitchFamily="34" charset="0"/>
                <a:ea typeface="Euclid Circular B" panose="020B0504000000000000" pitchFamily="34" charset="0"/>
              </a:rPr>
              <a:t>Application </a:t>
            </a:r>
            <a:r>
              <a:rPr lang="en-US" u="sng" noProof="0" dirty="0">
                <a:latin typeface="Euclid Circular B" panose="020B0504000000000000" pitchFamily="34" charset="0"/>
                <a:ea typeface="Euclid Circular B" panose="020B0504000000000000" pitchFamily="34" charset="0"/>
              </a:rPr>
              <a:t>data is isolated</a:t>
            </a:r>
            <a:r>
              <a:rPr lang="en-US" b="1" noProof="0" dirty="0">
                <a:latin typeface="Euclid Circular B" panose="020B0504000000000000" pitchFamily="34" charset="0"/>
                <a:ea typeface="Euclid Circular B" panose="020B0504000000000000" pitchFamily="34" charset="0"/>
              </a:rPr>
              <a:t> </a:t>
            </a:r>
            <a:r>
              <a:rPr lang="en-US" noProof="0" dirty="0">
                <a:latin typeface="Euclid Circular B" panose="020B0504000000000000" pitchFamily="34" charset="0"/>
                <a:ea typeface="Euclid Circular B" panose="020B0504000000000000" pitchFamily="34" charset="0"/>
              </a:rPr>
              <a:t>btw tenants</a:t>
            </a:r>
          </a:p>
        </p:txBody>
      </p:sp>
      <p:sp>
        <p:nvSpPr>
          <p:cNvPr id="6" name="Content Placeholder 2">
            <a:extLst>
              <a:ext uri="{FF2B5EF4-FFF2-40B4-BE49-F238E27FC236}">
                <a16:creationId xmlns:a16="http://schemas.microsoft.com/office/drawing/2014/main" id="{7D8F262C-F36A-4440-B23B-0F72FE7B844D}"/>
              </a:ext>
            </a:extLst>
          </p:cNvPr>
          <p:cNvSpPr txBox="1">
            <a:spLocks/>
          </p:cNvSpPr>
          <p:nvPr/>
        </p:nvSpPr>
        <p:spPr>
          <a:xfrm>
            <a:off x="3398963" y="3209264"/>
            <a:ext cx="7014516" cy="1030284"/>
          </a:xfrm>
          <a:prstGeom prst="rect">
            <a:avLst/>
          </a:prstGeom>
          <a:noFill/>
          <a:ln w="25400" cap="flat">
            <a:noFill/>
            <a:prstDash val="dash"/>
            <a:miter lim="800000"/>
          </a:ln>
        </p:spPr>
        <p:style>
          <a:lnRef idx="2">
            <a:schemeClr val="accent3"/>
          </a:lnRef>
          <a:fillRef idx="1">
            <a:schemeClr val="lt1"/>
          </a:fillRef>
          <a:effectRef idx="0">
            <a:schemeClr val="accent3"/>
          </a:effectRef>
          <a:fontRef idx="minor">
            <a:schemeClr val="dk1"/>
          </a:fontRef>
        </p:style>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
            </a:pPr>
            <a:r>
              <a:rPr lang="en-US" b="1" dirty="0">
                <a:latin typeface="Euclid Circular B" panose="020B0504000000000000" pitchFamily="34" charset="0"/>
                <a:ea typeface="Euclid Circular B" panose="020B0504000000000000" pitchFamily="34" charset="0"/>
              </a:rPr>
              <a:t>Tenants</a:t>
            </a:r>
            <a:r>
              <a:rPr lang="en-US" dirty="0">
                <a:latin typeface="Euclid Circular B" panose="020B0504000000000000" pitchFamily="34" charset="0"/>
                <a:ea typeface="Euclid Circular B" panose="020B0504000000000000" pitchFamily="34" charset="0"/>
              </a:rPr>
              <a:t>: Our clients, using the service</a:t>
            </a:r>
          </a:p>
          <a:p>
            <a:pPr>
              <a:buFont typeface="Wingdings" panose="05000000000000000000" pitchFamily="2" charset="2"/>
              <a:buChar char="§"/>
            </a:pPr>
            <a:r>
              <a:rPr lang="en-US" b="1" dirty="0">
                <a:latin typeface="Euclid Circular B" panose="020B0504000000000000" pitchFamily="34" charset="0"/>
                <a:ea typeface="Euclid Circular B" panose="020B0504000000000000" pitchFamily="34" charset="0"/>
              </a:rPr>
              <a:t>Host</a:t>
            </a:r>
            <a:r>
              <a:rPr lang="en-US" dirty="0">
                <a:latin typeface="Euclid Circular B" panose="020B0504000000000000" pitchFamily="34" charset="0"/>
                <a:ea typeface="Euclid Circular B" panose="020B0504000000000000" pitchFamily="34" charset="0"/>
              </a:rPr>
              <a:t>: Service provider</a:t>
            </a:r>
          </a:p>
        </p:txBody>
      </p:sp>
      <p:sp>
        <p:nvSpPr>
          <p:cNvPr id="7" name="Content Placeholder 2">
            <a:extLst>
              <a:ext uri="{FF2B5EF4-FFF2-40B4-BE49-F238E27FC236}">
                <a16:creationId xmlns:a16="http://schemas.microsoft.com/office/drawing/2014/main" id="{CB2DC653-B4D5-4A71-9EEB-812DBBF13D47}"/>
              </a:ext>
            </a:extLst>
          </p:cNvPr>
          <p:cNvSpPr txBox="1">
            <a:spLocks/>
          </p:cNvSpPr>
          <p:nvPr/>
        </p:nvSpPr>
        <p:spPr>
          <a:xfrm>
            <a:off x="913800" y="4765570"/>
            <a:ext cx="10440000" cy="1428321"/>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latin typeface="Euclid Circular B" panose="020B0504000000000000" pitchFamily="34" charset="0"/>
                <a:ea typeface="Euclid Circular B" panose="020B0504000000000000" pitchFamily="34" charset="0"/>
              </a:rPr>
              <a:t>An ideal multi-tenant application</a:t>
            </a:r>
          </a:p>
          <a:p>
            <a:pPr>
              <a:buFont typeface="Wingdings" panose="05000000000000000000" pitchFamily="2" charset="2"/>
              <a:buChar char="ü"/>
            </a:pPr>
            <a:r>
              <a:rPr lang="en-US" dirty="0">
                <a:latin typeface="Euclid Circular B" panose="020B0504000000000000" pitchFamily="34" charset="0"/>
                <a:ea typeface="Euclid Circular B" panose="020B0504000000000000" pitchFamily="34" charset="0"/>
              </a:rPr>
              <a:t> Should be </a:t>
            </a:r>
            <a:r>
              <a:rPr lang="en-US" u="sng" dirty="0">
                <a:latin typeface="Euclid Circular B" panose="020B0504000000000000" pitchFamily="34" charset="0"/>
                <a:ea typeface="Euclid Circular B" panose="020B0504000000000000" pitchFamily="34" charset="0"/>
              </a:rPr>
              <a:t>unaware of multi-tenancy</a:t>
            </a:r>
            <a:r>
              <a:rPr lang="en-US" b="1" dirty="0">
                <a:latin typeface="Euclid Circular B" panose="020B0504000000000000" pitchFamily="34" charset="0"/>
                <a:ea typeface="Euclid Circular B" panose="020B0504000000000000" pitchFamily="34" charset="0"/>
              </a:rPr>
              <a:t> </a:t>
            </a:r>
            <a:r>
              <a:rPr lang="en-US" dirty="0">
                <a:latin typeface="Euclid Circular B" panose="020B0504000000000000" pitchFamily="34" charset="0"/>
                <a:ea typeface="Euclid Circular B" panose="020B0504000000000000" pitchFamily="34" charset="0"/>
              </a:rPr>
              <a:t>as much as possible!</a:t>
            </a:r>
          </a:p>
          <a:p>
            <a:pPr>
              <a:buFont typeface="Wingdings" panose="05000000000000000000" pitchFamily="2" charset="2"/>
              <a:buChar char="ü"/>
            </a:pPr>
            <a:r>
              <a:rPr lang="en-US" dirty="0">
                <a:latin typeface="Euclid Circular B" panose="020B0504000000000000" pitchFamily="34" charset="0"/>
                <a:ea typeface="Euclid Circular B" panose="020B0504000000000000" pitchFamily="34" charset="0"/>
              </a:rPr>
              <a:t> Should be </a:t>
            </a:r>
            <a:r>
              <a:rPr lang="en-US" u="sng" dirty="0">
                <a:latin typeface="Euclid Circular B" panose="020B0504000000000000" pitchFamily="34" charset="0"/>
                <a:ea typeface="Euclid Circular B" panose="020B0504000000000000" pitchFamily="34" charset="0"/>
              </a:rPr>
              <a:t>deployable to on-premise</a:t>
            </a:r>
            <a:r>
              <a:rPr lang="en-US" b="1" dirty="0">
                <a:latin typeface="Euclid Circular B" panose="020B0504000000000000" pitchFamily="34" charset="0"/>
                <a:ea typeface="Euclid Circular B" panose="020B0504000000000000" pitchFamily="34" charset="0"/>
              </a:rPr>
              <a:t> </a:t>
            </a:r>
            <a:r>
              <a:rPr lang="en-US" dirty="0">
                <a:latin typeface="Euclid Circular B" panose="020B0504000000000000" pitchFamily="34" charset="0"/>
                <a:ea typeface="Euclid Circular B" panose="020B0504000000000000" pitchFamily="34" charset="0"/>
              </a:rPr>
              <a:t>as well</a:t>
            </a:r>
          </a:p>
        </p:txBody>
      </p:sp>
      <p:sp>
        <p:nvSpPr>
          <p:cNvPr id="13" name="TextBox 12">
            <a:extLst>
              <a:ext uri="{FF2B5EF4-FFF2-40B4-BE49-F238E27FC236}">
                <a16:creationId xmlns:a16="http://schemas.microsoft.com/office/drawing/2014/main" id="{6DFFD8CD-5602-494C-830C-81142AC2B45C}"/>
              </a:ext>
            </a:extLst>
          </p:cNvPr>
          <p:cNvSpPr txBox="1"/>
          <p:nvPr/>
        </p:nvSpPr>
        <p:spPr>
          <a:xfrm>
            <a:off x="1295203" y="3417076"/>
            <a:ext cx="1403516" cy="523220"/>
          </a:xfrm>
          <a:prstGeom prst="rect">
            <a:avLst/>
          </a:prstGeom>
          <a:noFill/>
        </p:spPr>
        <p:txBody>
          <a:bodyPr wrap="square">
            <a:spAutoFit/>
          </a:bodyPr>
          <a:lstStyle/>
          <a:p>
            <a:r>
              <a:rPr lang="en-US" sz="2800" dirty="0">
                <a:latin typeface="Euclid Circular B" panose="020B0504000000000000" pitchFamily="34" charset="0"/>
                <a:ea typeface="Euclid Circular B" panose="020B0504000000000000" pitchFamily="34" charset="0"/>
              </a:rPr>
              <a:t>Parties</a:t>
            </a:r>
            <a:endParaRPr lang="en-US" sz="2800" dirty="0"/>
          </a:p>
        </p:txBody>
      </p:sp>
      <p:grpSp>
        <p:nvGrpSpPr>
          <p:cNvPr id="34" name="Group 33">
            <a:extLst>
              <a:ext uri="{FF2B5EF4-FFF2-40B4-BE49-F238E27FC236}">
                <a16:creationId xmlns:a16="http://schemas.microsoft.com/office/drawing/2014/main" id="{FD6115A2-B03E-40C2-AF6F-76A4E420985F}"/>
              </a:ext>
            </a:extLst>
          </p:cNvPr>
          <p:cNvGrpSpPr/>
          <p:nvPr/>
        </p:nvGrpSpPr>
        <p:grpSpPr>
          <a:xfrm>
            <a:off x="2986294" y="2972801"/>
            <a:ext cx="7824854" cy="1435617"/>
            <a:chOff x="2545490" y="3008865"/>
            <a:chExt cx="7824854" cy="1435617"/>
          </a:xfrm>
        </p:grpSpPr>
        <p:sp>
          <p:nvSpPr>
            <p:cNvPr id="20" name="Left Brace 19">
              <a:extLst>
                <a:ext uri="{FF2B5EF4-FFF2-40B4-BE49-F238E27FC236}">
                  <a16:creationId xmlns:a16="http://schemas.microsoft.com/office/drawing/2014/main" id="{082D2C04-8079-44F0-9B83-75B68AEDD9E3}"/>
                </a:ext>
              </a:extLst>
            </p:cNvPr>
            <p:cNvSpPr/>
            <p:nvPr/>
          </p:nvSpPr>
          <p:spPr>
            <a:xfrm flipH="1">
              <a:off x="9804419" y="3008866"/>
              <a:ext cx="278350" cy="1435616"/>
            </a:xfrm>
            <a:prstGeom prst="leftBrace">
              <a:avLst>
                <a:gd name="adj1" fmla="val 27987"/>
                <a:gd name="adj2" fmla="val 48206"/>
              </a:avLst>
            </a:prstGeom>
            <a:ln w="57150">
              <a:solidFill>
                <a:srgbClr val="D9D9D9"/>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98C8D50A-E8BE-4AD3-A099-33C2DDFA91E9}"/>
                </a:ext>
              </a:extLst>
            </p:cNvPr>
            <p:cNvCxnSpPr>
              <a:cxnSpLocks/>
              <a:endCxn id="20" idx="0"/>
            </p:cNvCxnSpPr>
            <p:nvPr/>
          </p:nvCxnSpPr>
          <p:spPr>
            <a:xfrm>
              <a:off x="2833816" y="3008865"/>
              <a:ext cx="6970603" cy="1"/>
            </a:xfrm>
            <a:prstGeom prst="line">
              <a:avLst/>
            </a:prstGeom>
            <a:ln w="571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1" name="Left Brace 10">
              <a:extLst>
                <a:ext uri="{FF2B5EF4-FFF2-40B4-BE49-F238E27FC236}">
                  <a16:creationId xmlns:a16="http://schemas.microsoft.com/office/drawing/2014/main" id="{F4B2EB8C-8CC8-47F6-979E-74799BB164B4}"/>
                </a:ext>
              </a:extLst>
            </p:cNvPr>
            <p:cNvSpPr/>
            <p:nvPr/>
          </p:nvSpPr>
          <p:spPr>
            <a:xfrm>
              <a:off x="2545490" y="3008865"/>
              <a:ext cx="300569" cy="1435616"/>
            </a:xfrm>
            <a:prstGeom prst="leftBrace">
              <a:avLst>
                <a:gd name="adj1" fmla="val 54421"/>
                <a:gd name="adj2" fmla="val 47357"/>
              </a:avLst>
            </a:prstGeom>
            <a:ln w="57150">
              <a:solidFill>
                <a:srgbClr val="D9D9D9"/>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7" name="Straight Connector 16">
              <a:extLst>
                <a:ext uri="{FF2B5EF4-FFF2-40B4-BE49-F238E27FC236}">
                  <a16:creationId xmlns:a16="http://schemas.microsoft.com/office/drawing/2014/main" id="{3EAE3E46-A8F0-4CCA-98CC-457B5EFF442D}"/>
                </a:ext>
              </a:extLst>
            </p:cNvPr>
            <p:cNvCxnSpPr>
              <a:cxnSpLocks/>
              <a:endCxn id="20" idx="2"/>
            </p:cNvCxnSpPr>
            <p:nvPr/>
          </p:nvCxnSpPr>
          <p:spPr>
            <a:xfrm>
              <a:off x="2821458" y="4444481"/>
              <a:ext cx="6982961" cy="1"/>
            </a:xfrm>
            <a:prstGeom prst="line">
              <a:avLst/>
            </a:prstGeom>
            <a:ln w="571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0F6BCC67-9F45-4563-A930-04AF9102ABF6}"/>
                </a:ext>
              </a:extLst>
            </p:cNvPr>
            <p:cNvCxnSpPr>
              <a:cxnSpLocks/>
            </p:cNvCxnSpPr>
            <p:nvPr/>
          </p:nvCxnSpPr>
          <p:spPr>
            <a:xfrm flipV="1">
              <a:off x="9942533" y="3139440"/>
              <a:ext cx="0" cy="1242060"/>
            </a:xfrm>
            <a:prstGeom prst="line">
              <a:avLst/>
            </a:prstGeom>
            <a:ln w="571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31" name="Rectangle 30">
              <a:extLst>
                <a:ext uri="{FF2B5EF4-FFF2-40B4-BE49-F238E27FC236}">
                  <a16:creationId xmlns:a16="http://schemas.microsoft.com/office/drawing/2014/main" id="{8032EE74-FACC-4BC4-806E-A89BC77561AD}"/>
                </a:ext>
              </a:extLst>
            </p:cNvPr>
            <p:cNvSpPr/>
            <p:nvPr/>
          </p:nvSpPr>
          <p:spPr>
            <a:xfrm>
              <a:off x="9972675" y="3429000"/>
              <a:ext cx="397669" cy="571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8800470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11F08-6CA0-48F1-AD67-97430DDA07F0}"/>
              </a:ext>
            </a:extLst>
          </p:cNvPr>
          <p:cNvSpPr>
            <a:spLocks noGrp="1"/>
          </p:cNvSpPr>
          <p:nvPr>
            <p:ph type="title"/>
          </p:nvPr>
        </p:nvSpPr>
        <p:spPr>
          <a:xfrm>
            <a:off x="541337" y="222791"/>
            <a:ext cx="10515600" cy="916579"/>
          </a:xfrm>
        </p:spPr>
        <p:txBody>
          <a:bodyPr>
            <a:normAutofit/>
          </a:bodyPr>
          <a:lstStyle/>
          <a:p>
            <a:r>
              <a:rPr lang="en-US" sz="4000" b="1" noProof="0" dirty="0">
                <a:solidFill>
                  <a:srgbClr val="292D33"/>
                </a:solidFill>
                <a:latin typeface="Euclid Circular B" panose="020B0504000000000000" pitchFamily="34" charset="0"/>
                <a:ea typeface="Euclid Circular B" panose="020B0504000000000000" pitchFamily="34" charset="0"/>
              </a:rPr>
              <a:t>As-a-Service Business Models</a:t>
            </a:r>
          </a:p>
        </p:txBody>
      </p:sp>
      <p:pic>
        <p:nvPicPr>
          <p:cNvPr id="4" name="Picture 3">
            <a:extLst>
              <a:ext uri="{FF2B5EF4-FFF2-40B4-BE49-F238E27FC236}">
                <a16:creationId xmlns:a16="http://schemas.microsoft.com/office/drawing/2014/main" id="{31D7AB4E-92ED-441A-AD73-228932D28AEA}"/>
              </a:ext>
            </a:extLst>
          </p:cNvPr>
          <p:cNvPicPr>
            <a:picLocks noChangeAspect="1"/>
          </p:cNvPicPr>
          <p:nvPr/>
        </p:nvPicPr>
        <p:blipFill>
          <a:blip r:embed="rId3"/>
          <a:stretch>
            <a:fillRect/>
          </a:stretch>
        </p:blipFill>
        <p:spPr>
          <a:xfrm>
            <a:off x="769938" y="1066800"/>
            <a:ext cx="9125080" cy="5410200"/>
          </a:xfrm>
          <a:prstGeom prst="rect">
            <a:avLst/>
          </a:prstGeom>
        </p:spPr>
      </p:pic>
    </p:spTree>
    <p:extLst>
      <p:ext uri="{BB962C8B-B14F-4D97-AF65-F5344CB8AC3E}">
        <p14:creationId xmlns:p14="http://schemas.microsoft.com/office/powerpoint/2010/main" val="3932311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11F08-6CA0-48F1-AD67-97430DDA07F0}"/>
              </a:ext>
            </a:extLst>
          </p:cNvPr>
          <p:cNvSpPr>
            <a:spLocks noGrp="1"/>
          </p:cNvSpPr>
          <p:nvPr>
            <p:ph type="title"/>
          </p:nvPr>
        </p:nvSpPr>
        <p:spPr>
          <a:xfrm>
            <a:off x="838200" y="304913"/>
            <a:ext cx="10515600" cy="1124744"/>
          </a:xfrm>
        </p:spPr>
        <p:txBody>
          <a:bodyPr/>
          <a:lstStyle/>
          <a:p>
            <a:r>
              <a:rPr lang="en-US" b="1" noProof="0" dirty="0">
                <a:solidFill>
                  <a:srgbClr val="292D33"/>
                </a:solidFill>
                <a:latin typeface="Euclid Circular B" panose="020B0504000000000000" pitchFamily="34" charset="0"/>
                <a:ea typeface="Euclid Circular B" panose="020B0504000000000000" pitchFamily="34" charset="0"/>
              </a:rPr>
              <a:t>Advantages </a:t>
            </a:r>
            <a:r>
              <a:rPr lang="en-US" noProof="0" dirty="0">
                <a:solidFill>
                  <a:srgbClr val="292D33"/>
                </a:solidFill>
                <a:latin typeface="Euclid Circular B" panose="020B0504000000000000" pitchFamily="34" charset="0"/>
                <a:ea typeface="Euclid Circular B" panose="020B0504000000000000" pitchFamily="34" charset="0"/>
              </a:rPr>
              <a:t>of Multi-Tenancy</a:t>
            </a:r>
          </a:p>
        </p:txBody>
      </p:sp>
      <p:sp>
        <p:nvSpPr>
          <p:cNvPr id="3" name="Content Placeholder 2">
            <a:extLst>
              <a:ext uri="{FF2B5EF4-FFF2-40B4-BE49-F238E27FC236}">
                <a16:creationId xmlns:a16="http://schemas.microsoft.com/office/drawing/2014/main" id="{891C7693-D3DF-4635-96F4-97F3B4136FDF}"/>
              </a:ext>
            </a:extLst>
          </p:cNvPr>
          <p:cNvSpPr>
            <a:spLocks noGrp="1"/>
          </p:cNvSpPr>
          <p:nvPr>
            <p:ph idx="1"/>
          </p:nvPr>
        </p:nvSpPr>
        <p:spPr>
          <a:xfrm>
            <a:off x="838200" y="1930399"/>
            <a:ext cx="10515600" cy="3878263"/>
          </a:xfrm>
        </p:spPr>
        <p:txBody>
          <a:bodyPr>
            <a:normAutofit/>
          </a:bodyPr>
          <a:lstStyle/>
          <a:p>
            <a:pPr>
              <a:buFont typeface="Wingdings" panose="05000000000000000000" pitchFamily="2" charset="2"/>
              <a:buChar char="ü"/>
            </a:pPr>
            <a:r>
              <a:rPr lang="en-US" sz="3600" dirty="0">
                <a:latin typeface="Euclid Circular B" panose="020B0504000000000000" pitchFamily="34" charset="0"/>
                <a:ea typeface="Euclid Circular B" panose="020B0504000000000000" pitchFamily="34" charset="0"/>
              </a:rPr>
              <a:t> Cost efficiency — max utilization</a:t>
            </a:r>
            <a:endParaRPr lang="en-US" sz="3600" noProof="0" dirty="0">
              <a:latin typeface="Euclid Circular B" panose="020B0504000000000000" pitchFamily="34" charset="0"/>
              <a:ea typeface="Euclid Circular B" panose="020B0504000000000000" pitchFamily="34" charset="0"/>
            </a:endParaRPr>
          </a:p>
          <a:p>
            <a:pPr>
              <a:buFont typeface="Wingdings" panose="05000000000000000000" pitchFamily="2" charset="2"/>
              <a:buChar char="ü"/>
            </a:pPr>
            <a:r>
              <a:rPr lang="en-US" sz="3600" noProof="0" dirty="0">
                <a:latin typeface="Euclid Circular B" panose="020B0504000000000000" pitchFamily="34" charset="0"/>
                <a:ea typeface="Euclid Circular B" panose="020B0504000000000000" pitchFamily="34" charset="0"/>
              </a:rPr>
              <a:t> Consistent user experience</a:t>
            </a:r>
          </a:p>
          <a:p>
            <a:pPr>
              <a:buFont typeface="Wingdings" panose="05000000000000000000" pitchFamily="2" charset="2"/>
              <a:buChar char="ü"/>
            </a:pPr>
            <a:r>
              <a:rPr lang="en-US" sz="3600" dirty="0">
                <a:latin typeface="Euclid Circular B" panose="020B0504000000000000" pitchFamily="34" charset="0"/>
                <a:ea typeface="Euclid Circular B" panose="020B0504000000000000" pitchFamily="34" charset="0"/>
              </a:rPr>
              <a:t> Centralized management</a:t>
            </a:r>
            <a:endParaRPr lang="en-US" sz="3600" noProof="0" dirty="0">
              <a:latin typeface="Euclid Circular B" panose="020B0504000000000000" pitchFamily="34" charset="0"/>
              <a:ea typeface="Euclid Circular B" panose="020B0504000000000000" pitchFamily="34" charset="0"/>
            </a:endParaRPr>
          </a:p>
          <a:p>
            <a:pPr>
              <a:buFont typeface="Wingdings" panose="05000000000000000000" pitchFamily="2" charset="2"/>
              <a:buChar char="ü"/>
            </a:pPr>
            <a:r>
              <a:rPr lang="en-US" sz="3600" dirty="0">
                <a:latin typeface="Euclid Circular B" panose="020B0504000000000000" pitchFamily="34" charset="0"/>
                <a:ea typeface="Euclid Circular B" panose="020B0504000000000000" pitchFamily="34" charset="0"/>
              </a:rPr>
              <a:t> Scalability</a:t>
            </a:r>
          </a:p>
          <a:p>
            <a:pPr>
              <a:buFont typeface="Wingdings" panose="05000000000000000000" pitchFamily="2" charset="2"/>
              <a:buChar char="ü"/>
            </a:pPr>
            <a:r>
              <a:rPr lang="en-US" sz="3600" dirty="0">
                <a:latin typeface="Euclid Circular B" panose="020B0504000000000000" pitchFamily="34" charset="0"/>
                <a:ea typeface="Euclid Circular B" panose="020B0504000000000000" pitchFamily="34" charset="0"/>
              </a:rPr>
              <a:t> Ease of Deployment</a:t>
            </a:r>
            <a:endParaRPr lang="en-US" sz="3600" noProof="0" dirty="0">
              <a:latin typeface="Euclid Circular B" panose="020B0504000000000000" pitchFamily="34" charset="0"/>
              <a:ea typeface="Euclid Circular B" panose="020B0504000000000000" pitchFamily="34" charset="0"/>
            </a:endParaRPr>
          </a:p>
        </p:txBody>
      </p:sp>
    </p:spTree>
    <p:extLst>
      <p:ext uri="{BB962C8B-B14F-4D97-AF65-F5344CB8AC3E}">
        <p14:creationId xmlns:p14="http://schemas.microsoft.com/office/powerpoint/2010/main" val="7495141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11F08-6CA0-48F1-AD67-97430DDA07F0}"/>
              </a:ext>
            </a:extLst>
          </p:cNvPr>
          <p:cNvSpPr>
            <a:spLocks noGrp="1"/>
          </p:cNvSpPr>
          <p:nvPr>
            <p:ph type="title"/>
          </p:nvPr>
        </p:nvSpPr>
        <p:spPr>
          <a:xfrm>
            <a:off x="838200" y="339271"/>
            <a:ext cx="10515600" cy="939800"/>
          </a:xfrm>
        </p:spPr>
        <p:txBody>
          <a:bodyPr/>
          <a:lstStyle/>
          <a:p>
            <a:r>
              <a:rPr lang="en-US" b="1" noProof="0" dirty="0">
                <a:solidFill>
                  <a:srgbClr val="292D33"/>
                </a:solidFill>
                <a:latin typeface="Euclid Circular B" panose="020B0504000000000000" pitchFamily="34" charset="0"/>
                <a:ea typeface="Euclid Circular B" panose="020B0504000000000000" pitchFamily="34" charset="0"/>
              </a:rPr>
              <a:t>Challenges </a:t>
            </a:r>
            <a:r>
              <a:rPr lang="en-US" noProof="0" dirty="0">
                <a:solidFill>
                  <a:srgbClr val="292D33"/>
                </a:solidFill>
                <a:latin typeface="Euclid Circular B" panose="020B0504000000000000" pitchFamily="34" charset="0"/>
                <a:ea typeface="Euclid Circular B" panose="020B0504000000000000" pitchFamily="34" charset="0"/>
              </a:rPr>
              <a:t>of Multi-Tenancy</a:t>
            </a:r>
            <a:endParaRPr lang="en-US" b="1" noProof="0" dirty="0">
              <a:solidFill>
                <a:srgbClr val="292D33"/>
              </a:solidFill>
              <a:latin typeface="Euclid Circular B" panose="020B0504000000000000" pitchFamily="34" charset="0"/>
              <a:ea typeface="Euclid Circular B" panose="020B0504000000000000" pitchFamily="34" charset="0"/>
            </a:endParaRPr>
          </a:p>
        </p:txBody>
      </p:sp>
      <p:sp>
        <p:nvSpPr>
          <p:cNvPr id="3" name="Content Placeholder 2">
            <a:extLst>
              <a:ext uri="{FF2B5EF4-FFF2-40B4-BE49-F238E27FC236}">
                <a16:creationId xmlns:a16="http://schemas.microsoft.com/office/drawing/2014/main" id="{891C7693-D3DF-4635-96F4-97F3B4136FDF}"/>
              </a:ext>
            </a:extLst>
          </p:cNvPr>
          <p:cNvSpPr>
            <a:spLocks noGrp="1"/>
          </p:cNvSpPr>
          <p:nvPr>
            <p:ph idx="1"/>
          </p:nvPr>
        </p:nvSpPr>
        <p:spPr>
          <a:xfrm>
            <a:off x="838200" y="2158999"/>
            <a:ext cx="10515600" cy="4017963"/>
          </a:xfrm>
        </p:spPr>
        <p:txBody>
          <a:bodyPr>
            <a:normAutofit/>
          </a:bodyPr>
          <a:lstStyle/>
          <a:p>
            <a:r>
              <a:rPr lang="en-US" sz="3600" b="1" noProof="0" dirty="0">
                <a:latin typeface="Euclid Circular B" panose="020B0504000000000000" pitchFamily="34" charset="0"/>
                <a:ea typeface="Euclid Circular B" panose="020B0504000000000000" pitchFamily="34" charset="0"/>
              </a:rPr>
              <a:t>Data</a:t>
            </a:r>
            <a:r>
              <a:rPr lang="en-US" sz="3600" noProof="0" dirty="0">
                <a:latin typeface="Euclid Circular B" panose="020B0504000000000000" pitchFamily="34" charset="0"/>
                <a:ea typeface="Euclid Circular B" panose="020B0504000000000000" pitchFamily="34" charset="0"/>
              </a:rPr>
              <a:t> </a:t>
            </a:r>
            <a:r>
              <a:rPr lang="en-US" sz="3600" b="1" noProof="0" dirty="0">
                <a:latin typeface="Euclid Circular B" panose="020B0504000000000000" pitchFamily="34" charset="0"/>
                <a:ea typeface="Euclid Circular B" panose="020B0504000000000000" pitchFamily="34" charset="0"/>
              </a:rPr>
              <a:t>isolation</a:t>
            </a:r>
          </a:p>
          <a:p>
            <a:r>
              <a:rPr lang="en-US" sz="3600" b="1" noProof="0" dirty="0">
                <a:latin typeface="Euclid Circular B" panose="020B0504000000000000" pitchFamily="34" charset="0"/>
                <a:ea typeface="Euclid Circular B" panose="020B0504000000000000" pitchFamily="34" charset="0"/>
              </a:rPr>
              <a:t>Configuration</a:t>
            </a:r>
            <a:r>
              <a:rPr lang="en-US" sz="3600" noProof="0" dirty="0">
                <a:latin typeface="Euclid Circular B" panose="020B0504000000000000" pitchFamily="34" charset="0"/>
                <a:ea typeface="Euclid Circular B" panose="020B0504000000000000" pitchFamily="34" charset="0"/>
              </a:rPr>
              <a:t> &amp; </a:t>
            </a:r>
            <a:r>
              <a:rPr lang="en-US" sz="3600" b="1" noProof="0" dirty="0">
                <a:latin typeface="Euclid Circular B" panose="020B0504000000000000" pitchFamily="34" charset="0"/>
                <a:ea typeface="Euclid Circular B" panose="020B0504000000000000" pitchFamily="34" charset="0"/>
              </a:rPr>
              <a:t>customization</a:t>
            </a:r>
            <a:r>
              <a:rPr lang="en-US" sz="3600" noProof="0" dirty="0">
                <a:latin typeface="Euclid Circular B" panose="020B0504000000000000" pitchFamily="34" charset="0"/>
                <a:ea typeface="Euclid Circular B" panose="020B0504000000000000" pitchFamily="34" charset="0"/>
              </a:rPr>
              <a:t> per tenant</a:t>
            </a:r>
          </a:p>
          <a:p>
            <a:r>
              <a:rPr lang="en-US" sz="3600" dirty="0">
                <a:latin typeface="Euclid Circular B" panose="020B0504000000000000" pitchFamily="34" charset="0"/>
                <a:ea typeface="Euclid Circular B" panose="020B0504000000000000" pitchFamily="34" charset="0"/>
              </a:rPr>
              <a:t>Performance </a:t>
            </a:r>
            <a:r>
              <a:rPr lang="en-US" sz="3600" noProof="0" dirty="0">
                <a:latin typeface="Euclid Circular B" panose="020B0504000000000000" pitchFamily="34" charset="0"/>
                <a:ea typeface="Euclid Circular B" panose="020B0504000000000000" pitchFamily="34" charset="0"/>
              </a:rPr>
              <a:t>balance: N</a:t>
            </a:r>
            <a:r>
              <a:rPr lang="en-US" sz="3600" dirty="0" err="1">
                <a:latin typeface="Euclid Circular B" panose="020B0504000000000000" pitchFamily="34" charset="0"/>
                <a:ea typeface="Euclid Circular B" panose="020B0504000000000000" pitchFamily="34" charset="0"/>
              </a:rPr>
              <a:t>oisy</a:t>
            </a:r>
            <a:r>
              <a:rPr lang="en-US" sz="3600" dirty="0">
                <a:latin typeface="Euclid Circular B" panose="020B0504000000000000" pitchFamily="34" charset="0"/>
                <a:ea typeface="Euclid Circular B" panose="020B0504000000000000" pitchFamily="34" charset="0"/>
              </a:rPr>
              <a:t> neighbors!</a:t>
            </a:r>
          </a:p>
          <a:p>
            <a:r>
              <a:rPr lang="en-US" sz="3600" dirty="0">
                <a:latin typeface="Euclid Circular B" panose="020B0504000000000000" pitchFamily="34" charset="0"/>
                <a:ea typeface="Euclid Circular B" panose="020B0504000000000000" pitchFamily="34" charset="0"/>
              </a:rPr>
              <a:t>Security</a:t>
            </a:r>
          </a:p>
          <a:p>
            <a:r>
              <a:rPr lang="en-US" sz="3600" dirty="0">
                <a:latin typeface="Euclid Circular B" panose="020B0504000000000000" pitchFamily="34" charset="0"/>
                <a:ea typeface="Euclid Circular B" panose="020B0504000000000000" pitchFamily="34" charset="0"/>
              </a:rPr>
              <a:t>Backup and recovery</a:t>
            </a:r>
          </a:p>
        </p:txBody>
      </p:sp>
    </p:spTree>
    <p:extLst>
      <p:ext uri="{BB962C8B-B14F-4D97-AF65-F5344CB8AC3E}">
        <p14:creationId xmlns:p14="http://schemas.microsoft.com/office/powerpoint/2010/main" val="4558876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16028</TotalTime>
  <Words>3639</Words>
  <Application>Microsoft Office PowerPoint</Application>
  <PresentationFormat>Widescreen</PresentationFormat>
  <Paragraphs>400</Paragraphs>
  <Slides>39</Slides>
  <Notes>39</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39</vt:i4>
      </vt:variant>
    </vt:vector>
  </HeadingPairs>
  <TitlesOfParts>
    <vt:vector size="49" baseType="lpstr">
      <vt:lpstr>Arial</vt:lpstr>
      <vt:lpstr>Calibri</vt:lpstr>
      <vt:lpstr>Calibri Light</vt:lpstr>
      <vt:lpstr>Cascadia Mono</vt:lpstr>
      <vt:lpstr>Courier New</vt:lpstr>
      <vt:lpstr>Euclid Circular B</vt:lpstr>
      <vt:lpstr>Euclid Circular B Light</vt:lpstr>
      <vt:lpstr>Poppins</vt:lpstr>
      <vt:lpstr>Wingdings</vt:lpstr>
      <vt:lpstr>Office Theme</vt:lpstr>
      <vt:lpstr>Building Multi-Tenant  ASP.NET Core Applications</vt:lpstr>
      <vt:lpstr>Open-source Framework for </vt:lpstr>
      <vt:lpstr>Open-source Framework for </vt:lpstr>
      <vt:lpstr>What is ABP Framework?</vt:lpstr>
      <vt:lpstr>Agenda</vt:lpstr>
      <vt:lpstr>What is Multi-Tenancy?</vt:lpstr>
      <vt:lpstr>As-a-Service Business Models</vt:lpstr>
      <vt:lpstr>Advantages of Multi-Tenancy</vt:lpstr>
      <vt:lpstr>Challenges of Multi-Tenancy</vt:lpstr>
      <vt:lpstr>Deployment &amp; Database Architectures</vt:lpstr>
      <vt:lpstr>Maintaining Application States</vt:lpstr>
      <vt:lpstr>Determining the Active Tenant</vt:lpstr>
      <vt:lpstr>Determining the Active Tenant</vt:lpstr>
      <vt:lpstr>Determining the Active Tenant</vt:lpstr>
      <vt:lpstr>Determining the Active Tenant</vt:lpstr>
      <vt:lpstr>Determining the Active Tenant</vt:lpstr>
      <vt:lpstr>Determining the Active Tenant</vt:lpstr>
      <vt:lpstr>Determining the Active Tenant</vt:lpstr>
      <vt:lpstr>Data Isolation — Traditional way</vt:lpstr>
      <vt:lpstr>Data Isolation</vt:lpstr>
      <vt:lpstr>Data Isolation — EF Core</vt:lpstr>
      <vt:lpstr>Data Isolation — EF Core Manual Way</vt:lpstr>
      <vt:lpstr>Data Isolation — EF Core</vt:lpstr>
      <vt:lpstr>Data Isolation — EF Core PROS &amp; CONS</vt:lpstr>
      <vt:lpstr>Data Isolation — MongoDB</vt:lpstr>
      <vt:lpstr>Data Isolation — Set TenantId for Entity</vt:lpstr>
      <vt:lpstr>Connection String Selection</vt:lpstr>
      <vt:lpstr>Connection String Selection</vt:lpstr>
      <vt:lpstr>Changing the Active Tenant</vt:lpstr>
      <vt:lpstr>Setting the Active Tenant in Middleware</vt:lpstr>
      <vt:lpstr>Disabling Multi-Tenancy Filter — Usage</vt:lpstr>
      <vt:lpstr>Disabling Multi-Tenancy Filter</vt:lpstr>
      <vt:lpstr>Database Migration </vt:lpstr>
      <vt:lpstr>Database Migration — Ideal Way</vt:lpstr>
      <vt:lpstr>The Feature System</vt:lpstr>
      <vt:lpstr>The Feature System — Define your features</vt:lpstr>
      <vt:lpstr>PowerPoint Presentation</vt:lpstr>
      <vt:lpstr>PowerPoint Presentation</vt:lpstr>
      <vt:lpstr>Thank you for listening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Designing Monolith First for Microservice Architecture</dc:title>
  <dc:creator>Halil Kalkan</dc:creator>
  <cp:lastModifiedBy>Alper Ebiçoğlu</cp:lastModifiedBy>
  <cp:revision>709</cp:revision>
  <dcterms:created xsi:type="dcterms:W3CDTF">2022-02-27T10:42:11Z</dcterms:created>
  <dcterms:modified xsi:type="dcterms:W3CDTF">2023-09-11T23:40:31Z</dcterms:modified>
</cp:coreProperties>
</file>