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5" r:id="rId2"/>
    <p:sldId id="273" r:id="rId3"/>
    <p:sldId id="312" r:id="rId4"/>
    <p:sldId id="317" r:id="rId5"/>
    <p:sldId id="318" r:id="rId6"/>
    <p:sldId id="323" r:id="rId7"/>
    <p:sldId id="313" r:id="rId8"/>
    <p:sldId id="314" r:id="rId9"/>
    <p:sldId id="319" r:id="rId10"/>
    <p:sldId id="320" r:id="rId11"/>
    <p:sldId id="321" r:id="rId12"/>
    <p:sldId id="322"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er Ebiçoğlu" initials="AE" lastIdx="4" clrIdx="0">
    <p:extLst>
      <p:ext uri="{19B8F6BF-5375-455C-9EA6-DF929625EA0E}">
        <p15:presenceInfo xmlns:p15="http://schemas.microsoft.com/office/powerpoint/2012/main" userId="6aaaec9fa86781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2DE"/>
    <a:srgbClr val="3E9FCB"/>
    <a:srgbClr val="DFF6DD"/>
    <a:srgbClr val="44013C"/>
    <a:srgbClr val="F7B548"/>
    <a:srgbClr val="6D6A66"/>
    <a:srgbClr val="33D5F9"/>
    <a:srgbClr val="292D33"/>
    <a:srgbClr val="AE93AB"/>
    <a:srgbClr val="9001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57462" autoAdjust="0"/>
  </p:normalViewPr>
  <p:slideViewPr>
    <p:cSldViewPr snapToGrid="0" showGuides="1">
      <p:cViewPr varScale="1">
        <p:scale>
          <a:sx n="65" d="100"/>
          <a:sy n="65" d="100"/>
        </p:scale>
        <p:origin x="2208"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1E85F-EB52-48F1-9AE6-34703F559740}"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67CE0-A7AA-477D-BF60-AEDE7DA9A7F6}" type="slidenum">
              <a:rPr lang="en-US" smtClean="0"/>
              <a:t>‹#›</a:t>
            </a:fld>
            <a:endParaRPr lang="en-US"/>
          </a:p>
        </p:txBody>
      </p:sp>
    </p:spTree>
    <p:extLst>
      <p:ext uri="{BB962C8B-B14F-4D97-AF65-F5344CB8AC3E}">
        <p14:creationId xmlns:p14="http://schemas.microsoft.com/office/powerpoint/2010/main" val="74576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abp.io/abp/ABP.IO-Platform-7.2-RC-Has-Been-Publishe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dotnet/core/whats-new/dotnet-7"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tnet.microsoft.com/platform/support/policy/dotnet-co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ABP v7.2 rc2 version has been lately released on April 11.</a:t>
            </a:r>
          </a:p>
          <a:p>
            <a:endParaRPr lang="en-US" sz="1200" dirty="0"/>
          </a:p>
          <a:p>
            <a:r>
              <a:rPr lang="en-US" dirty="0"/>
              <a:t>Here’s the blog post about this version.</a:t>
            </a:r>
          </a:p>
          <a:p>
            <a:r>
              <a:rPr lang="en-US" sz="1200" dirty="0">
                <a:hlinkClick r:id="rId3"/>
              </a:rPr>
              <a:t>https://blog.abp.io/abp/ABP.IO-Platform-7.2-RC-Has-Been-Published</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me, Halil will explain you the new features and changes with this release.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We’re planning to release the stable version on May 2nd.</a:t>
            </a:r>
          </a:p>
          <a:p>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dirty="0"/>
          </a:p>
        </p:txBody>
      </p:sp>
      <p:sp>
        <p:nvSpPr>
          <p:cNvPr id="4" name="Slide Number Placeholder 3"/>
          <p:cNvSpPr>
            <a:spLocks noGrp="1"/>
          </p:cNvSpPr>
          <p:nvPr>
            <p:ph type="sldNum" sz="quarter" idx="5"/>
          </p:nvPr>
        </p:nvSpPr>
        <p:spPr/>
        <p:txBody>
          <a:bodyPr/>
          <a:lstStyle/>
          <a:p>
            <a:fld id="{1C667CE0-A7AA-477D-BF60-AEDE7DA9A7F6}" type="slidenum">
              <a:rPr lang="en-US" smtClean="0"/>
              <a:t>1</a:t>
            </a:fld>
            <a:endParaRPr lang="en-US"/>
          </a:p>
        </p:txBody>
      </p:sp>
    </p:spTree>
    <p:extLst>
      <p:ext uri="{BB962C8B-B14F-4D97-AF65-F5344CB8AC3E}">
        <p14:creationId xmlns:p14="http://schemas.microsoft.com/office/powerpoint/2010/main" val="359423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other blog post! This is similar with the previous one. </a:t>
            </a:r>
          </a:p>
          <a:p>
            <a:r>
              <a:rPr lang="en-US" dirty="0"/>
              <a:t>I explain the major features, the architecture of the ABP Framework. </a:t>
            </a:r>
          </a:p>
          <a:p>
            <a:r>
              <a:rPr lang="en-US" dirty="0"/>
              <a:t>These 2 posts are for introducing our project to the new comers.</a:t>
            </a:r>
          </a:p>
        </p:txBody>
      </p:sp>
      <p:sp>
        <p:nvSpPr>
          <p:cNvPr id="4" name="Slide Number Placeholder 3"/>
          <p:cNvSpPr>
            <a:spLocks noGrp="1"/>
          </p:cNvSpPr>
          <p:nvPr>
            <p:ph type="sldNum" sz="quarter" idx="5"/>
          </p:nvPr>
        </p:nvSpPr>
        <p:spPr/>
        <p:txBody>
          <a:bodyPr/>
          <a:lstStyle/>
          <a:p>
            <a:fld id="{1C667CE0-A7AA-477D-BF60-AEDE7DA9A7F6}" type="slidenum">
              <a:rPr lang="en-US" smtClean="0"/>
              <a:t>10</a:t>
            </a:fld>
            <a:endParaRPr lang="en-US"/>
          </a:p>
        </p:txBody>
      </p:sp>
    </p:spTree>
    <p:extLst>
      <p:ext uri="{BB962C8B-B14F-4D97-AF65-F5344CB8AC3E}">
        <p14:creationId xmlns:p14="http://schemas.microsoft.com/office/powerpoint/2010/main" val="217903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recent article about the most popular .NET Core open-source libraries. </a:t>
            </a:r>
          </a:p>
          <a:p>
            <a:r>
              <a:rPr lang="en-US" dirty="0"/>
              <a:t>I listed all these from NuGet.org statistics. </a:t>
            </a:r>
          </a:p>
          <a:p>
            <a:r>
              <a:rPr lang="en-US" dirty="0"/>
              <a:t>If you want to know the top 10 list, check out my blog post.</a:t>
            </a:r>
          </a:p>
        </p:txBody>
      </p:sp>
      <p:sp>
        <p:nvSpPr>
          <p:cNvPr id="4" name="Slide Number Placeholder 3"/>
          <p:cNvSpPr>
            <a:spLocks noGrp="1"/>
          </p:cNvSpPr>
          <p:nvPr>
            <p:ph type="sldNum" sz="quarter" idx="5"/>
          </p:nvPr>
        </p:nvSpPr>
        <p:spPr/>
        <p:txBody>
          <a:bodyPr/>
          <a:lstStyle/>
          <a:p>
            <a:fld id="{1C667CE0-A7AA-477D-BF60-AEDE7DA9A7F6}" type="slidenum">
              <a:rPr lang="en-US" smtClean="0"/>
              <a:t>11</a:t>
            </a:fld>
            <a:endParaRPr lang="en-US"/>
          </a:p>
        </p:txBody>
      </p:sp>
    </p:spTree>
    <p:extLst>
      <p:ext uri="{BB962C8B-B14F-4D97-AF65-F5344CB8AC3E}">
        <p14:creationId xmlns:p14="http://schemas.microsoft.com/office/powerpoint/2010/main" val="89042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give the word to </a:t>
            </a:r>
            <a:r>
              <a:rPr lang="en-US" dirty="0" err="1"/>
              <a:t>Bige</a:t>
            </a:r>
            <a:r>
              <a:rPr lang="en-US"/>
              <a:t>.</a:t>
            </a: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12</a:t>
            </a:fld>
            <a:endParaRPr lang="en-US"/>
          </a:p>
        </p:txBody>
      </p:sp>
    </p:spTree>
    <p:extLst>
      <p:ext uri="{BB962C8B-B14F-4D97-AF65-F5344CB8AC3E}">
        <p14:creationId xmlns:p14="http://schemas.microsoft.com/office/powerpoint/2010/main" val="2804716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release of ABP includes improvements to performance, quality, stability, and ease of use of the APIs that make up the active and growing ABP ecosystem. </a:t>
            </a:r>
          </a:p>
          <a:p>
            <a:r>
              <a:rPr lang="en-US" sz="1200" dirty="0">
                <a:solidFill>
                  <a:srgbClr val="000000"/>
                </a:solidFill>
                <a:effectLst/>
                <a:latin typeface="Calibri" panose="020F0502020204030204" pitchFamily="34" charset="0"/>
                <a:ea typeface="Times New Roman" panose="02020603050405020304" pitchFamily="18" charset="0"/>
              </a:rPr>
              <a:t>And this version has been released with 31 contributors.</a:t>
            </a:r>
          </a:p>
          <a:p>
            <a:r>
              <a:rPr lang="en-US" sz="1200" dirty="0">
                <a:solidFill>
                  <a:srgbClr val="000000"/>
                </a:solidFill>
                <a:effectLst/>
                <a:latin typeface="Calibri" panose="020F0502020204030204" pitchFamily="34" charset="0"/>
                <a:ea typeface="Times New Roman" panose="02020603050405020304" pitchFamily="18" charset="0"/>
              </a:rPr>
              <a:t>Thanks to all developers who took part in this version.</a:t>
            </a:r>
          </a:p>
          <a:p>
            <a:endParaRPr lang="en-US" sz="1200" dirty="0">
              <a:solidFill>
                <a:srgbClr val="000000"/>
              </a:solidFill>
              <a:effectLst/>
              <a:latin typeface="Calibri" panose="020F0502020204030204" pitchFamily="34" charset="0"/>
              <a:ea typeface="Times New Roman" panose="02020603050405020304" pitchFamily="18" charset="0"/>
            </a:endParaRPr>
          </a:p>
          <a:p>
            <a:endParaRPr lang="en-US" sz="1200" dirty="0">
              <a:solidFill>
                <a:srgbClr val="000000"/>
              </a:solidFill>
              <a:effectLst/>
              <a:latin typeface="Calibri" panose="020F050202020403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667CE0-A7AA-477D-BF60-AEDE7DA9A7F6}" type="slidenum">
              <a:rPr lang="en-US" smtClean="0"/>
              <a:t>2</a:t>
            </a:fld>
            <a:endParaRPr lang="en-US"/>
          </a:p>
        </p:txBody>
      </p:sp>
    </p:spTree>
    <p:extLst>
      <p:ext uri="{BB962C8B-B14F-4D97-AF65-F5344CB8AC3E}">
        <p14:creationId xmlns:p14="http://schemas.microsoft.com/office/powerpoint/2010/main" val="141543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Dapper is an open-source (ORM) framework developed by the engineering team at Stack Overflow. </a:t>
            </a:r>
          </a:p>
          <a:p>
            <a:r>
              <a:rPr lang="en-US" dirty="0"/>
              <a:t>It is designed to provide a simple and efficient way to access relational databases using object-oriented programming.</a:t>
            </a:r>
          </a:p>
          <a:p>
            <a:endParaRPr lang="en-US" dirty="0"/>
          </a:p>
          <a:p>
            <a:r>
              <a:rPr lang="en-US" dirty="0"/>
              <a:t>One of the key benefits of Dapper is its performance. It is known for its ability to handle large volumes of data with minimal overhead, making it an ideal choice for applications that require high-speed data access.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post Halil is explaining when to use Dapper?</a:t>
            </a:r>
          </a:p>
          <a:p>
            <a:r>
              <a:rPr lang="en-US" dirty="0"/>
              <a:t>And how to switch your ABP project to use Dapper.</a:t>
            </a:r>
          </a:p>
        </p:txBody>
      </p:sp>
      <p:sp>
        <p:nvSpPr>
          <p:cNvPr id="4" name="Slide Number Placeholder 3"/>
          <p:cNvSpPr>
            <a:spLocks noGrp="1"/>
          </p:cNvSpPr>
          <p:nvPr>
            <p:ph type="sldNum" sz="quarter" idx="5"/>
          </p:nvPr>
        </p:nvSpPr>
        <p:spPr/>
        <p:txBody>
          <a:bodyPr/>
          <a:lstStyle/>
          <a:p>
            <a:fld id="{1C667CE0-A7AA-477D-BF60-AEDE7DA9A7F6}" type="slidenum">
              <a:rPr lang="en-US" smtClean="0"/>
              <a:t>3</a:t>
            </a:fld>
            <a:endParaRPr lang="en-US"/>
          </a:p>
        </p:txBody>
      </p:sp>
    </p:spTree>
    <p:extLst>
      <p:ext uri="{BB962C8B-B14F-4D97-AF65-F5344CB8AC3E}">
        <p14:creationId xmlns:p14="http://schemas.microsoft.com/office/powerpoint/2010/main" val="373812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8 is the successor to </a:t>
            </a:r>
            <a:r>
              <a:rPr lang="en-US" dirty="0">
                <a:hlinkClick r:id="rId3"/>
              </a:rPr>
              <a:t>.NET 7</a:t>
            </a:r>
            <a:r>
              <a:rPr lang="en-US" dirty="0"/>
              <a:t>. It will be </a:t>
            </a:r>
            <a:r>
              <a:rPr lang="en-US" dirty="0">
                <a:hlinkClick r:id="rId4"/>
              </a:rPr>
              <a:t>supported for three years</a:t>
            </a:r>
            <a:r>
              <a:rPr lang="en-US" dirty="0"/>
              <a:t> as a long-term support (LTS) release.</a:t>
            </a:r>
          </a:p>
          <a:p>
            <a:r>
              <a:rPr lang="en-US" dirty="0"/>
              <a:t>.NET 8 is in Preview 3 now.</a:t>
            </a:r>
          </a:p>
          <a:p>
            <a:r>
              <a:rPr lang="en-US" dirty="0"/>
              <a:t>And it’s expected to be released as stable in November 2023.</a:t>
            </a:r>
          </a:p>
          <a:p>
            <a:endParaRPr lang="en-US" dirty="0"/>
          </a:p>
          <a:p>
            <a:r>
              <a:rPr lang="en-US" dirty="0"/>
              <a:t>In this post, I'll briefly mention the new features of .NET 8 and the changes.</a:t>
            </a:r>
          </a:p>
        </p:txBody>
      </p:sp>
      <p:sp>
        <p:nvSpPr>
          <p:cNvPr id="4" name="Slide Number Placeholder 3"/>
          <p:cNvSpPr>
            <a:spLocks noGrp="1"/>
          </p:cNvSpPr>
          <p:nvPr>
            <p:ph type="sldNum" sz="quarter" idx="5"/>
          </p:nvPr>
        </p:nvSpPr>
        <p:spPr/>
        <p:txBody>
          <a:bodyPr/>
          <a:lstStyle/>
          <a:p>
            <a:fld id="{1C667CE0-A7AA-477D-BF60-AEDE7DA9A7F6}" type="slidenum">
              <a:rPr lang="en-US" smtClean="0"/>
              <a:t>4</a:t>
            </a:fld>
            <a:endParaRPr lang="en-US"/>
          </a:p>
        </p:txBody>
      </p:sp>
    </p:spTree>
    <p:extLst>
      <p:ext uri="{BB962C8B-B14F-4D97-AF65-F5344CB8AC3E}">
        <p14:creationId xmlns:p14="http://schemas.microsoft.com/office/powerpoint/2010/main" val="83394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us don’t like modals to edit or create an entity. Especially when you have many inputs on a form it makes the HTML DOM heavier.</a:t>
            </a:r>
          </a:p>
          <a:p>
            <a:r>
              <a:rPr lang="en-US" dirty="0" err="1"/>
              <a:t>Enis</a:t>
            </a:r>
            <a:r>
              <a:rPr lang="en-US" dirty="0"/>
              <a:t> </a:t>
            </a:r>
            <a:r>
              <a:rPr lang="en-US" dirty="0" err="1"/>
              <a:t>Necipoğlu</a:t>
            </a:r>
            <a:r>
              <a:rPr lang="en-US" dirty="0"/>
              <a:t> explains how to convert </a:t>
            </a:r>
            <a:r>
              <a:rPr lang="en-US" dirty="0" err="1"/>
              <a:t>BookStore's</a:t>
            </a:r>
            <a:r>
              <a:rPr lang="en-US" dirty="0"/>
              <a:t> Books create &amp; edit modals to regular Blazor pages.</a:t>
            </a:r>
          </a:p>
        </p:txBody>
      </p:sp>
      <p:sp>
        <p:nvSpPr>
          <p:cNvPr id="4" name="Slide Number Placeholder 3"/>
          <p:cNvSpPr>
            <a:spLocks noGrp="1"/>
          </p:cNvSpPr>
          <p:nvPr>
            <p:ph type="sldNum" sz="quarter" idx="5"/>
          </p:nvPr>
        </p:nvSpPr>
        <p:spPr/>
        <p:txBody>
          <a:bodyPr/>
          <a:lstStyle/>
          <a:p>
            <a:fld id="{1C667CE0-A7AA-477D-BF60-AEDE7DA9A7F6}" type="slidenum">
              <a:rPr lang="en-US" smtClean="0"/>
              <a:t>5</a:t>
            </a:fld>
            <a:endParaRPr lang="en-US"/>
          </a:p>
        </p:txBody>
      </p:sp>
    </p:spTree>
    <p:extLst>
      <p:ext uri="{BB962C8B-B14F-4D97-AF65-F5344CB8AC3E}">
        <p14:creationId xmlns:p14="http://schemas.microsoft.com/office/powerpoint/2010/main" val="3407235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the similar post but here “Masum Ulu” explains converting modals to regular Angular pages.</a:t>
            </a:r>
          </a:p>
        </p:txBody>
      </p:sp>
      <p:sp>
        <p:nvSpPr>
          <p:cNvPr id="4" name="Slide Number Placeholder 3"/>
          <p:cNvSpPr>
            <a:spLocks noGrp="1"/>
          </p:cNvSpPr>
          <p:nvPr>
            <p:ph type="sldNum" sz="quarter" idx="5"/>
          </p:nvPr>
        </p:nvSpPr>
        <p:spPr/>
        <p:txBody>
          <a:bodyPr/>
          <a:lstStyle/>
          <a:p>
            <a:fld id="{1C667CE0-A7AA-477D-BF60-AEDE7DA9A7F6}" type="slidenum">
              <a:rPr lang="en-US" smtClean="0"/>
              <a:t>6</a:t>
            </a:fld>
            <a:endParaRPr lang="en-US"/>
          </a:p>
        </p:txBody>
      </p:sp>
    </p:spTree>
    <p:extLst>
      <p:ext uri="{BB962C8B-B14F-4D97-AF65-F5344CB8AC3E}">
        <p14:creationId xmlns:p14="http://schemas.microsoft.com/office/powerpoint/2010/main" val="409216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UI is one of the best and trending UI Framework among others.</a:t>
            </a:r>
          </a:p>
          <a:p>
            <a:r>
              <a:rPr lang="en-US" dirty="0"/>
              <a:t>Anto Subash created “React UI” for ABP application which fills a gap as there’s no built-in </a:t>
            </a:r>
            <a:r>
              <a:rPr lang="en-US" dirty="0" err="1"/>
              <a:t>ReactUI</a:t>
            </a:r>
            <a:r>
              <a:rPr lang="en-US" dirty="0"/>
              <a:t> for now.</a:t>
            </a:r>
          </a:p>
          <a:p>
            <a:r>
              <a:rPr lang="en-US" dirty="0"/>
              <a:t>It’s a dotnet template based on ABP, </a:t>
            </a:r>
            <a:r>
              <a:rPr lang="en-US" dirty="0" err="1"/>
              <a:t>NextJs</a:t>
            </a:r>
            <a:r>
              <a:rPr lang="en-US" dirty="0"/>
              <a:t> and Tailwind CSS.</a:t>
            </a:r>
          </a:p>
          <a:p>
            <a:r>
              <a:rPr lang="en-US" dirty="0"/>
              <a:t>You can use this template to start your next project. </a:t>
            </a:r>
          </a:p>
          <a:p>
            <a:endParaRPr lang="en-US" dirty="0"/>
          </a:p>
          <a:p>
            <a:r>
              <a:rPr lang="en-US" dirty="0"/>
              <a:t>If you want to kickstart your next project with React UI based on open-source ABP, try this template. </a:t>
            </a:r>
          </a:p>
          <a:p>
            <a:r>
              <a:rPr lang="en-US" dirty="0"/>
              <a:t>Thanks to Anto for this contribution.</a:t>
            </a:r>
          </a:p>
        </p:txBody>
      </p:sp>
      <p:sp>
        <p:nvSpPr>
          <p:cNvPr id="4" name="Slide Number Placeholder 3"/>
          <p:cNvSpPr>
            <a:spLocks noGrp="1"/>
          </p:cNvSpPr>
          <p:nvPr>
            <p:ph type="sldNum" sz="quarter" idx="5"/>
          </p:nvPr>
        </p:nvSpPr>
        <p:spPr/>
        <p:txBody>
          <a:bodyPr/>
          <a:lstStyle/>
          <a:p>
            <a:fld id="{1C667CE0-A7AA-477D-BF60-AEDE7DA9A7F6}" type="slidenum">
              <a:rPr lang="en-US" smtClean="0"/>
              <a:t>7</a:t>
            </a:fld>
            <a:endParaRPr lang="en-US"/>
          </a:p>
        </p:txBody>
      </p:sp>
    </p:spTree>
    <p:extLst>
      <p:ext uri="{BB962C8B-B14F-4D97-AF65-F5344CB8AC3E}">
        <p14:creationId xmlns:p14="http://schemas.microsoft.com/office/powerpoint/2010/main" val="86310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every backend developer has had to deal with Excel exporting at some point in their career.</a:t>
            </a:r>
          </a:p>
          <a:p>
            <a:r>
              <a:rPr lang="en-US" dirty="0"/>
              <a:t>In this article, </a:t>
            </a:r>
            <a:r>
              <a:rPr lang="en-US" dirty="0" err="1"/>
              <a:t>Berkan</a:t>
            </a:r>
            <a:r>
              <a:rPr lang="en-US" dirty="0"/>
              <a:t> Şaşmaz shows how to export data to Excel files in an ASP.NET Core application using the </a:t>
            </a:r>
            <a:r>
              <a:rPr lang="en-US" dirty="0" err="1"/>
              <a:t>MiniExcel</a:t>
            </a:r>
            <a:r>
              <a:rPr lang="en-US" dirty="0"/>
              <a:t> library. </a:t>
            </a:r>
          </a:p>
        </p:txBody>
      </p:sp>
      <p:sp>
        <p:nvSpPr>
          <p:cNvPr id="4" name="Slide Number Placeholder 3"/>
          <p:cNvSpPr>
            <a:spLocks noGrp="1"/>
          </p:cNvSpPr>
          <p:nvPr>
            <p:ph type="sldNum" sz="quarter" idx="5"/>
          </p:nvPr>
        </p:nvSpPr>
        <p:spPr/>
        <p:txBody>
          <a:bodyPr/>
          <a:lstStyle/>
          <a:p>
            <a:fld id="{1C667CE0-A7AA-477D-BF60-AEDE7DA9A7F6}" type="slidenum">
              <a:rPr lang="en-US" smtClean="0"/>
              <a:t>8</a:t>
            </a:fld>
            <a:endParaRPr lang="en-US"/>
          </a:p>
        </p:txBody>
      </p:sp>
    </p:spTree>
    <p:extLst>
      <p:ext uri="{BB962C8B-B14F-4D97-AF65-F5344CB8AC3E}">
        <p14:creationId xmlns:p14="http://schemas.microsoft.com/office/powerpoint/2010/main" val="408840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blog post is for those who are not familiar with ABP Framework.</a:t>
            </a:r>
          </a:p>
          <a:p>
            <a:r>
              <a:rPr lang="en-US" dirty="0"/>
              <a:t>I’m explaining the ABP framework essentials.</a:t>
            </a:r>
          </a:p>
        </p:txBody>
      </p:sp>
      <p:sp>
        <p:nvSpPr>
          <p:cNvPr id="4" name="Slide Number Placeholder 3"/>
          <p:cNvSpPr>
            <a:spLocks noGrp="1"/>
          </p:cNvSpPr>
          <p:nvPr>
            <p:ph type="sldNum" sz="quarter" idx="5"/>
          </p:nvPr>
        </p:nvSpPr>
        <p:spPr/>
        <p:txBody>
          <a:bodyPr/>
          <a:lstStyle/>
          <a:p>
            <a:fld id="{1C667CE0-A7AA-477D-BF60-AEDE7DA9A7F6}" type="slidenum">
              <a:rPr lang="en-US" smtClean="0"/>
              <a:t>9</a:t>
            </a:fld>
            <a:endParaRPr lang="en-US"/>
          </a:p>
        </p:txBody>
      </p:sp>
    </p:spTree>
    <p:extLst>
      <p:ext uri="{BB962C8B-B14F-4D97-AF65-F5344CB8AC3E}">
        <p14:creationId xmlns:p14="http://schemas.microsoft.com/office/powerpoint/2010/main" val="3159144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37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38596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blog.abp.io/abp/ultimate-net-web-framework-for-rapid-application-developmen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blog.abp.io/abp/Top-10-.NET-Core-Libraries-Every-Developer-Should-Know"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community.abp.io/posts/using-dapper-with-the-abp-framework-shp74p2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community.abp.io/posts/whats-new-in-.net-8-discover-all-.net-8-features-llcmrdr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community.abp.io/posts/converting-createedit-modal-to-page-blazor-eexdex8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community.abp.io/posts/converting-createedit-modal-to-page-angularui-doadhgi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abp.io/posts/abp-react-template-33pjmra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abp.io/posts/how-to-export-data-to-excel-files-with-asp.net-core-minimal-api-79o45u3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blog.abp.io/abp/open-source-web-application-development-framework"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02EAA-88E5-44AD-ACEC-DE39D6391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31" y="78658"/>
            <a:ext cx="11779923" cy="6164826"/>
          </a:xfrm>
          <a:prstGeom prst="rect">
            <a:avLst/>
          </a:prstGeom>
        </p:spPr>
      </p:pic>
      <p:sp>
        <p:nvSpPr>
          <p:cNvPr id="8" name="TextBox 7">
            <a:extLst>
              <a:ext uri="{FF2B5EF4-FFF2-40B4-BE49-F238E27FC236}">
                <a16:creationId xmlns:a16="http://schemas.microsoft.com/office/drawing/2014/main" id="{56BDE6C9-E0EB-426D-824C-193EC30B3053}"/>
              </a:ext>
            </a:extLst>
          </p:cNvPr>
          <p:cNvSpPr txBox="1"/>
          <p:nvPr/>
        </p:nvSpPr>
        <p:spPr>
          <a:xfrm>
            <a:off x="1376516" y="5556525"/>
            <a:ext cx="7472516" cy="372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800" b="1" dirty="0"/>
              <a:t>https://blog.abp.io/abp/ABP.IO-Platform-7.2-RC-Has-Been-Published</a:t>
            </a:r>
          </a:p>
        </p:txBody>
      </p:sp>
      <p:sp>
        <p:nvSpPr>
          <p:cNvPr id="11" name="TextBox 10">
            <a:extLst>
              <a:ext uri="{FF2B5EF4-FFF2-40B4-BE49-F238E27FC236}">
                <a16:creationId xmlns:a16="http://schemas.microsoft.com/office/drawing/2014/main" id="{09A1464B-E15D-4A45-AECD-FB54EE5B8BFC}"/>
              </a:ext>
            </a:extLst>
          </p:cNvPr>
          <p:cNvSpPr txBox="1"/>
          <p:nvPr/>
        </p:nvSpPr>
        <p:spPr>
          <a:xfrm>
            <a:off x="3893575" y="4917481"/>
            <a:ext cx="1553495" cy="372326"/>
          </a:xfrm>
          <a:prstGeom prst="rect">
            <a:avLst/>
          </a:prstGeom>
          <a:noFill/>
        </p:spPr>
        <p:txBody>
          <a:bodyPr wrap="square">
            <a:spAutoFit/>
          </a:bodyPr>
          <a:lstStyle/>
          <a:p>
            <a:r>
              <a:rPr lang="en-US" i="1" dirty="0"/>
              <a:t>April 11, 2023</a:t>
            </a:r>
          </a:p>
        </p:txBody>
      </p:sp>
    </p:spTree>
    <p:extLst>
      <p:ext uri="{BB962C8B-B14F-4D97-AF65-F5344CB8AC3E}">
        <p14:creationId xmlns:p14="http://schemas.microsoft.com/office/powerpoint/2010/main" val="145874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416851" y="5326596"/>
            <a:ext cx="10886350" cy="400110"/>
          </a:xfrm>
          <a:prstGeom prst="rect">
            <a:avLst/>
          </a:prstGeom>
          <a:noFill/>
        </p:spPr>
        <p:txBody>
          <a:bodyPr wrap="square">
            <a:spAutoFit/>
          </a:bodyPr>
          <a:lstStyle/>
          <a:p>
            <a:pPr algn="ctr"/>
            <a:r>
              <a:rPr lang="en-US" sz="2000" dirty="0">
                <a:hlinkClick r:id="rId3"/>
              </a:rPr>
              <a:t>https://blog.abp.io/abp/ultimate-net-web-framework-for-rapid-application-development</a:t>
            </a:r>
            <a:r>
              <a:rPr lang="en-US" sz="2000" dirty="0"/>
              <a:t> </a:t>
            </a:r>
          </a:p>
        </p:txBody>
      </p:sp>
      <p:pic>
        <p:nvPicPr>
          <p:cNvPr id="4" name="Picture 3">
            <a:extLst>
              <a:ext uri="{FF2B5EF4-FFF2-40B4-BE49-F238E27FC236}">
                <a16:creationId xmlns:a16="http://schemas.microsoft.com/office/drawing/2014/main" id="{904EB3E5-B85C-4717-95D6-75C858B64F3E}"/>
              </a:ext>
            </a:extLst>
          </p:cNvPr>
          <p:cNvPicPr>
            <a:picLocks noChangeAspect="1"/>
          </p:cNvPicPr>
          <p:nvPr/>
        </p:nvPicPr>
        <p:blipFill>
          <a:blip r:embed="rId4"/>
          <a:stretch>
            <a:fillRect/>
          </a:stretch>
        </p:blipFill>
        <p:spPr>
          <a:xfrm>
            <a:off x="1166812" y="983306"/>
            <a:ext cx="9858375" cy="4162425"/>
          </a:xfrm>
          <a:prstGeom prst="rect">
            <a:avLst/>
          </a:prstGeom>
        </p:spPr>
      </p:pic>
      <p:pic>
        <p:nvPicPr>
          <p:cNvPr id="5" name="Picture 4">
            <a:extLst>
              <a:ext uri="{FF2B5EF4-FFF2-40B4-BE49-F238E27FC236}">
                <a16:creationId xmlns:a16="http://schemas.microsoft.com/office/drawing/2014/main" id="{30C48338-E149-49FE-9E26-58A63E0C74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350124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0"/>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785960" y="5703326"/>
            <a:ext cx="10886350" cy="400110"/>
          </a:xfrm>
          <a:prstGeom prst="rect">
            <a:avLst/>
          </a:prstGeom>
          <a:noFill/>
        </p:spPr>
        <p:txBody>
          <a:bodyPr wrap="square">
            <a:spAutoFit/>
          </a:bodyPr>
          <a:lstStyle/>
          <a:p>
            <a:pPr algn="ctr"/>
            <a:r>
              <a:rPr lang="en-US" sz="2000" dirty="0">
                <a:hlinkClick r:id="rId3"/>
              </a:rPr>
              <a:t>https://blog.abp.io/abp/Top-10-.NET-Core-Libraries-Every-Developer-Should-Know</a:t>
            </a:r>
            <a:r>
              <a:rPr lang="en-US" sz="2000" dirty="0"/>
              <a:t> </a:t>
            </a:r>
          </a:p>
        </p:txBody>
      </p:sp>
      <p:pic>
        <p:nvPicPr>
          <p:cNvPr id="5" name="Picture 4">
            <a:extLst>
              <a:ext uri="{FF2B5EF4-FFF2-40B4-BE49-F238E27FC236}">
                <a16:creationId xmlns:a16="http://schemas.microsoft.com/office/drawing/2014/main" id="{BF305CF0-2CC4-4CAF-B9E0-0A076C0FA2A3}"/>
              </a:ext>
            </a:extLst>
          </p:cNvPr>
          <p:cNvPicPr>
            <a:picLocks noChangeAspect="1"/>
          </p:cNvPicPr>
          <p:nvPr/>
        </p:nvPicPr>
        <p:blipFill>
          <a:blip r:embed="rId4"/>
          <a:stretch>
            <a:fillRect/>
          </a:stretch>
        </p:blipFill>
        <p:spPr>
          <a:xfrm>
            <a:off x="2573994" y="722725"/>
            <a:ext cx="7310283" cy="4990125"/>
          </a:xfrm>
          <a:prstGeom prst="rect">
            <a:avLst/>
          </a:prstGeom>
        </p:spPr>
      </p:pic>
      <p:pic>
        <p:nvPicPr>
          <p:cNvPr id="6" name="Picture 5">
            <a:extLst>
              <a:ext uri="{FF2B5EF4-FFF2-40B4-BE49-F238E27FC236}">
                <a16:creationId xmlns:a16="http://schemas.microsoft.com/office/drawing/2014/main" id="{C480F399-6A90-40E6-8515-B3F5ABE253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73831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339213" y="1032387"/>
            <a:ext cx="11577484" cy="47121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sz="7200" b="1" dirty="0">
                <a:solidFill>
                  <a:srgbClr val="82C2DE"/>
                </a:solidFill>
                <a:latin typeface="Roboto Slab Black" pitchFamily="2" charset="0"/>
                <a:ea typeface="Roboto Slab Black" pitchFamily="2" charset="0"/>
              </a:rPr>
              <a:t>That’s it from the </a:t>
            </a:r>
            <a:br>
              <a:rPr lang="en-US" sz="7200" b="1" dirty="0">
                <a:solidFill>
                  <a:srgbClr val="82C2DE"/>
                </a:solidFill>
                <a:latin typeface="Roboto Slab Black" pitchFamily="2" charset="0"/>
                <a:ea typeface="Roboto Slab Black" pitchFamily="2" charset="0"/>
              </a:rPr>
            </a:br>
            <a:r>
              <a:rPr lang="en-US" sz="6600" b="1" dirty="0">
                <a:solidFill>
                  <a:srgbClr val="82C2DE"/>
                </a:solidFill>
                <a:latin typeface="Roboto Slab Black" pitchFamily="2" charset="0"/>
                <a:ea typeface="Roboto Slab Black" pitchFamily="2" charset="0"/>
              </a:rPr>
              <a:t>ABP Community News 😊</a:t>
            </a:r>
            <a:endParaRPr lang="en-US" sz="8800" b="1" dirty="0">
              <a:solidFill>
                <a:srgbClr val="82C2DE"/>
              </a:solidFill>
              <a:latin typeface="Roboto Slab Black" pitchFamily="2" charset="0"/>
              <a:ea typeface="Roboto Slab Black" pitchFamily="2" charset="0"/>
            </a:endParaRPr>
          </a:p>
        </p:txBody>
      </p:sp>
    </p:spTree>
    <p:extLst>
      <p:ext uri="{BB962C8B-B14F-4D97-AF65-F5344CB8AC3E}">
        <p14:creationId xmlns:p14="http://schemas.microsoft.com/office/powerpoint/2010/main" val="331342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Başlık 1">
            <a:extLst>
              <a:ext uri="{FF2B5EF4-FFF2-40B4-BE49-F238E27FC236}">
                <a16:creationId xmlns:a16="http://schemas.microsoft.com/office/drawing/2014/main" id="{D9A15496-2FA9-4F67-8B7A-B14512F969ED}"/>
              </a:ext>
            </a:extLst>
          </p:cNvPr>
          <p:cNvSpPr txBox="1">
            <a:spLocks/>
          </p:cNvSpPr>
          <p:nvPr/>
        </p:nvSpPr>
        <p:spPr>
          <a:xfrm>
            <a:off x="213851" y="422050"/>
            <a:ext cx="11764297"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sz="6600" b="1" dirty="0">
                <a:solidFill>
                  <a:srgbClr val="3E9FCB"/>
                </a:solidFill>
              </a:rPr>
              <a:t>Thanks to the contributors of v7.2</a:t>
            </a:r>
            <a:endParaRPr lang="tr-TR" sz="6600" b="1" dirty="0">
              <a:solidFill>
                <a:srgbClr val="3E9FCB"/>
              </a:solidFill>
            </a:endParaRPr>
          </a:p>
        </p:txBody>
      </p:sp>
      <p:pic>
        <p:nvPicPr>
          <p:cNvPr id="6" name="Picture 5">
            <a:extLst>
              <a:ext uri="{FF2B5EF4-FFF2-40B4-BE49-F238E27FC236}">
                <a16:creationId xmlns:a16="http://schemas.microsoft.com/office/drawing/2014/main" id="{60348683-EDCF-425F-B31A-56F203275D78}"/>
              </a:ext>
            </a:extLst>
          </p:cNvPr>
          <p:cNvPicPr>
            <a:picLocks noChangeAspect="1"/>
          </p:cNvPicPr>
          <p:nvPr/>
        </p:nvPicPr>
        <p:blipFill rotWithShape="1">
          <a:blip r:embed="rId4"/>
          <a:srcRect t="11001"/>
          <a:stretch/>
        </p:blipFill>
        <p:spPr>
          <a:xfrm>
            <a:off x="1602657" y="1445343"/>
            <a:ext cx="8986684" cy="4340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849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164593" y="5426271"/>
            <a:ext cx="10886350" cy="400110"/>
          </a:xfrm>
          <a:prstGeom prst="rect">
            <a:avLst/>
          </a:prstGeom>
          <a:noFill/>
        </p:spPr>
        <p:txBody>
          <a:bodyPr wrap="square">
            <a:spAutoFit/>
          </a:bodyPr>
          <a:lstStyle/>
          <a:p>
            <a:pPr algn="ctr"/>
            <a:r>
              <a:rPr lang="en-US" sz="2000" dirty="0">
                <a:hlinkClick r:id="rId3"/>
              </a:rPr>
              <a:t>https://community.abp.io/posts/using-dapper-with-the-abp-framework-shp74p2l</a:t>
            </a:r>
            <a:r>
              <a:rPr lang="en-US" sz="2000" dirty="0"/>
              <a:t> </a:t>
            </a:r>
          </a:p>
        </p:txBody>
      </p:sp>
      <p:pic>
        <p:nvPicPr>
          <p:cNvPr id="7" name="Picture 6">
            <a:extLst>
              <a:ext uri="{FF2B5EF4-FFF2-40B4-BE49-F238E27FC236}">
                <a16:creationId xmlns:a16="http://schemas.microsoft.com/office/drawing/2014/main" id="{7BE8F825-78B3-45CD-9754-08F1E46427B2}"/>
              </a:ext>
            </a:extLst>
          </p:cNvPr>
          <p:cNvPicPr>
            <a:picLocks noChangeAspect="1"/>
          </p:cNvPicPr>
          <p:nvPr/>
        </p:nvPicPr>
        <p:blipFill>
          <a:blip r:embed="rId4"/>
          <a:stretch>
            <a:fillRect/>
          </a:stretch>
        </p:blipFill>
        <p:spPr>
          <a:xfrm>
            <a:off x="1396179" y="1284769"/>
            <a:ext cx="9399639" cy="4031447"/>
          </a:xfrm>
          <a:prstGeom prst="rect">
            <a:avLst/>
          </a:prstGeom>
        </p:spPr>
      </p:pic>
      <p:pic>
        <p:nvPicPr>
          <p:cNvPr id="4" name="Picture 3">
            <a:extLst>
              <a:ext uri="{FF2B5EF4-FFF2-40B4-BE49-F238E27FC236}">
                <a16:creationId xmlns:a16="http://schemas.microsoft.com/office/drawing/2014/main" id="{CF6224E4-90B4-4E20-A673-5EA023794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104884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475842" y="5621918"/>
            <a:ext cx="10886350" cy="400110"/>
          </a:xfrm>
          <a:prstGeom prst="rect">
            <a:avLst/>
          </a:prstGeom>
          <a:noFill/>
        </p:spPr>
        <p:txBody>
          <a:bodyPr wrap="square">
            <a:spAutoFit/>
          </a:bodyPr>
          <a:lstStyle/>
          <a:p>
            <a:pPr algn="ctr"/>
            <a:r>
              <a:rPr lang="en-US" sz="2000" dirty="0">
                <a:hlinkClick r:id="rId3"/>
              </a:rPr>
              <a:t>https://community.abp.io/posts/whats-new-in-.net-8-discover-all-.net-8-features-llcmrdre</a:t>
            </a:r>
            <a:r>
              <a:rPr lang="en-US" sz="2000" dirty="0"/>
              <a:t> </a:t>
            </a:r>
          </a:p>
        </p:txBody>
      </p:sp>
      <p:pic>
        <p:nvPicPr>
          <p:cNvPr id="4" name="Picture 3">
            <a:extLst>
              <a:ext uri="{FF2B5EF4-FFF2-40B4-BE49-F238E27FC236}">
                <a16:creationId xmlns:a16="http://schemas.microsoft.com/office/drawing/2014/main" id="{B7EAD0D2-B4AA-43D2-8CC5-7E7A976D2DCA}"/>
              </a:ext>
            </a:extLst>
          </p:cNvPr>
          <p:cNvPicPr>
            <a:picLocks noChangeAspect="1"/>
          </p:cNvPicPr>
          <p:nvPr/>
        </p:nvPicPr>
        <p:blipFill>
          <a:blip r:embed="rId4"/>
          <a:stretch>
            <a:fillRect/>
          </a:stretch>
        </p:blipFill>
        <p:spPr>
          <a:xfrm>
            <a:off x="1229628" y="955791"/>
            <a:ext cx="8847835" cy="4512777"/>
          </a:xfrm>
          <a:prstGeom prst="rect">
            <a:avLst/>
          </a:prstGeom>
        </p:spPr>
      </p:pic>
      <p:pic>
        <p:nvPicPr>
          <p:cNvPr id="5" name="Picture 4">
            <a:extLst>
              <a:ext uri="{FF2B5EF4-FFF2-40B4-BE49-F238E27FC236}">
                <a16:creationId xmlns:a16="http://schemas.microsoft.com/office/drawing/2014/main" id="{5021B8E5-8AB8-4B1F-A782-9C05740D3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330698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397184" y="5006463"/>
            <a:ext cx="10886350" cy="400110"/>
          </a:xfrm>
          <a:prstGeom prst="rect">
            <a:avLst/>
          </a:prstGeom>
          <a:noFill/>
        </p:spPr>
        <p:txBody>
          <a:bodyPr wrap="square">
            <a:spAutoFit/>
          </a:bodyPr>
          <a:lstStyle/>
          <a:p>
            <a:pPr algn="ctr"/>
            <a:r>
              <a:rPr lang="en-US" sz="2000" dirty="0">
                <a:hlinkClick r:id="rId3"/>
              </a:rPr>
              <a:t>https://community.abp.io/posts/converting-createedit-modal-to-page-blazor-eexdex8y</a:t>
            </a:r>
            <a:r>
              <a:rPr lang="en-US" sz="2000" dirty="0"/>
              <a:t> </a:t>
            </a:r>
          </a:p>
        </p:txBody>
      </p:sp>
      <p:pic>
        <p:nvPicPr>
          <p:cNvPr id="7" name="Picture 6">
            <a:extLst>
              <a:ext uri="{FF2B5EF4-FFF2-40B4-BE49-F238E27FC236}">
                <a16:creationId xmlns:a16="http://schemas.microsoft.com/office/drawing/2014/main" id="{CB788D8D-F07F-414A-9A71-0FED603EBCAC}"/>
              </a:ext>
            </a:extLst>
          </p:cNvPr>
          <p:cNvPicPr>
            <a:picLocks noChangeAspect="1"/>
          </p:cNvPicPr>
          <p:nvPr/>
        </p:nvPicPr>
        <p:blipFill>
          <a:blip r:embed="rId4"/>
          <a:stretch>
            <a:fillRect/>
          </a:stretch>
        </p:blipFill>
        <p:spPr>
          <a:xfrm>
            <a:off x="1352394" y="1623858"/>
            <a:ext cx="9782175" cy="3295650"/>
          </a:xfrm>
          <a:prstGeom prst="rect">
            <a:avLst/>
          </a:prstGeom>
        </p:spPr>
      </p:pic>
      <p:sp>
        <p:nvSpPr>
          <p:cNvPr id="5" name="Rectangle 4">
            <a:extLst>
              <a:ext uri="{FF2B5EF4-FFF2-40B4-BE49-F238E27FC236}">
                <a16:creationId xmlns:a16="http://schemas.microsoft.com/office/drawing/2014/main" id="{53AD3BBD-3CDB-4B11-8295-C9B75DF79F5B}"/>
              </a:ext>
            </a:extLst>
          </p:cNvPr>
          <p:cNvSpPr/>
          <p:nvPr/>
        </p:nvSpPr>
        <p:spPr>
          <a:xfrm>
            <a:off x="9773265" y="1978548"/>
            <a:ext cx="1199535" cy="5286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B7B992BE-1F86-4530-A966-B6FB5E3D2D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8975" y="4327305"/>
            <a:ext cx="906837" cy="906837"/>
          </a:xfrm>
          <a:prstGeom prst="rect">
            <a:avLst/>
          </a:prstGeom>
        </p:spPr>
      </p:pic>
      <p:pic>
        <p:nvPicPr>
          <p:cNvPr id="8" name="Picture 7">
            <a:extLst>
              <a:ext uri="{FF2B5EF4-FFF2-40B4-BE49-F238E27FC236}">
                <a16:creationId xmlns:a16="http://schemas.microsoft.com/office/drawing/2014/main" id="{F131AC55-B20A-4B85-B07F-A32FE8514E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349165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164593" y="5057548"/>
            <a:ext cx="10886350" cy="400110"/>
          </a:xfrm>
          <a:prstGeom prst="rect">
            <a:avLst/>
          </a:prstGeom>
          <a:noFill/>
        </p:spPr>
        <p:txBody>
          <a:bodyPr wrap="square">
            <a:spAutoFit/>
          </a:bodyPr>
          <a:lstStyle/>
          <a:p>
            <a:pPr algn="ctr"/>
            <a:r>
              <a:rPr lang="en-US" sz="2000" dirty="0">
                <a:hlinkClick r:id="rId3"/>
              </a:rPr>
              <a:t>https://community.abp.io/posts/converting-createedit-modal-to-page-angularui-doadhgil</a:t>
            </a:r>
            <a:r>
              <a:rPr lang="en-US" sz="2000" dirty="0"/>
              <a:t> </a:t>
            </a:r>
          </a:p>
        </p:txBody>
      </p:sp>
      <p:pic>
        <p:nvPicPr>
          <p:cNvPr id="4" name="Picture 3">
            <a:extLst>
              <a:ext uri="{FF2B5EF4-FFF2-40B4-BE49-F238E27FC236}">
                <a16:creationId xmlns:a16="http://schemas.microsoft.com/office/drawing/2014/main" id="{4571D67F-4978-4FD7-8118-AD7F5537E5D0}"/>
              </a:ext>
            </a:extLst>
          </p:cNvPr>
          <p:cNvPicPr>
            <a:picLocks noChangeAspect="1"/>
          </p:cNvPicPr>
          <p:nvPr/>
        </p:nvPicPr>
        <p:blipFill>
          <a:blip r:embed="rId4"/>
          <a:stretch>
            <a:fillRect/>
          </a:stretch>
        </p:blipFill>
        <p:spPr>
          <a:xfrm>
            <a:off x="973852" y="1276349"/>
            <a:ext cx="10086975" cy="3581400"/>
          </a:xfrm>
          <a:prstGeom prst="rect">
            <a:avLst/>
          </a:prstGeom>
        </p:spPr>
      </p:pic>
      <p:pic>
        <p:nvPicPr>
          <p:cNvPr id="6" name="Picture 5">
            <a:extLst>
              <a:ext uri="{FF2B5EF4-FFF2-40B4-BE49-F238E27FC236}">
                <a16:creationId xmlns:a16="http://schemas.microsoft.com/office/drawing/2014/main" id="{F3488894-17DE-4B8A-829E-AF0607AB82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6280" y="3920538"/>
            <a:ext cx="1137010" cy="1137010"/>
          </a:xfrm>
          <a:prstGeom prst="rect">
            <a:avLst/>
          </a:prstGeom>
        </p:spPr>
      </p:pic>
      <p:pic>
        <p:nvPicPr>
          <p:cNvPr id="7" name="Picture 6">
            <a:extLst>
              <a:ext uri="{FF2B5EF4-FFF2-40B4-BE49-F238E27FC236}">
                <a16:creationId xmlns:a16="http://schemas.microsoft.com/office/drawing/2014/main" id="{DAA60723-3767-4BC2-9378-D2C352B13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25351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615537" y="5146401"/>
            <a:ext cx="10886350" cy="400110"/>
          </a:xfrm>
          <a:prstGeom prst="rect">
            <a:avLst/>
          </a:prstGeom>
          <a:noFill/>
        </p:spPr>
        <p:txBody>
          <a:bodyPr wrap="square">
            <a:spAutoFit/>
          </a:bodyPr>
          <a:lstStyle/>
          <a:p>
            <a:pPr algn="ctr"/>
            <a:r>
              <a:rPr lang="en-US" sz="2000" dirty="0">
                <a:hlinkClick r:id="rId3"/>
              </a:rPr>
              <a:t>https://community.abp.io/posts/abp-react-template-33pjmran</a:t>
            </a:r>
            <a:r>
              <a:rPr lang="en-US" sz="2000" dirty="0"/>
              <a:t> </a:t>
            </a:r>
          </a:p>
        </p:txBody>
      </p:sp>
      <p:pic>
        <p:nvPicPr>
          <p:cNvPr id="4" name="Picture 3">
            <a:extLst>
              <a:ext uri="{FF2B5EF4-FFF2-40B4-BE49-F238E27FC236}">
                <a16:creationId xmlns:a16="http://schemas.microsoft.com/office/drawing/2014/main" id="{35EFFD95-9EFD-4D8A-8DCD-9E5956D1E1A2}"/>
              </a:ext>
            </a:extLst>
          </p:cNvPr>
          <p:cNvPicPr>
            <a:picLocks noChangeAspect="1"/>
          </p:cNvPicPr>
          <p:nvPr/>
        </p:nvPicPr>
        <p:blipFill>
          <a:blip r:embed="rId4"/>
          <a:stretch>
            <a:fillRect/>
          </a:stretch>
        </p:blipFill>
        <p:spPr>
          <a:xfrm>
            <a:off x="1495348" y="1311489"/>
            <a:ext cx="8965330" cy="3713848"/>
          </a:xfrm>
          <a:prstGeom prst="rect">
            <a:avLst/>
          </a:prstGeom>
        </p:spPr>
      </p:pic>
      <p:pic>
        <p:nvPicPr>
          <p:cNvPr id="5" name="Picture 4">
            <a:extLst>
              <a:ext uri="{FF2B5EF4-FFF2-40B4-BE49-F238E27FC236}">
                <a16:creationId xmlns:a16="http://schemas.microsoft.com/office/drawing/2014/main" id="{6AFE8148-352D-4092-A6B9-572B8C1FC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19590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240890" y="5683923"/>
            <a:ext cx="11710219" cy="400110"/>
          </a:xfrm>
          <a:prstGeom prst="rect">
            <a:avLst/>
          </a:prstGeom>
          <a:noFill/>
        </p:spPr>
        <p:txBody>
          <a:bodyPr wrap="square">
            <a:spAutoFit/>
          </a:bodyPr>
          <a:lstStyle/>
          <a:p>
            <a:pPr algn="ctr"/>
            <a:r>
              <a:rPr lang="en-US" sz="2000" dirty="0">
                <a:hlinkClick r:id="rId3"/>
              </a:rPr>
              <a:t>https://community.abp.io/posts/how-to-export-data-to-excel-files-with-asp.net-core-minimal-api-79o45u3s</a:t>
            </a:r>
            <a:r>
              <a:rPr lang="en-US" sz="2000" dirty="0"/>
              <a:t> </a:t>
            </a:r>
          </a:p>
        </p:txBody>
      </p:sp>
      <p:pic>
        <p:nvPicPr>
          <p:cNvPr id="5" name="Picture 4">
            <a:extLst>
              <a:ext uri="{FF2B5EF4-FFF2-40B4-BE49-F238E27FC236}">
                <a16:creationId xmlns:a16="http://schemas.microsoft.com/office/drawing/2014/main" id="{84B82020-4146-4EE5-90E0-4F0BEF9EFF81}"/>
              </a:ext>
            </a:extLst>
          </p:cNvPr>
          <p:cNvPicPr>
            <a:picLocks noChangeAspect="1"/>
          </p:cNvPicPr>
          <p:nvPr/>
        </p:nvPicPr>
        <p:blipFill>
          <a:blip r:embed="rId4"/>
          <a:stretch>
            <a:fillRect/>
          </a:stretch>
        </p:blipFill>
        <p:spPr>
          <a:xfrm>
            <a:off x="2082851" y="882157"/>
            <a:ext cx="8026295" cy="4709901"/>
          </a:xfrm>
          <a:prstGeom prst="rect">
            <a:avLst/>
          </a:prstGeom>
        </p:spPr>
      </p:pic>
      <p:pic>
        <p:nvPicPr>
          <p:cNvPr id="6" name="Picture 5">
            <a:extLst>
              <a:ext uri="{FF2B5EF4-FFF2-40B4-BE49-F238E27FC236}">
                <a16:creationId xmlns:a16="http://schemas.microsoft.com/office/drawing/2014/main" id="{C7CCDA14-C597-437C-A47F-26D32E4F9A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1707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2D446-9ECA-4712-9F1E-CE7CC8B05C97}"/>
              </a:ext>
            </a:extLst>
          </p:cNvPr>
          <p:cNvSpPr txBox="1">
            <a:spLocks/>
          </p:cNvSpPr>
          <p:nvPr/>
        </p:nvSpPr>
        <p:spPr>
          <a:xfrm>
            <a:off x="0" y="79716"/>
            <a:ext cx="12192000" cy="7227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pPr>
            <a:r>
              <a:rPr lang="en-US" b="1" dirty="0">
                <a:solidFill>
                  <a:srgbClr val="3E9FCB"/>
                </a:solidFill>
              </a:rPr>
              <a:t>Community News</a:t>
            </a:r>
            <a:endParaRPr lang="tr-TR" b="1" dirty="0">
              <a:solidFill>
                <a:srgbClr val="3E9FCB"/>
              </a:solidFill>
            </a:endParaRPr>
          </a:p>
        </p:txBody>
      </p:sp>
      <p:sp>
        <p:nvSpPr>
          <p:cNvPr id="9" name="TextBox 8">
            <a:extLst>
              <a:ext uri="{FF2B5EF4-FFF2-40B4-BE49-F238E27FC236}">
                <a16:creationId xmlns:a16="http://schemas.microsoft.com/office/drawing/2014/main" id="{D2C55A17-B96F-435B-93E7-7CA7C91AED80}"/>
              </a:ext>
            </a:extLst>
          </p:cNvPr>
          <p:cNvSpPr txBox="1"/>
          <p:nvPr/>
        </p:nvSpPr>
        <p:spPr>
          <a:xfrm>
            <a:off x="78001" y="5392965"/>
            <a:ext cx="10886350" cy="400110"/>
          </a:xfrm>
          <a:prstGeom prst="rect">
            <a:avLst/>
          </a:prstGeom>
          <a:noFill/>
        </p:spPr>
        <p:txBody>
          <a:bodyPr wrap="square">
            <a:spAutoFit/>
          </a:bodyPr>
          <a:lstStyle/>
          <a:p>
            <a:pPr algn="ctr"/>
            <a:r>
              <a:rPr lang="en-US" sz="2000" dirty="0">
                <a:hlinkClick r:id="rId3"/>
              </a:rPr>
              <a:t>https://blog.abp.io/abp/open-source-web-application-development-framework</a:t>
            </a:r>
            <a:r>
              <a:rPr lang="en-US" sz="2000" dirty="0"/>
              <a:t> </a:t>
            </a:r>
          </a:p>
        </p:txBody>
      </p:sp>
      <p:pic>
        <p:nvPicPr>
          <p:cNvPr id="7" name="Picture 6">
            <a:extLst>
              <a:ext uri="{FF2B5EF4-FFF2-40B4-BE49-F238E27FC236}">
                <a16:creationId xmlns:a16="http://schemas.microsoft.com/office/drawing/2014/main" id="{78CB3B16-5EB4-4A15-B095-66C8AB2DAC85}"/>
              </a:ext>
            </a:extLst>
          </p:cNvPr>
          <p:cNvPicPr>
            <a:picLocks noChangeAspect="1"/>
          </p:cNvPicPr>
          <p:nvPr/>
        </p:nvPicPr>
        <p:blipFill>
          <a:blip r:embed="rId4"/>
          <a:stretch>
            <a:fillRect/>
          </a:stretch>
        </p:blipFill>
        <p:spPr>
          <a:xfrm>
            <a:off x="1227649" y="868590"/>
            <a:ext cx="9972675" cy="4524375"/>
          </a:xfrm>
          <a:prstGeom prst="rect">
            <a:avLst/>
          </a:prstGeom>
        </p:spPr>
      </p:pic>
      <p:pic>
        <p:nvPicPr>
          <p:cNvPr id="5" name="Picture 4">
            <a:extLst>
              <a:ext uri="{FF2B5EF4-FFF2-40B4-BE49-F238E27FC236}">
                <a16:creationId xmlns:a16="http://schemas.microsoft.com/office/drawing/2014/main" id="{F44E2649-39FA-4399-B81E-8C6F49F992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887" y="0"/>
            <a:ext cx="2282113" cy="2282113"/>
          </a:xfrm>
          <a:prstGeom prst="rect">
            <a:avLst/>
          </a:prstGeom>
        </p:spPr>
      </p:pic>
    </p:spTree>
    <p:extLst>
      <p:ext uri="{BB962C8B-B14F-4D97-AF65-F5344CB8AC3E}">
        <p14:creationId xmlns:p14="http://schemas.microsoft.com/office/powerpoint/2010/main" val="15005847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10760</TotalTime>
  <Words>751</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Roboto Slab Black</vt:lpstr>
      <vt:lpstr>Office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ABP Community Talks #1</dc:title>
  <dc:creator>armağan ünlü</dc:creator>
  <cp:keywords>ABP</cp:keywords>
  <cp:lastModifiedBy>Alper Ebiçoğlu</cp:lastModifiedBy>
  <cp:revision>781</cp:revision>
  <dcterms:created xsi:type="dcterms:W3CDTF">2021-09-27T14:07:26Z</dcterms:created>
  <dcterms:modified xsi:type="dcterms:W3CDTF">2023-04-27T14:23:21Z</dcterms:modified>
</cp:coreProperties>
</file>