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438" r:id="rId4"/>
    <p:sldId id="257" r:id="rId5"/>
    <p:sldId id="259" r:id="rId6"/>
    <p:sldId id="261" r:id="rId7"/>
    <p:sldId id="260" r:id="rId8"/>
    <p:sldId id="263" r:id="rId9"/>
    <p:sldId id="327" r:id="rId10"/>
    <p:sldId id="326" r:id="rId11"/>
    <p:sldId id="325" r:id="rId12"/>
    <p:sldId id="304" r:id="rId13"/>
    <p:sldId id="305" r:id="rId14"/>
    <p:sldId id="306" r:id="rId15"/>
    <p:sldId id="307" r:id="rId16"/>
    <p:sldId id="308" r:id="rId17"/>
    <p:sldId id="328" r:id="rId18"/>
    <p:sldId id="298" r:id="rId19"/>
    <p:sldId id="313" r:id="rId20"/>
    <p:sldId id="301" r:id="rId21"/>
    <p:sldId id="316" r:id="rId22"/>
    <p:sldId id="317" r:id="rId23"/>
    <p:sldId id="336" r:id="rId24"/>
    <p:sldId id="337" r:id="rId25"/>
    <p:sldId id="338" r:id="rId26"/>
    <p:sldId id="339" r:id="rId27"/>
    <p:sldId id="340" r:id="rId28"/>
    <p:sldId id="334" r:id="rId29"/>
    <p:sldId id="321" r:id="rId30"/>
    <p:sldId id="329" r:id="rId31"/>
    <p:sldId id="270" r:id="rId32"/>
    <p:sldId id="312" r:id="rId33"/>
    <p:sldId id="330" r:id="rId34"/>
    <p:sldId id="271" r:id="rId35"/>
    <p:sldId id="311" r:id="rId36"/>
    <p:sldId id="331" r:id="rId37"/>
    <p:sldId id="322" r:id="rId38"/>
    <p:sldId id="272" r:id="rId39"/>
    <p:sldId id="343" r:id="rId40"/>
    <p:sldId id="332" r:id="rId41"/>
    <p:sldId id="323" r:id="rId42"/>
    <p:sldId id="324" r:id="rId43"/>
    <p:sldId id="333" r:id="rId44"/>
    <p:sldId id="293" r:id="rId45"/>
    <p:sldId id="275" r:id="rId46"/>
    <p:sldId id="274" r:id="rId47"/>
    <p:sldId id="294" r:id="rId48"/>
    <p:sldId id="28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4572C3"/>
    <a:srgbClr val="5D00FB"/>
    <a:srgbClr val="B84297"/>
    <a:srgbClr val="512BD4"/>
    <a:srgbClr val="2C441C"/>
    <a:srgbClr val="548235"/>
    <a:srgbClr val="2A176F"/>
    <a:srgbClr val="4418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704" y="44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00AC2-F179-4196-9EAB-D0752078AFD4}" type="doc">
      <dgm:prSet loTypeId="urn:microsoft.com/office/officeart/2005/8/layout/process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861C9607-2264-4302-B248-7EBF8E2E8EC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dirty="0"/>
        </a:p>
      </dgm:t>
    </dgm:pt>
    <dgm:pt modelId="{92E74221-A648-40DE-BF29-42666E30900C}" type="parTrans" cxnId="{92763DE6-BA83-4F96-84A0-8D704DCFF6ED}">
      <dgm:prSet/>
      <dgm:spPr/>
      <dgm:t>
        <a:bodyPr/>
        <a:lstStyle/>
        <a:p>
          <a:endParaRPr lang="tr-TR"/>
        </a:p>
      </dgm:t>
    </dgm:pt>
    <dgm:pt modelId="{57A476C0-5241-4374-BC86-CAB24475C01C}" type="sibTrans" cxnId="{92763DE6-BA83-4F96-84A0-8D704DCFF6ED}">
      <dgm:prSet/>
      <dgm:spPr/>
      <dgm:t>
        <a:bodyPr/>
        <a:lstStyle/>
        <a:p>
          <a:endParaRPr lang="tr-TR"/>
        </a:p>
      </dgm:t>
    </dgm:pt>
    <dgm:pt modelId="{A2D7EB2D-0668-4109-9D03-E7D6E87F907E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484FC0C-6097-4B58-B67F-F4AD396847BE}" type="parTrans" cxnId="{CCD1BD61-2202-4F16-9B24-F03E3C399271}">
      <dgm:prSet/>
      <dgm:spPr/>
      <dgm:t>
        <a:bodyPr/>
        <a:lstStyle/>
        <a:p>
          <a:endParaRPr lang="tr-TR"/>
        </a:p>
      </dgm:t>
    </dgm:pt>
    <dgm:pt modelId="{FB578EED-E3AB-4C03-B05C-C2716EC63CDC}" type="sibTrans" cxnId="{CCD1BD61-2202-4F16-9B24-F03E3C399271}">
      <dgm:prSet/>
      <dgm:spPr/>
      <dgm:t>
        <a:bodyPr/>
        <a:lstStyle/>
        <a:p>
          <a:endParaRPr lang="tr-TR"/>
        </a:p>
      </dgm:t>
    </dgm:pt>
    <dgm:pt modelId="{DC7052BA-6824-425D-9D5B-8F68AEFC503A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1B185CDB-0E07-4A88-A314-9F9720AA8BD0}" type="parTrans" cxnId="{C9595939-572E-40F0-A09E-97B9479403A8}">
      <dgm:prSet/>
      <dgm:spPr/>
      <dgm:t>
        <a:bodyPr/>
        <a:lstStyle/>
        <a:p>
          <a:endParaRPr lang="tr-TR"/>
        </a:p>
      </dgm:t>
    </dgm:pt>
    <dgm:pt modelId="{856EA059-57F8-4524-B59C-8E64B5CD5AC3}" type="sibTrans" cxnId="{C9595939-572E-40F0-A09E-97B9479403A8}">
      <dgm:prSet/>
      <dgm:spPr/>
      <dgm:t>
        <a:bodyPr/>
        <a:lstStyle/>
        <a:p>
          <a:endParaRPr lang="tr-TR"/>
        </a:p>
      </dgm:t>
    </dgm:pt>
    <dgm:pt modelId="{08BD2C9B-4ADF-44D4-8668-68DC507C8CB1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D4BC8ED3-FB77-4F58-859B-46996D74FA99}" type="parTrans" cxnId="{24F4C038-B5D1-4DCF-8CD7-6D61A062DC34}">
      <dgm:prSet/>
      <dgm:spPr/>
      <dgm:t>
        <a:bodyPr/>
        <a:lstStyle/>
        <a:p>
          <a:endParaRPr lang="tr-TR"/>
        </a:p>
      </dgm:t>
    </dgm:pt>
    <dgm:pt modelId="{BFD4ADAC-007E-4F2D-8015-CDA5793E26E9}" type="sibTrans" cxnId="{24F4C038-B5D1-4DCF-8CD7-6D61A062DC34}">
      <dgm:prSet/>
      <dgm:spPr/>
      <dgm:t>
        <a:bodyPr/>
        <a:lstStyle/>
        <a:p>
          <a:endParaRPr lang="tr-TR"/>
        </a:p>
      </dgm:t>
    </dgm:pt>
    <dgm:pt modelId="{570AD39C-65D8-4118-A957-80E724E5FD16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2A01D28-8939-4D89-9FE2-7E1C390DCB27}" type="parTrans" cxnId="{BEE10A80-C268-4513-8896-94250DB34DA0}">
      <dgm:prSet/>
      <dgm:spPr/>
      <dgm:t>
        <a:bodyPr/>
        <a:lstStyle/>
        <a:p>
          <a:endParaRPr lang="tr-TR"/>
        </a:p>
      </dgm:t>
    </dgm:pt>
    <dgm:pt modelId="{5F61EF1D-4E16-41DC-B4F9-B38EFA6EC3E0}" type="sibTrans" cxnId="{BEE10A80-C268-4513-8896-94250DB34DA0}">
      <dgm:prSet/>
      <dgm:spPr/>
      <dgm:t>
        <a:bodyPr/>
        <a:lstStyle/>
        <a:p>
          <a:endParaRPr lang="tr-TR"/>
        </a:p>
      </dgm:t>
    </dgm:pt>
    <dgm:pt modelId="{05F8E9C4-FC80-45E7-BC0B-A573DEF4B834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7AF23F23-8485-4CCB-926D-A631DF1E04C9}" type="parTrans" cxnId="{463A81CC-7E09-4906-9C63-6F83D3DB6672}">
      <dgm:prSet/>
      <dgm:spPr/>
      <dgm:t>
        <a:bodyPr/>
        <a:lstStyle/>
        <a:p>
          <a:endParaRPr lang="tr-TR"/>
        </a:p>
      </dgm:t>
    </dgm:pt>
    <dgm:pt modelId="{ECE0E3E6-9D73-45F7-835D-574023F1A53E}" type="sibTrans" cxnId="{463A81CC-7E09-4906-9C63-6F83D3DB6672}">
      <dgm:prSet/>
      <dgm:spPr/>
      <dgm:t>
        <a:bodyPr/>
        <a:lstStyle/>
        <a:p>
          <a:endParaRPr lang="tr-TR"/>
        </a:p>
      </dgm:t>
    </dgm:pt>
    <dgm:pt modelId="{DDA1DCD6-E736-4FFA-AA05-5051E0E2B253}" type="pres">
      <dgm:prSet presAssocID="{F1400AC2-F179-4196-9EAB-D0752078AFD4}" presName="Name0" presStyleCnt="0">
        <dgm:presLayoutVars>
          <dgm:dir/>
          <dgm:animLvl val="lvl"/>
          <dgm:resizeHandles val="exact"/>
        </dgm:presLayoutVars>
      </dgm:prSet>
      <dgm:spPr/>
    </dgm:pt>
    <dgm:pt modelId="{EB30F741-898B-418D-820B-AC0169E34672}" type="pres">
      <dgm:prSet presAssocID="{05F8E9C4-FC80-45E7-BC0B-A573DEF4B834}" presName="boxAndChildren" presStyleCnt="0"/>
      <dgm:spPr/>
    </dgm:pt>
    <dgm:pt modelId="{6CAD42DD-2CB3-46A0-81BF-676DCEE95094}" type="pres">
      <dgm:prSet presAssocID="{05F8E9C4-FC80-45E7-BC0B-A573DEF4B834}" presName="parentTextBox" presStyleLbl="node1" presStyleIdx="0" presStyleCnt="6"/>
      <dgm:spPr/>
    </dgm:pt>
    <dgm:pt modelId="{11E04369-C809-4A95-AFC4-35D3AAA09EF6}" type="pres">
      <dgm:prSet presAssocID="{5F61EF1D-4E16-41DC-B4F9-B38EFA6EC3E0}" presName="sp" presStyleCnt="0"/>
      <dgm:spPr/>
    </dgm:pt>
    <dgm:pt modelId="{858C957D-598A-472D-A7FC-3E643B2AF248}" type="pres">
      <dgm:prSet presAssocID="{570AD39C-65D8-4118-A957-80E724E5FD16}" presName="arrowAndChildren" presStyleCnt="0"/>
      <dgm:spPr/>
    </dgm:pt>
    <dgm:pt modelId="{EC7F126F-6A67-4DB0-AB86-F5EE921CD0E0}" type="pres">
      <dgm:prSet presAssocID="{570AD39C-65D8-4118-A957-80E724E5FD16}" presName="parentTextArrow" presStyleLbl="node1" presStyleIdx="1" presStyleCnt="6"/>
      <dgm:spPr/>
    </dgm:pt>
    <dgm:pt modelId="{A966957C-7099-4A3C-9630-4B05CAF97F6B}" type="pres">
      <dgm:prSet presAssocID="{BFD4ADAC-007E-4F2D-8015-CDA5793E26E9}" presName="sp" presStyleCnt="0"/>
      <dgm:spPr/>
    </dgm:pt>
    <dgm:pt modelId="{69E7769B-CD84-4270-832D-9B5554270F55}" type="pres">
      <dgm:prSet presAssocID="{08BD2C9B-4ADF-44D4-8668-68DC507C8CB1}" presName="arrowAndChildren" presStyleCnt="0"/>
      <dgm:spPr/>
    </dgm:pt>
    <dgm:pt modelId="{C64F082D-B4A4-470C-9CAF-8ED80B4FE4BB}" type="pres">
      <dgm:prSet presAssocID="{08BD2C9B-4ADF-44D4-8668-68DC507C8CB1}" presName="parentTextArrow" presStyleLbl="node1" presStyleIdx="2" presStyleCnt="6"/>
      <dgm:spPr/>
    </dgm:pt>
    <dgm:pt modelId="{B4F94D58-E9BE-4889-AF48-E1D7DAF77ED4}" type="pres">
      <dgm:prSet presAssocID="{856EA059-57F8-4524-B59C-8E64B5CD5AC3}" presName="sp" presStyleCnt="0"/>
      <dgm:spPr/>
    </dgm:pt>
    <dgm:pt modelId="{BD259854-D2C8-4B2D-BE88-94179035F4A8}" type="pres">
      <dgm:prSet presAssocID="{DC7052BA-6824-425D-9D5B-8F68AEFC503A}" presName="arrowAndChildren" presStyleCnt="0"/>
      <dgm:spPr/>
    </dgm:pt>
    <dgm:pt modelId="{E45F03E2-B813-42B5-B1C4-4C58276521C5}" type="pres">
      <dgm:prSet presAssocID="{DC7052BA-6824-425D-9D5B-8F68AEFC503A}" presName="parentTextArrow" presStyleLbl="node1" presStyleIdx="3" presStyleCnt="6"/>
      <dgm:spPr/>
    </dgm:pt>
    <dgm:pt modelId="{5343DFD1-6676-4477-B01B-D4786D06E521}" type="pres">
      <dgm:prSet presAssocID="{FB578EED-E3AB-4C03-B05C-C2716EC63CDC}" presName="sp" presStyleCnt="0"/>
      <dgm:spPr/>
    </dgm:pt>
    <dgm:pt modelId="{08CB0253-5E48-43A6-AF33-15BFAF68E325}" type="pres">
      <dgm:prSet presAssocID="{A2D7EB2D-0668-4109-9D03-E7D6E87F907E}" presName="arrowAndChildren" presStyleCnt="0"/>
      <dgm:spPr/>
    </dgm:pt>
    <dgm:pt modelId="{6DE4AAD6-20AF-4588-ACAE-590156253BD9}" type="pres">
      <dgm:prSet presAssocID="{A2D7EB2D-0668-4109-9D03-E7D6E87F907E}" presName="parentTextArrow" presStyleLbl="node1" presStyleIdx="4" presStyleCnt="6"/>
      <dgm:spPr/>
    </dgm:pt>
    <dgm:pt modelId="{0C98547B-8BA5-4C96-951F-9F84B39FC938}" type="pres">
      <dgm:prSet presAssocID="{57A476C0-5241-4374-BC86-CAB24475C01C}" presName="sp" presStyleCnt="0"/>
      <dgm:spPr/>
    </dgm:pt>
    <dgm:pt modelId="{57F34214-69AD-433C-9854-DE2250BCD06E}" type="pres">
      <dgm:prSet presAssocID="{861C9607-2264-4302-B248-7EBF8E2E8ECA}" presName="arrowAndChildren" presStyleCnt="0"/>
      <dgm:spPr/>
    </dgm:pt>
    <dgm:pt modelId="{92215185-05D6-4A1F-B98F-A4AD56658169}" type="pres">
      <dgm:prSet presAssocID="{861C9607-2264-4302-B248-7EBF8E2E8ECA}" presName="parentTextArrow" presStyleLbl="node1" presStyleIdx="5" presStyleCnt="6"/>
      <dgm:spPr/>
    </dgm:pt>
  </dgm:ptLst>
  <dgm:cxnLst>
    <dgm:cxn modelId="{5D50782B-6D7A-4B6A-9823-1B59AEA8BF05}" type="presOf" srcId="{F1400AC2-F179-4196-9EAB-D0752078AFD4}" destId="{DDA1DCD6-E736-4FFA-AA05-5051E0E2B253}" srcOrd="0" destOrd="0" presId="urn:microsoft.com/office/officeart/2005/8/layout/process4"/>
    <dgm:cxn modelId="{24F4C038-B5D1-4DCF-8CD7-6D61A062DC34}" srcId="{F1400AC2-F179-4196-9EAB-D0752078AFD4}" destId="{08BD2C9B-4ADF-44D4-8668-68DC507C8CB1}" srcOrd="3" destOrd="0" parTransId="{D4BC8ED3-FB77-4F58-859B-46996D74FA99}" sibTransId="{BFD4ADAC-007E-4F2D-8015-CDA5793E26E9}"/>
    <dgm:cxn modelId="{C9595939-572E-40F0-A09E-97B9479403A8}" srcId="{F1400AC2-F179-4196-9EAB-D0752078AFD4}" destId="{DC7052BA-6824-425D-9D5B-8F68AEFC503A}" srcOrd="2" destOrd="0" parTransId="{1B185CDB-0E07-4A88-A314-9F9720AA8BD0}" sibTransId="{856EA059-57F8-4524-B59C-8E64B5CD5AC3}"/>
    <dgm:cxn modelId="{6B09CF3B-110A-4E80-AC42-B6E69C0F71F2}" type="presOf" srcId="{570AD39C-65D8-4118-A957-80E724E5FD16}" destId="{EC7F126F-6A67-4DB0-AB86-F5EE921CD0E0}" srcOrd="0" destOrd="0" presId="urn:microsoft.com/office/officeart/2005/8/layout/process4"/>
    <dgm:cxn modelId="{71FA9360-3807-4B45-93C3-D58048C2FDAA}" type="presOf" srcId="{861C9607-2264-4302-B248-7EBF8E2E8ECA}" destId="{92215185-05D6-4A1F-B98F-A4AD56658169}" srcOrd="0" destOrd="0" presId="urn:microsoft.com/office/officeart/2005/8/layout/process4"/>
    <dgm:cxn modelId="{CCD1BD61-2202-4F16-9B24-F03E3C399271}" srcId="{F1400AC2-F179-4196-9EAB-D0752078AFD4}" destId="{A2D7EB2D-0668-4109-9D03-E7D6E87F907E}" srcOrd="1" destOrd="0" parTransId="{2484FC0C-6097-4B58-B67F-F4AD396847BE}" sibTransId="{FB578EED-E3AB-4C03-B05C-C2716EC63CDC}"/>
    <dgm:cxn modelId="{BEE10A80-C268-4513-8896-94250DB34DA0}" srcId="{F1400AC2-F179-4196-9EAB-D0752078AFD4}" destId="{570AD39C-65D8-4118-A957-80E724E5FD16}" srcOrd="4" destOrd="0" parTransId="{22A01D28-8939-4D89-9FE2-7E1C390DCB27}" sibTransId="{5F61EF1D-4E16-41DC-B4F9-B38EFA6EC3E0}"/>
    <dgm:cxn modelId="{17F801AA-DD1F-41F4-87CC-7177195E2B46}" type="presOf" srcId="{A2D7EB2D-0668-4109-9D03-E7D6E87F907E}" destId="{6DE4AAD6-20AF-4588-ACAE-590156253BD9}" srcOrd="0" destOrd="0" presId="urn:microsoft.com/office/officeart/2005/8/layout/process4"/>
    <dgm:cxn modelId="{ABC8CDC5-E3D1-428E-A5C1-4FD12D6FDB53}" type="presOf" srcId="{05F8E9C4-FC80-45E7-BC0B-A573DEF4B834}" destId="{6CAD42DD-2CB3-46A0-81BF-676DCEE95094}" srcOrd="0" destOrd="0" presId="urn:microsoft.com/office/officeart/2005/8/layout/process4"/>
    <dgm:cxn modelId="{215955C6-8DA0-4F31-8845-5B51F7D30074}" type="presOf" srcId="{08BD2C9B-4ADF-44D4-8668-68DC507C8CB1}" destId="{C64F082D-B4A4-470C-9CAF-8ED80B4FE4BB}" srcOrd="0" destOrd="0" presId="urn:microsoft.com/office/officeart/2005/8/layout/process4"/>
    <dgm:cxn modelId="{463A81CC-7E09-4906-9C63-6F83D3DB6672}" srcId="{F1400AC2-F179-4196-9EAB-D0752078AFD4}" destId="{05F8E9C4-FC80-45E7-BC0B-A573DEF4B834}" srcOrd="5" destOrd="0" parTransId="{7AF23F23-8485-4CCB-926D-A631DF1E04C9}" sibTransId="{ECE0E3E6-9D73-45F7-835D-574023F1A53E}"/>
    <dgm:cxn modelId="{97DC7ADF-1D27-4E29-87E1-8320FC9F14E2}" type="presOf" srcId="{DC7052BA-6824-425D-9D5B-8F68AEFC503A}" destId="{E45F03E2-B813-42B5-B1C4-4C58276521C5}" srcOrd="0" destOrd="0" presId="urn:microsoft.com/office/officeart/2005/8/layout/process4"/>
    <dgm:cxn modelId="{92763DE6-BA83-4F96-84A0-8D704DCFF6ED}" srcId="{F1400AC2-F179-4196-9EAB-D0752078AFD4}" destId="{861C9607-2264-4302-B248-7EBF8E2E8ECA}" srcOrd="0" destOrd="0" parTransId="{92E74221-A648-40DE-BF29-42666E30900C}" sibTransId="{57A476C0-5241-4374-BC86-CAB24475C01C}"/>
    <dgm:cxn modelId="{3BCA4860-9882-408F-ADDD-A9DC7E2D7616}" type="presParOf" srcId="{DDA1DCD6-E736-4FFA-AA05-5051E0E2B253}" destId="{EB30F741-898B-418D-820B-AC0169E34672}" srcOrd="0" destOrd="0" presId="urn:microsoft.com/office/officeart/2005/8/layout/process4"/>
    <dgm:cxn modelId="{6E968A16-857B-4891-8B31-E51864ED9A77}" type="presParOf" srcId="{EB30F741-898B-418D-820B-AC0169E34672}" destId="{6CAD42DD-2CB3-46A0-81BF-676DCEE95094}" srcOrd="0" destOrd="0" presId="urn:microsoft.com/office/officeart/2005/8/layout/process4"/>
    <dgm:cxn modelId="{573EC217-9FF3-4221-9908-A18A13F6C456}" type="presParOf" srcId="{DDA1DCD6-E736-4FFA-AA05-5051E0E2B253}" destId="{11E04369-C809-4A95-AFC4-35D3AAA09EF6}" srcOrd="1" destOrd="0" presId="urn:microsoft.com/office/officeart/2005/8/layout/process4"/>
    <dgm:cxn modelId="{810CAEB1-336E-48D3-9D32-ADC4062E4F16}" type="presParOf" srcId="{DDA1DCD6-E736-4FFA-AA05-5051E0E2B253}" destId="{858C957D-598A-472D-A7FC-3E643B2AF248}" srcOrd="2" destOrd="0" presId="urn:microsoft.com/office/officeart/2005/8/layout/process4"/>
    <dgm:cxn modelId="{FAFFB8EC-14F7-45C2-A1C2-D9A0034EF787}" type="presParOf" srcId="{858C957D-598A-472D-A7FC-3E643B2AF248}" destId="{EC7F126F-6A67-4DB0-AB86-F5EE921CD0E0}" srcOrd="0" destOrd="0" presId="urn:microsoft.com/office/officeart/2005/8/layout/process4"/>
    <dgm:cxn modelId="{413B87CF-96A6-4B84-B6C4-861693A4EB8E}" type="presParOf" srcId="{DDA1DCD6-E736-4FFA-AA05-5051E0E2B253}" destId="{A966957C-7099-4A3C-9630-4B05CAF97F6B}" srcOrd="3" destOrd="0" presId="urn:microsoft.com/office/officeart/2005/8/layout/process4"/>
    <dgm:cxn modelId="{FA2D1A6E-05E9-4B25-A33F-B77F76E5E561}" type="presParOf" srcId="{DDA1DCD6-E736-4FFA-AA05-5051E0E2B253}" destId="{69E7769B-CD84-4270-832D-9B5554270F55}" srcOrd="4" destOrd="0" presId="urn:microsoft.com/office/officeart/2005/8/layout/process4"/>
    <dgm:cxn modelId="{9290B61D-2E3F-45BA-92D7-43E830CF6744}" type="presParOf" srcId="{69E7769B-CD84-4270-832D-9B5554270F55}" destId="{C64F082D-B4A4-470C-9CAF-8ED80B4FE4BB}" srcOrd="0" destOrd="0" presId="urn:microsoft.com/office/officeart/2005/8/layout/process4"/>
    <dgm:cxn modelId="{09DEE481-0078-44F4-A859-13D1DEC08A43}" type="presParOf" srcId="{DDA1DCD6-E736-4FFA-AA05-5051E0E2B253}" destId="{B4F94D58-E9BE-4889-AF48-E1D7DAF77ED4}" srcOrd="5" destOrd="0" presId="urn:microsoft.com/office/officeart/2005/8/layout/process4"/>
    <dgm:cxn modelId="{FBE20719-DE1A-4ABA-83C9-A7C6D2BDB7EE}" type="presParOf" srcId="{DDA1DCD6-E736-4FFA-AA05-5051E0E2B253}" destId="{BD259854-D2C8-4B2D-BE88-94179035F4A8}" srcOrd="6" destOrd="0" presId="urn:microsoft.com/office/officeart/2005/8/layout/process4"/>
    <dgm:cxn modelId="{FD737E9D-4558-4A95-92F6-195C005FBE29}" type="presParOf" srcId="{BD259854-D2C8-4B2D-BE88-94179035F4A8}" destId="{E45F03E2-B813-42B5-B1C4-4C58276521C5}" srcOrd="0" destOrd="0" presId="urn:microsoft.com/office/officeart/2005/8/layout/process4"/>
    <dgm:cxn modelId="{6D4E2E00-410C-4FCF-B3C7-21F744D1439B}" type="presParOf" srcId="{DDA1DCD6-E736-4FFA-AA05-5051E0E2B253}" destId="{5343DFD1-6676-4477-B01B-D4786D06E521}" srcOrd="7" destOrd="0" presId="urn:microsoft.com/office/officeart/2005/8/layout/process4"/>
    <dgm:cxn modelId="{DBC0DCF6-0302-4A0D-A5B1-D1F333D764A3}" type="presParOf" srcId="{DDA1DCD6-E736-4FFA-AA05-5051E0E2B253}" destId="{08CB0253-5E48-43A6-AF33-15BFAF68E325}" srcOrd="8" destOrd="0" presId="urn:microsoft.com/office/officeart/2005/8/layout/process4"/>
    <dgm:cxn modelId="{B86C2284-246B-4877-97B5-2CD45161EF87}" type="presParOf" srcId="{08CB0253-5E48-43A6-AF33-15BFAF68E325}" destId="{6DE4AAD6-20AF-4588-ACAE-590156253BD9}" srcOrd="0" destOrd="0" presId="urn:microsoft.com/office/officeart/2005/8/layout/process4"/>
    <dgm:cxn modelId="{AC3B7CDF-3636-4C1A-9C19-48DF73C2CD38}" type="presParOf" srcId="{DDA1DCD6-E736-4FFA-AA05-5051E0E2B253}" destId="{0C98547B-8BA5-4C96-951F-9F84B39FC938}" srcOrd="9" destOrd="0" presId="urn:microsoft.com/office/officeart/2005/8/layout/process4"/>
    <dgm:cxn modelId="{31D2009C-B4DA-4E95-B1A9-7AB2D8D8CA86}" type="presParOf" srcId="{DDA1DCD6-E736-4FFA-AA05-5051E0E2B253}" destId="{57F34214-69AD-433C-9854-DE2250BCD06E}" srcOrd="10" destOrd="0" presId="urn:microsoft.com/office/officeart/2005/8/layout/process4"/>
    <dgm:cxn modelId="{CA072C65-C642-4A1B-B625-7503F726BD5B}" type="presParOf" srcId="{57F34214-69AD-433C-9854-DE2250BCD06E}" destId="{92215185-05D6-4A1F-B98F-A4AD56658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42DD-2CB3-46A0-81BF-676DCEE95094}">
      <dsp:nvSpPr>
        <dsp:cNvPr id="0" name=""/>
        <dsp:cNvSpPr/>
      </dsp:nvSpPr>
      <dsp:spPr>
        <a:xfrm>
          <a:off x="0" y="4557123"/>
          <a:ext cx="8128000" cy="598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>
        <a:off x="0" y="4557123"/>
        <a:ext cx="8128000" cy="598119"/>
      </dsp:txXfrm>
    </dsp:sp>
    <dsp:sp modelId="{EC7F126F-6A67-4DB0-AB86-F5EE921CD0E0}">
      <dsp:nvSpPr>
        <dsp:cNvPr id="0" name=""/>
        <dsp:cNvSpPr/>
      </dsp:nvSpPr>
      <dsp:spPr>
        <a:xfrm rot="10800000">
          <a:off x="0" y="3646186"/>
          <a:ext cx="8128000" cy="919908"/>
        </a:xfrm>
        <a:prstGeom prst="upArrowCallou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3646186"/>
        <a:ext cx="8128000" cy="597729"/>
      </dsp:txXfrm>
    </dsp:sp>
    <dsp:sp modelId="{C64F082D-B4A4-470C-9CAF-8ED80B4FE4BB}">
      <dsp:nvSpPr>
        <dsp:cNvPr id="0" name=""/>
        <dsp:cNvSpPr/>
      </dsp:nvSpPr>
      <dsp:spPr>
        <a:xfrm rot="10800000">
          <a:off x="0" y="2735249"/>
          <a:ext cx="8128000" cy="919908"/>
        </a:xfrm>
        <a:prstGeom prst="upArrowCallou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2735249"/>
        <a:ext cx="8128000" cy="597729"/>
      </dsp:txXfrm>
    </dsp:sp>
    <dsp:sp modelId="{E45F03E2-B813-42B5-B1C4-4C58276521C5}">
      <dsp:nvSpPr>
        <dsp:cNvPr id="0" name=""/>
        <dsp:cNvSpPr/>
      </dsp:nvSpPr>
      <dsp:spPr>
        <a:xfrm rot="10800000">
          <a:off x="0" y="1824313"/>
          <a:ext cx="8128000" cy="919908"/>
        </a:xfrm>
        <a:prstGeom prst="upArrowCallou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1824313"/>
        <a:ext cx="8128000" cy="597729"/>
      </dsp:txXfrm>
    </dsp:sp>
    <dsp:sp modelId="{6DE4AAD6-20AF-4588-ACAE-590156253BD9}">
      <dsp:nvSpPr>
        <dsp:cNvPr id="0" name=""/>
        <dsp:cNvSpPr/>
      </dsp:nvSpPr>
      <dsp:spPr>
        <a:xfrm rot="10800000">
          <a:off x="0" y="913376"/>
          <a:ext cx="8128000" cy="919908"/>
        </a:xfrm>
        <a:prstGeom prst="upArrowCallou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913376"/>
        <a:ext cx="8128000" cy="597729"/>
      </dsp:txXfrm>
    </dsp:sp>
    <dsp:sp modelId="{92215185-05D6-4A1F-B98F-A4AD56658169}">
      <dsp:nvSpPr>
        <dsp:cNvPr id="0" name=""/>
        <dsp:cNvSpPr/>
      </dsp:nvSpPr>
      <dsp:spPr>
        <a:xfrm rot="10800000">
          <a:off x="0" y="2439"/>
          <a:ext cx="8128000" cy="91990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sz="2000" kern="1200" dirty="0"/>
        </a:p>
      </dsp:txBody>
      <dsp:txXfrm rot="10800000">
        <a:off x="0" y="2439"/>
        <a:ext cx="8128000" cy="59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ata-Fil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ependency-Inje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gentlemen, thank you for </a:t>
            </a:r>
            <a:r>
              <a:rPr lang="en-US" b="1" dirty="0"/>
              <a:t>joining me </a:t>
            </a:r>
            <a:r>
              <a:rPr lang="en-US" dirty="0"/>
              <a:t>today. </a:t>
            </a:r>
          </a:p>
          <a:p>
            <a:endParaRPr lang="en-US" dirty="0"/>
          </a:p>
          <a:p>
            <a:r>
              <a:rPr lang="en-US" dirty="0"/>
              <a:t>My name is Alper, and I'm one of the co-founders of Volosoft. </a:t>
            </a:r>
          </a:p>
          <a:p>
            <a:r>
              <a:rPr lang="en-US" dirty="0"/>
              <a:t>Our company that has been </a:t>
            </a:r>
            <a:r>
              <a:rPr lang="en-US" b="1" dirty="0"/>
              <a:t>empowering .NET developers </a:t>
            </a:r>
            <a:r>
              <a:rPr lang="en-US" b="0" dirty="0"/>
              <a:t>by </a:t>
            </a:r>
            <a:r>
              <a:rPr lang="en-US" b="1" dirty="0"/>
              <a:t>creating frameworks and simplifying the complexities </a:t>
            </a:r>
            <a:r>
              <a:rPr lang="en-US" dirty="0"/>
              <a:t>of software development, </a:t>
            </a:r>
          </a:p>
          <a:p>
            <a:r>
              <a:rPr lang="en-US" dirty="0"/>
              <a:t>allowing you to </a:t>
            </a:r>
            <a:r>
              <a:rPr lang="en-US" b="1" dirty="0"/>
              <a:t>focus on your business.</a:t>
            </a:r>
          </a:p>
          <a:p>
            <a:endParaRPr lang="en-US" dirty="0"/>
          </a:p>
          <a:p>
            <a:r>
              <a:rPr lang="en-US" dirty="0"/>
              <a:t>One of our </a:t>
            </a:r>
            <a:r>
              <a:rPr lang="en-US" b="1" dirty="0"/>
              <a:t>flagship projects is the ABP Framework</a:t>
            </a:r>
            <a:r>
              <a:rPr lang="en-US" dirty="0"/>
              <a:t>, a powerful framework that implements many cross cutting concerns of a web app.</a:t>
            </a:r>
          </a:p>
          <a:p>
            <a:r>
              <a:rPr lang="en-US" dirty="0"/>
              <a:t>Today, I will share my </a:t>
            </a:r>
            <a:r>
              <a:rPr lang="en-US" b="1" dirty="0"/>
              <a:t>experiences and insights I've gained </a:t>
            </a:r>
            <a:r>
              <a:rPr lang="en-US" dirty="0"/>
              <a:t>while implementing major multi-tenancy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makes a request to the application, you need to understand </a:t>
            </a:r>
            <a:r>
              <a:rPr lang="en-US" b="1" dirty="0"/>
              <a:t>Which tenant's user is this user?</a:t>
            </a:r>
          </a:p>
          <a:p>
            <a:r>
              <a:rPr lang="en-US" dirty="0"/>
              <a:t>There are 6 ways of finding the current/active tenant in our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strategies, known as </a:t>
            </a:r>
            <a:r>
              <a:rPr lang="en-US" i="1" dirty="0"/>
              <a:t>Tenant Resolve Contributors</a:t>
            </a:r>
            <a:r>
              <a:rPr lang="en-US" dirty="0"/>
              <a:t>, allow the application to extract the tenant ID from different parts of the HTTP request. Here are the most common 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user logs in, we save his </a:t>
            </a:r>
            <a:r>
              <a:rPr lang="en-US" b="1" dirty="0"/>
              <a:t>TenantId</a:t>
            </a:r>
            <a:r>
              <a:rPr lang="en-US" dirty="0"/>
              <a:t> to the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user comes back again, we identify the user from this </a:t>
            </a:r>
            <a:r>
              <a:rPr lang="en-US" i="1" dirty="0"/>
              <a:t>TenantId</a:t>
            </a:r>
            <a:r>
              <a:rPr lang="en-US" dirty="0"/>
              <a:t> that’s retrieved from the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tenantId</a:t>
            </a:r>
            <a:r>
              <a:rPr lang="en-US" dirty="0"/>
              <a:t> as route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headers especially for SPA or 3</a:t>
            </a:r>
            <a:r>
              <a:rPr lang="en-US" baseline="30000" dirty="0"/>
              <a:t>rd</a:t>
            </a:r>
            <a:r>
              <a:rPr lang="en-US" dirty="0"/>
              <a:t> party clients like mobile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This is good if your customers make e-commerce, online shopping etc.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 far we understand who the tenant is, now let's look at data isolation.</a:t>
            </a:r>
          </a:p>
          <a:p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tenant’s don’t use shared DB no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when shared DB…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0" dirty="0"/>
              <a:t>We use IMultiTenant interface to make an entity multi-tenant.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By using interface in this way, we make the </a:t>
            </a:r>
            <a:r>
              <a:rPr lang="en-US" b="0" dirty="0" err="1"/>
              <a:t>TenantId</a:t>
            </a:r>
            <a:r>
              <a:rPr lang="en-US" b="0" dirty="0"/>
              <a:t> field standard so that we can easily filter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ABP automatically sets the TenantId when you create a new entity. </a:t>
            </a: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ABP Framework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Database</a:t>
            </a:r>
            <a:r>
              <a:rPr lang="en-US" dirty="0"/>
              <a:t>: All tenants are stored in a single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per Tenant</a:t>
            </a:r>
            <a:r>
              <a:rPr lang="en-US" dirty="0"/>
              <a:t>: Every tenant has a separate, dedicated database to store the data related to that tenant.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Some tenants share a single databases while some tenants may have their own databases.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Multi-tenancy works seamlessly in the framework level.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When you implement your entities from this interface, ABP Framework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filters</a:t>
            </a:r>
            <a:r>
              <a:rPr lang="en-US" dirty="0"/>
              <a:t> entities for the current tenant when you query from database. So, you don't need to manually add TenantId condition while performing queries. So we isolate the tenant data by default.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define </a:t>
            </a:r>
            <a:r>
              <a:rPr lang="en-US" b="1" dirty="0"/>
              <a:t>a filter condition </a:t>
            </a:r>
            <a:r>
              <a:rPr lang="en-US" dirty="0"/>
              <a:t>that is </a:t>
            </a:r>
            <a:r>
              <a:rPr lang="en-US" b="1" dirty="0"/>
              <a:t>automatically applied to all queries </a:t>
            </a:r>
            <a:r>
              <a:rPr lang="en-US" dirty="0"/>
              <a:t>for a given entity. </a:t>
            </a:r>
          </a:p>
          <a:p>
            <a:r>
              <a:rPr lang="en-US" dirty="0"/>
              <a:t>* </a:t>
            </a:r>
            <a:r>
              <a:rPr lang="en-US" dirty="0" err="1"/>
              <a:t>Softdelete</a:t>
            </a:r>
            <a:r>
              <a:rPr lang="en-US" dirty="0"/>
              <a:t>, Multi-Tenancy, Published</a:t>
            </a:r>
          </a:p>
          <a:p>
            <a:endParaRPr lang="en-US" dirty="0"/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HasQueryFilter</a:t>
            </a:r>
            <a:r>
              <a:rPr lang="en-US" dirty="0"/>
              <a:t> for all your multi-tenant entities in </a:t>
            </a:r>
            <a:r>
              <a:rPr lang="en-US" b="1" dirty="0" err="1"/>
              <a:t>OnModelCreating</a:t>
            </a:r>
            <a:r>
              <a:rPr lang="en-US" dirty="0"/>
              <a:t> method of the </a:t>
            </a:r>
            <a:r>
              <a:rPr lang="en-US" b="1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Let's see how we automate this in the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all entities that implement an IMultiTenant interface.</a:t>
            </a:r>
          </a:p>
          <a:p>
            <a:endParaRPr lang="en-US" dirty="0"/>
          </a:p>
          <a:p>
            <a:r>
              <a:rPr lang="en-US" dirty="0"/>
              <a:t>To filter the </a:t>
            </a:r>
            <a:r>
              <a:rPr lang="en-US" b="1" dirty="0"/>
              <a:t>multi-tenant entities </a:t>
            </a:r>
            <a:r>
              <a:rPr lang="en-US" dirty="0"/>
              <a:t>by default we are using </a:t>
            </a:r>
            <a:r>
              <a:rPr lang="en-US" b="1" dirty="0"/>
              <a:t>EF Core Global Query Filters</a:t>
            </a:r>
            <a:r>
              <a:rPr lang="en-US" dirty="0"/>
              <a:t>.</a:t>
            </a:r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query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Planning to change your ORM </a:t>
            </a:r>
            <a:r>
              <a:rPr lang="en-US" dirty="0"/>
              <a:t>later, doesn’t work for other ORM!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IgnoreQueryFilters doesn’t get a specific filter as a parameter.</a:t>
            </a:r>
          </a:p>
          <a:p>
            <a:pPr marL="0" indent="0">
              <a:buFontTx/>
              <a:buNone/>
            </a:pPr>
            <a:r>
              <a:rPr lang="en-US" dirty="0"/>
              <a:t>You can't just </a:t>
            </a:r>
            <a:r>
              <a:rPr lang="en-US" b="1" dirty="0"/>
              <a:t>disable multitenancy but leave soft delete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this example, </a:t>
            </a:r>
            <a:r>
              <a:rPr lang="en-US" b="1" dirty="0"/>
              <a:t>Animal is the root entity </a:t>
            </a:r>
            <a:r>
              <a:rPr lang="en-US" dirty="0"/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BigAnimal</a:t>
            </a:r>
            <a:r>
              <a:rPr lang="en-US" dirty="0"/>
              <a:t> and </a:t>
            </a:r>
            <a:r>
              <a:rPr lang="en-US" dirty="0" err="1"/>
              <a:t>SmallAnimal</a:t>
            </a:r>
            <a:r>
              <a:rPr lang="en-US" dirty="0"/>
              <a:t> </a:t>
            </a:r>
            <a:r>
              <a:rPr lang="en-US" b="1" dirty="0"/>
              <a:t>inherit from Animal.</a:t>
            </a:r>
          </a:p>
          <a:p>
            <a:pPr marL="0" indent="0">
              <a:buFontTx/>
              <a:buNone/>
            </a:pPr>
            <a:r>
              <a:rPr lang="en-US" sz="2400" dirty="0"/>
              <a:t>You can just </a:t>
            </a:r>
            <a:r>
              <a:rPr lang="en-US" sz="2400" b="1" dirty="0"/>
              <a:t>define to the Animal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 avoid mistakes.</a:t>
            </a:r>
          </a:p>
          <a:p>
            <a:pPr marL="0" indent="0">
              <a:buFontTx/>
              <a:buNone/>
            </a:pPr>
            <a:r>
              <a:rPr lang="en-US" dirty="0"/>
              <a:t>We set the </a:t>
            </a:r>
            <a:r>
              <a:rPr lang="en-US" dirty="0" err="1"/>
              <a:t>TenantId</a:t>
            </a:r>
            <a:r>
              <a:rPr lang="en-US" dirty="0"/>
              <a:t> for a new multi-tenant entity in the constructor.</a:t>
            </a:r>
          </a:p>
          <a:p>
            <a:pPr marL="0" indent="0">
              <a:buFontTx/>
              <a:buNone/>
            </a:pPr>
            <a:r>
              <a:rPr lang="en-US" dirty="0"/>
              <a:t>We get the active TenantId from the active tenant’s scope and set it.</a:t>
            </a:r>
          </a:p>
          <a:p>
            <a:pPr marL="0" indent="0">
              <a:buFontTx/>
              <a:buNone/>
            </a:pPr>
            <a:r>
              <a:rPr lang="en-US" dirty="0"/>
              <a:t>This way we are sure that TenantId is always being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0956-FF2F-D859-13EB-F01DA47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56BC-3223-5516-5EBC-C0CF1D40C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CA08-AB86-F3B3-74F1-CFA71599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Reduce repetitive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Multi-tenancy, Microservice, Modularity , Authentication &amp; </a:t>
            </a:r>
            <a:r>
              <a:rPr lang="en-US" b="1" dirty="0" err="1"/>
              <a:t>AuthorizationUI</a:t>
            </a:r>
            <a:r>
              <a:rPr lang="en-US" b="1" dirty="0"/>
              <a:t> Options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Blazor, MVC/Razor Pages, Angular (with pre-built UIs).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b="1" dirty="0"/>
              <a:t>Ideal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B2B SaaS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panels &amp; internal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I’m showing this to </a:t>
            </a:r>
            <a:r>
              <a:rPr lang="en-US" dirty="0"/>
              <a:t>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BDEB-9C12-5741-BB7A-14538058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r>
              <a:rPr lang="en-US" dirty="0"/>
              <a:t>The master database connection string is stored in the configuration file: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r>
              <a:rPr lang="en-US" dirty="0"/>
              <a:t>And if a tenant wants a separate database then we store its connection string in </a:t>
            </a:r>
            <a:r>
              <a:rPr lang="en-US" dirty="0" err="1"/>
              <a:t>AbpTenantConnectionStrings</a:t>
            </a:r>
            <a:r>
              <a:rPr lang="en-US" dirty="0"/>
              <a:t> table with TenantId and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setup a hybrid approach for both shared and dedicated database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factory service to dynamically set the connection string when the </a:t>
            </a:r>
            <a:r>
              <a:rPr lang="en-US" dirty="0" err="1"/>
              <a:t>DbContext</a:t>
            </a:r>
            <a:r>
              <a:rPr lang="en-US" dirty="0"/>
              <a:t> is being created.</a:t>
            </a:r>
          </a:p>
          <a:p>
            <a:r>
              <a:rPr lang="en-US" dirty="0"/>
              <a:t>We use Microsoft’s </a:t>
            </a:r>
            <a:r>
              <a:rPr lang="en-US" b="1" dirty="0" err="1"/>
              <a:t>DbContextCreationOptions</a:t>
            </a:r>
            <a:r>
              <a:rPr lang="en-US" dirty="0"/>
              <a:t> for this approach</a:t>
            </a:r>
          </a:p>
          <a:p>
            <a:r>
              <a:rPr lang="en-US" dirty="0"/>
              <a:t>https://learn.microsoft.com/en-us/dotnet/api/microsoft.entityframeworkcore.dbcontextoptionsbuilder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7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necessary to change the active tenant when you have </a:t>
            </a:r>
            <a:r>
              <a:rPr lang="en-US" b="1" dirty="0"/>
              <a:t>background job </a:t>
            </a:r>
            <a:r>
              <a:rPr lang="en-US" dirty="0"/>
              <a:t>that generates </a:t>
            </a:r>
            <a:r>
              <a:rPr lang="en-US" b="1" dirty="0"/>
              <a:t>reports </a:t>
            </a:r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tenant </a:t>
            </a:r>
            <a:r>
              <a:rPr lang="en-US" dirty="0"/>
              <a:t>(or in </a:t>
            </a:r>
            <a:r>
              <a:rPr lang="en-US" b="1" dirty="0"/>
              <a:t>Windows Services</a:t>
            </a:r>
            <a:r>
              <a:rPr lang="en-US" dirty="0"/>
              <a:t>)</a:t>
            </a:r>
          </a:p>
          <a:p>
            <a:r>
              <a:rPr lang="en-US" dirty="0"/>
              <a:t>In this case, we use a disposable method which is being used with “using” keyword.</a:t>
            </a:r>
          </a:p>
          <a:p>
            <a:r>
              <a:rPr lang="en-US" dirty="0"/>
              <a:t>Here we keep the original tenant in a temporary variable and set the new tenant.</a:t>
            </a:r>
          </a:p>
          <a:p>
            <a:r>
              <a:rPr lang="en-US" dirty="0"/>
              <a:t>Doing this, we filter all queries by this tenant. </a:t>
            </a:r>
          </a:p>
          <a:p>
            <a:r>
              <a:rPr lang="en-US" dirty="0"/>
              <a:t>Then we restore the original tenant after using the existing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Rgister</a:t>
            </a:r>
            <a:r>
              <a:rPr lang="en-US" dirty="0"/>
              <a:t> a custom </a:t>
            </a:r>
            <a:r>
              <a:rPr lang="en-US" b="1" dirty="0" err="1"/>
              <a:t>MultiTenancyMiddleware</a:t>
            </a:r>
            <a:r>
              <a:rPr lang="en-US" dirty="0"/>
              <a:t>. </a:t>
            </a:r>
          </a:p>
          <a:p>
            <a:r>
              <a:rPr lang="en-US" dirty="0"/>
              <a:t>This middleware </a:t>
            </a:r>
            <a:r>
              <a:rPr lang="en-US" b="1" dirty="0"/>
              <a:t>resolves the tenant early in the pipeline and sets the current </a:t>
            </a:r>
            <a:r>
              <a:rPr lang="en-US" dirty="0"/>
              <a:t>tenant using _</a:t>
            </a:r>
            <a:r>
              <a:rPr lang="en-US" dirty="0" err="1"/>
              <a:t>currentTenant.Change</a:t>
            </a:r>
            <a:r>
              <a:rPr lang="en-US" dirty="0"/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may need to </a:t>
            </a:r>
            <a:r>
              <a:rPr lang="en-US" b="1" dirty="0"/>
              <a:t>query data across all tenants</a:t>
            </a:r>
            <a:r>
              <a:rPr lang="en-US" dirty="0"/>
              <a:t>, especially when they share the same database—for example, to </a:t>
            </a:r>
            <a:r>
              <a:rPr lang="en-US" b="1" dirty="0"/>
              <a:t>generate a report that includes all tenants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the following example, we retrieve the total book count </a:t>
            </a:r>
            <a:r>
              <a:rPr lang="en-US" b="1" dirty="0"/>
              <a:t>without applying the tenant filter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Once the Using code block completes, the </a:t>
            </a:r>
            <a:r>
              <a:rPr lang="en-US" dirty="0" err="1"/>
              <a:t>TenantId</a:t>
            </a:r>
            <a:r>
              <a:rPr lang="en-US" dirty="0"/>
              <a:t> is automatically restored, and multi-tenancy filtering resumes as normal.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singleton class called </a:t>
            </a:r>
            <a:r>
              <a:rPr lang="en-US" b="1" dirty="0" err="1"/>
              <a:t>DataFilter</a:t>
            </a:r>
            <a:r>
              <a:rPr lang="en-US" dirty="0"/>
              <a:t> and save all filters in a concurrent dictionary. </a:t>
            </a:r>
          </a:p>
          <a:p>
            <a:r>
              <a:rPr lang="en-US" dirty="0"/>
              <a:t>To keep the active passive state of a filter. </a:t>
            </a:r>
          </a:p>
          <a:p>
            <a:r>
              <a:rPr lang="en-US" dirty="0"/>
              <a:t>If you disable multi-tenancy filter then, it’ll be ignored in global filters.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returns </a:t>
            </a:r>
            <a:r>
              <a:rPr lang="en-US" dirty="0" err="1"/>
              <a:t>DisposableAction</a:t>
            </a:r>
            <a:r>
              <a:rPr lang="en-US" dirty="0"/>
              <a:t> to allow “Using”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3 database migration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see the old UI of Gmail and your friend sees the new UI.</a:t>
            </a:r>
          </a:p>
          <a:p>
            <a:r>
              <a:rPr lang="en-US" dirty="0"/>
              <a:t>Why doesn’t Gmail migrates everyone at the same time.</a:t>
            </a:r>
          </a:p>
          <a:p>
            <a:r>
              <a:rPr lang="en-US" dirty="0"/>
              <a:t>Because it’s time consuming. The </a:t>
            </a:r>
            <a:r>
              <a:rPr lang="en-US" b="1" dirty="0"/>
              <a:t>migration is spread over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Google separates the Gmail as old and new versions.</a:t>
            </a:r>
          </a:p>
          <a:p>
            <a:r>
              <a:rPr lang="en-US" dirty="0"/>
              <a:t>A tool updates the applications and databases in the background.</a:t>
            </a:r>
          </a:p>
          <a:p>
            <a:r>
              <a:rPr lang="en-US" dirty="0"/>
              <a:t>Each tenant is being notified if they are upgraded.</a:t>
            </a:r>
          </a:p>
          <a:p>
            <a:endParaRPr lang="en-US" dirty="0"/>
          </a:p>
          <a:p>
            <a:r>
              <a:rPr lang="en-US" dirty="0"/>
              <a:t>this is the ideal way For big systems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5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stored in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https://docs.abp.io/en/abp/latest/Features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created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to be used on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add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the ABP </a:t>
            </a:r>
            <a:r>
              <a:rPr lang="en-US" dirty="0"/>
              <a:t>framework </a:t>
            </a:r>
            <a:r>
              <a:rPr lang="en-US" b="1" dirty="0"/>
              <a:t>intercepts the method </a:t>
            </a:r>
            <a:r>
              <a:rPr lang="en-US" dirty="0"/>
              <a:t>and injects a check before the execution of the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it works with any class that is injected from the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created a page for the admin user to be able to manage the tenant’s features</a:t>
            </a:r>
          </a:p>
          <a:p>
            <a:r>
              <a:rPr lang="en-US" dirty="0"/>
              <a:t>This screenshot is from ABP’s startup template’s admin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Multi-tenancy; </a:t>
            </a:r>
            <a:r>
              <a:rPr lang="en-US" b="1" dirty="0"/>
              <a:t>architectural approach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Hardware + Software resources</a:t>
            </a:r>
            <a:r>
              <a:rPr lang="en-US" dirty="0"/>
              <a:t> </a:t>
            </a:r>
            <a:r>
              <a:rPr lang="en-US" b="1" dirty="0"/>
              <a:t>shared</a:t>
            </a:r>
            <a:r>
              <a:rPr lang="en-US" dirty="0"/>
              <a:t> btw tenants.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Tenant's </a:t>
            </a:r>
            <a:r>
              <a:rPr lang="en-US" b="1" dirty="0"/>
              <a:t>data and configurations are logically or physically separated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Tenants: </a:t>
            </a:r>
            <a:r>
              <a:rPr lang="en-US" b="0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Host: </a:t>
            </a:r>
            <a:r>
              <a:rPr lang="en-US" b="0" dirty="0"/>
              <a:t>Solution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Ideal Multi-tenant: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Unaware of multi-tenancy: </a:t>
            </a:r>
            <a:r>
              <a:rPr lang="en-US" dirty="0"/>
              <a:t>System should be designed to </a:t>
            </a:r>
            <a:r>
              <a:rPr lang="en-US" b="1" dirty="0"/>
              <a:t>work seamlessly</a:t>
            </a:r>
            <a:r>
              <a:rPr lang="en-US" dirty="0"/>
              <a:t> and make your application code </a:t>
            </a:r>
            <a:r>
              <a:rPr lang="en-US" b="1" dirty="0"/>
              <a:t>multi-tenancy unaware</a:t>
            </a:r>
            <a:r>
              <a:rPr lang="en-US" dirty="0"/>
              <a:t> as much as possible.</a:t>
            </a:r>
            <a:r>
              <a:rPr lang="en-US" b="0" i="0" dirty="0"/>
              <a:t> Shouldn’t </a:t>
            </a:r>
            <a:r>
              <a:rPr lang="en-US" b="1" i="0" dirty="0"/>
              <a:t>pass</a:t>
            </a:r>
            <a:r>
              <a:rPr lang="en-US" b="0" i="0" dirty="0"/>
              <a:t> </a:t>
            </a:r>
            <a:r>
              <a:rPr lang="en-US" b="1" i="1" dirty="0" err="1"/>
              <a:t>TenantId</a:t>
            </a:r>
            <a:r>
              <a:rPr lang="en-US" b="0" i="0" dirty="0"/>
              <a:t> to all your </a:t>
            </a:r>
            <a:r>
              <a:rPr lang="en-US" b="1" i="0" dirty="0"/>
              <a:t>controllers, application services, </a:t>
            </a:r>
            <a:r>
              <a:rPr lang="en-US" b="0" i="0" dirty="0"/>
              <a:t>repositories or domain services… tenancy related stuff in a low-level layer and keep your business code clean as much as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/>
              <a:t>Deployable to on-premise:</a:t>
            </a:r>
            <a:r>
              <a:rPr lang="en-US" b="0" i="0" dirty="0"/>
              <a:t> When a customer wants to setup your solution to his own servers, you should be doing that without any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Cost Efficiency</a:t>
            </a:r>
            <a:r>
              <a:rPr lang="en-US" dirty="0"/>
              <a:t>: You </a:t>
            </a:r>
            <a:r>
              <a:rPr lang="en-US" b="1" dirty="0"/>
              <a:t>share the hardware and software among customers</a:t>
            </a:r>
            <a:r>
              <a:rPr lang="en-US" dirty="0"/>
              <a:t>, you </a:t>
            </a:r>
            <a:r>
              <a:rPr lang="en-US" b="1" dirty="0"/>
              <a:t>reduce costs </a:t>
            </a:r>
            <a:r>
              <a:rPr lang="en-US" dirty="0"/>
              <a:t>and </a:t>
            </a:r>
            <a:r>
              <a:rPr lang="en-US" b="1" dirty="0"/>
              <a:t>serve the maximum number of customers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Same User Experience</a:t>
            </a:r>
            <a:r>
              <a:rPr lang="en-US" dirty="0"/>
              <a:t>: All the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 use the </a:t>
            </a:r>
            <a:r>
              <a:rPr lang="en-US" b="1" noProof="0" dirty="0"/>
              <a:t>latest version. </a:t>
            </a:r>
            <a:r>
              <a:rPr lang="en-US" dirty="0"/>
              <a:t>Ensuring that all tenants receive updates and improvements at the same time. </a:t>
            </a:r>
            <a:r>
              <a:rPr lang="en-US" b="1" noProof="0" dirty="0"/>
              <a:t>F</a:t>
            </a:r>
            <a:r>
              <a:rPr lang="en-US" b="1" dirty="0" err="1"/>
              <a:t>ocus</a:t>
            </a:r>
            <a:r>
              <a:rPr lang="en-US" b="1" dirty="0"/>
              <a:t> on maintaining a single codebase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Easy Maintenance</a:t>
            </a:r>
            <a:r>
              <a:rPr lang="en-US" b="1" dirty="0"/>
              <a:t>: </a:t>
            </a:r>
            <a:r>
              <a:rPr lang="en-US" dirty="0"/>
              <a:t>Maintaining a </a:t>
            </a:r>
            <a:r>
              <a:rPr lang="en-US" b="1" dirty="0"/>
              <a:t>single codebase</a:t>
            </a:r>
            <a:r>
              <a:rPr lang="en-US" dirty="0"/>
              <a:t> and infrastructure for all tenants simplifies </a:t>
            </a:r>
            <a:r>
              <a:rPr lang="en-US" b="1" dirty="0"/>
              <a:t>software updates, patches, and bug fixes</a:t>
            </a:r>
            <a:r>
              <a:rPr lang="en-US" dirty="0"/>
              <a:t>. It reduces the complexity of managing multiple instances, making it easier for developers and administrators to maintain the system.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Scalability</a:t>
            </a:r>
            <a:r>
              <a:rPr lang="en-US" u="sng" dirty="0"/>
              <a:t>:</a:t>
            </a:r>
            <a:r>
              <a:rPr lang="en-US" dirty="0"/>
              <a:t> When there are demand spikes, you can easily </a:t>
            </a:r>
            <a:r>
              <a:rPr lang="en-US" b="1" dirty="0"/>
              <a:t>increase system resources. </a:t>
            </a:r>
            <a:r>
              <a:rPr lang="en-US" b="0" dirty="0"/>
              <a:t>You can add extra servers behind your load balancer.</a:t>
            </a:r>
            <a:r>
              <a:rPr lang="en-US" dirty="0"/>
              <a:t> This way, you can serve more customers.. This leads to better resource utilization and responsiveness to </a:t>
            </a:r>
            <a:r>
              <a:rPr lang="en-US" b="1" dirty="0"/>
              <a:t>demand spikes</a:t>
            </a:r>
            <a:r>
              <a:rPr lang="en-US" dirty="0"/>
              <a:t>. </a:t>
            </a:r>
            <a:r>
              <a:rPr lang="en-US" b="1" dirty="0"/>
              <a:t>But if it was an on premise system, then it would hard to increase the resources of each tenant.</a:t>
            </a:r>
            <a:br>
              <a:rPr lang="en-US" b="1" dirty="0"/>
            </a:b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u="sng" dirty="0"/>
              <a:t>Ease of Deployment:</a:t>
            </a:r>
            <a:r>
              <a:rPr lang="en-US" b="1" i="0" u="none" dirty="0"/>
              <a:t> </a:t>
            </a:r>
            <a:r>
              <a:rPr lang="en-US" b="1" dirty="0"/>
              <a:t>New tenants can be onboarded </a:t>
            </a:r>
            <a:r>
              <a:rPr lang="en-US" dirty="0"/>
              <a:t>quickly within the existing infrastructure; No need to set up a new environment for the new client. When a new tenant comes, you just </a:t>
            </a:r>
            <a:r>
              <a:rPr lang="en-US" b="1" dirty="0"/>
              <a:t>add a new line into your Tenants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Data isolation</a:t>
            </a:r>
            <a:r>
              <a:rPr lang="en-US" dirty="0"/>
              <a:t>: Ensuring </a:t>
            </a:r>
            <a:r>
              <a:rPr lang="en-US" b="1" dirty="0"/>
              <a:t>proper data isolation </a:t>
            </a:r>
            <a:r>
              <a:rPr lang="en-US" dirty="0"/>
              <a:t>btw tenants to prevent </a:t>
            </a:r>
            <a:r>
              <a:rPr lang="en-US" b="0" dirty="0"/>
              <a:t>unauthorized access to sensitive information</a:t>
            </a:r>
            <a:br>
              <a:rPr lang="en-US" b="0" dirty="0"/>
            </a:b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Customization and configuration</a:t>
            </a:r>
            <a:r>
              <a:rPr lang="en-US" dirty="0"/>
              <a:t>: Your clients request to customize the application according to their requirements. They want to make </a:t>
            </a:r>
            <a:r>
              <a:rPr lang="en-US" b="1" dirty="0"/>
              <a:t>rebranding and customize the UI, logo, colors. Managing different </a:t>
            </a:r>
            <a:r>
              <a:rPr lang="en-US" dirty="0"/>
              <a:t>configurations and customizations for each tenant without compromising the core architecture can be challenging.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Performance balance</a:t>
            </a:r>
            <a:r>
              <a:rPr lang="en-US" dirty="0"/>
              <a:t>: S</a:t>
            </a:r>
            <a:r>
              <a:rPr lang="en-US" b="0" dirty="0"/>
              <a:t>ome customers may </a:t>
            </a:r>
            <a:r>
              <a:rPr lang="en-US" b="1" dirty="0"/>
              <a:t>use the system extensively </a:t>
            </a:r>
            <a:r>
              <a:rPr lang="en-US" dirty="0"/>
              <a:t>We call this </a:t>
            </a:r>
            <a:r>
              <a:rPr lang="en-US" b="1" dirty="0"/>
              <a:t>Noisy neighbors</a:t>
            </a:r>
            <a:r>
              <a:rPr lang="en-US" dirty="0"/>
              <a:t>. We should  ensure that the resource usage of one tenant does not negatively impact the performance of other. This should be done by monitoring the system.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Security:</a:t>
            </a:r>
            <a:r>
              <a:rPr lang="en-US" dirty="0"/>
              <a:t> A security hole in tenant isolation can expose one tenant’s data to another + When a </a:t>
            </a:r>
            <a:r>
              <a:rPr lang="en-US" b="1" dirty="0"/>
              <a:t>hacker</a:t>
            </a:r>
            <a:r>
              <a:rPr lang="en-US" dirty="0"/>
              <a:t> gets into your server he can </a:t>
            </a:r>
            <a:r>
              <a:rPr lang="en-US" b="1" dirty="0"/>
              <a:t>steal all your customers’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and recovery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This involves 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storage backup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tenant. It will be very easy to backup/restore when you have a separate DB for each tenant, but if you have a shared DB then you need to get backup of the specific tenant. And </a:t>
            </a:r>
            <a:r>
              <a:rPr lang="en-US" dirty="0"/>
              <a:t>tenants may have </a:t>
            </a:r>
            <a:r>
              <a:rPr lang="en-US" b="1" dirty="0"/>
              <a:t>different retention policies</a:t>
            </a:r>
            <a:r>
              <a:rPr lang="en-US" dirty="0"/>
              <a:t>, so you need to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 different </a:t>
            </a:r>
            <a:r>
              <a:rPr lang="en-US" dirty="0"/>
              <a:t>strategies for each tenant. </a:t>
            </a:r>
            <a:r>
              <a:rPr lang="en-US" b="1" dirty="0"/>
              <a:t>Government agencies + banks</a:t>
            </a:r>
            <a:endParaRPr lang="en-US" sz="12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1-) </a:t>
            </a:r>
            <a:r>
              <a:rPr lang="en-US" b="1" dirty="0"/>
              <a:t>on-premises</a:t>
            </a:r>
            <a:r>
              <a:rPr lang="en-US" dirty="0"/>
              <a:t> deployment. </a:t>
            </a:r>
            <a:r>
              <a:rPr lang="en-US" b="1" dirty="0"/>
              <a:t>Not a SaaS friendly </a:t>
            </a: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2-) </a:t>
            </a:r>
            <a:r>
              <a:rPr lang="en-US" b="1" dirty="0"/>
              <a:t>Not good for resource utilization =&gt; Migrating databases at the same time!</a:t>
            </a:r>
            <a:br>
              <a:rPr lang="en-US" b="1" dirty="0"/>
            </a:br>
            <a:r>
              <a:rPr lang="en-US" dirty="0"/>
              <a:t>3-) </a:t>
            </a:r>
            <a:r>
              <a:rPr lang="en-US" b="1" dirty="0"/>
              <a:t>SaaS friendly</a:t>
            </a:r>
            <a:r>
              <a:rPr lang="en-US" dirty="0"/>
              <a:t> + Max Utilization + Customers will ask you to separate their DB (banks, government agencies)</a:t>
            </a:r>
            <a:br>
              <a:rPr lang="en-US" dirty="0"/>
            </a:br>
            <a:r>
              <a:rPr lang="en-US" dirty="0"/>
              <a:t>4-) </a:t>
            </a:r>
            <a:r>
              <a:rPr lang="en-US" b="0" dirty="0"/>
              <a:t>covers all kinds of requirements.</a:t>
            </a:r>
            <a:r>
              <a:rPr lang="en-US" b="1" dirty="0"/>
              <a:t> If pays more separate DB.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I gave you some </a:t>
            </a:r>
            <a:r>
              <a:rPr lang="en-US" b="1" dirty="0"/>
              <a:t>general information about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some code and real-world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learn.microsoft.com/en-us/sql/relational-databases/security/row-level-securi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bicogl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59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2797695"/>
            <a:ext cx="116840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Build a </a:t>
            </a:r>
            <a:r>
              <a:rPr lang="en-US" sz="4600" b="1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8" name="Grup 8">
            <a:extLst>
              <a:ext uri="{FF2B5EF4-FFF2-40B4-BE49-F238E27FC236}">
                <a16:creationId xmlns:a16="http://schemas.microsoft.com/office/drawing/2014/main" id="{1497468A-6058-4CCA-A501-624BC3648B47}"/>
              </a:ext>
            </a:extLst>
          </p:cNvPr>
          <p:cNvGrpSpPr/>
          <p:nvPr/>
        </p:nvGrpSpPr>
        <p:grpSpPr>
          <a:xfrm>
            <a:off x="3787663" y="4953223"/>
            <a:ext cx="4835333" cy="1264565"/>
            <a:chOff x="1321724" y="5385757"/>
            <a:chExt cx="4029998" cy="1050339"/>
          </a:xfrm>
        </p:grpSpPr>
        <p:pic>
          <p:nvPicPr>
            <p:cNvPr id="9" name="Resim 2">
              <a:extLst>
                <a:ext uri="{FF2B5EF4-FFF2-40B4-BE49-F238E27FC236}">
                  <a16:creationId xmlns:a16="http://schemas.microsoft.com/office/drawing/2014/main" id="{0F742E17-6DF0-4F44-8D1B-201E31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4" y="5417068"/>
              <a:ext cx="951919" cy="957868"/>
            </a:xfrm>
            <a:prstGeom prst="rect">
              <a:avLst/>
            </a:prstGeom>
          </p:spPr>
        </p:pic>
        <p:sp>
          <p:nvSpPr>
            <p:cNvPr id="10" name="Metin kutusu 3">
              <a:extLst>
                <a:ext uri="{FF2B5EF4-FFF2-40B4-BE49-F238E27FC236}">
                  <a16:creationId xmlns:a16="http://schemas.microsoft.com/office/drawing/2014/main" id="{2C320148-1120-4C8F-A97E-EE1366950430}"/>
                </a:ext>
              </a:extLst>
            </p:cNvPr>
            <p:cNvSpPr txBox="1"/>
            <p:nvPr/>
          </p:nvSpPr>
          <p:spPr>
            <a:xfrm>
              <a:off x="2413911" y="5385757"/>
              <a:ext cx="2937811" cy="79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</a:p>
            <a:p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Metin kutusu 5">
              <a:extLst>
                <a:ext uri="{FF2B5EF4-FFF2-40B4-BE49-F238E27FC236}">
                  <a16:creationId xmlns:a16="http://schemas.microsoft.com/office/drawing/2014/main" id="{7C42D4DE-D999-4CFC-ABE7-55B892C85999}"/>
                </a:ext>
              </a:extLst>
            </p:cNvPr>
            <p:cNvSpPr txBox="1"/>
            <p:nvPr/>
          </p:nvSpPr>
          <p:spPr>
            <a:xfrm>
              <a:off x="2413912" y="5816815"/>
              <a:ext cx="2708379" cy="61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</a:t>
              </a:r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of </a:t>
              </a:r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Volosoft</a:t>
              </a:r>
              <a:endParaRPr lang="en-US" dirty="0">
                <a:solidFill>
                  <a:srgbClr val="5B636F"/>
                </a:solidFill>
                <a:latin typeface="Poppins" panose="00000500000000000000"/>
                <a:ea typeface="Euclid Circular B Light" panose="020B0304000000000000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DB2D9-3B0D-F765-3731-D42A3B15F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7" y="561147"/>
            <a:ext cx="7621064" cy="14003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95"/>
            <a:ext cx="10515600" cy="656708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determine the current tenant?🤔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080F88-D965-494F-77A1-16E1CC6FA3F7}"/>
              </a:ext>
            </a:extLst>
          </p:cNvPr>
          <p:cNvSpPr/>
          <p:nvPr/>
        </p:nvSpPr>
        <p:spPr>
          <a:xfrm>
            <a:off x="9124408" y="1004575"/>
            <a:ext cx="436716" cy="5418667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B558-907A-B55D-9D0A-3299917A5D2E}"/>
              </a:ext>
            </a:extLst>
          </p:cNvPr>
          <p:cNvSpPr txBox="1"/>
          <p:nvPr/>
        </p:nvSpPr>
        <p:spPr>
          <a:xfrm>
            <a:off x="9561124" y="3154318"/>
            <a:ext cx="1460893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4572C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Request pipeline</a:t>
            </a:r>
            <a:endParaRPr lang="tr-TR" sz="2400" dirty="0">
              <a:solidFill>
                <a:srgbClr val="4572C3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0CEC36-093F-B71D-9253-77CF04531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56497"/>
              </p:ext>
            </p:extLst>
          </p:nvPr>
        </p:nvGraphicFramePr>
        <p:xfrm>
          <a:off x="838200" y="1135068"/>
          <a:ext cx="8128000" cy="515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6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65592"/>
            <a:ext cx="1076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1. Current User (Claims)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33EA-6522-44EA-982A-272967F287E4}"/>
              </a:ext>
            </a:extLst>
          </p:cNvPr>
          <p:cNvSpPr txBox="1"/>
          <p:nvPr/>
        </p:nvSpPr>
        <p:spPr>
          <a:xfrm>
            <a:off x="1107988" y="4980964"/>
            <a:ext cx="10655301" cy="10772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HttpContext.User.Identity.Claims</a:t>
            </a:r>
            <a:b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FirstOrDefault(c =&gt; c.Type == “TenantId”)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FD0C-F1B6-497E-8FC1-80DB73200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9" t="21066" b="42398"/>
          <a:stretch/>
        </p:blipFill>
        <p:spPr>
          <a:xfrm>
            <a:off x="253998" y="2104107"/>
            <a:ext cx="11700000" cy="23801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F8BB6-8540-4B98-805F-F08C53B26600}"/>
              </a:ext>
            </a:extLst>
          </p:cNvPr>
          <p:cNvCxnSpPr>
            <a:cxnSpLocks/>
          </p:cNvCxnSpPr>
          <p:nvPr/>
        </p:nvCxnSpPr>
        <p:spPr>
          <a:xfrm>
            <a:off x="1107988" y="2923060"/>
            <a:ext cx="4149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80EDC-CB83-4614-A534-0E35D60FF2C0}"/>
              </a:ext>
            </a:extLst>
          </p:cNvPr>
          <p:cNvCxnSpPr>
            <a:cxnSpLocks/>
          </p:cNvCxnSpPr>
          <p:nvPr/>
        </p:nvCxnSpPr>
        <p:spPr>
          <a:xfrm>
            <a:off x="4829088" y="4040660"/>
            <a:ext cx="491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1619-80B7-4F3F-B9CC-EBAB64295C85}"/>
              </a:ext>
            </a:extLst>
          </p:cNvPr>
          <p:cNvCxnSpPr>
            <a:cxnSpLocks/>
          </p:cNvCxnSpPr>
          <p:nvPr/>
        </p:nvCxnSpPr>
        <p:spPr>
          <a:xfrm>
            <a:off x="7251700" y="4040660"/>
            <a:ext cx="0" cy="945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105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2. Query String</a:t>
            </a:r>
            <a:endParaRPr lang="en-US" sz="4000" i="0" noProof="0" dirty="0"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C0D6-C80F-4B73-9CF0-3753F7A6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8" y="1998792"/>
            <a:ext cx="11700000" cy="2766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CB925E-00A3-4E1B-8CFD-78190AE45102}"/>
              </a:ext>
            </a:extLst>
          </p:cNvPr>
          <p:cNvCxnSpPr>
            <a:cxnSpLocks/>
          </p:cNvCxnSpPr>
          <p:nvPr/>
        </p:nvCxnSpPr>
        <p:spPr>
          <a:xfrm>
            <a:off x="3089188" y="2491260"/>
            <a:ext cx="66517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EBB48-6346-4C56-BDFA-D11AE9726DCD}"/>
              </a:ext>
            </a:extLst>
          </p:cNvPr>
          <p:cNvCxnSpPr>
            <a:cxnSpLocks/>
          </p:cNvCxnSpPr>
          <p:nvPr/>
        </p:nvCxnSpPr>
        <p:spPr>
          <a:xfrm>
            <a:off x="8978900" y="2491260"/>
            <a:ext cx="0" cy="2461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B3D403-ECCD-4B35-B638-CA7F27384F68}"/>
              </a:ext>
            </a:extLst>
          </p:cNvPr>
          <p:cNvSpPr txBox="1"/>
          <p:nvPr/>
        </p:nvSpPr>
        <p:spPr>
          <a:xfrm>
            <a:off x="2260600" y="4952731"/>
            <a:ext cx="94869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https://fabrikam.com?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tenantId=3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7EDB86-3CB9-AA93-C8B4-8E53790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5937-A19D-4BAF-AA49-EBD46889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06038"/>
            <a:ext cx="11700000" cy="314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0794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3. </a:t>
            </a:r>
            <a:r>
              <a:rPr lang="en-US" sz="4000" b="1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Route</a:t>
            </a:r>
            <a:endParaRPr lang="en-US" sz="4000" i="0" noProof="0" dirty="0">
              <a:solidFill>
                <a:srgbClr val="B84297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A2AC-8E52-4532-8E18-322E92544A58}"/>
              </a:ext>
            </a:extLst>
          </p:cNvPr>
          <p:cNvSpPr txBox="1"/>
          <p:nvPr/>
        </p:nvSpPr>
        <p:spPr>
          <a:xfrm>
            <a:off x="3540554" y="5060548"/>
            <a:ext cx="8118044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https://fabrikam.com/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/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954698-5914-4712-9E16-E4E2EEA3B7C9}"/>
              </a:ext>
            </a:extLst>
          </p:cNvPr>
          <p:cNvCxnSpPr>
            <a:cxnSpLocks/>
          </p:cNvCxnSpPr>
          <p:nvPr/>
        </p:nvCxnSpPr>
        <p:spPr>
          <a:xfrm>
            <a:off x="3647988" y="2288060"/>
            <a:ext cx="7985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5E68B6-2018-4436-A533-2FD3EA766EE7}"/>
              </a:ext>
            </a:extLst>
          </p:cNvPr>
          <p:cNvCxnSpPr>
            <a:cxnSpLocks/>
          </p:cNvCxnSpPr>
          <p:nvPr/>
        </p:nvCxnSpPr>
        <p:spPr>
          <a:xfrm>
            <a:off x="10579100" y="2288060"/>
            <a:ext cx="0" cy="299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A06863-E7C5-FBDD-198F-D5CBF28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381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199" y="909867"/>
            <a:ext cx="10993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Header</a:t>
            </a:r>
            <a:endParaRPr lang="en-US" sz="4000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60D13-8571-4D69-842E-9F1F70B3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t="78517" r="2060"/>
          <a:stretch/>
        </p:blipFill>
        <p:spPr>
          <a:xfrm>
            <a:off x="1887776" y="4633757"/>
            <a:ext cx="10058224" cy="1922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A052E2-B191-4628-AAF9-1BFA4F24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0" y="1658589"/>
            <a:ext cx="11700000" cy="28043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4F90DF-0650-4844-A33C-B9E83110BC28}"/>
              </a:ext>
            </a:extLst>
          </p:cNvPr>
          <p:cNvCxnSpPr>
            <a:cxnSpLocks/>
          </p:cNvCxnSpPr>
          <p:nvPr/>
        </p:nvCxnSpPr>
        <p:spPr>
          <a:xfrm>
            <a:off x="4219490" y="2122960"/>
            <a:ext cx="74137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0EAE1-6EAB-4C1D-9CA9-6F0584A02B16}"/>
              </a:ext>
            </a:extLst>
          </p:cNvPr>
          <p:cNvCxnSpPr>
            <a:cxnSpLocks/>
          </p:cNvCxnSpPr>
          <p:nvPr/>
        </p:nvCxnSpPr>
        <p:spPr>
          <a:xfrm>
            <a:off x="11125200" y="2161060"/>
            <a:ext cx="0" cy="3096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F896C4C-7140-AB2A-E304-7CEEA6D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5927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E6077-8728-445C-944D-A31D6207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56038"/>
            <a:ext cx="11700000" cy="28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21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5.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Cookie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31D77-0714-4F56-B7BB-C4032558F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72"/>
          <a:stretch/>
        </p:blipFill>
        <p:spPr>
          <a:xfrm>
            <a:off x="3183860" y="4710383"/>
            <a:ext cx="8762140" cy="168862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F7238-1DD7-42A0-B504-0E0EAB762FAF}"/>
              </a:ext>
            </a:extLst>
          </p:cNvPr>
          <p:cNvCxnSpPr>
            <a:cxnSpLocks/>
          </p:cNvCxnSpPr>
          <p:nvPr/>
        </p:nvCxnSpPr>
        <p:spPr>
          <a:xfrm>
            <a:off x="3940090" y="2135660"/>
            <a:ext cx="78074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22143-783A-4140-BC28-F7303E841076}"/>
              </a:ext>
            </a:extLst>
          </p:cNvPr>
          <p:cNvCxnSpPr>
            <a:cxnSpLocks/>
          </p:cNvCxnSpPr>
          <p:nvPr/>
        </p:nvCxnSpPr>
        <p:spPr>
          <a:xfrm>
            <a:off x="10858500" y="2135660"/>
            <a:ext cx="0" cy="2906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E5FA34B-8F21-A65D-1892-413AAB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17984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0CC2F2-9711-4C5B-BAD8-798E074E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71161"/>
            <a:ext cx="11700000" cy="3991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36571"/>
            <a:ext cx="848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6.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2840-5853-4D72-93EF-7EA0DD56C853}"/>
              </a:ext>
            </a:extLst>
          </p:cNvPr>
          <p:cNvSpPr txBox="1"/>
          <p:nvPr/>
        </p:nvSpPr>
        <p:spPr>
          <a:xfrm>
            <a:off x="4940301" y="5745533"/>
            <a:ext cx="6908799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</a:t>
            </a:r>
            <a:r>
              <a:rPr lang="en-US" sz="3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.fabrikam.com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8FA50-D759-419C-B4D2-28A1421AD57A}"/>
              </a:ext>
            </a:extLst>
          </p:cNvPr>
          <p:cNvCxnSpPr>
            <a:cxnSpLocks/>
          </p:cNvCxnSpPr>
          <p:nvPr/>
        </p:nvCxnSpPr>
        <p:spPr>
          <a:xfrm>
            <a:off x="4333790" y="2770660"/>
            <a:ext cx="72740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CC0E6B-B33A-4A37-9D3F-FA312E3BB040}"/>
              </a:ext>
            </a:extLst>
          </p:cNvPr>
          <p:cNvCxnSpPr>
            <a:cxnSpLocks/>
          </p:cNvCxnSpPr>
          <p:nvPr/>
        </p:nvCxnSpPr>
        <p:spPr>
          <a:xfrm>
            <a:off x="10515600" y="2770660"/>
            <a:ext cx="0" cy="2974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BF5981-A493-F705-F6C4-9FED2CB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05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BD70D3-9258-4B39-93C0-47734C360EE3}"/>
              </a:ext>
            </a:extLst>
          </p:cNvPr>
          <p:cNvSpPr txBox="1">
            <a:spLocks/>
          </p:cNvSpPr>
          <p:nvPr/>
        </p:nvSpPr>
        <p:spPr>
          <a:xfrm>
            <a:off x="521368" y="1898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9127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Traditional way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ACEE-2528-400D-8A54-5D29E372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" y="1401418"/>
            <a:ext cx="11826627" cy="2929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7DC4E-9DEE-41F0-91DD-A6AD592BAECF}"/>
              </a:ext>
            </a:extLst>
          </p:cNvPr>
          <p:cNvSpPr/>
          <p:nvPr/>
        </p:nvSpPr>
        <p:spPr>
          <a:xfrm>
            <a:off x="5330334" y="5156200"/>
            <a:ext cx="3980814" cy="100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normally do this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E22A3-AC18-44A2-80B2-4F4584CD8ADA}"/>
              </a:ext>
            </a:extLst>
          </p:cNvPr>
          <p:cNvCxnSpPr>
            <a:cxnSpLocks/>
          </p:cNvCxnSpPr>
          <p:nvPr/>
        </p:nvCxnSpPr>
        <p:spPr>
          <a:xfrm>
            <a:off x="5400590" y="3926360"/>
            <a:ext cx="503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CB661-5FD6-498D-BA80-8715CD2A97A1}"/>
              </a:ext>
            </a:extLst>
          </p:cNvPr>
          <p:cNvCxnSpPr>
            <a:cxnSpLocks/>
          </p:cNvCxnSpPr>
          <p:nvPr/>
        </p:nvCxnSpPr>
        <p:spPr>
          <a:xfrm>
            <a:off x="7620000" y="3951760"/>
            <a:ext cx="0" cy="120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46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How to make it standard?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6210-3801-4120-A6B4-9641FD2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70283"/>
            <a:ext cx="11700000" cy="3117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BB98E-4CA9-4D86-89FC-00B26BE400A7}"/>
              </a:ext>
            </a:extLst>
          </p:cNvPr>
          <p:cNvCxnSpPr>
            <a:cxnSpLocks/>
          </p:cNvCxnSpPr>
          <p:nvPr/>
        </p:nvCxnSpPr>
        <p:spPr>
          <a:xfrm>
            <a:off x="3063790" y="3638576"/>
            <a:ext cx="3540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2A52E8-233F-48B5-9EA0-494842D56128}"/>
              </a:ext>
            </a:extLst>
          </p:cNvPr>
          <p:cNvGrpSpPr/>
          <p:nvPr/>
        </p:nvGrpSpPr>
        <p:grpSpPr>
          <a:xfrm>
            <a:off x="6719410" y="2452420"/>
            <a:ext cx="5027655" cy="658340"/>
            <a:chOff x="6604000" y="1919760"/>
            <a:chExt cx="5027655" cy="6583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8F4AC-33B8-4B79-942F-FF86BA1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586745" y="1919760"/>
              <a:ext cx="304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09208-F98B-4FD1-B8C1-87C3D310F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0" y="1919760"/>
              <a:ext cx="3505200" cy="6583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067D62-7D07-D712-02ED-2EE2CAFCB42C}"/>
              </a:ext>
            </a:extLst>
          </p:cNvPr>
          <p:cNvGrpSpPr/>
          <p:nvPr/>
        </p:nvGrpSpPr>
        <p:grpSpPr>
          <a:xfrm>
            <a:off x="403124" y="399699"/>
            <a:ext cx="5400000" cy="5999612"/>
            <a:chOff x="403124" y="399699"/>
            <a:chExt cx="5400000" cy="59996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A5269B-6FF7-68F0-E48D-DE12408D06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24" y="487835"/>
              <a:ext cx="0" cy="5765665"/>
            </a:xfrm>
            <a:prstGeom prst="line">
              <a:avLst/>
            </a:prstGeom>
            <a:ln w="28575">
              <a:solidFill>
                <a:srgbClr val="D9D9D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DAC594-0D9E-8482-991B-454046C75C30}"/>
                </a:ext>
              </a:extLst>
            </p:cNvPr>
            <p:cNvGrpSpPr/>
            <p:nvPr/>
          </p:nvGrpSpPr>
          <p:grpSpPr>
            <a:xfrm>
              <a:off x="403124" y="399699"/>
              <a:ext cx="5400000" cy="1080000"/>
              <a:chOff x="5177173" y="285179"/>
              <a:chExt cx="6302970" cy="1096566"/>
            </a:xfrm>
          </p:grpSpPr>
          <p:sp>
            <p:nvSpPr>
              <p:cNvPr id="59" name="Shape 1">
                <a:extLst>
                  <a:ext uri="{FF2B5EF4-FFF2-40B4-BE49-F238E27FC236}">
                    <a16:creationId xmlns:a16="http://schemas.microsoft.com/office/drawing/2014/main" id="{A7A24171-6A04-E038-E7A1-55C21973BE20}"/>
                  </a:ext>
                </a:extLst>
              </p:cNvPr>
              <p:cNvSpPr/>
              <p:nvPr/>
            </p:nvSpPr>
            <p:spPr>
              <a:xfrm>
                <a:off x="5177173" y="285179"/>
                <a:ext cx="6302970" cy="1096566"/>
              </a:xfrm>
              <a:prstGeom prst="roundRect">
                <a:avLst>
                  <a:gd name="adj" fmla="val 7206"/>
                </a:avLst>
              </a:prstGeom>
              <a:solidFill>
                <a:schemeClr val="bg1">
                  <a:lumMod val="95000"/>
                </a:schemeClr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Text 2">
                <a:extLst>
                  <a:ext uri="{FF2B5EF4-FFF2-40B4-BE49-F238E27FC236}">
                    <a16:creationId xmlns:a16="http://schemas.microsoft.com/office/drawing/2014/main" id="{85A84BDB-B8D7-AE1A-7D5B-637C8206E861}"/>
                  </a:ext>
                </a:extLst>
              </p:cNvPr>
              <p:cNvSpPr/>
              <p:nvPr/>
            </p:nvSpPr>
            <p:spPr>
              <a:xfrm>
                <a:off x="5371641" y="479648"/>
                <a:ext cx="2351882" cy="2938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1997</a:t>
                </a:r>
                <a:endParaRPr lang="en-US" sz="2000" b="1" dirty="0"/>
              </a:p>
            </p:txBody>
          </p:sp>
          <p:sp>
            <p:nvSpPr>
              <p:cNvPr id="61" name="Text 3">
                <a:extLst>
                  <a:ext uri="{FF2B5EF4-FFF2-40B4-BE49-F238E27FC236}">
                    <a16:creationId xmlns:a16="http://schemas.microsoft.com/office/drawing/2014/main" id="{06447B6A-2147-3815-27C3-EA03BDAE92CB}"/>
                  </a:ext>
                </a:extLst>
              </p:cNvPr>
              <p:cNvSpPr/>
              <p:nvPr/>
            </p:nvSpPr>
            <p:spPr>
              <a:xfrm>
                <a:off x="5371642" y="932767"/>
                <a:ext cx="5914034" cy="3009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Started programming with Q-Basic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776FC-AC26-069C-A77A-A4C44BD03A1A}"/>
                </a:ext>
              </a:extLst>
            </p:cNvPr>
            <p:cNvGrpSpPr/>
            <p:nvPr/>
          </p:nvGrpSpPr>
          <p:grpSpPr>
            <a:xfrm>
              <a:off x="403124" y="1629602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Shape 4">
                <a:extLst>
                  <a:ext uri="{FF2B5EF4-FFF2-40B4-BE49-F238E27FC236}">
                    <a16:creationId xmlns:a16="http://schemas.microsoft.com/office/drawing/2014/main" id="{5DF17D79-CF5B-92BD-2102-CA0326368F8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6F91AF9-83C1-3D38-7608-17354E8D921F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2004</a:t>
                </a:r>
                <a:endParaRPr lang="en-US" sz="2000" b="1" dirty="0"/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6A2FD18B-E173-283C-C6DF-84FD0D33AF00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First .NET App developed on .NET Framework 1.0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C4B3F6-BB98-AB02-0460-F3D873CC7FB5}"/>
                </a:ext>
              </a:extLst>
            </p:cNvPr>
            <p:cNvGrpSpPr/>
            <p:nvPr/>
          </p:nvGrpSpPr>
          <p:grpSpPr>
            <a:xfrm>
              <a:off x="403124" y="2859505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Shape 4">
                <a:extLst>
                  <a:ext uri="{FF2B5EF4-FFF2-40B4-BE49-F238E27FC236}">
                    <a16:creationId xmlns:a16="http://schemas.microsoft.com/office/drawing/2014/main" id="{89EAE440-4ED8-B8E0-4DC7-C5FA20DB5004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4" name="Text 5">
                <a:extLst>
                  <a:ext uri="{FF2B5EF4-FFF2-40B4-BE49-F238E27FC236}">
                    <a16:creationId xmlns:a16="http://schemas.microsoft.com/office/drawing/2014/main" id="{8C5BD4A1-472D-F13C-6829-7EE3F7356628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2006</a:t>
                </a:r>
                <a:endParaRPr lang="en-US" sz="2000" b="1" dirty="0"/>
              </a:p>
            </p:txBody>
          </p:sp>
          <p:sp>
            <p:nvSpPr>
              <p:cNvPr id="55" name="Text 6">
                <a:extLst>
                  <a:ext uri="{FF2B5EF4-FFF2-40B4-BE49-F238E27FC236}">
                    <a16:creationId xmlns:a16="http://schemas.microsoft.com/office/drawing/2014/main" id="{BDF2E0CD-4EA8-7C9B-E934-3C307F36CA63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Graduated from Software Engineering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BE72BA-6D0A-7DDB-E3FE-C987D422BB7E}"/>
                </a:ext>
              </a:extLst>
            </p:cNvPr>
            <p:cNvGrpSpPr/>
            <p:nvPr/>
          </p:nvGrpSpPr>
          <p:grpSpPr>
            <a:xfrm>
              <a:off x="403124" y="4089408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Shape 4">
                <a:extLst>
                  <a:ext uri="{FF2B5EF4-FFF2-40B4-BE49-F238E27FC236}">
                    <a16:creationId xmlns:a16="http://schemas.microsoft.com/office/drawing/2014/main" id="{50054D3E-802B-673E-8340-A16E00F2A74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1" name="Text 5">
                <a:extLst>
                  <a:ext uri="{FF2B5EF4-FFF2-40B4-BE49-F238E27FC236}">
                    <a16:creationId xmlns:a16="http://schemas.microsoft.com/office/drawing/2014/main" id="{C5185905-4F97-5AE4-1342-CBE910F97500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2010</a:t>
                </a:r>
                <a:endParaRPr lang="en-US" sz="2000" b="1" dirty="0"/>
              </a:p>
            </p:txBody>
          </p:sp>
          <p:sp>
            <p:nvSpPr>
              <p:cNvPr id="52" name="Text 6">
                <a:extLst>
                  <a:ext uri="{FF2B5EF4-FFF2-40B4-BE49-F238E27FC236}">
                    <a16:creationId xmlns:a16="http://schemas.microsoft.com/office/drawing/2014/main" id="{D1646B6A-80EF-E2A7-027A-26938F92FEC5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Completed University Master Degree</a:t>
                </a:r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E349F4-2E29-6999-A3CD-A185FAC1A112}"/>
                </a:ext>
              </a:extLst>
            </p:cNvPr>
            <p:cNvGrpSpPr/>
            <p:nvPr/>
          </p:nvGrpSpPr>
          <p:grpSpPr>
            <a:xfrm>
              <a:off x="403124" y="5319311"/>
              <a:ext cx="5400000" cy="1080000"/>
              <a:chOff x="5230515" y="5242819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Shape 10">
                <a:extLst>
                  <a:ext uri="{FF2B5EF4-FFF2-40B4-BE49-F238E27FC236}">
                    <a16:creationId xmlns:a16="http://schemas.microsoft.com/office/drawing/2014/main" id="{E7C6920B-F4B1-4038-0FEE-529285B806A1}"/>
                  </a:ext>
                </a:extLst>
              </p:cNvPr>
              <p:cNvSpPr/>
              <p:nvPr/>
            </p:nvSpPr>
            <p:spPr>
              <a:xfrm>
                <a:off x="5230515" y="5242819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48" name="Text 11">
                <a:extLst>
                  <a:ext uri="{FF2B5EF4-FFF2-40B4-BE49-F238E27FC236}">
                    <a16:creationId xmlns:a16="http://schemas.microsoft.com/office/drawing/2014/main" id="{8B030F39-DCBB-A3FF-E80F-8A3CF879F4D9}"/>
                  </a:ext>
                </a:extLst>
              </p:cNvPr>
              <p:cNvSpPr/>
              <p:nvPr/>
            </p:nvSpPr>
            <p:spPr>
              <a:xfrm>
                <a:off x="5424983" y="5437287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2017</a:t>
                </a:r>
                <a:endParaRPr lang="en-US" sz="2000" b="1" dirty="0"/>
              </a:p>
            </p:txBody>
          </p:sp>
          <p:sp>
            <p:nvSpPr>
              <p:cNvPr id="49" name="Text 12">
                <a:extLst>
                  <a:ext uri="{FF2B5EF4-FFF2-40B4-BE49-F238E27FC236}">
                    <a16:creationId xmlns:a16="http://schemas.microsoft.com/office/drawing/2014/main" id="{E1783841-AF2A-84B5-B01C-E99D35E0BC5C}"/>
                  </a:ext>
                </a:extLst>
              </p:cNvPr>
              <p:cNvSpPr/>
              <p:nvPr/>
            </p:nvSpPr>
            <p:spPr>
              <a:xfrm>
                <a:off x="5424984" y="5890406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Co-Founder of Volosoft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715C012-D662-884F-0E0C-257B605D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38" y="5625373"/>
            <a:ext cx="5855046" cy="9766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BB1A505-F19C-9FEB-08C1-B3DA4AB3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79" y="4151415"/>
            <a:ext cx="5919934" cy="105172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FFB66B-B4EC-70ED-E647-2D61546340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16"/>
          <a:stretch>
            <a:fillRect/>
          </a:stretch>
        </p:blipFill>
        <p:spPr>
          <a:xfrm>
            <a:off x="5838205" y="3414855"/>
            <a:ext cx="5927082" cy="95080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139785-265B-078F-BBBC-ECBB7D73E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89"/>
          <a:stretch/>
        </p:blipFill>
        <p:spPr>
          <a:xfrm>
            <a:off x="5834137" y="2609869"/>
            <a:ext cx="5855046" cy="9766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5E257A8-FEFB-5085-3EFE-18D0BAEF92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11"/>
          <a:stretch/>
        </p:blipFill>
        <p:spPr>
          <a:xfrm>
            <a:off x="5867243" y="1869634"/>
            <a:ext cx="5855046" cy="9766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EB6D04-4470-90A6-C2CE-2B469FD273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278" r="2156"/>
          <a:stretch/>
        </p:blipFill>
        <p:spPr>
          <a:xfrm>
            <a:off x="5867593" y="1259691"/>
            <a:ext cx="5754590" cy="7883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359FAF-2A16-E205-A650-212F79493F9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0499"/>
          <a:stretch/>
        </p:blipFill>
        <p:spPr>
          <a:xfrm>
            <a:off x="5933829" y="275631"/>
            <a:ext cx="5855046" cy="9789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43ADB0F-11E9-C98C-D252-96BEC5343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399"/>
          <a:stretch/>
        </p:blipFill>
        <p:spPr>
          <a:xfrm>
            <a:off x="5943853" y="5154514"/>
            <a:ext cx="5748486" cy="7774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89F90D-CA77-4118-A7C4-514F5855E5D3}"/>
              </a:ext>
            </a:extLst>
          </p:cNvPr>
          <p:cNvGrpSpPr/>
          <p:nvPr/>
        </p:nvGrpSpPr>
        <p:grpSpPr>
          <a:xfrm>
            <a:off x="8110739" y="503751"/>
            <a:ext cx="1649348" cy="584775"/>
            <a:chOff x="8091488" y="553535"/>
            <a:chExt cx="1649348" cy="5847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3CBEC0F-66D5-B98B-4124-EC6AC31B8127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72FA22-6EC7-8AE1-2E52-8FC8AF39A9EA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2025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3825EF-625A-4934-92AA-02AA3C16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49CB59-D3AD-48B4-B2B7-FAA1E9BE437E}"/>
              </a:ext>
            </a:extLst>
          </p:cNvPr>
          <p:cNvGrpSpPr/>
          <p:nvPr/>
        </p:nvGrpSpPr>
        <p:grpSpPr>
          <a:xfrm>
            <a:off x="8110739" y="1309291"/>
            <a:ext cx="1649348" cy="584775"/>
            <a:chOff x="8091488" y="553535"/>
            <a:chExt cx="1649348" cy="5847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17B7044-11AB-4B6F-909F-5FD6624CA583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DABBE3-27FD-4EF0-AE63-3FA9E5BFEEC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2024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A3E12DA-D505-4300-8930-4B5D18E7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759D1D-18B2-4D40-A27C-13B720AA45C2}"/>
              </a:ext>
            </a:extLst>
          </p:cNvPr>
          <p:cNvGrpSpPr/>
          <p:nvPr/>
        </p:nvGrpSpPr>
        <p:grpSpPr>
          <a:xfrm>
            <a:off x="8110739" y="2119032"/>
            <a:ext cx="1649348" cy="584775"/>
            <a:chOff x="8091488" y="553535"/>
            <a:chExt cx="1649348" cy="5847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1BC5FE-1A74-410F-B561-674F8FB1547C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BCAC43-4ED4-4BAD-AF9F-9CD6F426F15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2023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D6F0AB6-5262-4760-A43F-D1585334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915B-F18C-4285-9F21-D3A7FF2A5828}"/>
              </a:ext>
            </a:extLst>
          </p:cNvPr>
          <p:cNvGrpSpPr/>
          <p:nvPr/>
        </p:nvGrpSpPr>
        <p:grpSpPr>
          <a:xfrm>
            <a:off x="8110739" y="2876549"/>
            <a:ext cx="1649348" cy="584775"/>
            <a:chOff x="8091488" y="553535"/>
            <a:chExt cx="1649348" cy="58477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BDE1AB-1262-4089-BB21-841485A1D479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F52CF5-C3B6-4E0D-90DA-6A0A40A82A1F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2022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0C0E960-9464-4E2A-B1FE-2CC56E2A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F4F40B-432B-47EA-8F9A-B8F48E79F087}"/>
              </a:ext>
            </a:extLst>
          </p:cNvPr>
          <p:cNvGrpSpPr/>
          <p:nvPr/>
        </p:nvGrpSpPr>
        <p:grpSpPr>
          <a:xfrm>
            <a:off x="8110739" y="3648295"/>
            <a:ext cx="1649348" cy="584775"/>
            <a:chOff x="8091488" y="553535"/>
            <a:chExt cx="1649348" cy="584775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ACFCC82-F888-4925-9631-66525A3A57DE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20AE83-87F1-4EC8-91AA-9FA7024CDC54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2021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1F65BCA-4BCD-4ED1-9146-24C20AE2D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0CCD8C-D9D5-4131-BFE8-1776D363E041}"/>
              </a:ext>
            </a:extLst>
          </p:cNvPr>
          <p:cNvGrpSpPr/>
          <p:nvPr/>
        </p:nvGrpSpPr>
        <p:grpSpPr>
          <a:xfrm>
            <a:off x="8110739" y="4396335"/>
            <a:ext cx="1649348" cy="584775"/>
            <a:chOff x="8091488" y="553535"/>
            <a:chExt cx="1649348" cy="5847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71D3AB4-DB14-4A39-AE4A-73EEEBA4C9AB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5BCEB1-CBA8-49D1-A231-6733DA9F3328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2020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DEF61EF-665C-406D-A17D-A119CBCD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395E5-78B0-4FED-9A72-BE29344E40B7}"/>
              </a:ext>
            </a:extLst>
          </p:cNvPr>
          <p:cNvGrpSpPr/>
          <p:nvPr/>
        </p:nvGrpSpPr>
        <p:grpSpPr>
          <a:xfrm>
            <a:off x="8110739" y="5209388"/>
            <a:ext cx="1649348" cy="584775"/>
            <a:chOff x="8091488" y="553535"/>
            <a:chExt cx="1649348" cy="58477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9A43418-8934-4392-91E0-9431B2CC7D0F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0C556F-489B-46EB-A21C-A0A564040DCE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2019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930064B-0D63-4AAE-83E1-A1E1990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8F89CD5-B613-4171-9A7E-E1A020C777E2}"/>
              </a:ext>
            </a:extLst>
          </p:cNvPr>
          <p:cNvGrpSpPr/>
          <p:nvPr/>
        </p:nvGrpSpPr>
        <p:grpSpPr>
          <a:xfrm>
            <a:off x="8110739" y="5921423"/>
            <a:ext cx="1649348" cy="584775"/>
            <a:chOff x="8091488" y="553535"/>
            <a:chExt cx="1649348" cy="584775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DFAE98A-F963-4982-B484-8F9ADE43B054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1A3A66-ED7B-4903-AEA7-75AB0DA6DA2C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2018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E5D3DCE-D3F2-4162-B749-51B62FDC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4962FC-BC66-40E7-90DB-3F6CCBFC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1012825"/>
            <a:ext cx="11308897" cy="55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8977-F596-43C6-8716-4FA97D58A840}"/>
              </a:ext>
            </a:extLst>
          </p:cNvPr>
          <p:cNvSpPr txBox="1">
            <a:spLocks/>
          </p:cNvSpPr>
          <p:nvPr/>
        </p:nvSpPr>
        <p:spPr>
          <a:xfrm>
            <a:off x="1013255" y="3067051"/>
            <a:ext cx="10602095" cy="2085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Soft delete:</a:t>
            </a:r>
            <a:r>
              <a:rPr lang="en-US" sz="3600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an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IsDeleted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TenantId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A577E2-17E3-47BB-B9FA-3097FBF1B5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9058" y="5137744"/>
            <a:ext cx="1254639" cy="1230708"/>
          </a:xfrm>
          <a:prstGeom prst="bentConnector3">
            <a:avLst>
              <a:gd name="adj1" fmla="val 272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9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B7ADFB-BC5D-4001-B9F0-8D82A3AE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" y="1137556"/>
            <a:ext cx="11418851" cy="5251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F51AF-64BC-41D3-A38F-DCB170A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66701"/>
            <a:ext cx="10642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Manual Way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9CA8E4-9FB6-4DEF-8CEF-E8CE4874C109}"/>
              </a:ext>
            </a:extLst>
          </p:cNvPr>
          <p:cNvSpPr txBox="1">
            <a:spLocks/>
          </p:cNvSpPr>
          <p:nvPr/>
        </p:nvSpPr>
        <p:spPr>
          <a:xfrm>
            <a:off x="7078435" y="3344182"/>
            <a:ext cx="4495800" cy="1702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HasQueryFilter()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global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93FFF-842F-4E23-BD87-CD9C1380BD55}"/>
              </a:ext>
            </a:extLst>
          </p:cNvPr>
          <p:cNvCxnSpPr>
            <a:cxnSpLocks/>
          </p:cNvCxnSpPr>
          <p:nvPr/>
        </p:nvCxnSpPr>
        <p:spPr>
          <a:xfrm>
            <a:off x="2803071" y="5517243"/>
            <a:ext cx="855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EFBB0-3A60-40C7-B741-4165DDD9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300162"/>
            <a:ext cx="11477625" cy="4257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3881E-4CB0-4E26-A530-68C9A6067217}"/>
              </a:ext>
            </a:extLst>
          </p:cNvPr>
          <p:cNvCxnSpPr>
            <a:cxnSpLocks/>
          </p:cNvCxnSpPr>
          <p:nvPr/>
        </p:nvCxnSpPr>
        <p:spPr>
          <a:xfrm>
            <a:off x="1820635" y="3429000"/>
            <a:ext cx="6637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57DC6-2426-4E9B-AA74-719D80F5428A}"/>
              </a:ext>
            </a:extLst>
          </p:cNvPr>
          <p:cNvCxnSpPr>
            <a:cxnSpLocks/>
          </p:cNvCxnSpPr>
          <p:nvPr/>
        </p:nvCxnSpPr>
        <p:spPr>
          <a:xfrm>
            <a:off x="4492171" y="4336143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CE9A5-B028-4455-B01B-5C65E87E8261}"/>
              </a:ext>
            </a:extLst>
          </p:cNvPr>
          <p:cNvSpPr txBox="1">
            <a:spLocks/>
          </p:cNvSpPr>
          <p:nvPr/>
        </p:nvSpPr>
        <p:spPr>
          <a:xfrm>
            <a:off x="8388145" y="190973"/>
            <a:ext cx="3618325" cy="27096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1-) Find all entities implement </a:t>
            </a:r>
            <a:r>
              <a:rPr lang="en-US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IMultiTenant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2A063-ECE6-4EBA-93A9-F401A9128D23}"/>
              </a:ext>
            </a:extLst>
          </p:cNvPr>
          <p:cNvCxnSpPr>
            <a:cxnSpLocks/>
          </p:cNvCxnSpPr>
          <p:nvPr/>
        </p:nvCxnSpPr>
        <p:spPr>
          <a:xfrm flipV="1">
            <a:off x="8445500" y="2938463"/>
            <a:ext cx="1079500" cy="490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EECE6-ED54-47EF-BF4C-E94876DD39FF}"/>
              </a:ext>
            </a:extLst>
          </p:cNvPr>
          <p:cNvCxnSpPr>
            <a:cxnSpLocks/>
          </p:cNvCxnSpPr>
          <p:nvPr/>
        </p:nvCxnSpPr>
        <p:spPr>
          <a:xfrm>
            <a:off x="10629900" y="4336143"/>
            <a:ext cx="0" cy="896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EB9F778-C76D-48F0-8FC5-2D3F62915032}"/>
              </a:ext>
            </a:extLst>
          </p:cNvPr>
          <p:cNvSpPr txBox="1">
            <a:spLocks/>
          </p:cNvSpPr>
          <p:nvPr/>
        </p:nvSpPr>
        <p:spPr>
          <a:xfrm>
            <a:off x="7454903" y="5270027"/>
            <a:ext cx="4379910" cy="1215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2-) Create LINQ expression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7C3AD1E-13B0-4938-8AF6-419755ABBDBA}"/>
              </a:ext>
            </a:extLst>
          </p:cNvPr>
          <p:cNvSpPr txBox="1">
            <a:spLocks/>
          </p:cNvSpPr>
          <p:nvPr/>
        </p:nvSpPr>
        <p:spPr>
          <a:xfrm>
            <a:off x="517054" y="5493002"/>
            <a:ext cx="6269716" cy="788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3-) Add to global filters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362E6-17FE-456C-ABD0-98A426A97E72}"/>
              </a:ext>
            </a:extLst>
          </p:cNvPr>
          <p:cNvCxnSpPr>
            <a:cxnSpLocks/>
          </p:cNvCxnSpPr>
          <p:nvPr/>
        </p:nvCxnSpPr>
        <p:spPr>
          <a:xfrm>
            <a:off x="1820635" y="4938486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5996FE-4ACB-419B-993B-FDD1ED763A0E}"/>
              </a:ext>
            </a:extLst>
          </p:cNvPr>
          <p:cNvCxnSpPr>
            <a:cxnSpLocks/>
          </p:cNvCxnSpPr>
          <p:nvPr/>
        </p:nvCxnSpPr>
        <p:spPr>
          <a:xfrm>
            <a:off x="4186691" y="4931158"/>
            <a:ext cx="0" cy="554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9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83" y="2553362"/>
            <a:ext cx="11354245" cy="175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implement</a:t>
            </a:r>
            <a:endParaRPr lang="en-US" sz="4800" dirty="0">
              <a:solidFill>
                <a:srgbClr val="00B05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Supports 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3366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49428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IgnoreQueryFilters()</a:t>
            </a: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disables all filters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FC679-7950-41B8-AFD2-AC178096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" y="2325632"/>
            <a:ext cx="10023362" cy="3462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07FED-D317-4BE7-8CA3-B8B13F8AB2C1}"/>
              </a:ext>
            </a:extLst>
          </p:cNvPr>
          <p:cNvCxnSpPr>
            <a:cxnSpLocks/>
          </p:cNvCxnSpPr>
          <p:nvPr/>
        </p:nvCxnSpPr>
        <p:spPr>
          <a:xfrm>
            <a:off x="2663371" y="4749610"/>
            <a:ext cx="579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234389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defined for the root entity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      of the inheritance hierarchy </a:t>
            </a: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615CB6-A853-4A7C-BB60-66930DEF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970"/>
              </p:ext>
            </p:extLst>
          </p:nvPr>
        </p:nvGraphicFramePr>
        <p:xfrm>
          <a:off x="643972" y="3117091"/>
          <a:ext cx="10379257" cy="24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5" imgW="6610320" imgH="1574640" progId="Paint.Picture">
                  <p:embed/>
                </p:oleObj>
              </mc:Choice>
              <mc:Fallback>
                <p:oleObj name="Bitmap Image" r:id="rId5" imgW="6610320" imgH="157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972" y="3117091"/>
                        <a:ext cx="10379257" cy="24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23022CB-6A31-4798-AE19-2FD36FFDE7DB}"/>
              </a:ext>
            </a:extLst>
          </p:cNvPr>
          <p:cNvSpPr txBox="1">
            <a:spLocks/>
          </p:cNvSpPr>
          <p:nvPr/>
        </p:nvSpPr>
        <p:spPr>
          <a:xfrm>
            <a:off x="9140793" y="2942211"/>
            <a:ext cx="2407235" cy="14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to Animal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244A-51F4-4449-A299-BFB3EAE308D4}"/>
              </a:ext>
            </a:extLst>
          </p:cNvPr>
          <p:cNvCxnSpPr>
            <a:cxnSpLocks/>
          </p:cNvCxnSpPr>
          <p:nvPr/>
        </p:nvCxnSpPr>
        <p:spPr>
          <a:xfrm>
            <a:off x="1916264" y="3760967"/>
            <a:ext cx="7164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1" y="1126166"/>
            <a:ext cx="11088591" cy="777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Does not support Stored Procedures or T-SQL</a:t>
            </a:r>
          </a:p>
          <a:p>
            <a:endParaRPr lang="en-US" sz="4000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3EFE4-8C62-4D5B-9DFC-82D21D85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4" y="1924546"/>
            <a:ext cx="10880087" cy="45759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913D3-E4E8-407B-BB50-FA37DE6C4508}"/>
              </a:ext>
            </a:extLst>
          </p:cNvPr>
          <p:cNvCxnSpPr>
            <a:cxnSpLocks/>
          </p:cNvCxnSpPr>
          <p:nvPr/>
        </p:nvCxnSpPr>
        <p:spPr>
          <a:xfrm>
            <a:off x="1258536" y="2125311"/>
            <a:ext cx="10095264" cy="4108512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252AE-1248-4E20-BF2E-EAB586129A1F}"/>
              </a:ext>
            </a:extLst>
          </p:cNvPr>
          <p:cNvCxnSpPr>
            <a:cxnSpLocks/>
          </p:cNvCxnSpPr>
          <p:nvPr/>
        </p:nvCxnSpPr>
        <p:spPr>
          <a:xfrm flipH="1">
            <a:off x="1049572" y="2082782"/>
            <a:ext cx="9342784" cy="4193570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046ABF-43E1-46B6-B38D-FDC5AEE799DD}"/>
              </a:ext>
            </a:extLst>
          </p:cNvPr>
          <p:cNvSpPr txBox="1">
            <a:spLocks/>
          </p:cNvSpPr>
          <p:nvPr/>
        </p:nvSpPr>
        <p:spPr>
          <a:xfrm>
            <a:off x="5875790" y="1254758"/>
            <a:ext cx="10706100" cy="84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level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👉 Row Level Security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>
              <a:solidFill>
                <a:srgbClr val="0070C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2ED1-3EDA-44CA-B5B9-0F5CFE9717A4}"/>
              </a:ext>
            </a:extLst>
          </p:cNvPr>
          <p:cNvSpPr txBox="1"/>
          <p:nvPr/>
        </p:nvSpPr>
        <p:spPr>
          <a:xfrm>
            <a:off x="5875789" y="2887469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Rows filtered based on user roles,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4362-BAE7-4E54-A7FB-8C76B5FF8557}"/>
              </a:ext>
            </a:extLst>
          </p:cNvPr>
          <p:cNvSpPr txBox="1"/>
          <p:nvPr/>
        </p:nvSpPr>
        <p:spPr>
          <a:xfrm>
            <a:off x="397783" y="6031464"/>
            <a:ext cx="9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https://learn.microsoft.com/en-us/sql/relational-databases/security/row-level-security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FC779-6BF9-4B2A-A942-ADE0F8181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0"/>
          <a:stretch/>
        </p:blipFill>
        <p:spPr>
          <a:xfrm>
            <a:off x="562495" y="1254758"/>
            <a:ext cx="4533208" cy="444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068CA-32A2-4A56-9508-9253D472EC2A}"/>
              </a:ext>
            </a:extLst>
          </p:cNvPr>
          <p:cNvSpPr txBox="1"/>
          <p:nvPr/>
        </p:nvSpPr>
        <p:spPr>
          <a:xfrm>
            <a:off x="5875790" y="4466595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Restriction logic is done in the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2B7D9-F280-4616-BC72-C834A4280A33}"/>
              </a:ext>
            </a:extLst>
          </p:cNvPr>
          <p:cNvCxnSpPr>
            <a:cxnSpLocks/>
          </p:cNvCxnSpPr>
          <p:nvPr/>
        </p:nvCxnSpPr>
        <p:spPr>
          <a:xfrm>
            <a:off x="5704757" y="2713413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85447-21BF-463E-BEBE-557A35EB1B68}"/>
              </a:ext>
            </a:extLst>
          </p:cNvPr>
          <p:cNvCxnSpPr>
            <a:cxnSpLocks/>
          </p:cNvCxnSpPr>
          <p:nvPr/>
        </p:nvCxnSpPr>
        <p:spPr>
          <a:xfrm>
            <a:off x="5704757" y="4328854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0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  <a:endParaRPr lang="en-US" sz="60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37292D-815E-4E85-B482-058A7553BC30}"/>
              </a:ext>
            </a:extLst>
          </p:cNvPr>
          <p:cNvSpPr txBox="1">
            <a:spLocks/>
          </p:cNvSpPr>
          <p:nvPr/>
        </p:nvSpPr>
        <p:spPr>
          <a:xfrm>
            <a:off x="260684" y="196711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9470-1EB9-482A-9E9C-F0A61AAC9362}"/>
              </a:ext>
            </a:extLst>
          </p:cNvPr>
          <p:cNvSpPr txBox="1">
            <a:spLocks/>
          </p:cNvSpPr>
          <p:nvPr/>
        </p:nvSpPr>
        <p:spPr>
          <a:xfrm>
            <a:off x="717884" y="1263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9879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1548217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 in the Base Class</a:t>
            </a:r>
            <a:endParaRPr lang="en-US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C4664-57F0-4C25-B8C1-B30841E7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8" y="1104900"/>
            <a:ext cx="11808000" cy="4549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67248F-E03C-4180-8690-58F6B3388CC3}"/>
              </a:ext>
            </a:extLst>
          </p:cNvPr>
          <p:cNvCxnSpPr>
            <a:cxnSpLocks/>
          </p:cNvCxnSpPr>
          <p:nvPr/>
        </p:nvCxnSpPr>
        <p:spPr>
          <a:xfrm>
            <a:off x="762000" y="2209800"/>
            <a:ext cx="261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F5EF29-191D-4AFB-A0B4-C35DA3280416}"/>
              </a:ext>
            </a:extLst>
          </p:cNvPr>
          <p:cNvCxnSpPr>
            <a:cxnSpLocks/>
          </p:cNvCxnSpPr>
          <p:nvPr/>
        </p:nvCxnSpPr>
        <p:spPr>
          <a:xfrm>
            <a:off x="1376135" y="5321300"/>
            <a:ext cx="95331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7CA7859-AF1B-42A7-B0BD-5078F818FD85}"/>
              </a:ext>
            </a:extLst>
          </p:cNvPr>
          <p:cNvSpPr txBox="1">
            <a:spLocks/>
          </p:cNvSpPr>
          <p:nvPr/>
        </p:nvSpPr>
        <p:spPr>
          <a:xfrm>
            <a:off x="2339677" y="5636980"/>
            <a:ext cx="7072227" cy="977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by reflection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C4E2C-85A3-42B8-8912-0D43687F00AC}"/>
              </a:ext>
            </a:extLst>
          </p:cNvPr>
          <p:cNvCxnSpPr>
            <a:cxnSpLocks/>
          </p:cNvCxnSpPr>
          <p:nvPr/>
        </p:nvCxnSpPr>
        <p:spPr>
          <a:xfrm flipH="1">
            <a:off x="5875790" y="5299645"/>
            <a:ext cx="1" cy="516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3F84-5FCE-4B56-39C2-6B52807E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C6A21E-1634-D9B7-030B-0B9A2D0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2" y="357510"/>
            <a:ext cx="7920037" cy="916579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37356-F68B-A13C-6808-026400BB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6" y="489810"/>
            <a:ext cx="2039582" cy="540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D0BFB-D6B7-5A6F-881A-6D83E8B9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" y="503356"/>
            <a:ext cx="2314598" cy="620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614E27-DBA9-1AD3-E800-E9247A9722E3}"/>
              </a:ext>
            </a:extLst>
          </p:cNvPr>
          <p:cNvCxnSpPr/>
          <p:nvPr/>
        </p:nvCxnSpPr>
        <p:spPr>
          <a:xfrm>
            <a:off x="2821244" y="301827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5E56-6994-BCD6-4C7A-27B88847C165}"/>
              </a:ext>
            </a:extLst>
          </p:cNvPr>
          <p:cNvCxnSpPr/>
          <p:nvPr/>
        </p:nvCxnSpPr>
        <p:spPr>
          <a:xfrm>
            <a:off x="377492" y="1369667"/>
            <a:ext cx="110489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35EB123-D278-E9D2-20D7-69BA0C2F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1" y="1325771"/>
            <a:ext cx="11692800" cy="4688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F9FCB1-0078-1A16-60DB-E9FB97A8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1" y="3321432"/>
            <a:ext cx="3025722" cy="3336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42610-EAAD-2CDD-92AA-ECB6FBA15B6B}"/>
              </a:ext>
            </a:extLst>
          </p:cNvPr>
          <p:cNvSpPr/>
          <p:nvPr/>
        </p:nvSpPr>
        <p:spPr>
          <a:xfrm>
            <a:off x="377492" y="5585791"/>
            <a:ext cx="576665" cy="327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7AA09-22FF-1326-218A-07BE0771CB72}"/>
              </a:ext>
            </a:extLst>
          </p:cNvPr>
          <p:cNvSpPr/>
          <p:nvPr/>
        </p:nvSpPr>
        <p:spPr>
          <a:xfrm>
            <a:off x="9683831" y="2677213"/>
            <a:ext cx="2044343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97A3F-A562-E0D0-37EB-E14B5902808B}"/>
              </a:ext>
            </a:extLst>
          </p:cNvPr>
          <p:cNvSpPr/>
          <p:nvPr/>
        </p:nvSpPr>
        <p:spPr>
          <a:xfrm>
            <a:off x="8991405" y="5302755"/>
            <a:ext cx="1315474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27603-0DC1-4807-B3A0-D2E588ACF808}"/>
              </a:ext>
            </a:extLst>
          </p:cNvPr>
          <p:cNvCxnSpPr/>
          <p:nvPr/>
        </p:nvCxnSpPr>
        <p:spPr>
          <a:xfrm>
            <a:off x="9739495" y="314615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D2A64-2B4A-4471-A848-E49FF24A6BC6}"/>
              </a:ext>
            </a:extLst>
          </p:cNvPr>
          <p:cNvSpPr txBox="1">
            <a:spLocks/>
          </p:cNvSpPr>
          <p:nvPr/>
        </p:nvSpPr>
        <p:spPr>
          <a:xfrm>
            <a:off x="260684" y="16827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1CA6-9362-48B8-851E-CC60CB074184}"/>
              </a:ext>
            </a:extLst>
          </p:cNvPr>
          <p:cNvSpPr txBox="1">
            <a:spLocks/>
          </p:cNvSpPr>
          <p:nvPr/>
        </p:nvSpPr>
        <p:spPr>
          <a:xfrm>
            <a:off x="260684" y="1011032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A9D7-2A63-4B10-A93D-6739D8E2A10E}"/>
              </a:ext>
            </a:extLst>
          </p:cNvPr>
          <p:cNvSpPr txBox="1">
            <a:spLocks/>
          </p:cNvSpPr>
          <p:nvPr/>
        </p:nvSpPr>
        <p:spPr>
          <a:xfrm>
            <a:off x="717884" y="35399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3872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00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6259F9-01B4-4DC8-90C8-DAAEC26848D9}"/>
              </a:ext>
            </a:extLst>
          </p:cNvPr>
          <p:cNvSpPr/>
          <p:nvPr/>
        </p:nvSpPr>
        <p:spPr>
          <a:xfrm>
            <a:off x="7822381" y="1420811"/>
            <a:ext cx="436716" cy="4095086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9" y="228600"/>
            <a:ext cx="11699999" cy="80010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 — Implementation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5A174-EFA5-4479-A662-5DD198E197D0}"/>
              </a:ext>
            </a:extLst>
          </p:cNvPr>
          <p:cNvCxnSpPr>
            <a:cxnSpLocks/>
          </p:cNvCxnSpPr>
          <p:nvPr/>
        </p:nvCxnSpPr>
        <p:spPr>
          <a:xfrm flipV="1">
            <a:off x="11200110" y="4937760"/>
            <a:ext cx="0" cy="590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2995A-1545-4005-9875-894BD9E34096}"/>
              </a:ext>
            </a:extLst>
          </p:cNvPr>
          <p:cNvGrpSpPr/>
          <p:nvPr/>
        </p:nvGrpSpPr>
        <p:grpSpPr>
          <a:xfrm>
            <a:off x="246000" y="872290"/>
            <a:ext cx="11700000" cy="4838644"/>
            <a:chOff x="246000" y="1028700"/>
            <a:chExt cx="11700000" cy="4838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F6B2F-8B48-4022-A5A1-1D591C5D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000" y="1028700"/>
              <a:ext cx="11700000" cy="483864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7EEF1-482A-4662-9F90-0D159A3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31" y="5515994"/>
              <a:ext cx="87983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FF11635-5BE2-46A4-A177-A99974B7E482}"/>
                </a:ext>
              </a:extLst>
            </p:cNvPr>
            <p:cNvSpPr txBox="1">
              <a:spLocks/>
            </p:cNvSpPr>
            <p:nvPr/>
          </p:nvSpPr>
          <p:spPr>
            <a:xfrm>
              <a:off x="9006840" y="4361784"/>
              <a:ext cx="2530855" cy="6766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Shared DB</a:t>
              </a:r>
              <a:endParaRPr lang="en-US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007B67C-EF8E-4D04-83A4-C1B8348355CE}"/>
                </a:ext>
              </a:extLst>
            </p:cNvPr>
            <p:cNvSpPr txBox="1">
              <a:spLocks/>
            </p:cNvSpPr>
            <p:nvPr/>
          </p:nvSpPr>
          <p:spPr>
            <a:xfrm>
              <a:off x="8691881" y="2496216"/>
              <a:ext cx="3254119" cy="1076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Dedicated 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67EBF1-3383-46A4-9B03-25E9E1AB7F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5" y="3114771"/>
              <a:ext cx="67819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95D-CBBF-433F-B93E-1689C8C03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50" y="5528186"/>
            <a:ext cx="927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1940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00083-3580-4F8F-B097-6D9B67CD7F14}"/>
              </a:ext>
            </a:extLst>
          </p:cNvPr>
          <p:cNvSpPr txBox="1">
            <a:spLocks/>
          </p:cNvSpPr>
          <p:nvPr/>
        </p:nvSpPr>
        <p:spPr>
          <a:xfrm>
            <a:off x="260684" y="22923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43175B-144E-47D7-8AAA-26557D180FDC}"/>
              </a:ext>
            </a:extLst>
          </p:cNvPr>
          <p:cNvSpPr txBox="1">
            <a:spLocks/>
          </p:cNvSpPr>
          <p:nvPr/>
        </p:nvSpPr>
        <p:spPr>
          <a:xfrm>
            <a:off x="260684" y="16319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3ADB4-3B07-495F-916D-0673490C5740}"/>
              </a:ext>
            </a:extLst>
          </p:cNvPr>
          <p:cNvSpPr txBox="1">
            <a:spLocks/>
          </p:cNvSpPr>
          <p:nvPr/>
        </p:nvSpPr>
        <p:spPr>
          <a:xfrm>
            <a:off x="260684" y="9906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0B8BE-C624-4120-B7DF-99B93D9C0406}"/>
              </a:ext>
            </a:extLst>
          </p:cNvPr>
          <p:cNvSpPr txBox="1">
            <a:spLocks/>
          </p:cNvSpPr>
          <p:nvPr/>
        </p:nvSpPr>
        <p:spPr>
          <a:xfrm>
            <a:off x="717884" y="3683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24436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EA19826-1076-4A93-87DB-74F16A96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031093"/>
            <a:ext cx="11115260" cy="3344307"/>
          </a:xfrm>
          <a:prstGeom prst="rect">
            <a:avLst/>
          </a:prstGeom>
          <a:ln w="5715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Active Tenant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D68B-63BF-44AD-ADBA-0CFA1C65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" y="1041316"/>
            <a:ext cx="5524500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83ECE-91E9-425D-9490-0431056611F3}"/>
              </a:ext>
            </a:extLst>
          </p:cNvPr>
          <p:cNvCxnSpPr>
            <a:cxnSpLocks/>
          </p:cNvCxnSpPr>
          <p:nvPr/>
        </p:nvCxnSpPr>
        <p:spPr>
          <a:xfrm>
            <a:off x="3954162" y="1841500"/>
            <a:ext cx="0" cy="1189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0398AAB-2125-4F5C-A807-B3FB4E4EC83F}"/>
              </a:ext>
            </a:extLst>
          </p:cNvPr>
          <p:cNvSpPr txBox="1">
            <a:spLocks/>
          </p:cNvSpPr>
          <p:nvPr/>
        </p:nvSpPr>
        <p:spPr>
          <a:xfrm>
            <a:off x="8050165" y="1884673"/>
            <a:ext cx="4040502" cy="99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active tenant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A0030-80F9-443E-AD0F-B1BD28C7B09B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5" y="2728686"/>
            <a:ext cx="1" cy="1562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C9E29C3-8827-4BAA-B526-635B84C39CD1}"/>
              </a:ext>
            </a:extLst>
          </p:cNvPr>
          <p:cNvSpPr txBox="1">
            <a:spLocks/>
          </p:cNvSpPr>
          <p:nvPr/>
        </p:nvSpPr>
        <p:spPr>
          <a:xfrm>
            <a:off x="8810044" y="4942357"/>
            <a:ext cx="2876715" cy="1452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Finally revert back to original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8E0C8-83B5-4263-8497-A09C7981B12E}"/>
              </a:ext>
            </a:extLst>
          </p:cNvPr>
          <p:cNvCxnSpPr>
            <a:cxnSpLocks/>
          </p:cNvCxnSpPr>
          <p:nvPr/>
        </p:nvCxnSpPr>
        <p:spPr>
          <a:xfrm>
            <a:off x="8002030" y="5752667"/>
            <a:ext cx="808013" cy="154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AFAF0-30B7-48DB-955E-16C7405C1BC7}"/>
              </a:ext>
            </a:extLst>
          </p:cNvPr>
          <p:cNvCxnSpPr>
            <a:cxnSpLocks/>
          </p:cNvCxnSpPr>
          <p:nvPr/>
        </p:nvCxnSpPr>
        <p:spPr>
          <a:xfrm>
            <a:off x="1717482" y="5752667"/>
            <a:ext cx="62845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347A3-C745-4FEB-9552-D6F0B87F9C29}"/>
              </a:ext>
            </a:extLst>
          </p:cNvPr>
          <p:cNvCxnSpPr>
            <a:cxnSpLocks/>
          </p:cNvCxnSpPr>
          <p:nvPr/>
        </p:nvCxnSpPr>
        <p:spPr>
          <a:xfrm>
            <a:off x="1562484" y="4247545"/>
            <a:ext cx="93232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D3C5C0-7CF3-48DD-9FAB-7E6E27821CF3}"/>
              </a:ext>
            </a:extLst>
          </p:cNvPr>
          <p:cNvSpPr txBox="1">
            <a:spLocks/>
          </p:cNvSpPr>
          <p:nvPr/>
        </p:nvSpPr>
        <p:spPr>
          <a:xfrm>
            <a:off x="5923854" y="910885"/>
            <a:ext cx="1574226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Setting the Active Tenant in Middleware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0658D-4CF5-4D6D-AF68-30237C6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1" y="1060450"/>
            <a:ext cx="10923178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EFD2F-D5EB-4A9F-822F-18AF383E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0" y="3106723"/>
            <a:ext cx="5359399" cy="3298854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8F2B9-34C4-4FFD-9005-9652CBC85B39}"/>
              </a:ext>
            </a:extLst>
          </p:cNvPr>
          <p:cNvCxnSpPr>
            <a:cxnSpLocks/>
          </p:cNvCxnSpPr>
          <p:nvPr/>
        </p:nvCxnSpPr>
        <p:spPr>
          <a:xfrm>
            <a:off x="7037311" y="5299096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306BE-BDE3-460A-AD2B-63BB7280374F}"/>
              </a:ext>
            </a:extLst>
          </p:cNvPr>
          <p:cNvCxnSpPr>
            <a:cxnSpLocks/>
          </p:cNvCxnSpPr>
          <p:nvPr/>
        </p:nvCxnSpPr>
        <p:spPr>
          <a:xfrm>
            <a:off x="6921198" y="1434667"/>
            <a:ext cx="838502" cy="3543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326D-EC1A-487A-9972-5C5818648E40}"/>
              </a:ext>
            </a:extLst>
          </p:cNvPr>
          <p:cNvCxnSpPr>
            <a:cxnSpLocks/>
          </p:cNvCxnSpPr>
          <p:nvPr/>
        </p:nvCxnSpPr>
        <p:spPr>
          <a:xfrm>
            <a:off x="2979391" y="1447367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F12033C-6747-4C8F-A6AA-F7377CA57361}"/>
              </a:ext>
            </a:extLst>
          </p:cNvPr>
          <p:cNvSpPr txBox="1">
            <a:spLocks/>
          </p:cNvSpPr>
          <p:nvPr/>
        </p:nvSpPr>
        <p:spPr>
          <a:xfrm>
            <a:off x="838200" y="4394359"/>
            <a:ext cx="4933544" cy="1809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the current tenant within the middleware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68725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229CA-DB9A-48BB-A594-97EBB25A757D}"/>
              </a:ext>
            </a:extLst>
          </p:cNvPr>
          <p:cNvSpPr txBox="1">
            <a:spLocks/>
          </p:cNvSpPr>
          <p:nvPr/>
        </p:nvSpPr>
        <p:spPr>
          <a:xfrm>
            <a:off x="360000" y="290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594F6-A651-490E-A6A8-C78727BA01EA}"/>
              </a:ext>
            </a:extLst>
          </p:cNvPr>
          <p:cNvSpPr txBox="1">
            <a:spLocks/>
          </p:cNvSpPr>
          <p:nvPr/>
        </p:nvSpPr>
        <p:spPr>
          <a:xfrm>
            <a:off x="403200" y="227012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50F5-975E-40C5-80AC-4394E4A4B253}"/>
              </a:ext>
            </a:extLst>
          </p:cNvPr>
          <p:cNvSpPr txBox="1">
            <a:spLocks/>
          </p:cNvSpPr>
          <p:nvPr/>
        </p:nvSpPr>
        <p:spPr>
          <a:xfrm>
            <a:off x="403200" y="15875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5FC77-70BE-4F97-9D34-0E23FAC128C7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5B733B-1452-40A8-BC59-40502FA21874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67750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7" y="350782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  <a:endParaRPr lang="en-US" sz="32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B7F563-2A56-4DB6-8CFA-A0DFF836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7" y="1459992"/>
            <a:ext cx="9333429" cy="4263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5354E1-5704-47C0-A50C-9A92637DB2DE}"/>
              </a:ext>
            </a:extLst>
          </p:cNvPr>
          <p:cNvSpPr/>
          <p:nvPr/>
        </p:nvSpPr>
        <p:spPr>
          <a:xfrm>
            <a:off x="1196493" y="2911171"/>
            <a:ext cx="8560543" cy="2258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E709D-F859-49CF-97D7-5EC7E8A2B419}"/>
              </a:ext>
            </a:extLst>
          </p:cNvPr>
          <p:cNvSpPr txBox="1">
            <a:spLocks/>
          </p:cNvSpPr>
          <p:nvPr/>
        </p:nvSpPr>
        <p:spPr>
          <a:xfrm>
            <a:off x="8145379" y="4769232"/>
            <a:ext cx="3943379" cy="1909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Returns book count without “</a:t>
            </a:r>
            <a:r>
              <a:rPr lang="en-US" sz="40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TenantId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”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filter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231D3-2FF6-4DB1-8199-719B0A6191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8064" y="5170035"/>
            <a:ext cx="1877315" cy="55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783499-0BE9-4B28-840E-39ED73B69D72}"/>
              </a:ext>
            </a:extLst>
          </p:cNvPr>
          <p:cNvSpPr txBox="1">
            <a:spLocks/>
          </p:cNvSpPr>
          <p:nvPr/>
        </p:nvSpPr>
        <p:spPr>
          <a:xfrm>
            <a:off x="8474280" y="1041041"/>
            <a:ext cx="1282756" cy="410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33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8" y="98234"/>
            <a:ext cx="11679803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AF695D-4F73-4F41-8534-0F58D595A52E}"/>
              </a:ext>
            </a:extLst>
          </p:cNvPr>
          <p:cNvGrpSpPr/>
          <p:nvPr/>
        </p:nvGrpSpPr>
        <p:grpSpPr>
          <a:xfrm>
            <a:off x="461397" y="928873"/>
            <a:ext cx="10155803" cy="5675128"/>
            <a:chOff x="960972" y="1002246"/>
            <a:chExt cx="10023257" cy="5589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EF4958-732D-4749-A65D-3EA39357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491"/>
            <a:stretch/>
          </p:blipFill>
          <p:spPr>
            <a:xfrm>
              <a:off x="960972" y="1002246"/>
              <a:ext cx="10023257" cy="558905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CF3B13-BFDE-4A68-9A88-A6FAF9933B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98" y="2097950"/>
              <a:ext cx="78723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66A20-FF11-4ED0-92B4-3A4EC411ED25}"/>
                </a:ext>
              </a:extLst>
            </p:cNvPr>
            <p:cNvSpPr/>
            <p:nvPr/>
          </p:nvSpPr>
          <p:spPr>
            <a:xfrm>
              <a:off x="1543050" y="2434590"/>
              <a:ext cx="9166860" cy="20116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A2541-04F5-4172-A1AB-B308DC287274}"/>
              </a:ext>
            </a:extLst>
          </p:cNvPr>
          <p:cNvCxnSpPr>
            <a:cxnSpLocks/>
          </p:cNvCxnSpPr>
          <p:nvPr/>
        </p:nvCxnSpPr>
        <p:spPr>
          <a:xfrm>
            <a:off x="6584485" y="1409996"/>
            <a:ext cx="3252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0" y="248264"/>
            <a:ext cx="11698600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31E7D-B82A-47E0-902E-480443978601}"/>
              </a:ext>
            </a:extLst>
          </p:cNvPr>
          <p:cNvGrpSpPr/>
          <p:nvPr/>
        </p:nvGrpSpPr>
        <p:grpSpPr>
          <a:xfrm>
            <a:off x="187010" y="1310581"/>
            <a:ext cx="11826000" cy="4834073"/>
            <a:chOff x="250510" y="1475681"/>
            <a:chExt cx="11826000" cy="48340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721A3-54F2-46E7-A7C1-1EFCEDDC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510" y="1475681"/>
              <a:ext cx="11826000" cy="483407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3D94B5-27DA-4A14-B17D-6EF6844C0219}"/>
                </a:ext>
              </a:extLst>
            </p:cNvPr>
            <p:cNvCxnSpPr>
              <a:cxnSpLocks/>
            </p:cNvCxnSpPr>
            <p:nvPr/>
          </p:nvCxnSpPr>
          <p:spPr>
            <a:xfrm>
              <a:off x="740276" y="2825329"/>
              <a:ext cx="110276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149A6-E6B7-46DB-8E20-BC9D7F368889}"/>
                </a:ext>
              </a:extLst>
            </p:cNvPr>
            <p:cNvCxnSpPr>
              <a:cxnSpLocks/>
            </p:cNvCxnSpPr>
            <p:nvPr/>
          </p:nvCxnSpPr>
          <p:spPr>
            <a:xfrm>
              <a:off x="1821653" y="4256563"/>
              <a:ext cx="40941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0252931-7632-4AC1-BD1B-FB9FB6C41482}"/>
              </a:ext>
            </a:extLst>
          </p:cNvPr>
          <p:cNvSpPr txBox="1">
            <a:spLocks/>
          </p:cNvSpPr>
          <p:nvPr/>
        </p:nvSpPr>
        <p:spPr>
          <a:xfrm>
            <a:off x="6869927" y="3289934"/>
            <a:ext cx="3700987" cy="137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works if only the </a:t>
            </a:r>
            <a:r>
              <a:rPr lang="en-US" sz="2800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07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0588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965"/>
            <a:ext cx="10515600" cy="4351338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Multi-Tenancy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Pros and Cons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Scenarios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Changing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Tenant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Conditionally Turning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On / Off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 of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4294921"/>
            <a:ext cx="11582400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5EA6C-20D5-4ED4-9B37-7AC6CCD259F4}"/>
              </a:ext>
            </a:extLst>
          </p:cNvPr>
          <p:cNvSpPr txBox="1">
            <a:spLocks/>
          </p:cNvSpPr>
          <p:nvPr/>
        </p:nvSpPr>
        <p:spPr>
          <a:xfrm>
            <a:off x="403200" y="3492501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90CD8-83FE-4B32-902B-DAE6015EBEDC}"/>
              </a:ext>
            </a:extLst>
          </p:cNvPr>
          <p:cNvSpPr txBox="1">
            <a:spLocks/>
          </p:cNvSpPr>
          <p:nvPr/>
        </p:nvSpPr>
        <p:spPr>
          <a:xfrm>
            <a:off x="360000" y="286067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011B6-9E27-4BBB-BC65-0ACD3C6D4885}"/>
              </a:ext>
            </a:extLst>
          </p:cNvPr>
          <p:cNvSpPr txBox="1">
            <a:spLocks/>
          </p:cNvSpPr>
          <p:nvPr/>
        </p:nvSpPr>
        <p:spPr>
          <a:xfrm>
            <a:off x="403200" y="2239231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8DB079-A2E8-4361-945D-BB3D8ABF4659}"/>
              </a:ext>
            </a:extLst>
          </p:cNvPr>
          <p:cNvSpPr txBox="1">
            <a:spLocks/>
          </p:cNvSpPr>
          <p:nvPr/>
        </p:nvSpPr>
        <p:spPr>
          <a:xfrm>
            <a:off x="403200" y="15736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20E54-1FDB-4A7A-ABAD-0C6E0CA6E4CA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775A74-D0EA-4BAF-9CCC-E934A13447F8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1320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B4C663-2B0E-4779-A501-4BB3FC9C7ABA}"/>
              </a:ext>
            </a:extLst>
          </p:cNvPr>
          <p:cNvSpPr/>
          <p:nvPr/>
        </p:nvSpPr>
        <p:spPr>
          <a:xfrm>
            <a:off x="285275" y="879665"/>
            <a:ext cx="11643050" cy="2775618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8" y="168465"/>
            <a:ext cx="10515600" cy="698500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Strategies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555F2-F513-DA8A-0597-5407607C4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5" t="-93" r="1940" b="2436"/>
          <a:stretch/>
        </p:blipFill>
        <p:spPr>
          <a:xfrm>
            <a:off x="9494192" y="4026609"/>
            <a:ext cx="2324101" cy="1897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DF10F-C01E-4A61-832B-E82AA77D4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734" y="1109357"/>
            <a:ext cx="2324100" cy="197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2C61B-D4E5-4F17-93F0-941DFA869ABE}"/>
              </a:ext>
            </a:extLst>
          </p:cNvPr>
          <p:cNvSpPr txBox="1"/>
          <p:nvPr/>
        </p:nvSpPr>
        <p:spPr>
          <a:xfrm>
            <a:off x="619745" y="3865445"/>
            <a:ext cx="6593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#2: Run DB Migration On First DB Access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D3558-3247-4C33-B831-00027322A70E}"/>
              </a:ext>
            </a:extLst>
          </p:cNvPr>
          <p:cNvSpPr txBox="1"/>
          <p:nvPr/>
        </p:nvSpPr>
        <p:spPr>
          <a:xfrm>
            <a:off x="513306" y="930165"/>
            <a:ext cx="6700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#1: Custom DB Migration Tool</a:t>
            </a:r>
            <a:endParaRPr lang="en-US" sz="2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381468" y="1409659"/>
            <a:ext cx="98752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Simple implementation</a:t>
            </a:r>
          </a:p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All tenants are upgraded to the same version at once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slow with many tenants or large datasets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All tenants are blocked until the entire upgrade is completed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6AEF7-F250-4281-975E-640ABA5468CF}"/>
              </a:ext>
            </a:extLst>
          </p:cNvPr>
          <p:cNvSpPr/>
          <p:nvPr/>
        </p:nvSpPr>
        <p:spPr>
          <a:xfrm>
            <a:off x="285275" y="3750367"/>
            <a:ext cx="11604950" cy="2844337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C7A2-7994-492C-B083-EA7C7B972BD8}"/>
              </a:ext>
            </a:extLst>
          </p:cNvPr>
          <p:cNvSpPr txBox="1"/>
          <p:nvPr/>
        </p:nvSpPr>
        <p:spPr>
          <a:xfrm>
            <a:off x="360906" y="4349082"/>
            <a:ext cx="105361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</a:lstStyle>
          <a:p>
            <a:r>
              <a:rPr lang="en-US" sz="2600" dirty="0"/>
              <a:t>😊 Upgrading is distributed to time. </a:t>
            </a:r>
            <a:br>
              <a:rPr lang="en-US" sz="2600" dirty="0"/>
            </a:br>
            <a:r>
              <a:rPr lang="en-US" sz="2600" dirty="0"/>
              <a:t>       A tenant doesn’t wait for another</a:t>
            </a:r>
          </a:p>
          <a:p>
            <a:r>
              <a:rPr lang="en-US" sz="2600" dirty="0"/>
              <a:t>😡 </a:t>
            </a:r>
            <a:r>
              <a:rPr lang="en-US" sz="2600" dirty="0">
                <a:solidFill>
                  <a:srgbClr val="FF0000"/>
                </a:solidFill>
              </a:rPr>
              <a:t>The first user may wait too much,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Expect timeout exceptions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😡 Complex implementation (concurrency/race condition issues)</a:t>
            </a:r>
          </a:p>
        </p:txBody>
      </p:sp>
    </p:spTree>
    <p:extLst>
      <p:ext uri="{BB962C8B-B14F-4D97-AF65-F5344CB8AC3E}">
        <p14:creationId xmlns:p14="http://schemas.microsoft.com/office/powerpoint/2010/main" val="19575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9" y="266700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en-US" sz="4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Strategies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498152" y="1420047"/>
            <a:ext cx="7327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</a:rPr>
              <a:t>#3: Two Types of Application Servers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D6E03-0C84-3D35-2D23-3237D453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" r="3603"/>
          <a:stretch/>
        </p:blipFill>
        <p:spPr>
          <a:xfrm>
            <a:off x="7679246" y="2112544"/>
            <a:ext cx="4083485" cy="37657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BB673-E7E4-4CEF-845A-820E132857FA}"/>
              </a:ext>
            </a:extLst>
          </p:cNvPr>
          <p:cNvSpPr/>
          <p:nvPr/>
        </p:nvSpPr>
        <p:spPr>
          <a:xfrm>
            <a:off x="285275" y="1079028"/>
            <a:ext cx="11643050" cy="5305235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B495-7C00-4873-98D9-5BD6B309EB33}"/>
              </a:ext>
            </a:extLst>
          </p:cNvPr>
          <p:cNvSpPr txBox="1"/>
          <p:nvPr/>
        </p:nvSpPr>
        <p:spPr>
          <a:xfrm>
            <a:off x="498151" y="3409589"/>
            <a:ext cx="7181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😊Min downtime/wait time per tenant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Scheduled upgrades &amp; staged rollouts 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😊Run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A/B</a:t>
            </a:r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tests &amp; see bugs beforehand</a:t>
            </a:r>
          </a:p>
          <a:p>
            <a:r>
              <a:rPr lang="en-US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😡Complexity in deployment, monitoring and maintenance multiple servers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45612-647A-43CD-A1B3-8D523D33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18" y="266700"/>
            <a:ext cx="565939" cy="5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4A1CC6-3823-494A-8F9F-566637F124C4}"/>
              </a:ext>
            </a:extLst>
          </p:cNvPr>
          <p:cNvSpPr txBox="1"/>
          <p:nvPr/>
        </p:nvSpPr>
        <p:spPr>
          <a:xfrm>
            <a:off x="551316" y="1954468"/>
            <a:ext cx="7327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Upgraded tenants are routed to the new version, </a:t>
            </a:r>
          </a:p>
          <a:p>
            <a:r>
              <a:rPr lang="en-US" sz="2800" dirty="0"/>
              <a:t>while others continue using the old version.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1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4845988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810F84-5A75-4DD2-BB75-1A6CDFD3B374}"/>
              </a:ext>
            </a:extLst>
          </p:cNvPr>
          <p:cNvSpPr txBox="1">
            <a:spLocks/>
          </p:cNvSpPr>
          <p:nvPr/>
        </p:nvSpPr>
        <p:spPr>
          <a:xfrm>
            <a:off x="489600" y="4035425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FBFAB-70FC-4EF6-A6F9-57F472B7B0AA}"/>
              </a:ext>
            </a:extLst>
          </p:cNvPr>
          <p:cNvSpPr txBox="1">
            <a:spLocks/>
          </p:cNvSpPr>
          <p:nvPr/>
        </p:nvSpPr>
        <p:spPr>
          <a:xfrm>
            <a:off x="446400" y="3397250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C18590-1306-42F3-9D31-A6D3CB21632D}"/>
              </a:ext>
            </a:extLst>
          </p:cNvPr>
          <p:cNvSpPr txBox="1">
            <a:spLocks/>
          </p:cNvSpPr>
          <p:nvPr/>
        </p:nvSpPr>
        <p:spPr>
          <a:xfrm>
            <a:off x="403200" y="2774012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F182D-D3DF-4ED6-98CD-0406BC5FE179}"/>
              </a:ext>
            </a:extLst>
          </p:cNvPr>
          <p:cNvSpPr txBox="1">
            <a:spLocks/>
          </p:cNvSpPr>
          <p:nvPr/>
        </p:nvSpPr>
        <p:spPr>
          <a:xfrm>
            <a:off x="446400" y="2174874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89AD5-F7B1-49BE-87CC-841D80714F1C}"/>
              </a:ext>
            </a:extLst>
          </p:cNvPr>
          <p:cNvSpPr txBox="1">
            <a:spLocks/>
          </p:cNvSpPr>
          <p:nvPr/>
        </p:nvSpPr>
        <p:spPr>
          <a:xfrm>
            <a:off x="446400" y="14922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65B57-2325-4EFF-B19A-59B74565B465}"/>
              </a:ext>
            </a:extLst>
          </p:cNvPr>
          <p:cNvSpPr txBox="1">
            <a:spLocks/>
          </p:cNvSpPr>
          <p:nvPr/>
        </p:nvSpPr>
        <p:spPr>
          <a:xfrm>
            <a:off x="403200" y="86834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396AB-8A7E-4336-A951-F553B100B059}"/>
              </a:ext>
            </a:extLst>
          </p:cNvPr>
          <p:cNvSpPr txBox="1">
            <a:spLocks/>
          </p:cNvSpPr>
          <p:nvPr/>
        </p:nvSpPr>
        <p:spPr>
          <a:xfrm>
            <a:off x="403200" y="2730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7011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4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6DAA9-C82F-4607-9BA1-6936D994178B}"/>
              </a:ext>
            </a:extLst>
          </p:cNvPr>
          <p:cNvGrpSpPr/>
          <p:nvPr/>
        </p:nvGrpSpPr>
        <p:grpSpPr>
          <a:xfrm>
            <a:off x="351750" y="751451"/>
            <a:ext cx="10393405" cy="5355098"/>
            <a:chOff x="515035" y="599326"/>
            <a:chExt cx="10393405" cy="53550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989B27-F821-4AB6-8BAD-95FF85FB8944}"/>
                </a:ext>
              </a:extLst>
            </p:cNvPr>
            <p:cNvGrpSpPr/>
            <p:nvPr/>
          </p:nvGrpSpPr>
          <p:grpSpPr>
            <a:xfrm>
              <a:off x="1888265" y="1315749"/>
              <a:ext cx="9020175" cy="4638675"/>
              <a:chOff x="901296" y="1405606"/>
              <a:chExt cx="9020175" cy="46386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F756666-CF61-4C44-B1A5-C45EF2AF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96" y="1405606"/>
                <a:ext cx="9020175" cy="4638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3C9A0-2514-4A18-9C9C-BF6E38704B2B}"/>
                  </a:ext>
                </a:extLst>
              </p:cNvPr>
              <p:cNvSpPr/>
              <p:nvPr/>
            </p:nvSpPr>
            <p:spPr>
              <a:xfrm>
                <a:off x="1299108" y="2645283"/>
                <a:ext cx="8183880" cy="5134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86491BC-8B65-4DA8-90B2-4A9BDB4F147C}"/>
                  </a:ext>
                </a:extLst>
              </p:cNvPr>
              <p:cNvSpPr/>
              <p:nvPr/>
            </p:nvSpPr>
            <p:spPr>
              <a:xfrm>
                <a:off x="963081" y="2743669"/>
                <a:ext cx="298622" cy="34137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5A1339-27DD-445F-BD73-0EF65BB291A7}"/>
                </a:ext>
              </a:extLst>
            </p:cNvPr>
            <p:cNvGrpSpPr/>
            <p:nvPr/>
          </p:nvGrpSpPr>
          <p:grpSpPr>
            <a:xfrm>
              <a:off x="6912182" y="599326"/>
              <a:ext cx="3726789" cy="1336262"/>
              <a:chOff x="5910696" y="789223"/>
              <a:chExt cx="3726789" cy="13362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0C-947C-44A4-9E5A-DE273A9D828A}"/>
                  </a:ext>
                </a:extLst>
              </p:cNvPr>
              <p:cNvSpPr txBox="1"/>
              <p:nvPr/>
            </p:nvSpPr>
            <p:spPr>
              <a:xfrm>
                <a:off x="6877804" y="789223"/>
                <a:ext cx="1888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Editions</a:t>
                </a:r>
                <a:endParaRPr lang="en-US" sz="3600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F3ADE49F-DEC0-486F-A6B3-D64A82EF9AE0}"/>
                  </a:ext>
                </a:extLst>
              </p:cNvPr>
              <p:cNvSpPr/>
              <p:nvPr/>
            </p:nvSpPr>
            <p:spPr>
              <a:xfrm rot="5400000">
                <a:off x="7517372" y="5372"/>
                <a:ext cx="513437" cy="3726789"/>
              </a:xfrm>
              <a:prstGeom prst="leftBrace">
                <a:avLst>
                  <a:gd name="adj1" fmla="val 27839"/>
                  <a:gd name="adj2" fmla="val 5039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187EA3-BEA3-4223-B81F-6A780891F756}"/>
                </a:ext>
              </a:extLst>
            </p:cNvPr>
            <p:cNvGrpSpPr/>
            <p:nvPr/>
          </p:nvGrpSpPr>
          <p:grpSpPr>
            <a:xfrm>
              <a:off x="515035" y="2351314"/>
              <a:ext cx="1332559" cy="3468914"/>
              <a:chOff x="515035" y="2351314"/>
              <a:chExt cx="1332559" cy="346891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3036E-B2BC-4B15-854D-486D783CC96A}"/>
                  </a:ext>
                </a:extLst>
              </p:cNvPr>
              <p:cNvSpPr txBox="1"/>
              <p:nvPr/>
            </p:nvSpPr>
            <p:spPr>
              <a:xfrm rot="16200000">
                <a:off x="-237079" y="3668948"/>
                <a:ext cx="215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Features</a:t>
                </a:r>
                <a:endParaRPr lang="en-US" sz="3600" dirty="0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F9F3C690-ED7E-4EDD-92CC-A2D180FBD8F9}"/>
                  </a:ext>
                </a:extLst>
              </p:cNvPr>
              <p:cNvSpPr/>
              <p:nvPr/>
            </p:nvSpPr>
            <p:spPr>
              <a:xfrm rot="10800000" flipH="1">
                <a:off x="1379797" y="2351314"/>
                <a:ext cx="467797" cy="3468914"/>
              </a:xfrm>
              <a:prstGeom prst="leftBrace">
                <a:avLst>
                  <a:gd name="adj1" fmla="val 130228"/>
                  <a:gd name="adj2" fmla="val 49554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1CE2CAA-21A5-4C23-8C4B-E182E71D1A8E}"/>
                </a:ext>
              </a:extLst>
            </p:cNvPr>
            <p:cNvSpPr/>
            <p:nvPr/>
          </p:nvSpPr>
          <p:spPr>
            <a:xfrm rot="10800000">
              <a:off x="10510068" y="2653812"/>
              <a:ext cx="298622" cy="341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100DA7-4655-49F5-9662-F78AC33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47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features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FCAA5-FF94-465E-8A10-C8F1AD7A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1"/>
          <a:stretch/>
        </p:blipFill>
        <p:spPr>
          <a:xfrm>
            <a:off x="242319" y="1769411"/>
            <a:ext cx="11696253" cy="356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CB08DF-BF46-4BB2-AB5F-54259055440C}"/>
              </a:ext>
            </a:extLst>
          </p:cNvPr>
          <p:cNvSpPr/>
          <p:nvPr/>
        </p:nvSpPr>
        <p:spPr>
          <a:xfrm>
            <a:off x="1564421" y="3429000"/>
            <a:ext cx="5973201" cy="1180006"/>
          </a:xfrm>
          <a:prstGeom prst="rect">
            <a:avLst/>
          </a:prstGeom>
          <a:noFill/>
          <a:ln w="57150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2C623B-3DD7-4179-88F7-AFF1C3DD4BD5}"/>
              </a:ext>
            </a:extLst>
          </p:cNvPr>
          <p:cNvSpPr txBox="1">
            <a:spLocks/>
          </p:cNvSpPr>
          <p:nvPr/>
        </p:nvSpPr>
        <p:spPr>
          <a:xfrm>
            <a:off x="1919972" y="5056080"/>
            <a:ext cx="9052828" cy="646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Features are stored in a readonly list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38395A-57A6-4490-81B3-B8F29E72EEC9}"/>
              </a:ext>
            </a:extLst>
          </p:cNvPr>
          <p:cNvSpPr txBox="1">
            <a:spLocks/>
          </p:cNvSpPr>
          <p:nvPr/>
        </p:nvSpPr>
        <p:spPr>
          <a:xfrm>
            <a:off x="838200" y="384707"/>
            <a:ext cx="11073714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features</a:t>
            </a:r>
            <a:endParaRPr lang="en-US" b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747D-4E3F-4BFF-A5C2-1EFEAF1E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60199"/>
            <a:ext cx="11700000" cy="5186472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61C638-53A6-4643-9258-2992E60FCCD2}"/>
              </a:ext>
            </a:extLst>
          </p:cNvPr>
          <p:cNvCxnSpPr>
            <a:cxnSpLocks/>
          </p:cNvCxnSpPr>
          <p:nvPr/>
        </p:nvCxnSpPr>
        <p:spPr>
          <a:xfrm>
            <a:off x="394386" y="2758727"/>
            <a:ext cx="6757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DE4C8-8F2E-44E5-9B69-802261FD978D}"/>
              </a:ext>
            </a:extLst>
          </p:cNvPr>
          <p:cNvCxnSpPr>
            <a:cxnSpLocks/>
          </p:cNvCxnSpPr>
          <p:nvPr/>
        </p:nvCxnSpPr>
        <p:spPr>
          <a:xfrm>
            <a:off x="2094470" y="4270371"/>
            <a:ext cx="9187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5CDB08-C6CD-411B-8AD1-0A11415918C9}"/>
              </a:ext>
            </a:extLst>
          </p:cNvPr>
          <p:cNvSpPr txBox="1">
            <a:spLocks/>
          </p:cNvSpPr>
          <p:nvPr/>
        </p:nvSpPr>
        <p:spPr>
          <a:xfrm>
            <a:off x="8041501" y="1669036"/>
            <a:ext cx="3792604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Declarative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7EF9E-2F4F-436F-81F1-35EE40C0142A}"/>
              </a:ext>
            </a:extLst>
          </p:cNvPr>
          <p:cNvCxnSpPr>
            <a:cxnSpLocks/>
          </p:cNvCxnSpPr>
          <p:nvPr/>
        </p:nvCxnSpPr>
        <p:spPr>
          <a:xfrm flipV="1">
            <a:off x="7138773" y="2318570"/>
            <a:ext cx="790833" cy="4374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D8A44E6-2702-42FD-883A-295FBB227C96}"/>
              </a:ext>
            </a:extLst>
          </p:cNvPr>
          <p:cNvSpPr txBox="1">
            <a:spLocks/>
          </p:cNvSpPr>
          <p:nvPr/>
        </p:nvSpPr>
        <p:spPr>
          <a:xfrm>
            <a:off x="6375057" y="4951105"/>
            <a:ext cx="5031369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68D150-EB60-4179-B691-9E43DF56127F}"/>
              </a:ext>
            </a:extLst>
          </p:cNvPr>
          <p:cNvCxnSpPr>
            <a:cxnSpLocks/>
          </p:cNvCxnSpPr>
          <p:nvPr/>
        </p:nvCxnSpPr>
        <p:spPr>
          <a:xfrm>
            <a:off x="7565884" y="4295771"/>
            <a:ext cx="312469" cy="6812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1108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features for tenants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61E-63EB-416B-ADD9-0B7E10E4A891}"/>
              </a:ext>
            </a:extLst>
          </p:cNvPr>
          <p:cNvSpPr txBox="1">
            <a:spLocks/>
          </p:cNvSpPr>
          <p:nvPr/>
        </p:nvSpPr>
        <p:spPr>
          <a:xfrm>
            <a:off x="838200" y="383640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4AEF7-5367-46B6-A39E-B1A27A27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/>
          <a:stretch/>
        </p:blipFill>
        <p:spPr>
          <a:xfrm>
            <a:off x="927100" y="2153840"/>
            <a:ext cx="7869412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1482652-8B2F-FA54-AA31-8694C89916E6}"/>
              </a:ext>
            </a:extLst>
          </p:cNvPr>
          <p:cNvGrpSpPr/>
          <p:nvPr/>
        </p:nvGrpSpPr>
        <p:grpSpPr>
          <a:xfrm>
            <a:off x="602677" y="2711315"/>
            <a:ext cx="6229923" cy="2093301"/>
            <a:chOff x="914956" y="1895258"/>
            <a:chExt cx="6086539" cy="20933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5B7812-FA23-1A8B-D927-A20194BA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494580" cy="5055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584497-10A7-E572-98DB-139BDD7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64647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F33BD95-5E18-65A8-E11B-5BAEE22A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956" y="3432186"/>
              <a:ext cx="540000" cy="54000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83FB3B6-6FF5-5404-3213-4E5CDE10F2D4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https://x.com/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AEB0F8CF-E72A-B16D-AEA7-C141E669785C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44855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4126728-D9FF-AFD8-3F5A-2E7287E72530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694610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901B7-189A-4507-0D2D-9EB6A4275A17}"/>
              </a:ext>
            </a:extLst>
          </p:cNvPr>
          <p:cNvSpPr txBox="1"/>
          <p:nvPr/>
        </p:nvSpPr>
        <p:spPr>
          <a:xfrm>
            <a:off x="590583" y="5602511"/>
            <a:ext cx="10986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/>
              <a:t>github.com/ebicoglu/</a:t>
            </a:r>
            <a:r>
              <a:rPr lang="en-US" sz="4400" dirty="0"/>
              <a:t>presentations</a:t>
            </a:r>
            <a:endParaRPr lang="tr-TR" sz="4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A648D-7742-9424-6067-B359236C6F6F}"/>
              </a:ext>
            </a:extLst>
          </p:cNvPr>
          <p:cNvSpPr/>
          <p:nvPr/>
        </p:nvSpPr>
        <p:spPr>
          <a:xfrm>
            <a:off x="590583" y="784823"/>
            <a:ext cx="5147910" cy="1066622"/>
          </a:xfrm>
          <a:prstGeom prst="roundRect">
            <a:avLst/>
          </a:prstGeom>
          <a:gradFill flip="none" rotWithShape="1">
            <a:gsLst>
              <a:gs pos="0">
                <a:srgbClr val="512BD4"/>
              </a:gs>
              <a:gs pos="0">
                <a:srgbClr val="5D00FB"/>
              </a:gs>
              <a:gs pos="100000">
                <a:srgbClr val="B84297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aleway Medium" pitchFamily="2" charset="0"/>
              </a:rPr>
              <a:t>ALPER EBICOGLU</a:t>
            </a:r>
            <a:endParaRPr lang="tr-TR" sz="4400" dirty="0">
              <a:latin typeface="Raleway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07E1-F68A-A7A1-1A9B-1108739C7712}"/>
              </a:ext>
            </a:extLst>
          </p:cNvPr>
          <p:cNvSpPr txBox="1"/>
          <p:nvPr/>
        </p:nvSpPr>
        <p:spPr>
          <a:xfrm>
            <a:off x="8115919" y="1195405"/>
            <a:ext cx="3364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tr-T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5D1B6-0066-4DD5-9C71-EE73AE1BB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790" y="1657070"/>
            <a:ext cx="3751200" cy="38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C457E-2A87-4910-BC6D-C81CD2B5D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82" y="1241868"/>
            <a:ext cx="325537" cy="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02314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227908"/>
            <a:ext cx="11444400" cy="1603375"/>
          </a:xfrm>
          <a:noFill/>
          <a:ln w="25400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approach to build SaaS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</a:t>
            </a:r>
          </a:p>
          <a:p>
            <a:pPr marL="0" indent="0">
              <a:buNone/>
            </a:pP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 isolated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262C-F36A-4440-B23B-0F72FE7B844D}"/>
              </a:ext>
            </a:extLst>
          </p:cNvPr>
          <p:cNvSpPr txBox="1">
            <a:spLocks/>
          </p:cNvSpPr>
          <p:nvPr/>
        </p:nvSpPr>
        <p:spPr>
          <a:xfrm>
            <a:off x="3398963" y="3209264"/>
            <a:ext cx="7014516" cy="1030284"/>
          </a:xfrm>
          <a:prstGeom prst="rect">
            <a:avLst/>
          </a:prstGeom>
          <a:noFill/>
          <a:ln w="25400" cap="flat">
            <a:noFill/>
            <a:prstDash val="dash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clients, using the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provider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DC653-B4D5-4A71-9EEB-812DBBF13D47}"/>
              </a:ext>
            </a:extLst>
          </p:cNvPr>
          <p:cNvSpPr txBox="1">
            <a:spLocks/>
          </p:cNvSpPr>
          <p:nvPr/>
        </p:nvSpPr>
        <p:spPr>
          <a:xfrm>
            <a:off x="838200" y="4765570"/>
            <a:ext cx="10440000" cy="1428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should 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FD8CD-5602-494C-830C-81142AC2B45C}"/>
              </a:ext>
            </a:extLst>
          </p:cNvPr>
          <p:cNvSpPr txBox="1"/>
          <p:nvPr/>
        </p:nvSpPr>
        <p:spPr>
          <a:xfrm>
            <a:off x="1295203" y="3377320"/>
            <a:ext cx="140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115A2-B03E-40C2-AF6F-76A4E420985F}"/>
              </a:ext>
            </a:extLst>
          </p:cNvPr>
          <p:cNvGrpSpPr/>
          <p:nvPr/>
        </p:nvGrpSpPr>
        <p:grpSpPr>
          <a:xfrm>
            <a:off x="2986294" y="2972801"/>
            <a:ext cx="7824854" cy="1435617"/>
            <a:chOff x="2545490" y="3008865"/>
            <a:chExt cx="7824854" cy="143561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82D2C04-8079-44F0-9B83-75B68AEDD9E3}"/>
                </a:ext>
              </a:extLst>
            </p:cNvPr>
            <p:cNvSpPr/>
            <p:nvPr/>
          </p:nvSpPr>
          <p:spPr>
            <a:xfrm flipH="1">
              <a:off x="9804419" y="3008866"/>
              <a:ext cx="278350" cy="1435616"/>
            </a:xfrm>
            <a:prstGeom prst="leftBrace">
              <a:avLst>
                <a:gd name="adj1" fmla="val 27987"/>
                <a:gd name="adj2" fmla="val 48206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8D50A-E8BE-4AD3-A099-33C2DDFA91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833816" y="3008865"/>
              <a:ext cx="6970603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4B2EB8C-8CC8-47F6-979E-74799BB164B4}"/>
                </a:ext>
              </a:extLst>
            </p:cNvPr>
            <p:cNvSpPr/>
            <p:nvPr/>
          </p:nvSpPr>
          <p:spPr>
            <a:xfrm>
              <a:off x="2545490" y="3008865"/>
              <a:ext cx="300569" cy="1435616"/>
            </a:xfrm>
            <a:prstGeom prst="leftBrace">
              <a:avLst>
                <a:gd name="adj1" fmla="val 54421"/>
                <a:gd name="adj2" fmla="val 47357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AE3E46-A8F0-4CCA-98CC-457B5EFF442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821458" y="4444481"/>
              <a:ext cx="698296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6BCC67-9F45-4563-A930-04AF910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533" y="3139440"/>
              <a:ext cx="0" cy="12420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2EE74-FACC-4BC4-806E-A89BC77561AD}"/>
                </a:ext>
              </a:extLst>
            </p:cNvPr>
            <p:cNvSpPr/>
            <p:nvPr/>
          </p:nvSpPr>
          <p:spPr>
            <a:xfrm>
              <a:off x="9972675" y="3429000"/>
              <a:ext cx="397669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13"/>
            <a:ext cx="10515600" cy="1124744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38782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 efficiency — 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 utilization</a:t>
            </a:r>
            <a:endParaRPr lang="en-US" sz="36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Consistent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user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experience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Ease of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maintenance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Scalability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deployment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new users</a:t>
            </a:r>
            <a:endParaRPr lang="en-US" sz="36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1"/>
            <a:ext cx="10515600" cy="9398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balance: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</a:t>
            </a:r>
            <a:r>
              <a:rPr lang="en-US" sz="36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oisy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neighbors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recovery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85"/>
            <a:ext cx="10515600" cy="7493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BA7A0-84D6-4772-B1A1-C0230292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14450"/>
            <a:ext cx="1116330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FC40B-497E-4B7F-BE58-AB4D97E2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04" y="5543550"/>
            <a:ext cx="565939" cy="5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872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22994</TotalTime>
  <Words>3306</Words>
  <Application>Microsoft Office PowerPoint</Application>
  <PresentationFormat>Widescreen</PresentationFormat>
  <Paragraphs>430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Cascadia Mono</vt:lpstr>
      <vt:lpstr>Courier New</vt:lpstr>
      <vt:lpstr>Euclid Circular B</vt:lpstr>
      <vt:lpstr>Euclid Circular B SemiBold</vt:lpstr>
      <vt:lpstr>Poppins</vt:lpstr>
      <vt:lpstr>Raleway</vt:lpstr>
      <vt:lpstr>Raleway Medium</vt:lpstr>
      <vt:lpstr>Roboto</vt:lpstr>
      <vt:lpstr>Wingdings</vt:lpstr>
      <vt:lpstr>Office Theme</vt:lpstr>
      <vt:lpstr>Bitmap Image</vt:lpstr>
      <vt:lpstr>How to Build a Multi-Tenant  ASP.NET Core Application</vt:lpstr>
      <vt:lpstr>PowerPoint Presentation</vt:lpstr>
      <vt:lpstr>Open-source Web App Framework</vt:lpstr>
      <vt:lpstr>Agenda</vt:lpstr>
      <vt:lpstr>What is Multi-Tenancy?</vt:lpstr>
      <vt:lpstr>Advantages of Multi-Tenancy</vt:lpstr>
      <vt:lpstr>Challenges of Multi-Tenancy</vt:lpstr>
      <vt:lpstr>Deployment &amp; Database Architectures</vt:lpstr>
      <vt:lpstr>Identifying the Active Tenant</vt:lpstr>
      <vt:lpstr>How to determine the current tenant?🤔 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Data Isolation</vt:lpstr>
      <vt:lpstr>Data Isolation — Traditional way</vt:lpstr>
      <vt:lpstr>Data Isolation — How to make it standard?</vt:lpstr>
      <vt:lpstr>Data Isolation — EF Core</vt:lpstr>
      <vt:lpstr>Data Isolation — EF Core Manual Way</vt:lpstr>
      <vt:lpstr>Data Isolation — EF Core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Set TenantId for New Entities</vt:lpstr>
      <vt:lpstr>Set TenantId for New Entities in the Base Class</vt:lpstr>
      <vt:lpstr>DB Connection String Selection</vt:lpstr>
      <vt:lpstr>DB Connection String Selection</vt:lpstr>
      <vt:lpstr>DB Connection String Selection — Implementation</vt:lpstr>
      <vt:lpstr>Changing the Active Tenant</vt:lpstr>
      <vt:lpstr>Changing the Active Tenant</vt:lpstr>
      <vt:lpstr>Setting the Active Tenant in Middleware</vt:lpstr>
      <vt:lpstr>Temporarily Disable Multi-Tenancy</vt:lpstr>
      <vt:lpstr>Disabling Multi-Tenancy Filter</vt:lpstr>
      <vt:lpstr>Disabling Multi-Tenancy Filter - Implementation</vt:lpstr>
      <vt:lpstr>Disabling Multi-Tenancy Filter - Implementation</vt:lpstr>
      <vt:lpstr>Database Migration</vt:lpstr>
      <vt:lpstr>Database Migration Strategies </vt:lpstr>
      <vt:lpstr>Database Migration Strategies</vt:lpstr>
      <vt:lpstr>Feature System</vt:lpstr>
      <vt:lpstr>The Feature System</vt:lpstr>
      <vt:lpstr>The Feature System — Define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1100</cp:revision>
  <dcterms:created xsi:type="dcterms:W3CDTF">2022-02-27T10:42:11Z</dcterms:created>
  <dcterms:modified xsi:type="dcterms:W3CDTF">2025-07-10T19:48:00Z</dcterms:modified>
</cp:coreProperties>
</file>