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1" r:id="rId4"/>
    <p:sldId id="270" r:id="rId5"/>
    <p:sldId id="262" r:id="rId6"/>
    <p:sldId id="27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742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088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878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37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95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354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323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52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937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814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015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FFCA32-D462-4F91-8A05-A756F3D33E4F}" type="datetimeFigureOut">
              <a:rPr lang="el-GR" smtClean="0"/>
              <a:t>25/9/2024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04A1712-435D-4E62-970A-D8F50E100E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847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194240" cy="511354"/>
          </a:xfrm>
        </p:spPr>
        <p:txBody>
          <a:bodyPr/>
          <a:lstStyle/>
          <a:p>
            <a:r>
              <a:rPr lang="en-US" dirty="0" smtClean="0"/>
              <a:t>TS Performance in Tablets after Price Changes                                     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AB22E1-AD82-0DF8-B26A-60E65567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221795"/>
            <a:ext cx="4199089" cy="3149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1963" y="5012323"/>
            <a:ext cx="25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September 2024</a:t>
            </a:r>
            <a:endParaRPr lang="el-G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5" y="1672493"/>
            <a:ext cx="4584589" cy="2755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87" y="167249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9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2172" cy="4601183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Αθροιστικά Αποτελέσματα Κατηγορίας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868" y="877453"/>
            <a:ext cx="7315200" cy="4193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l-GR" dirty="0" smtClean="0"/>
              <a:t>πό την σύγκριση των αθροιστικών αποτελεσμάτων της κατηγορίας για το τελευταίο εξάμηνο του 2024, προκύπτει</a:t>
            </a:r>
            <a:r>
              <a:rPr lang="en-US" dirty="0" smtClean="0"/>
              <a:t> :</a:t>
            </a:r>
          </a:p>
          <a:p>
            <a:r>
              <a:rPr lang="el-GR" dirty="0" smtClean="0"/>
              <a:t>Για τον </a:t>
            </a:r>
            <a:r>
              <a:rPr lang="el-GR" i="1" dirty="0" smtClean="0"/>
              <a:t>Σεπτέμβριο</a:t>
            </a:r>
            <a:r>
              <a:rPr lang="el-GR" dirty="0" smtClean="0"/>
              <a:t> αύξηση του </a:t>
            </a:r>
            <a:r>
              <a:rPr lang="en-US" b="1" dirty="0" smtClean="0"/>
              <a:t>Penetration</a:t>
            </a:r>
            <a:r>
              <a:rPr lang="el-GR" dirty="0" smtClean="0"/>
              <a:t> κατά </a:t>
            </a:r>
            <a:r>
              <a:rPr lang="el-GR" b="1" dirty="0" smtClean="0">
                <a:solidFill>
                  <a:srgbClr val="92D050"/>
                </a:solidFill>
              </a:rPr>
              <a:t>13%</a:t>
            </a:r>
            <a:r>
              <a:rPr lang="en-US" dirty="0" smtClean="0"/>
              <a:t>, </a:t>
            </a:r>
            <a:r>
              <a:rPr lang="el-GR" dirty="0" smtClean="0"/>
              <a:t>του </a:t>
            </a:r>
            <a:r>
              <a:rPr lang="en-US" b="1" dirty="0" smtClean="0"/>
              <a:t>TS</a:t>
            </a:r>
            <a:r>
              <a:rPr lang="en-US" dirty="0" smtClean="0"/>
              <a:t> </a:t>
            </a:r>
            <a:r>
              <a:rPr lang="en-US" b="1" dirty="0" smtClean="0"/>
              <a:t>Margin</a:t>
            </a:r>
            <a:r>
              <a:rPr lang="el-GR" dirty="0" smtClean="0"/>
              <a:t> κατά </a:t>
            </a:r>
            <a:r>
              <a:rPr lang="el-GR" b="1" dirty="0" smtClean="0">
                <a:solidFill>
                  <a:srgbClr val="92D050"/>
                </a:solidFill>
              </a:rPr>
              <a:t>6%</a:t>
            </a:r>
            <a:r>
              <a:rPr lang="en-US" dirty="0" smtClean="0"/>
              <a:t> </a:t>
            </a:r>
            <a:r>
              <a:rPr lang="el-GR" dirty="0" smtClean="0"/>
              <a:t>και των </a:t>
            </a:r>
            <a:r>
              <a:rPr lang="en-US" b="1" dirty="0" smtClean="0"/>
              <a:t>TS Net Sales</a:t>
            </a:r>
            <a:r>
              <a:rPr lang="el-GR" b="1" dirty="0" smtClean="0"/>
              <a:t> </a:t>
            </a:r>
            <a:r>
              <a:rPr lang="el-GR" dirty="0" smtClean="0"/>
              <a:t>κατά </a:t>
            </a:r>
            <a:r>
              <a:rPr lang="el-GR" b="1" dirty="0" smtClean="0">
                <a:solidFill>
                  <a:srgbClr val="92D050"/>
                </a:solidFill>
              </a:rPr>
              <a:t>5%</a:t>
            </a:r>
            <a:r>
              <a:rPr lang="el-GR" dirty="0" smtClean="0"/>
              <a:t>.</a:t>
            </a:r>
          </a:p>
          <a:p>
            <a:r>
              <a:rPr lang="el-GR" dirty="0" smtClean="0"/>
              <a:t>Για τον </a:t>
            </a:r>
            <a:r>
              <a:rPr lang="el-GR" i="1" dirty="0"/>
              <a:t>Ιούλιο</a:t>
            </a:r>
            <a:r>
              <a:rPr lang="el-GR" dirty="0"/>
              <a:t> </a:t>
            </a:r>
            <a:r>
              <a:rPr lang="el-GR" dirty="0" smtClean="0"/>
              <a:t>και τον</a:t>
            </a:r>
            <a:r>
              <a:rPr lang="en-US" dirty="0" smtClean="0"/>
              <a:t> </a:t>
            </a:r>
            <a:r>
              <a:rPr lang="el-GR" i="1" dirty="0"/>
              <a:t>Αύγουστο</a:t>
            </a:r>
            <a:r>
              <a:rPr lang="el-GR" dirty="0" smtClean="0"/>
              <a:t> μείωση του </a:t>
            </a:r>
            <a:r>
              <a:rPr lang="en-US" b="1" dirty="0" smtClean="0"/>
              <a:t>Penetration</a:t>
            </a:r>
            <a:r>
              <a:rPr lang="en-US" dirty="0" smtClean="0"/>
              <a:t> </a:t>
            </a:r>
            <a:r>
              <a:rPr lang="el-GR" dirty="0" smtClean="0"/>
              <a:t>κατά </a:t>
            </a:r>
            <a:r>
              <a:rPr lang="el-GR" b="1" dirty="0" smtClean="0">
                <a:solidFill>
                  <a:schemeClr val="accent1">
                    <a:lumMod val="75000"/>
                  </a:schemeClr>
                </a:solidFill>
              </a:rPr>
              <a:t>3%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dirty="0" smtClean="0"/>
              <a:t>και </a:t>
            </a:r>
            <a:r>
              <a:rPr lang="el-GR" b="1" dirty="0" smtClean="0">
                <a:solidFill>
                  <a:schemeClr val="accent1">
                    <a:lumMod val="75000"/>
                  </a:schemeClr>
                </a:solidFill>
              </a:rPr>
              <a:t>1%</a:t>
            </a:r>
            <a:r>
              <a:rPr lang="el-GR" dirty="0" smtClean="0"/>
              <a:t> αντίστοιχα, αλλά με αύξηση των μεγεθών </a:t>
            </a:r>
            <a:r>
              <a:rPr lang="en-US" b="1" dirty="0" smtClean="0"/>
              <a:t>TS Margin</a:t>
            </a:r>
            <a:r>
              <a:rPr lang="el-GR" b="1" dirty="0" smtClean="0"/>
              <a:t> </a:t>
            </a:r>
            <a:r>
              <a:rPr lang="el-GR" dirty="0" smtClean="0"/>
              <a:t>κατά </a:t>
            </a:r>
            <a:r>
              <a:rPr lang="el-GR" b="1" dirty="0" smtClean="0">
                <a:solidFill>
                  <a:srgbClr val="92D050"/>
                </a:solidFill>
              </a:rPr>
              <a:t>60%</a:t>
            </a:r>
            <a:r>
              <a:rPr lang="el-GR" dirty="0" smtClean="0"/>
              <a:t> και </a:t>
            </a:r>
            <a:r>
              <a:rPr lang="el-GR" b="1" dirty="0" smtClean="0">
                <a:solidFill>
                  <a:srgbClr val="92D050"/>
                </a:solidFill>
              </a:rPr>
              <a:t>44%</a:t>
            </a:r>
            <a:r>
              <a:rPr lang="en-US" dirty="0" smtClean="0"/>
              <a:t> </a:t>
            </a:r>
            <a:r>
              <a:rPr lang="el-GR" dirty="0" smtClean="0"/>
              <a:t>και των </a:t>
            </a:r>
            <a:r>
              <a:rPr lang="en-US" b="1" dirty="0" smtClean="0"/>
              <a:t>TS Net Sales</a:t>
            </a:r>
            <a:r>
              <a:rPr lang="el-GR" dirty="0" smtClean="0"/>
              <a:t> κατά </a:t>
            </a:r>
            <a:r>
              <a:rPr lang="el-GR" b="1" dirty="0" smtClean="0">
                <a:solidFill>
                  <a:srgbClr val="92D050"/>
                </a:solidFill>
              </a:rPr>
              <a:t>48%</a:t>
            </a:r>
            <a:r>
              <a:rPr lang="el-GR" dirty="0" smtClean="0"/>
              <a:t> και </a:t>
            </a:r>
            <a:r>
              <a:rPr lang="el-GR" b="1" dirty="0" smtClean="0">
                <a:solidFill>
                  <a:srgbClr val="92D050"/>
                </a:solidFill>
              </a:rPr>
              <a:t>34%</a:t>
            </a:r>
            <a:r>
              <a:rPr lang="el-GR" dirty="0" smtClean="0"/>
              <a:t> αντίστοιχα.</a:t>
            </a:r>
            <a:r>
              <a:rPr lang="en-US" b="1" dirty="0" smtClean="0"/>
              <a:t> 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76238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7" y="1550212"/>
            <a:ext cx="5788196" cy="4283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19" y="1550212"/>
            <a:ext cx="5778469" cy="42838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9557" y="438850"/>
            <a:ext cx="7937679" cy="79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solidFill>
                  <a:schemeClr val="tx1"/>
                </a:solidFill>
              </a:rPr>
              <a:t>Αθροιστικά Αποτελέσματα Κατηγορίας</a:t>
            </a:r>
          </a:p>
        </p:txBody>
      </p:sp>
    </p:spTree>
    <p:extLst>
      <p:ext uri="{BB962C8B-B14F-4D97-AF65-F5344CB8AC3E}">
        <p14:creationId xmlns:p14="http://schemas.microsoft.com/office/powerpoint/2010/main" val="28712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4108"/>
            <a:ext cx="3131127" cy="5112420"/>
          </a:xfrm>
        </p:spPr>
        <p:txBody>
          <a:bodyPr/>
          <a:lstStyle/>
          <a:p>
            <a:r>
              <a:rPr lang="el-GR" dirty="0" smtClean="0"/>
              <a:t>Αθροιστικά Αποτελέσματα Ανά Κωδικό (Αυγ-Σεπτ)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l-GR" dirty="0"/>
              <a:t>πό την σύγκριση των αθροιστικών </a:t>
            </a:r>
            <a:r>
              <a:rPr lang="el-GR" dirty="0" smtClean="0"/>
              <a:t>αποτελεσμάτων Αυγ-Σεπτ ανά κωδικό προκύπτει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r>
              <a:rPr lang="el-GR" dirty="0" smtClean="0"/>
              <a:t>Οι κωδικοί </a:t>
            </a:r>
            <a:r>
              <a:rPr lang="el-GR" b="1" i="1" dirty="0"/>
              <a:t>990766 ,</a:t>
            </a:r>
            <a:r>
              <a:rPr lang="el-GR" b="1" i="1" dirty="0" smtClean="0"/>
              <a:t>990765, 990771 </a:t>
            </a:r>
            <a:r>
              <a:rPr lang="el-GR" dirty="0" smtClean="0"/>
              <a:t>παρουσίαζουν αύξηση του </a:t>
            </a:r>
            <a:r>
              <a:rPr lang="en-US" dirty="0" smtClean="0"/>
              <a:t>Penetration </a:t>
            </a:r>
            <a:r>
              <a:rPr lang="el-GR" dirty="0" smtClean="0"/>
              <a:t>κατά </a:t>
            </a:r>
            <a:r>
              <a:rPr lang="el-GR" b="1" dirty="0" smtClean="0">
                <a:solidFill>
                  <a:srgbClr val="92D050"/>
                </a:solidFill>
              </a:rPr>
              <a:t>45% ,</a:t>
            </a:r>
            <a:r>
              <a:rPr lang="el-GR" b="1" dirty="0">
                <a:solidFill>
                  <a:srgbClr val="92D050"/>
                </a:solidFill>
              </a:rPr>
              <a:t> </a:t>
            </a:r>
            <a:r>
              <a:rPr lang="el-GR" b="1" dirty="0" smtClean="0">
                <a:solidFill>
                  <a:srgbClr val="92D050"/>
                </a:solidFill>
              </a:rPr>
              <a:t>11% </a:t>
            </a:r>
            <a:r>
              <a:rPr lang="el-GR" dirty="0" smtClean="0"/>
              <a:t>και </a:t>
            </a:r>
            <a:r>
              <a:rPr lang="el-GR" b="1" dirty="0" smtClean="0">
                <a:solidFill>
                  <a:srgbClr val="92D050"/>
                </a:solidFill>
              </a:rPr>
              <a:t>8% </a:t>
            </a:r>
            <a:r>
              <a:rPr lang="el-GR" dirty="0" smtClean="0"/>
              <a:t>αντιστοίχως.</a:t>
            </a:r>
            <a:r>
              <a:rPr lang="en-US" b="1" dirty="0" smtClean="0"/>
              <a:t> </a:t>
            </a:r>
            <a:endParaRPr lang="el-GR" b="1" dirty="0" smtClean="0"/>
          </a:p>
          <a:p>
            <a:r>
              <a:rPr lang="el-GR" dirty="0" smtClean="0"/>
              <a:t>Οι κωδικοί </a:t>
            </a:r>
            <a:r>
              <a:rPr lang="el-GR" b="1" dirty="0" smtClean="0"/>
              <a:t>990770, 990772,990769 </a:t>
            </a:r>
            <a:r>
              <a:rPr lang="el-GR" dirty="0" smtClean="0"/>
              <a:t>παρουσιάζουν μείωση του </a:t>
            </a:r>
            <a:r>
              <a:rPr lang="en-US" dirty="0" smtClean="0"/>
              <a:t>Penetration </a:t>
            </a:r>
            <a:r>
              <a:rPr lang="el-GR" dirty="0" smtClean="0"/>
              <a:t>κατά </a:t>
            </a:r>
            <a:r>
              <a:rPr lang="el-GR" b="1" dirty="0" smtClean="0">
                <a:solidFill>
                  <a:schemeClr val="accent1">
                    <a:lumMod val="75000"/>
                  </a:schemeClr>
                </a:solidFill>
              </a:rPr>
              <a:t>47%</a:t>
            </a:r>
            <a:r>
              <a:rPr lang="el-GR" dirty="0" smtClean="0"/>
              <a:t>, </a:t>
            </a:r>
            <a:r>
              <a:rPr lang="el-GR" b="1" dirty="0" smtClean="0">
                <a:solidFill>
                  <a:schemeClr val="accent1">
                    <a:lumMod val="75000"/>
                  </a:schemeClr>
                </a:solidFill>
              </a:rPr>
              <a:t>23%</a:t>
            </a:r>
            <a:r>
              <a:rPr lang="el-GR" dirty="0" smtClean="0"/>
              <a:t> και </a:t>
            </a:r>
            <a:r>
              <a:rPr lang="el-GR" b="1" dirty="0" smtClean="0">
                <a:solidFill>
                  <a:schemeClr val="accent1">
                    <a:lumMod val="75000"/>
                  </a:schemeClr>
                </a:solidFill>
              </a:rPr>
              <a:t>11%</a:t>
            </a:r>
            <a:r>
              <a:rPr lang="el-GR" dirty="0" smtClean="0"/>
              <a:t> αντιστοίχως.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1792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500" y="366455"/>
            <a:ext cx="11015445" cy="1111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solidFill>
                  <a:schemeClr val="tx1"/>
                </a:solidFill>
              </a:rPr>
              <a:t>Αθροιστικά Αποτελέσματα Ανά Κωδικό (Αυγ-Σεπτ)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0" y="1564377"/>
            <a:ext cx="5986791" cy="3913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33" y="1564377"/>
            <a:ext cx="5749026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2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09"/>
            <a:ext cx="3136826" cy="4860912"/>
          </a:xfrm>
        </p:spPr>
        <p:txBody>
          <a:bodyPr/>
          <a:lstStyle/>
          <a:p>
            <a:r>
              <a:rPr lang="el-GR" dirty="0" smtClean="0"/>
              <a:t>Αποτελέσματα ανα Κωδικό και Περίοδο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850" y="1320799"/>
            <a:ext cx="7315200" cy="3749549"/>
          </a:xfrm>
        </p:spPr>
        <p:txBody>
          <a:bodyPr/>
          <a:lstStyle/>
          <a:p>
            <a:r>
              <a:rPr lang="el-GR" dirty="0" smtClean="0"/>
              <a:t>Οι κωδικοί </a:t>
            </a:r>
            <a:r>
              <a:rPr lang="el-GR" b="1" dirty="0" smtClean="0"/>
              <a:t>990766, 990768, 990771 </a:t>
            </a:r>
            <a:r>
              <a:rPr lang="el-GR" dirty="0" smtClean="0"/>
              <a:t>παρουσιάζουν αύξηση του </a:t>
            </a:r>
            <a:r>
              <a:rPr lang="en-US" dirty="0" smtClean="0"/>
              <a:t>Penetration</a:t>
            </a:r>
            <a:r>
              <a:rPr lang="el-GR" dirty="0" smtClean="0"/>
              <a:t>, στις πωλήσεις του </a:t>
            </a:r>
            <a:r>
              <a:rPr lang="el-GR" i="1" dirty="0" smtClean="0"/>
              <a:t>Αυγούστου</a:t>
            </a:r>
            <a:r>
              <a:rPr lang="el-GR" dirty="0" smtClean="0"/>
              <a:t> κατά </a:t>
            </a:r>
            <a:r>
              <a:rPr lang="el-GR" b="1" dirty="0" smtClean="0">
                <a:solidFill>
                  <a:srgbClr val="92D050"/>
                </a:solidFill>
              </a:rPr>
              <a:t>70%</a:t>
            </a:r>
            <a:r>
              <a:rPr lang="el-GR" dirty="0" smtClean="0">
                <a:solidFill>
                  <a:schemeClr val="tx1"/>
                </a:solidFill>
              </a:rPr>
              <a:t>,</a:t>
            </a:r>
            <a:r>
              <a:rPr lang="el-GR" dirty="0" smtClean="0"/>
              <a:t> </a:t>
            </a:r>
            <a:r>
              <a:rPr lang="el-GR" b="1" dirty="0" smtClean="0">
                <a:solidFill>
                  <a:srgbClr val="92D050"/>
                </a:solidFill>
              </a:rPr>
              <a:t>30%</a:t>
            </a:r>
            <a:r>
              <a:rPr lang="el-GR" dirty="0" smtClean="0"/>
              <a:t> και </a:t>
            </a:r>
            <a:r>
              <a:rPr lang="el-GR" b="1" dirty="0" smtClean="0">
                <a:solidFill>
                  <a:srgbClr val="92D050"/>
                </a:solidFill>
              </a:rPr>
              <a:t>27%</a:t>
            </a:r>
            <a:r>
              <a:rPr lang="el-GR" dirty="0" smtClean="0"/>
              <a:t> αντιστοίχως.</a:t>
            </a:r>
          </a:p>
          <a:p>
            <a:r>
              <a:rPr lang="el-GR" dirty="0" smtClean="0"/>
              <a:t>Οι κωδικοί </a:t>
            </a:r>
            <a:r>
              <a:rPr lang="el-GR" b="1" dirty="0" smtClean="0"/>
              <a:t>990765, 990766,990769,990771 </a:t>
            </a:r>
            <a:r>
              <a:rPr lang="el-GR" dirty="0"/>
              <a:t>παρουσιάζουν αύξηση του </a:t>
            </a:r>
            <a:r>
              <a:rPr lang="en-US" dirty="0"/>
              <a:t>Penetration</a:t>
            </a:r>
            <a:r>
              <a:rPr lang="el-GR" dirty="0"/>
              <a:t>, στις πωλήσεις του </a:t>
            </a:r>
            <a:r>
              <a:rPr lang="el-GR" i="1" dirty="0" smtClean="0"/>
              <a:t>Σεπτέμβρη</a:t>
            </a:r>
            <a:r>
              <a:rPr lang="el-GR" dirty="0" smtClean="0"/>
              <a:t> κατά </a:t>
            </a:r>
            <a:r>
              <a:rPr lang="el-GR" b="1" dirty="0" smtClean="0">
                <a:solidFill>
                  <a:srgbClr val="92D050"/>
                </a:solidFill>
              </a:rPr>
              <a:t>31%</a:t>
            </a:r>
            <a:r>
              <a:rPr lang="el-GR" dirty="0" smtClean="0"/>
              <a:t>, </a:t>
            </a:r>
            <a:r>
              <a:rPr lang="el-GR" b="1" dirty="0" smtClean="0">
                <a:solidFill>
                  <a:srgbClr val="92D050"/>
                </a:solidFill>
              </a:rPr>
              <a:t>15%</a:t>
            </a:r>
            <a:r>
              <a:rPr lang="el-GR" dirty="0" smtClean="0"/>
              <a:t>, </a:t>
            </a:r>
            <a:r>
              <a:rPr lang="el-GR" b="1" dirty="0" smtClean="0">
                <a:solidFill>
                  <a:srgbClr val="92D050"/>
                </a:solidFill>
              </a:rPr>
              <a:t>10%</a:t>
            </a:r>
            <a:r>
              <a:rPr lang="el-GR" dirty="0" smtClean="0"/>
              <a:t> και </a:t>
            </a:r>
            <a:r>
              <a:rPr lang="el-GR" b="1" dirty="0" smtClean="0">
                <a:solidFill>
                  <a:srgbClr val="92D050"/>
                </a:solidFill>
              </a:rPr>
              <a:t>24%</a:t>
            </a:r>
            <a:r>
              <a:rPr lang="el-GR" dirty="0" smtClean="0"/>
              <a:t> αντιστοίχως.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749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2552" y="255153"/>
            <a:ext cx="10515600" cy="7019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solidFill>
                  <a:schemeClr val="tx1"/>
                </a:solidFill>
              </a:rPr>
              <a:t>Αποτελέσματα ανα Κωδικό και Περίοδο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3" y="842105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49" y="842105"/>
            <a:ext cx="4584589" cy="2755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63" y="3806093"/>
            <a:ext cx="10053175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8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82" y="505714"/>
            <a:ext cx="10297036" cy="58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4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0" y="379402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41" y="379402"/>
            <a:ext cx="4584589" cy="2755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49" y="3445875"/>
            <a:ext cx="4584589" cy="2755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940" y="344587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755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0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6131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1387</TotalTime>
  <Words>229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PowerPoint Presentation</vt:lpstr>
      <vt:lpstr>Αθροιστικά Αποτελέσματα Κατηγορίας</vt:lpstr>
      <vt:lpstr>PowerPoint Presentation</vt:lpstr>
      <vt:lpstr>Αθροιστικά Αποτελέσματα Ανά Κωδικό (Αυγ-Σεπτ)</vt:lpstr>
      <vt:lpstr>PowerPoint Presentation</vt:lpstr>
      <vt:lpstr>Αποτελέσματα ανα Κωδικό και Περίοδο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Νίκος Αθηνιώτης</dc:creator>
  <cp:lastModifiedBy>Νίκος Αθηνιώτης</cp:lastModifiedBy>
  <cp:revision>22</cp:revision>
  <dcterms:created xsi:type="dcterms:W3CDTF">2024-09-25T13:20:21Z</dcterms:created>
  <dcterms:modified xsi:type="dcterms:W3CDTF">2024-09-26T12:39:50Z</dcterms:modified>
</cp:coreProperties>
</file>