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65" r:id="rId3"/>
    <p:sldId id="269" r:id="rId4"/>
    <p:sldId id="391" r:id="rId5"/>
    <p:sldId id="392" r:id="rId6"/>
    <p:sldId id="394" r:id="rId7"/>
    <p:sldId id="395" r:id="rId8"/>
    <p:sldId id="333" r:id="rId9"/>
    <p:sldId id="396" r:id="rId10"/>
    <p:sldId id="337" r:id="rId11"/>
    <p:sldId id="397" r:id="rId12"/>
    <p:sldId id="398" r:id="rId13"/>
    <p:sldId id="399" r:id="rId14"/>
    <p:sldId id="401" r:id="rId15"/>
    <p:sldId id="402" r:id="rId16"/>
    <p:sldId id="403" r:id="rId17"/>
    <p:sldId id="404" r:id="rId18"/>
    <p:sldId id="405" r:id="rId19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C697630-1232-49D7-9E5B-02482CF37901}">
          <p14:sldIdLst>
            <p14:sldId id="256"/>
            <p14:sldId id="365"/>
            <p14:sldId id="269"/>
            <p14:sldId id="391"/>
            <p14:sldId id="392"/>
            <p14:sldId id="394"/>
            <p14:sldId id="395"/>
            <p14:sldId id="333"/>
            <p14:sldId id="396"/>
            <p14:sldId id="337"/>
            <p14:sldId id="397"/>
            <p14:sldId id="398"/>
            <p14:sldId id="399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FFB059"/>
    <a:srgbClr val="C82B0D"/>
    <a:srgbClr val="ABDA7D"/>
    <a:srgbClr val="0B3738"/>
    <a:srgbClr val="5D2C28"/>
    <a:srgbClr val="FFABD9"/>
    <a:srgbClr val="742153"/>
    <a:srgbClr val="DB0400"/>
    <a:srgbClr val="CD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39" d="100"/>
          <a:sy n="39" d="100"/>
        </p:scale>
        <p:origin x="756" y="-10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2CAAD-53EF-4C73-8633-454E332D886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2F5CE-A984-4F0D-A254-5BB3E5F6C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1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57050" y="2073275"/>
            <a:ext cx="6824902" cy="7108122"/>
          </a:xfrm>
        </p:spPr>
        <p:txBody>
          <a:bodyPr anchor="t"/>
          <a:lstStyle>
            <a:lvl1pPr marL="0" indent="0">
              <a:buNone/>
              <a:defRPr sz="2740"/>
            </a:lvl1pPr>
            <a:lvl2pPr marL="391489" indent="0">
              <a:buNone/>
              <a:defRPr sz="2398"/>
            </a:lvl2pPr>
            <a:lvl3pPr marL="782978" indent="0">
              <a:buNone/>
              <a:defRPr sz="2055"/>
            </a:lvl3pPr>
            <a:lvl4pPr marL="1174467" indent="0">
              <a:buNone/>
              <a:defRPr sz="1713"/>
            </a:lvl4pPr>
            <a:lvl5pPr marL="1565956" indent="0">
              <a:buNone/>
              <a:defRPr sz="1713"/>
            </a:lvl5pPr>
            <a:lvl6pPr marL="1957445" indent="0">
              <a:buNone/>
              <a:defRPr sz="1713"/>
            </a:lvl6pPr>
            <a:lvl7pPr marL="2348934" indent="0">
              <a:buNone/>
              <a:defRPr sz="1713"/>
            </a:lvl7pPr>
            <a:lvl8pPr marL="2740423" indent="0">
              <a:buNone/>
              <a:defRPr sz="1713"/>
            </a:lvl8pPr>
            <a:lvl9pPr marL="3131911" indent="0">
              <a:buNone/>
              <a:defRPr sz="1713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92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A5B253-DB89-458A-B51F-8324ADF72CE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0814050" y="1311275"/>
            <a:ext cx="8272702" cy="8405186"/>
          </a:xfrm>
          <a:prstGeom prst="ellipse">
            <a:avLst/>
          </a:prstGeom>
        </p:spPr>
        <p:txBody>
          <a:bodyPr anchor="t"/>
          <a:lstStyle>
            <a:lvl1pPr marL="0" indent="0">
              <a:buNone/>
              <a:defRPr sz="2740"/>
            </a:lvl1pPr>
            <a:lvl2pPr marL="391489" indent="0">
              <a:buNone/>
              <a:defRPr sz="2398"/>
            </a:lvl2pPr>
            <a:lvl3pPr marL="782978" indent="0">
              <a:buNone/>
              <a:defRPr sz="2055"/>
            </a:lvl3pPr>
            <a:lvl4pPr marL="1174467" indent="0">
              <a:buNone/>
              <a:defRPr sz="1713"/>
            </a:lvl4pPr>
            <a:lvl5pPr marL="1565956" indent="0">
              <a:buNone/>
              <a:defRPr sz="1713"/>
            </a:lvl5pPr>
            <a:lvl6pPr marL="1957445" indent="0">
              <a:buNone/>
              <a:defRPr sz="1713"/>
            </a:lvl6pPr>
            <a:lvl7pPr marL="2348934" indent="0">
              <a:buNone/>
              <a:defRPr sz="1713"/>
            </a:lvl7pPr>
            <a:lvl8pPr marL="2740423" indent="0">
              <a:buNone/>
              <a:defRPr sz="1713"/>
            </a:lvl8pPr>
            <a:lvl9pPr marL="3131911" indent="0">
              <a:buNone/>
              <a:defRPr sz="1713"/>
            </a:lvl9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42877F6-BA27-4937-BB5B-1120A030CAF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0814050" y="1311275"/>
            <a:ext cx="8272702" cy="8229600"/>
          </a:xfrm>
          <a:prstGeom prst="flowChartDelay">
            <a:avLst/>
          </a:prstGeom>
        </p:spPr>
        <p:txBody>
          <a:bodyPr anchor="t"/>
          <a:lstStyle>
            <a:lvl1pPr marL="0" indent="0">
              <a:buNone/>
              <a:defRPr sz="2740"/>
            </a:lvl1pPr>
            <a:lvl2pPr marL="391489" indent="0">
              <a:buNone/>
              <a:defRPr sz="2398"/>
            </a:lvl2pPr>
            <a:lvl3pPr marL="782978" indent="0">
              <a:buNone/>
              <a:defRPr sz="2055"/>
            </a:lvl3pPr>
            <a:lvl4pPr marL="1174467" indent="0">
              <a:buNone/>
              <a:defRPr sz="1713"/>
            </a:lvl4pPr>
            <a:lvl5pPr marL="1565956" indent="0">
              <a:buNone/>
              <a:defRPr sz="1713"/>
            </a:lvl5pPr>
            <a:lvl6pPr marL="1957445" indent="0">
              <a:buNone/>
              <a:defRPr sz="1713"/>
            </a:lvl6pPr>
            <a:lvl7pPr marL="2348934" indent="0">
              <a:buNone/>
              <a:defRPr sz="1713"/>
            </a:lvl7pPr>
            <a:lvl8pPr marL="2740423" indent="0">
              <a:buNone/>
              <a:defRPr sz="1713"/>
            </a:lvl8pPr>
            <a:lvl9pPr marL="3131911" indent="0">
              <a:buNone/>
              <a:defRPr sz="1713"/>
            </a:lvl9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08807" y="5157416"/>
            <a:ext cx="4286484" cy="103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9871" y="4381472"/>
            <a:ext cx="14764357" cy="243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tx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64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://localhost:30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6.sv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3r.com.br/courses/angular-9-essencial" TargetMode="External"/><Relationship Id="rId3" Type="http://schemas.openxmlformats.org/officeDocument/2006/relationships/image" Target="../media/image18.svg"/><Relationship Id="rId7" Type="http://schemas.openxmlformats.org/officeDocument/2006/relationships/hyperlink" Target="https://www.udemy.com/course/asp-net-core-angular-instalacao-e-configuracao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b.digitalinnovation.one/track/desenvolvedor-front-end-angular-1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cli.angular.io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hyperlink" Target="https://code.visualstudio.com/" TargetMode="Externa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A_re-introduction_to_JavaScript" TargetMode="External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hyperlink" Target="https://docs.npmjs.com/getting-started/what-is-np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s://www.typescriptlang.org/" TargetMode="External"/><Relationship Id="rId5" Type="http://schemas.openxmlformats.org/officeDocument/2006/relationships/image" Target="../media/image2.svg"/><Relationship Id="rId10" Type="http://schemas.openxmlformats.org/officeDocument/2006/relationships/hyperlink" Target="https://developer.mozilla.org/docs/Learn/CSS/First_steps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developer.mozilla.org/docs/Learn/HTML/Introduction_to_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14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2.svg"/><Relationship Id="rId4" Type="http://schemas.openxmlformats.org/officeDocument/2006/relationships/image" Target="../media/image10.sv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8.svg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A4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ráfico 74">
            <a:extLst>
              <a:ext uri="{FF2B5EF4-FFF2-40B4-BE49-F238E27FC236}">
                <a16:creationId xmlns:a16="http://schemas.microsoft.com/office/drawing/2014/main" id="{0CCC3794-2156-409C-A5E5-A8D531598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450" y="1692275"/>
            <a:ext cx="4876800" cy="1569785"/>
          </a:xfrm>
          <a:prstGeom prst="rect">
            <a:avLst/>
          </a:prstGeom>
        </p:spPr>
      </p:pic>
      <p:pic>
        <p:nvPicPr>
          <p:cNvPr id="77" name="Gráfico 76">
            <a:extLst>
              <a:ext uri="{FF2B5EF4-FFF2-40B4-BE49-F238E27FC236}">
                <a16:creationId xmlns:a16="http://schemas.microsoft.com/office/drawing/2014/main" id="{A04877F2-E887-42D7-A970-4DBB4A838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5680" y="4892675"/>
            <a:ext cx="5853113" cy="5853113"/>
          </a:xfrm>
          <a:prstGeom prst="rect">
            <a:avLst/>
          </a:prstGeom>
        </p:spPr>
      </p:pic>
      <p:pic>
        <p:nvPicPr>
          <p:cNvPr id="76" name="Gráfico 75">
            <a:extLst>
              <a:ext uri="{FF2B5EF4-FFF2-40B4-BE49-F238E27FC236}">
                <a16:creationId xmlns:a16="http://schemas.microsoft.com/office/drawing/2014/main" id="{6A70EF02-0770-495C-B32A-0DA74C88C3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439" t="21027" r="28440" b="21027"/>
          <a:stretch/>
        </p:blipFill>
        <p:spPr>
          <a:xfrm>
            <a:off x="11652250" y="0"/>
            <a:ext cx="8698170" cy="11445875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066370D0-C856-46F5-8069-E53C117688E8}"/>
              </a:ext>
            </a:extLst>
          </p:cNvPr>
          <p:cNvSpPr txBox="1"/>
          <p:nvPr/>
        </p:nvSpPr>
        <p:spPr>
          <a:xfrm>
            <a:off x="603250" y="6249571"/>
            <a:ext cx="84976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Rubik" panose="00000500000000000000" pitchFamily="2" charset="-79"/>
                <a:cs typeface="Rubik" panose="00000500000000000000" pitchFamily="2" charset="-79"/>
              </a:rPr>
              <a:t>Desenvolvimento Com Angular 2+</a:t>
            </a:r>
            <a:br>
              <a:rPr lang="pt-BR" sz="6600" dirty="0">
                <a:latin typeface="Rubik" panose="00000500000000000000" pitchFamily="2" charset="-79"/>
                <a:cs typeface="Rubik" panose="00000500000000000000" pitchFamily="2" charset="-79"/>
              </a:rPr>
            </a:br>
            <a:br>
              <a:rPr lang="pt-BR" sz="6600" dirty="0">
                <a:latin typeface="Rubik" panose="00000500000000000000" pitchFamily="2" charset="-79"/>
                <a:cs typeface="Rubik" panose="00000500000000000000" pitchFamily="2" charset="-79"/>
              </a:rPr>
            </a:br>
            <a:r>
              <a:rPr lang="pt-BR" sz="6600" dirty="0">
                <a:latin typeface="Rubik" panose="00000500000000000000" pitchFamily="2" charset="-79"/>
                <a:cs typeface="Rubik" panose="00000500000000000000" pitchFamily="2" charset="-79"/>
              </a:rPr>
              <a:t>Versão Atual 10</a:t>
            </a:r>
            <a:endParaRPr lang="pt-BR" sz="2800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pic>
        <p:nvPicPr>
          <p:cNvPr id="80" name="Gráfico 79">
            <a:extLst>
              <a:ext uri="{FF2B5EF4-FFF2-40B4-BE49-F238E27FC236}">
                <a16:creationId xmlns:a16="http://schemas.microsoft.com/office/drawing/2014/main" id="{E8099021-8898-4C78-B2DF-770483ABE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0880" y="458787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1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6">
            <a:extLst>
              <a:ext uri="{FF2B5EF4-FFF2-40B4-BE49-F238E27FC236}">
                <a16:creationId xmlns:a16="http://schemas.microsoft.com/office/drawing/2014/main" id="{05873797-09C0-409B-B407-EB1460D0E30B}"/>
              </a:ext>
            </a:extLst>
          </p:cNvPr>
          <p:cNvSpPr/>
          <p:nvPr/>
        </p:nvSpPr>
        <p:spPr>
          <a:xfrm>
            <a:off x="1500613" y="1279475"/>
            <a:ext cx="8927123" cy="7086600"/>
          </a:xfrm>
          <a:custGeom>
            <a:avLst/>
            <a:gdLst/>
            <a:ahLst/>
            <a:cxnLst/>
            <a:rect l="l" t="t" r="r" b="b"/>
            <a:pathLst>
              <a:path w="7613650" h="5315584">
                <a:moveTo>
                  <a:pt x="0" y="5315304"/>
                </a:moveTo>
                <a:lnTo>
                  <a:pt x="7613359" y="5315304"/>
                </a:lnTo>
                <a:lnTo>
                  <a:pt x="7613359" y="0"/>
                </a:lnTo>
                <a:lnTo>
                  <a:pt x="0" y="0"/>
                </a:lnTo>
                <a:lnTo>
                  <a:pt x="0" y="5315304"/>
                </a:lnTo>
                <a:close/>
              </a:path>
            </a:pathLst>
          </a:custGeom>
          <a:solidFill>
            <a:srgbClr val="F5C6FF"/>
          </a:solidFill>
        </p:spPr>
        <p:txBody>
          <a:bodyPr wrap="square" lIns="0" tIns="0" rIns="0" bIns="0" rtlCol="0"/>
          <a:lstStyle/>
          <a:p>
            <a:r>
              <a:rPr lang="pt-BR" dirty="0"/>
              <a:t>v</a:t>
            </a:r>
            <a:endParaRPr dirty="0"/>
          </a:p>
        </p:txBody>
      </p:sp>
      <p:sp>
        <p:nvSpPr>
          <p:cNvPr id="6" name="object 47">
            <a:extLst>
              <a:ext uri="{FF2B5EF4-FFF2-40B4-BE49-F238E27FC236}">
                <a16:creationId xmlns:a16="http://schemas.microsoft.com/office/drawing/2014/main" id="{26FB4076-4729-428A-9142-E7C2D4C9258E}"/>
              </a:ext>
            </a:extLst>
          </p:cNvPr>
          <p:cNvSpPr/>
          <p:nvPr/>
        </p:nvSpPr>
        <p:spPr>
          <a:xfrm>
            <a:off x="1289049" y="1082675"/>
            <a:ext cx="8534401" cy="7086600"/>
          </a:xfrm>
          <a:custGeom>
            <a:avLst/>
            <a:gdLst/>
            <a:ahLst/>
            <a:cxnLst/>
            <a:rect l="l" t="t" r="r" b="b"/>
            <a:pathLst>
              <a:path w="7613650" h="5315584">
                <a:moveTo>
                  <a:pt x="0" y="5315304"/>
                </a:moveTo>
                <a:lnTo>
                  <a:pt x="7613359" y="5315304"/>
                </a:lnTo>
                <a:lnTo>
                  <a:pt x="7613359" y="0"/>
                </a:lnTo>
                <a:lnTo>
                  <a:pt x="0" y="0"/>
                </a:lnTo>
                <a:lnTo>
                  <a:pt x="0" y="5315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62A82F-77AC-4220-9C07-4510E98B1BCD}"/>
              </a:ext>
            </a:extLst>
          </p:cNvPr>
          <p:cNvSpPr txBox="1"/>
          <p:nvPr/>
        </p:nvSpPr>
        <p:spPr>
          <a:xfrm>
            <a:off x="1881414" y="1947170"/>
            <a:ext cx="7332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Chamar </a:t>
            </a:r>
            <a:r>
              <a:rPr lang="pt-BR" sz="5400" dirty="0" err="1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Backend</a:t>
            </a:r>
            <a:r>
              <a:rPr lang="pt-BR" sz="5400" dirty="0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 no </a:t>
            </a:r>
            <a:r>
              <a:rPr lang="pt-BR" sz="5400" dirty="0" err="1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Postman</a:t>
            </a:r>
            <a:endParaRPr lang="pt-BR" sz="5400" dirty="0">
              <a:solidFill>
                <a:srgbClr val="FA4616"/>
              </a:solidFill>
              <a:latin typeface="Rubik" panose="00000500000000000000" pitchFamily="2" charset="-79"/>
              <a:cs typeface="Rubik" panose="00000500000000000000" pitchFamily="2" charset="-79"/>
            </a:endParaRPr>
          </a:p>
          <a:p>
            <a:endParaRPr lang="pt-BR" sz="5400" dirty="0">
              <a:solidFill>
                <a:srgbClr val="FA4616"/>
              </a:solidFill>
              <a:cs typeface="Rubik" panose="00000500000000000000" pitchFamily="2" charset="-79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54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http://localhost:3001/</a:t>
            </a:r>
            <a:endParaRPr lang="pt-BR" sz="5400" dirty="0">
              <a:solidFill>
                <a:schemeClr val="tx2">
                  <a:lumMod val="60000"/>
                  <a:lumOff val="40000"/>
                </a:schemeClr>
              </a:solidFill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129B1D14-4558-4B88-9081-09AE4677E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2471" y="9895911"/>
            <a:ext cx="1863979" cy="59999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72B132E1-6C10-49DF-92B0-A8398F27B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3642" y="615895"/>
            <a:ext cx="6115865" cy="611586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8814A14-D28A-4B55-8EE4-A9826BBA2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0650" y="2454275"/>
            <a:ext cx="12277741" cy="9845675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7E701B5D-BA45-4CB1-88B8-C491DB376E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7137" y="7298599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0E5CD2-42E5-4774-B7AB-2BA1D65C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5221797"/>
            <a:ext cx="13668840" cy="442056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62A82F-77AC-4220-9C07-4510E98B1BCD}"/>
              </a:ext>
            </a:extLst>
          </p:cNvPr>
          <p:cNvSpPr txBox="1"/>
          <p:nvPr/>
        </p:nvSpPr>
        <p:spPr>
          <a:xfrm>
            <a:off x="1273965" y="860933"/>
            <a:ext cx="11371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Criar o APP em Angular</a:t>
            </a:r>
          </a:p>
          <a:p>
            <a:endParaRPr lang="pt-BR" sz="5400" dirty="0">
              <a:solidFill>
                <a:srgbClr val="FA4616"/>
              </a:solidFill>
              <a:cs typeface="Rubik" panose="00000500000000000000" pitchFamily="2" charset="-79"/>
            </a:endParaRPr>
          </a:p>
          <a:p>
            <a:r>
              <a:rPr lang="pt-BR" sz="5400" dirty="0">
                <a:solidFill>
                  <a:srgbClr val="FA4616"/>
                </a:solidFill>
                <a:cs typeface="Rubik" panose="00000500000000000000" pitchFamily="2" charset="-79"/>
              </a:rPr>
              <a:t> </a:t>
            </a:r>
            <a:r>
              <a:rPr lang="pt-BR" sz="5400" dirty="0" err="1">
                <a:solidFill>
                  <a:srgbClr val="FA4616"/>
                </a:solidFill>
                <a:cs typeface="Rubik" panose="00000500000000000000" pitchFamily="2" charset="-79"/>
              </a:rPr>
              <a:t>ng</a:t>
            </a:r>
            <a:r>
              <a:rPr lang="pt-BR" sz="5400" dirty="0">
                <a:solidFill>
                  <a:srgbClr val="FA4616"/>
                </a:solidFill>
                <a:cs typeface="Rubik" panose="00000500000000000000" pitchFamily="2" charset="-79"/>
              </a:rPr>
              <a:t> new </a:t>
            </a:r>
            <a:r>
              <a:rPr lang="pt-BR" sz="5400" dirty="0" err="1">
                <a:solidFill>
                  <a:srgbClr val="FA4616"/>
                </a:solidFill>
                <a:cs typeface="Rubik" panose="00000500000000000000" pitchFamily="2" charset="-79"/>
              </a:rPr>
              <a:t>frontend</a:t>
            </a:r>
            <a:r>
              <a:rPr lang="pt-BR" sz="5400" dirty="0">
                <a:solidFill>
                  <a:srgbClr val="FA4616"/>
                </a:solidFill>
                <a:cs typeface="Rubik" panose="00000500000000000000" pitchFamily="2" charset="-79"/>
              </a:rPr>
              <a:t> --</a:t>
            </a:r>
            <a:r>
              <a:rPr lang="pt-BR" sz="5400" dirty="0" err="1">
                <a:solidFill>
                  <a:srgbClr val="FA4616"/>
                </a:solidFill>
                <a:cs typeface="Rubik" panose="00000500000000000000" pitchFamily="2" charset="-79"/>
              </a:rPr>
              <a:t>minimal</a:t>
            </a:r>
            <a:endParaRPr lang="pt-BR" sz="5400" dirty="0">
              <a:solidFill>
                <a:srgbClr val="FA4616"/>
              </a:solidFill>
              <a:cs typeface="Rubik" panose="00000500000000000000" pitchFamily="2" charset="-79"/>
            </a:endParaRPr>
          </a:p>
          <a:p>
            <a:endParaRPr lang="pt-BR" sz="5400" dirty="0">
              <a:solidFill>
                <a:srgbClr val="FA4616"/>
              </a:solidFill>
              <a:cs typeface="Rubik" panose="00000500000000000000" pitchFamily="2" charset="-79"/>
            </a:endParaRPr>
          </a:p>
          <a:p>
            <a:endParaRPr lang="pt-BR" sz="5400" dirty="0">
              <a:solidFill>
                <a:schemeClr val="tx2">
                  <a:lumMod val="60000"/>
                  <a:lumOff val="40000"/>
                </a:schemeClr>
              </a:solidFill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129B1D14-4558-4B88-9081-09AE4677E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26" y="10671157"/>
            <a:ext cx="1863979" cy="59999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72B132E1-6C10-49DF-92B0-A8398F27B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3642" y="615895"/>
            <a:ext cx="6115865" cy="6115865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7E701B5D-BA45-4CB1-88B8-C491DB376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47137" y="9529198"/>
            <a:ext cx="733425" cy="73342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8814A14-D28A-4B55-8EE4-A9826BBA27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0650" y="2454275"/>
            <a:ext cx="12277741" cy="98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46B16CD-CFA7-41EF-9C92-0450B5B0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50" y="3152196"/>
            <a:ext cx="6509996" cy="6354996"/>
          </a:xfrm>
          <a:prstGeom prst="rect">
            <a:avLst/>
          </a:prstGeom>
        </p:spPr>
      </p:pic>
      <p:pic>
        <p:nvPicPr>
          <p:cNvPr id="11" name="Gráfico 17">
            <a:extLst>
              <a:ext uri="{FF2B5EF4-FFF2-40B4-BE49-F238E27FC236}">
                <a16:creationId xmlns:a16="http://schemas.microsoft.com/office/drawing/2014/main" id="{66D09F34-F616-46AF-89D8-4932C99F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21444" y="4059951"/>
            <a:ext cx="442912" cy="442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10110A-B005-4523-9D0B-70C5A8FDCBDB}"/>
              </a:ext>
            </a:extLst>
          </p:cNvPr>
          <p:cNvSpPr txBox="1"/>
          <p:nvPr/>
        </p:nvSpPr>
        <p:spPr>
          <a:xfrm>
            <a:off x="1898650" y="417162"/>
            <a:ext cx="1645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Alterar </a:t>
            </a:r>
            <a:r>
              <a:rPr lang="pt-BR" sz="6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inlineTemplate</a:t>
            </a:r>
            <a:r>
              <a:rPr lang="pt-BR" sz="6600" dirty="0">
                <a:solidFill>
                  <a:srgbClr val="FA4616"/>
                </a:solidFill>
                <a:cs typeface="Rubik" panose="00000500000000000000" pitchFamily="2" charset="-79"/>
              </a:rPr>
              <a:t> e </a:t>
            </a:r>
            <a:r>
              <a:rPr lang="pt-BR" sz="6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inlineStyle</a:t>
            </a:r>
            <a:r>
              <a:rPr lang="pt-BR" sz="6600" dirty="0">
                <a:solidFill>
                  <a:srgbClr val="FA4616"/>
                </a:solidFill>
              </a:rPr>
              <a:t> para false</a:t>
            </a:r>
          </a:p>
        </p:txBody>
      </p:sp>
      <p:pic>
        <p:nvPicPr>
          <p:cNvPr id="14" name="Gráfico 15">
            <a:extLst>
              <a:ext uri="{FF2B5EF4-FFF2-40B4-BE49-F238E27FC236}">
                <a16:creationId xmlns:a16="http://schemas.microsoft.com/office/drawing/2014/main" id="{41FE395C-3992-4BF4-8436-F5AB06EDE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9974" y="7689887"/>
            <a:ext cx="2993988" cy="299398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F9BAC78-E3A9-46D1-808D-BAC447308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5450" y="5197475"/>
            <a:ext cx="7924800" cy="635499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9FF5401-2534-4879-A0B9-4BC17A60A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049" y="3152196"/>
            <a:ext cx="10674307" cy="6354997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F2E04F1-B641-4F97-A470-1590E96AA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426" y="10671157"/>
            <a:ext cx="1863979" cy="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 txBox="1">
            <a:spLocks noGrp="1"/>
          </p:cNvSpPr>
          <p:nvPr>
            <p:ph type="title" idx="4294967295"/>
          </p:nvPr>
        </p:nvSpPr>
        <p:spPr>
          <a:xfrm>
            <a:off x="831850" y="512154"/>
            <a:ext cx="15621000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130"/>
              </a:spcBef>
            </a:pPr>
            <a:r>
              <a:rPr lang="pt-BR" spc="15" dirty="0"/>
              <a:t>Executar o projeto</a:t>
            </a:r>
            <a:endParaRPr spc="15" dirty="0"/>
          </a:p>
        </p:txBody>
      </p:sp>
      <p:pic>
        <p:nvPicPr>
          <p:cNvPr id="50" name="Gráfico 49">
            <a:extLst>
              <a:ext uri="{FF2B5EF4-FFF2-40B4-BE49-F238E27FC236}">
                <a16:creationId xmlns:a16="http://schemas.microsoft.com/office/drawing/2014/main" id="{F047F4DD-EA10-41A0-99D1-16B8F5F7E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8900" y="2198270"/>
            <a:ext cx="2745199" cy="543760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6EE2B6-EB65-4F35-8FBE-A8DD63578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3650" y="5197475"/>
            <a:ext cx="10542997" cy="1042040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C1CBC8-6AEE-4734-8C00-CFDAB5CEE3FB}"/>
              </a:ext>
            </a:extLst>
          </p:cNvPr>
          <p:cNvSpPr txBox="1"/>
          <p:nvPr/>
        </p:nvSpPr>
        <p:spPr>
          <a:xfrm>
            <a:off x="1517650" y="2434452"/>
            <a:ext cx="1025152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dirty="0" err="1"/>
              <a:t>cd</a:t>
            </a:r>
            <a:r>
              <a:rPr lang="pt-BR" sz="16600" dirty="0"/>
              <a:t> </a:t>
            </a:r>
            <a:r>
              <a:rPr lang="pt-BR" sz="16600" dirty="0" err="1"/>
              <a:t>frontend</a:t>
            </a:r>
            <a:endParaRPr lang="pt-BR" sz="16600" dirty="0"/>
          </a:p>
          <a:p>
            <a:r>
              <a:rPr lang="pt-BR" sz="16600" dirty="0" err="1"/>
              <a:t>ng</a:t>
            </a:r>
            <a:r>
              <a:rPr lang="pt-BR" sz="16600" dirty="0"/>
              <a:t> serve -o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3107C8F-6954-411F-9617-B07634C85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426" y="10671157"/>
            <a:ext cx="1863979" cy="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3BD6DED-1B32-4581-9ABF-205C322E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06" y="3444875"/>
            <a:ext cx="13677900" cy="966250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F047F4DD-EA10-41A0-99D1-16B8F5F7E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58900" y="2198270"/>
            <a:ext cx="2745199" cy="543760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6EE2B6-EB65-4F35-8FBE-A8DD63578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3650" y="5197475"/>
            <a:ext cx="10542997" cy="104204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5119032-B202-4460-B29D-8348B9BCBE48}"/>
              </a:ext>
            </a:extLst>
          </p:cNvPr>
          <p:cNvSpPr txBox="1"/>
          <p:nvPr/>
        </p:nvSpPr>
        <p:spPr>
          <a:xfrm>
            <a:off x="831850" y="468329"/>
            <a:ext cx="3865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err="1">
                <a:solidFill>
                  <a:srgbClr val="FF0000"/>
                </a:solidFill>
              </a:rPr>
              <a:t>main.ts</a:t>
            </a:r>
            <a:endParaRPr lang="pt-BR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8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66B8F2-8685-4080-8E94-74EB34E5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349501"/>
            <a:ext cx="14195132" cy="8258174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F047F4DD-EA10-41A0-99D1-16B8F5F7E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58900" y="2198270"/>
            <a:ext cx="2745199" cy="543760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6EE2B6-EB65-4F35-8FBE-A8DD63578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3650" y="5197475"/>
            <a:ext cx="10542997" cy="104204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5119032-B202-4460-B29D-8348B9BCBE48}"/>
              </a:ext>
            </a:extLst>
          </p:cNvPr>
          <p:cNvSpPr txBox="1"/>
          <p:nvPr/>
        </p:nvSpPr>
        <p:spPr>
          <a:xfrm>
            <a:off x="831850" y="468329"/>
            <a:ext cx="60837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err="1">
                <a:solidFill>
                  <a:schemeClr val="bg1"/>
                </a:solidFill>
              </a:rPr>
              <a:t>AppModule</a:t>
            </a:r>
            <a:endParaRPr lang="pt-BR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7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931227-373E-4F91-A3B3-D82B5AED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32" y="2454275"/>
            <a:ext cx="12641830" cy="723900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F047F4DD-EA10-41A0-99D1-16B8F5F7E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58900" y="2198270"/>
            <a:ext cx="2745199" cy="543760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6EE2B6-EB65-4F35-8FBE-A8DD63578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3650" y="5197475"/>
            <a:ext cx="10542997" cy="104204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5119032-B202-4460-B29D-8348B9BCBE48}"/>
              </a:ext>
            </a:extLst>
          </p:cNvPr>
          <p:cNvSpPr txBox="1"/>
          <p:nvPr/>
        </p:nvSpPr>
        <p:spPr>
          <a:xfrm>
            <a:off x="831850" y="468329"/>
            <a:ext cx="55438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81772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áfico 49">
            <a:extLst>
              <a:ext uri="{FF2B5EF4-FFF2-40B4-BE49-F238E27FC236}">
                <a16:creationId xmlns:a16="http://schemas.microsoft.com/office/drawing/2014/main" id="{F047F4DD-EA10-41A0-99D1-16B8F5F7E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8900" y="2198270"/>
            <a:ext cx="2745199" cy="543760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6EE2B6-EB65-4F35-8FBE-A8DD63578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3650" y="5197475"/>
            <a:ext cx="10542997" cy="104204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5119032-B202-4460-B29D-8348B9BCBE48}"/>
              </a:ext>
            </a:extLst>
          </p:cNvPr>
          <p:cNvSpPr txBox="1"/>
          <p:nvPr/>
        </p:nvSpPr>
        <p:spPr>
          <a:xfrm>
            <a:off x="831850" y="468329"/>
            <a:ext cx="93073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err="1">
                <a:solidFill>
                  <a:srgbClr val="FF0000"/>
                </a:solidFill>
              </a:rPr>
              <a:t>app.component.ts</a:t>
            </a:r>
            <a:endParaRPr lang="pt-BR" sz="96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F33B9-7C41-44C8-8F7D-3CB68BB06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50" y="2759075"/>
            <a:ext cx="15252371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4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áfico 49">
            <a:extLst>
              <a:ext uri="{FF2B5EF4-FFF2-40B4-BE49-F238E27FC236}">
                <a16:creationId xmlns:a16="http://schemas.microsoft.com/office/drawing/2014/main" id="{F047F4DD-EA10-41A0-99D1-16B8F5F7E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8900" y="2198270"/>
            <a:ext cx="2745199" cy="543760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6EE2B6-EB65-4F35-8FBE-A8DD63578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3650" y="5197475"/>
            <a:ext cx="10542997" cy="104204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5119032-B202-4460-B29D-8348B9BCBE48}"/>
              </a:ext>
            </a:extLst>
          </p:cNvPr>
          <p:cNvSpPr txBox="1"/>
          <p:nvPr/>
        </p:nvSpPr>
        <p:spPr>
          <a:xfrm>
            <a:off x="831850" y="468329"/>
            <a:ext cx="96648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Material de estudo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ADB60F-3DD4-411B-ADD1-9BA2271BAF92}"/>
              </a:ext>
            </a:extLst>
          </p:cNvPr>
          <p:cNvSpPr txBox="1"/>
          <p:nvPr/>
        </p:nvSpPr>
        <p:spPr>
          <a:xfrm>
            <a:off x="1060450" y="4130675"/>
            <a:ext cx="154946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hlinkClick r:id="rId6"/>
              </a:rPr>
              <a:t>https://web.digitalinnovation.one/track/desenvolvedor-front-end-angular-1</a:t>
            </a:r>
            <a:endParaRPr lang="pt-BR" sz="3600" dirty="0"/>
          </a:p>
          <a:p>
            <a:endParaRPr lang="pt-BR" sz="3600" dirty="0"/>
          </a:p>
          <a:p>
            <a:r>
              <a:rPr lang="pt-BR" sz="3600" dirty="0">
                <a:hlinkClick r:id="rId7"/>
              </a:rPr>
              <a:t>https://www.udemy.com/course/asp-net-core-angular-instalacao-e-configuracao/</a:t>
            </a:r>
            <a:endParaRPr lang="pt-BR" sz="3600" dirty="0"/>
          </a:p>
          <a:p>
            <a:endParaRPr lang="pt-BR" sz="3600" dirty="0"/>
          </a:p>
          <a:p>
            <a:r>
              <a:rPr lang="pt-BR" sz="3600" dirty="0">
                <a:hlinkClick r:id="rId8"/>
              </a:rPr>
              <a:t>https://www.cod3r.com.br/courses/angular-9-essencial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3795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F20BCF6-EA6B-4828-A766-D3D6F10410C3}"/>
              </a:ext>
            </a:extLst>
          </p:cNvPr>
          <p:cNvGrpSpPr/>
          <p:nvPr/>
        </p:nvGrpSpPr>
        <p:grpSpPr>
          <a:xfrm>
            <a:off x="1974850" y="1082675"/>
            <a:ext cx="14067518" cy="9601200"/>
            <a:chOff x="802368" y="106839"/>
            <a:chExt cx="14067518" cy="8625067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5F041BA-FA09-478B-9DE9-EF465380BD63}"/>
                </a:ext>
              </a:extLst>
            </p:cNvPr>
            <p:cNvSpPr txBox="1"/>
            <p:nvPr/>
          </p:nvSpPr>
          <p:spPr>
            <a:xfrm>
              <a:off x="802368" y="106839"/>
              <a:ext cx="1406751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dirty="0">
                  <a:solidFill>
                    <a:srgbClr val="FA4616"/>
                  </a:solidFill>
                  <a:latin typeface="Rubik" panose="00000500000000000000" pitchFamily="2" charset="-79"/>
                  <a:cs typeface="Rubik" panose="00000500000000000000" pitchFamily="2" charset="-79"/>
                </a:rPr>
                <a:t>Necessário para iniciar o desenvolvimento com Angular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2D59788-AC57-4FA9-8470-E727A200F8C8}"/>
                </a:ext>
              </a:extLst>
            </p:cNvPr>
            <p:cNvSpPr txBox="1"/>
            <p:nvPr/>
          </p:nvSpPr>
          <p:spPr>
            <a:xfrm>
              <a:off x="802368" y="2207043"/>
              <a:ext cx="12268200" cy="652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/>
                <a:t>Node.JS </a:t>
              </a:r>
            </a:p>
            <a:p>
              <a:r>
                <a:rPr lang="pt-BR" sz="4000" dirty="0"/>
                <a:t>12.18.3 LTS</a:t>
              </a:r>
            </a:p>
            <a:p>
              <a:r>
                <a:rPr lang="pt-BR" sz="4000" dirty="0">
                  <a:hlinkClick r:id="rId2"/>
                </a:rPr>
                <a:t>https://nodejs.org/en/</a:t>
              </a:r>
              <a:endParaRPr lang="pt-BR" sz="4000" dirty="0"/>
            </a:p>
            <a:p>
              <a:endParaRPr lang="pt-BR" sz="4000" dirty="0"/>
            </a:p>
            <a:p>
              <a:r>
                <a:rPr lang="pt-BR" sz="4000" dirty="0"/>
                <a:t>Angular CLI</a:t>
              </a:r>
            </a:p>
            <a:p>
              <a:r>
                <a:rPr lang="pt-BR" sz="4000" dirty="0"/>
                <a:t>V10.0.5 LTS</a:t>
              </a:r>
            </a:p>
            <a:p>
              <a:r>
                <a:rPr lang="pt-BR" sz="4000" dirty="0">
                  <a:hlinkClick r:id="rId3"/>
                </a:rPr>
                <a:t>https://cli.angular.io/</a:t>
              </a:r>
              <a:endParaRPr lang="pt-BR" sz="4000" dirty="0"/>
            </a:p>
            <a:p>
              <a:endParaRPr lang="pt-BR" sz="4000" dirty="0"/>
            </a:p>
            <a:p>
              <a:r>
                <a:rPr lang="pt-BR" sz="4000" dirty="0"/>
                <a:t>VS </a:t>
              </a:r>
              <a:r>
                <a:rPr lang="pt-BR" sz="4000" dirty="0" err="1"/>
                <a:t>Code</a:t>
              </a:r>
              <a:endParaRPr lang="pt-BR" sz="4000" dirty="0"/>
            </a:p>
            <a:p>
              <a:r>
                <a:rPr lang="pt-BR" sz="4000" dirty="0">
                  <a:hlinkClick r:id="rId4"/>
                </a:rPr>
                <a:t>https://code.visualstudio.com/</a:t>
              </a:r>
              <a:endParaRPr lang="pt-BR" sz="4000" dirty="0"/>
            </a:p>
            <a:p>
              <a:endParaRPr lang="pt-BR" dirty="0"/>
            </a:p>
          </p:txBody>
        </p:sp>
      </p:grpSp>
      <p:pic>
        <p:nvPicPr>
          <p:cNvPr id="14" name="Gráfico 15">
            <a:extLst>
              <a:ext uri="{FF2B5EF4-FFF2-40B4-BE49-F238E27FC236}">
                <a16:creationId xmlns:a16="http://schemas.microsoft.com/office/drawing/2014/main" id="{41FE395C-3992-4BF4-8436-F5AB06EDE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9974" y="7689887"/>
            <a:ext cx="2993988" cy="299398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F9BAC78-E3A9-46D1-808D-BAC447308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5450" y="5197475"/>
            <a:ext cx="7924800" cy="6354997"/>
          </a:xfrm>
          <a:prstGeom prst="rect">
            <a:avLst/>
          </a:prstGeom>
        </p:spPr>
      </p:pic>
      <p:pic>
        <p:nvPicPr>
          <p:cNvPr id="11" name="Gráfico 17">
            <a:extLst>
              <a:ext uri="{FF2B5EF4-FFF2-40B4-BE49-F238E27FC236}">
                <a16:creationId xmlns:a16="http://schemas.microsoft.com/office/drawing/2014/main" id="{66D09F34-F616-46AF-89D8-4932C99FE2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321444" y="4059951"/>
            <a:ext cx="442912" cy="44291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BD6620F-5C04-4801-8717-45E968CFCC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8426" y="10455275"/>
            <a:ext cx="1863979" cy="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A4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áfico 23">
            <a:extLst>
              <a:ext uri="{FF2B5EF4-FFF2-40B4-BE49-F238E27FC236}">
                <a16:creationId xmlns:a16="http://schemas.microsoft.com/office/drawing/2014/main" id="{D0A1DE7E-8062-4AFF-9010-6E2A817FD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06718" y="598074"/>
            <a:ext cx="3097382" cy="613519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2B974F1-8ACB-4B28-9A9D-5976CACB3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050" y="830483"/>
            <a:ext cx="1447800" cy="46603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92045614-DD61-4B2F-AD8A-8B2B0DCAE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3797" y="4951429"/>
            <a:ext cx="11228070" cy="11097511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B58EF5AC-AFCD-43F8-B505-B4E9D495DB69}"/>
              </a:ext>
            </a:extLst>
          </p:cNvPr>
          <p:cNvSpPr txBox="1"/>
          <p:nvPr/>
        </p:nvSpPr>
        <p:spPr>
          <a:xfrm>
            <a:off x="1603749" y="1807039"/>
            <a:ext cx="7620000" cy="168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pt-BR" sz="8000" dirty="0">
                <a:latin typeface="+mj-lt"/>
              </a:rPr>
              <a:t>Pré-requisitos</a:t>
            </a:r>
            <a:endParaRPr lang="pt-BR" sz="2800" dirty="0">
              <a:latin typeface="+mj-l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F849F562-477B-4BE2-962D-D900B0AD9F40}"/>
              </a:ext>
            </a:extLst>
          </p:cNvPr>
          <p:cNvSpPr txBox="1"/>
          <p:nvPr/>
        </p:nvSpPr>
        <p:spPr>
          <a:xfrm>
            <a:off x="1670050" y="3282957"/>
            <a:ext cx="15163800" cy="61055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pt-BR" sz="3600" dirty="0"/>
              <a:t>Para usar a estrutura Angular, você deve estar familiarizado com o seguinte</a:t>
            </a:r>
          </a:p>
          <a:p>
            <a:r>
              <a:rPr lang="pt-BR" sz="3600" dirty="0"/>
              <a:t> </a:t>
            </a:r>
          </a:p>
          <a:p>
            <a:r>
              <a:rPr lang="pt-BR" sz="36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endParaRPr lang="pt-BR" sz="3600" dirty="0">
              <a:solidFill>
                <a:schemeClr val="bg1"/>
              </a:solidFill>
            </a:endParaRP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endParaRPr lang="pt-BR" sz="3600" dirty="0">
              <a:solidFill>
                <a:schemeClr val="bg1"/>
              </a:solidFill>
            </a:endParaRP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endParaRPr lang="pt-BR" sz="3600" dirty="0">
              <a:solidFill>
                <a:schemeClr val="bg1"/>
              </a:solidFill>
            </a:endParaRP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/>
              <a:t>Conhecimento em </a:t>
            </a:r>
            <a:r>
              <a:rPr lang="pt-BR" sz="3600" dirty="0" err="1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TypeScript</a:t>
            </a:r>
            <a:r>
              <a:rPr lang="pt-BR" sz="3600" dirty="0"/>
              <a:t> não obrigatório	</a:t>
            </a:r>
          </a:p>
          <a:p>
            <a:endParaRPr lang="pt-BR" sz="3600" dirty="0"/>
          </a:p>
          <a:p>
            <a:r>
              <a:rPr lang="pt-BR" sz="3600" dirty="0"/>
              <a:t> </a:t>
            </a:r>
            <a:r>
              <a:rPr lang="pt-BR" sz="36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</a:t>
            </a:r>
            <a:r>
              <a:rPr lang="pt-BR" sz="36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36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packages</a:t>
            </a:r>
            <a:r>
              <a:rPr lang="pt-BR" sz="36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600" dirty="0"/>
              <a:t>	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72E54F5-723F-4B9F-8A05-D066BD13E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426" y="10671157"/>
            <a:ext cx="1863979" cy="5999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0DD336-2F8B-487A-972D-EE0A2450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86" y="2260391"/>
            <a:ext cx="14549664" cy="8016041"/>
          </a:xfrm>
          <a:prstGeom prst="rect">
            <a:avLst/>
          </a:prstGeom>
        </p:spPr>
      </p:pic>
      <p:pic>
        <p:nvPicPr>
          <p:cNvPr id="11" name="Gráfico 17">
            <a:extLst>
              <a:ext uri="{FF2B5EF4-FFF2-40B4-BE49-F238E27FC236}">
                <a16:creationId xmlns:a16="http://schemas.microsoft.com/office/drawing/2014/main" id="{66D09F34-F616-46AF-89D8-4932C99F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21444" y="4059951"/>
            <a:ext cx="442912" cy="442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10110A-B005-4523-9D0B-70C5A8FDCBDB}"/>
              </a:ext>
            </a:extLst>
          </p:cNvPr>
          <p:cNvSpPr txBox="1"/>
          <p:nvPr/>
        </p:nvSpPr>
        <p:spPr>
          <a:xfrm>
            <a:off x="1898650" y="396875"/>
            <a:ext cx="140675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Instalar o Node.JS</a:t>
            </a:r>
          </a:p>
        </p:txBody>
      </p:sp>
      <p:pic>
        <p:nvPicPr>
          <p:cNvPr id="14" name="Gráfico 15">
            <a:extLst>
              <a:ext uri="{FF2B5EF4-FFF2-40B4-BE49-F238E27FC236}">
                <a16:creationId xmlns:a16="http://schemas.microsoft.com/office/drawing/2014/main" id="{41FE395C-3992-4BF4-8436-F5AB06EDE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9974" y="7689887"/>
            <a:ext cx="2993988" cy="299398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F9BAC78-E3A9-46D1-808D-BAC447308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5450" y="5197475"/>
            <a:ext cx="7924800" cy="635499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E3047B9-2671-49A8-AC3A-0718041A3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426" y="10671157"/>
            <a:ext cx="1863979" cy="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7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D26ED8-A96C-4123-B1FC-46ABF5FB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613062"/>
            <a:ext cx="15755751" cy="7613613"/>
          </a:xfrm>
          <a:prstGeom prst="rect">
            <a:avLst/>
          </a:prstGeom>
        </p:spPr>
      </p:pic>
      <p:pic>
        <p:nvPicPr>
          <p:cNvPr id="14" name="Gráfico 15">
            <a:extLst>
              <a:ext uri="{FF2B5EF4-FFF2-40B4-BE49-F238E27FC236}">
                <a16:creationId xmlns:a16="http://schemas.microsoft.com/office/drawing/2014/main" id="{41FE395C-3992-4BF4-8436-F5AB06EDE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9974" y="7689887"/>
            <a:ext cx="2993988" cy="299398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F9BAC78-E3A9-46D1-808D-BAC447308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95450" y="5197475"/>
            <a:ext cx="7924800" cy="6354997"/>
          </a:xfrm>
          <a:prstGeom prst="rect">
            <a:avLst/>
          </a:prstGeom>
        </p:spPr>
      </p:pic>
      <p:pic>
        <p:nvPicPr>
          <p:cNvPr id="11" name="Gráfico 17">
            <a:extLst>
              <a:ext uri="{FF2B5EF4-FFF2-40B4-BE49-F238E27FC236}">
                <a16:creationId xmlns:a16="http://schemas.microsoft.com/office/drawing/2014/main" id="{66D09F34-F616-46AF-89D8-4932C99FE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21444" y="4059951"/>
            <a:ext cx="442912" cy="442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C8F4201-6797-41EC-ACD2-161BE7B0B84F}"/>
              </a:ext>
            </a:extLst>
          </p:cNvPr>
          <p:cNvSpPr txBox="1"/>
          <p:nvPr/>
        </p:nvSpPr>
        <p:spPr>
          <a:xfrm>
            <a:off x="1974850" y="1082675"/>
            <a:ext cx="140675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Instalar Angular CLI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B8DCD30-D18E-427C-81EA-D983655FD2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426" y="10671157"/>
            <a:ext cx="1863979" cy="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7">
            <a:extLst>
              <a:ext uri="{FF2B5EF4-FFF2-40B4-BE49-F238E27FC236}">
                <a16:creationId xmlns:a16="http://schemas.microsoft.com/office/drawing/2014/main" id="{66D09F34-F616-46AF-89D8-4932C99F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1444" y="4059951"/>
            <a:ext cx="442912" cy="442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10110A-B005-4523-9D0B-70C5A8FDCBDB}"/>
              </a:ext>
            </a:extLst>
          </p:cNvPr>
          <p:cNvSpPr txBox="1"/>
          <p:nvPr/>
        </p:nvSpPr>
        <p:spPr>
          <a:xfrm>
            <a:off x="1898650" y="396875"/>
            <a:ext cx="140675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Configurar </a:t>
            </a:r>
            <a:r>
              <a:rPr lang="pt-BR" sz="6600" dirty="0" err="1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Backend</a:t>
            </a:r>
            <a:r>
              <a:rPr lang="pt-BR" sz="6600" dirty="0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 </a:t>
            </a:r>
            <a:r>
              <a:rPr lang="pt-BR" sz="6600" dirty="0" err="1">
                <a:solidFill>
                  <a:srgbClr val="FA4616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Mockado</a:t>
            </a:r>
            <a:endParaRPr lang="pt-BR" sz="6600" dirty="0">
              <a:solidFill>
                <a:srgbClr val="FA4616"/>
              </a:solidFill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pic>
        <p:nvPicPr>
          <p:cNvPr id="14" name="Gráfico 15">
            <a:extLst>
              <a:ext uri="{FF2B5EF4-FFF2-40B4-BE49-F238E27FC236}">
                <a16:creationId xmlns:a16="http://schemas.microsoft.com/office/drawing/2014/main" id="{41FE395C-3992-4BF4-8436-F5AB06ED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49974" y="7689887"/>
            <a:ext cx="2993988" cy="299398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F9BAC78-E3A9-46D1-808D-BAC447308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5450" y="5197475"/>
            <a:ext cx="7924800" cy="63549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63D0537-EFB1-4A13-A073-7E3437629416}"/>
              </a:ext>
            </a:extLst>
          </p:cNvPr>
          <p:cNvSpPr txBox="1"/>
          <p:nvPr/>
        </p:nvSpPr>
        <p:spPr>
          <a:xfrm>
            <a:off x="1060450" y="2281575"/>
            <a:ext cx="10896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 </a:t>
            </a:r>
            <a:r>
              <a:rPr lang="pt-BR" sz="5400" dirty="0" err="1"/>
              <a:t>mkdir</a:t>
            </a:r>
            <a:r>
              <a:rPr lang="pt-BR" sz="5400" dirty="0"/>
              <a:t> </a:t>
            </a:r>
            <a:r>
              <a:rPr lang="pt-BR" sz="5400" dirty="0" err="1"/>
              <a:t>dev</a:t>
            </a:r>
            <a:r>
              <a:rPr lang="pt-BR" sz="5400" dirty="0"/>
              <a:t>-angular</a:t>
            </a:r>
          </a:p>
          <a:p>
            <a:r>
              <a:rPr lang="pt-BR" sz="5400" dirty="0"/>
              <a:t> </a:t>
            </a:r>
            <a:r>
              <a:rPr lang="pt-BR" sz="5400" dirty="0" err="1"/>
              <a:t>cd</a:t>
            </a:r>
            <a:r>
              <a:rPr lang="pt-BR" sz="5400" dirty="0"/>
              <a:t> </a:t>
            </a:r>
            <a:r>
              <a:rPr lang="pt-BR" sz="5400" dirty="0" err="1"/>
              <a:t>dev</a:t>
            </a:r>
            <a:r>
              <a:rPr lang="pt-BR" sz="5400" dirty="0"/>
              <a:t>-angular</a:t>
            </a:r>
          </a:p>
          <a:p>
            <a:r>
              <a:rPr lang="pt-BR" sz="5400" dirty="0"/>
              <a:t> </a:t>
            </a:r>
            <a:r>
              <a:rPr lang="pt-BR" sz="5400" dirty="0" err="1"/>
              <a:t>mkdir</a:t>
            </a:r>
            <a:r>
              <a:rPr lang="pt-BR" sz="5400" dirty="0"/>
              <a:t> </a:t>
            </a:r>
            <a:r>
              <a:rPr lang="pt-BR" sz="5400" dirty="0" err="1"/>
              <a:t>backend</a:t>
            </a:r>
            <a:endParaRPr lang="pt-BR" sz="5400" dirty="0"/>
          </a:p>
          <a:p>
            <a:r>
              <a:rPr lang="pt-BR" sz="5400" dirty="0"/>
              <a:t> </a:t>
            </a:r>
            <a:r>
              <a:rPr lang="pt-BR" sz="5400" dirty="0" err="1"/>
              <a:t>cd</a:t>
            </a:r>
            <a:r>
              <a:rPr lang="pt-BR" sz="5400" dirty="0"/>
              <a:t> </a:t>
            </a:r>
            <a:r>
              <a:rPr lang="pt-BR" sz="5400" dirty="0" err="1"/>
              <a:t>backend</a:t>
            </a:r>
            <a:endParaRPr lang="pt-BR" sz="5400" dirty="0"/>
          </a:p>
          <a:p>
            <a:r>
              <a:rPr lang="pt-BR" sz="5400" dirty="0"/>
              <a:t> </a:t>
            </a:r>
          </a:p>
          <a:p>
            <a:r>
              <a:rPr lang="pt-BR" sz="5400" dirty="0"/>
              <a:t> Iniciar projeto node</a:t>
            </a:r>
          </a:p>
          <a:p>
            <a:r>
              <a:rPr lang="pt-BR" sz="5400" dirty="0"/>
              <a:t> </a:t>
            </a:r>
            <a:r>
              <a:rPr lang="pt-BR" sz="5400" dirty="0" err="1"/>
              <a:t>npm</a:t>
            </a:r>
            <a:r>
              <a:rPr lang="pt-BR" sz="5400" dirty="0"/>
              <a:t> </a:t>
            </a:r>
            <a:r>
              <a:rPr lang="pt-BR" sz="5400" dirty="0" err="1"/>
              <a:t>init</a:t>
            </a:r>
            <a:r>
              <a:rPr lang="pt-BR" sz="5400" dirty="0"/>
              <a:t> -y</a:t>
            </a:r>
          </a:p>
          <a:p>
            <a:r>
              <a:rPr lang="pt-BR" sz="5400" dirty="0"/>
              <a:t> </a:t>
            </a:r>
          </a:p>
          <a:p>
            <a:r>
              <a:rPr lang="pt-BR" sz="5400" dirty="0"/>
              <a:t> Instalar </a:t>
            </a:r>
            <a:r>
              <a:rPr lang="pt-BR" sz="5400" dirty="0" err="1"/>
              <a:t>json</a:t>
            </a:r>
            <a:r>
              <a:rPr lang="pt-BR" sz="5400" dirty="0"/>
              <a:t>-server</a:t>
            </a:r>
          </a:p>
          <a:p>
            <a:r>
              <a:rPr lang="pt-BR" sz="5400" dirty="0"/>
              <a:t> </a:t>
            </a:r>
            <a:r>
              <a:rPr lang="pt-BR" sz="5400" dirty="0" err="1"/>
              <a:t>npm</a:t>
            </a:r>
            <a:r>
              <a:rPr lang="pt-BR" sz="5400" dirty="0"/>
              <a:t> i </a:t>
            </a:r>
            <a:r>
              <a:rPr lang="pt-BR" sz="5400" dirty="0" err="1"/>
              <a:t>json</a:t>
            </a:r>
            <a:r>
              <a:rPr lang="pt-BR" sz="5400" dirty="0"/>
              <a:t>-server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F9E4DBF-DA48-45E5-8D40-69C47F219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426" y="10671157"/>
            <a:ext cx="1863979" cy="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2167DD-D8B3-4187-A54B-568ED68D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199483"/>
            <a:ext cx="14492004" cy="7076776"/>
          </a:xfrm>
          <a:prstGeom prst="rect">
            <a:avLst/>
          </a:prstGeom>
        </p:spPr>
      </p:pic>
      <p:pic>
        <p:nvPicPr>
          <p:cNvPr id="11" name="Gráfico 17">
            <a:extLst>
              <a:ext uri="{FF2B5EF4-FFF2-40B4-BE49-F238E27FC236}">
                <a16:creationId xmlns:a16="http://schemas.microsoft.com/office/drawing/2014/main" id="{66D09F34-F616-46AF-89D8-4932C99F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21444" y="4059951"/>
            <a:ext cx="442912" cy="442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10110A-B005-4523-9D0B-70C5A8FDCBDB}"/>
              </a:ext>
            </a:extLst>
          </p:cNvPr>
          <p:cNvSpPr txBox="1"/>
          <p:nvPr/>
        </p:nvSpPr>
        <p:spPr>
          <a:xfrm>
            <a:off x="1898650" y="396875"/>
            <a:ext cx="140675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err="1">
                <a:solidFill>
                  <a:schemeClr val="bg1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Package.json</a:t>
            </a:r>
            <a:endParaRPr lang="pt-BR" sz="6600" dirty="0">
              <a:solidFill>
                <a:schemeClr val="bg1"/>
              </a:solidFill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pic>
        <p:nvPicPr>
          <p:cNvPr id="14" name="Gráfico 15">
            <a:extLst>
              <a:ext uri="{FF2B5EF4-FFF2-40B4-BE49-F238E27FC236}">
                <a16:creationId xmlns:a16="http://schemas.microsoft.com/office/drawing/2014/main" id="{41FE395C-3992-4BF4-8436-F5AB06EDE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9974" y="7689887"/>
            <a:ext cx="2993988" cy="299398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F9BAC78-E3A9-46D1-808D-BAC447308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5450" y="5197475"/>
            <a:ext cx="7924800" cy="63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0EFC34-C2AE-4A7F-91D7-996AF0FE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53" y="3292475"/>
            <a:ext cx="10542996" cy="6940365"/>
          </a:xfrm>
          <a:prstGeom prst="rect">
            <a:avLst/>
          </a:prstGeom>
        </p:spPr>
      </p:pic>
      <p:sp>
        <p:nvSpPr>
          <p:cNvPr id="49" name="object 49"/>
          <p:cNvSpPr txBox="1">
            <a:spLocks noGrp="1"/>
          </p:cNvSpPr>
          <p:nvPr>
            <p:ph type="title" idx="4294967295"/>
          </p:nvPr>
        </p:nvSpPr>
        <p:spPr>
          <a:xfrm>
            <a:off x="374650" y="396875"/>
            <a:ext cx="5724525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290" algn="l">
              <a:lnSpc>
                <a:spcPct val="100000"/>
              </a:lnSpc>
              <a:spcBef>
                <a:spcPts val="130"/>
              </a:spcBef>
            </a:pPr>
            <a:r>
              <a:rPr lang="pt-BR" spc="15" dirty="0" err="1"/>
              <a:t>db.json</a:t>
            </a:r>
            <a:endParaRPr spc="15" dirty="0"/>
          </a:p>
        </p:txBody>
      </p:sp>
      <p:pic>
        <p:nvPicPr>
          <p:cNvPr id="50" name="Gráfico 49">
            <a:extLst>
              <a:ext uri="{FF2B5EF4-FFF2-40B4-BE49-F238E27FC236}">
                <a16:creationId xmlns:a16="http://schemas.microsoft.com/office/drawing/2014/main" id="{F047F4DD-EA10-41A0-99D1-16B8F5F7E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58900" y="2198270"/>
            <a:ext cx="2745199" cy="543760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6EE2B6-EB65-4F35-8FBE-A8DD63578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3650" y="5197475"/>
            <a:ext cx="10542997" cy="1042040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93376BE9-9F1A-40E4-99A1-5235AA85ED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426" y="10671157"/>
            <a:ext cx="1863979" cy="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áfico 49">
            <a:extLst>
              <a:ext uri="{FF2B5EF4-FFF2-40B4-BE49-F238E27FC236}">
                <a16:creationId xmlns:a16="http://schemas.microsoft.com/office/drawing/2014/main" id="{F047F4DD-EA10-41A0-99D1-16B8F5F7E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6095" y="2935872"/>
            <a:ext cx="2745199" cy="54376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FA1D75-B2B8-40A9-8040-A190BCD64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792" y="1816846"/>
            <a:ext cx="13763625" cy="855345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6EE2B6-EB65-4F35-8FBE-A8DD63578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04740" y="5626248"/>
            <a:ext cx="7096310" cy="6886427"/>
          </a:xfrm>
          <a:prstGeom prst="rect">
            <a:avLst/>
          </a:prstGeom>
        </p:spPr>
      </p:pic>
      <p:sp>
        <p:nvSpPr>
          <p:cNvPr id="49" name="object 49"/>
          <p:cNvSpPr txBox="1">
            <a:spLocks noGrp="1"/>
          </p:cNvSpPr>
          <p:nvPr>
            <p:ph type="title" idx="4294967295"/>
          </p:nvPr>
        </p:nvSpPr>
        <p:spPr>
          <a:xfrm>
            <a:off x="1916792" y="512154"/>
            <a:ext cx="15439303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290" algn="l">
              <a:lnSpc>
                <a:spcPct val="100000"/>
              </a:lnSpc>
              <a:spcBef>
                <a:spcPts val="130"/>
              </a:spcBef>
            </a:pPr>
            <a:r>
              <a:rPr lang="pt-BR" spc="15" dirty="0"/>
              <a:t>Servidor </a:t>
            </a:r>
            <a:r>
              <a:rPr lang="pt-BR" spc="15" dirty="0" err="1"/>
              <a:t>json</a:t>
            </a:r>
            <a:r>
              <a:rPr lang="pt-BR" spc="15" dirty="0"/>
              <a:t>-server</a:t>
            </a:r>
            <a:endParaRPr spc="15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7412C47E-704E-4D6F-9E01-25025D02D4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426" y="10671157"/>
            <a:ext cx="1863979" cy="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FA4616"/>
      </a:accent1>
      <a:accent2>
        <a:srgbClr val="9BDC70"/>
      </a:accent2>
      <a:accent3>
        <a:srgbClr val="FFABD9"/>
      </a:accent3>
      <a:accent4>
        <a:srgbClr val="AAE0FF"/>
      </a:accent4>
      <a:accent5>
        <a:srgbClr val="FFABD9"/>
      </a:accent5>
      <a:accent6>
        <a:srgbClr val="F79646"/>
      </a:accent6>
      <a:hlink>
        <a:srgbClr val="5624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219</Words>
  <Application>Microsoft Office PowerPoint</Application>
  <PresentationFormat>Personalizar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Calibri</vt:lpstr>
      <vt:lpstr>Rubik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db.json</vt:lpstr>
      <vt:lpstr>Servidor json-server</vt:lpstr>
      <vt:lpstr>Apresentação do PowerPoint</vt:lpstr>
      <vt:lpstr>Apresentação do PowerPoint</vt:lpstr>
      <vt:lpstr>Apresentação do PowerPoint</vt:lpstr>
      <vt:lpstr>Executar 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</dc:creator>
  <cp:lastModifiedBy>Emerson Claudelino</cp:lastModifiedBy>
  <cp:revision>105</cp:revision>
  <dcterms:created xsi:type="dcterms:W3CDTF">2020-05-27T17:32:22Z</dcterms:created>
  <dcterms:modified xsi:type="dcterms:W3CDTF">2020-08-14T19:25:18Z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2020-04-07T00:00:00Z</vt:filetime>
  </property>
  <property fmtid="{D5CDD505-2E9C-101B-9397-08002B2CF9AE}" pid="3" name="Creator">
    <vt:lpwstr>Adobe InDesign 15.0 (Macintosh)</vt:lpwstr>
  </property>
  <property fmtid="{D5CDD505-2E9C-101B-9397-08002B2CF9AE}" pid="4" name="LastSaved">
    <vt:filetime>2020-05-27T00:00:00Z</vt:filetime>
  </property>
</Properties>
</file>