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A09B2D-52E3-495E-BB5D-6DEFE18ED4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09B2D-52E3-495E-BB5D-6DEFE18ED4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09B2D-52E3-495E-BB5D-6DEFE18ED4A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6404A05-BF15-42C9-B100-7B8F0168BD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23AF6-D701-4E18-B5C5-554951D827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C1BC8-0555-4F9B-B939-3EBB62A1F0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92418-00B2-40F9-BC1D-EE92E1FDEE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679FC-FB7B-49A5-BEA3-A47C3ADA12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7D002-7518-4F14-ACEA-AABE4E984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6667D-2AD5-4B6C-9345-5318AB1591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E13F7-EE48-4FC8-A17F-D7597444C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DE28F-1274-4D91-B1A9-BCC4A98741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646CA-9CF0-406D-A4BB-1E3462E211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0CFE1-D9F3-4C2D-9445-5A1AC6D786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53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B63F7F-7AEC-4294-B7C7-80B996207A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defRPr sz="32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-5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8368" y="2130425"/>
            <a:ext cx="6844157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Approximating Discrete Closed Curves using Cubic Curves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8368" y="3849624"/>
            <a:ext cx="6158357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Samantha Tomeï and Dr. J.B. Hood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Midwestern State University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July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, 2010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Standard Deviation and Mean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9014" t="54319" r="8378" b="5791"/>
          <a:stretch>
            <a:fillRect/>
          </a:stretch>
        </p:blipFill>
        <p:spPr bwMode="auto">
          <a:xfrm>
            <a:off x="914400" y="1561036"/>
            <a:ext cx="3364992" cy="136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2" name="Picture 2" descr="http://blog.mdwoptions.com/.a/6a00e55367a353883400e5545188818834-800wi"/>
          <p:cNvPicPr>
            <a:picLocks noChangeAspect="1" noChangeArrowheads="1"/>
          </p:cNvPicPr>
          <p:nvPr/>
        </p:nvPicPr>
        <p:blipFill>
          <a:blip r:embed="rId3" cstate="print"/>
          <a:srcRect l="3804" r="10586" b="7175"/>
          <a:stretch>
            <a:fillRect/>
          </a:stretch>
        </p:blipFill>
        <p:spPr bwMode="auto">
          <a:xfrm>
            <a:off x="4828032" y="1560575"/>
            <a:ext cx="3362030" cy="1362456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11505" y="3304032"/>
            <a:ext cx="8386191" cy="300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solidFill>
                  <a:schemeClr val="bg1"/>
                </a:solidFill>
                <a:latin typeface="+mn-lt"/>
                <a:cs typeface="+mn-cs"/>
              </a:rPr>
              <a:t>Showed similarities to a bell curve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Bell curve = 68.2% within 1 standard deviation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lang="en-US" sz="2400" kern="0" dirty="0">
                <a:solidFill>
                  <a:schemeClr val="bg1"/>
                </a:solidFill>
                <a:latin typeface="+mn-lt"/>
                <a:cs typeface="+mn-cs"/>
              </a:rPr>
              <a:t>	</a:t>
            </a: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		  95.4% within 2 standard deviations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lang="en-US" sz="2400" kern="0" dirty="0">
                <a:solidFill>
                  <a:schemeClr val="bg1"/>
                </a:solidFill>
                <a:latin typeface="+mn-lt"/>
                <a:cs typeface="+mn-cs"/>
              </a:rPr>
              <a:t>	</a:t>
            </a: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		  99.6% within 3 standard deviations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Does our data fall into one of these categories?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If not, where do we set our own cut-off line?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sz="2400" kern="0" noProof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endParaRPr lang="en-US" sz="2400" kern="0" noProof="0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Standard Deviation and Mean cont.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3984" y="1600201"/>
            <a:ext cx="8386191" cy="213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Applied 1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standard deviation from the mean to Kt graph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tabLst/>
              <a:defRPr/>
            </a:pPr>
            <a:r>
              <a:rPr lang="en-US" sz="2400" kern="0" baseline="0" dirty="0" smtClean="0">
                <a:solidFill>
                  <a:schemeClr val="bg1"/>
                </a:solidFill>
                <a:latin typeface="+mn-lt"/>
                <a:cs typeface="+mn-cs"/>
              </a:rPr>
              <a:t>Missing</a:t>
            </a: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 important bends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standard deviation from the mean to sections of the Kt graph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Char char="•"/>
              <a:tabLst/>
              <a:defRPr/>
            </a:pPr>
            <a:r>
              <a:rPr lang="en-US" sz="2400" kern="0" baseline="0" dirty="0" smtClean="0">
                <a:solidFill>
                  <a:schemeClr val="bg1"/>
                </a:solidFill>
                <a:latin typeface="+mn-lt"/>
                <a:cs typeface="+mn-cs"/>
              </a:rPr>
              <a:t>Was</a:t>
            </a: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 more successful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endParaRPr lang="en-US" sz="2400" kern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571" y="3963970"/>
            <a:ext cx="2929317" cy="246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748" y="3961448"/>
            <a:ext cx="2928994" cy="24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Patterns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11" descr="piece01_fig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824" t="1978" r="5351" b="4263"/>
          <a:stretch>
            <a:fillRect/>
          </a:stretch>
        </p:blipFill>
        <p:spPr>
          <a:xfrm>
            <a:off x="3194305" y="1341120"/>
            <a:ext cx="2988072" cy="2474976"/>
          </a:xfrm>
        </p:spPr>
      </p:pic>
      <p:pic>
        <p:nvPicPr>
          <p:cNvPr id="8" name="Content Placeholder 3" descr="piece01_plot.png"/>
          <p:cNvPicPr>
            <a:picLocks noChangeAspect="1"/>
          </p:cNvPicPr>
          <p:nvPr/>
        </p:nvPicPr>
        <p:blipFill>
          <a:blip r:embed="rId3" cstate="print"/>
          <a:srcRect l="7833" t="1647" r="5000" b="52500"/>
          <a:stretch>
            <a:fillRect/>
          </a:stretch>
        </p:blipFill>
        <p:spPr bwMode="auto">
          <a:xfrm>
            <a:off x="999744" y="4120896"/>
            <a:ext cx="7229856" cy="246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3511296" y="2023872"/>
            <a:ext cx="816864" cy="75590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51120" y="2042160"/>
            <a:ext cx="816864" cy="75590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7920" y="5096256"/>
            <a:ext cx="1030224" cy="96926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10912" y="5126736"/>
            <a:ext cx="1030224" cy="96926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7" descr="piece04_figure.png"/>
          <p:cNvPicPr>
            <a:picLocks noChangeAspect="1"/>
          </p:cNvPicPr>
          <p:nvPr/>
        </p:nvPicPr>
        <p:blipFill>
          <a:blip r:embed="rId4" cstate="print"/>
          <a:srcRect l="6833" t="1500" r="5833" b="5167"/>
          <a:stretch>
            <a:fillRect/>
          </a:stretch>
        </p:blipFill>
        <p:spPr bwMode="auto">
          <a:xfrm>
            <a:off x="3150674" y="1328928"/>
            <a:ext cx="3091630" cy="250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13"/>
          <p:cNvSpPr/>
          <p:nvPr/>
        </p:nvSpPr>
        <p:spPr>
          <a:xfrm>
            <a:off x="3425952" y="2145792"/>
            <a:ext cx="816864" cy="75590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5" descr="piece04_plot.png"/>
          <p:cNvPicPr>
            <a:picLocks noChangeAspect="1"/>
          </p:cNvPicPr>
          <p:nvPr/>
        </p:nvPicPr>
        <p:blipFill>
          <a:blip r:embed="rId5" cstate="print"/>
          <a:srcRect l="7833" t="1500" r="5000" b="53167"/>
          <a:stretch>
            <a:fillRect/>
          </a:stretch>
        </p:blipFill>
        <p:spPr bwMode="auto">
          <a:xfrm>
            <a:off x="975360" y="4108704"/>
            <a:ext cx="7278624" cy="248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Oval 16"/>
          <p:cNvSpPr/>
          <p:nvPr/>
        </p:nvSpPr>
        <p:spPr>
          <a:xfrm>
            <a:off x="5273040" y="2176272"/>
            <a:ext cx="816864" cy="75590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9600" y="1359408"/>
            <a:ext cx="816864" cy="75590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98192" y="5145024"/>
            <a:ext cx="1030224" cy="96926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78352" y="5010912"/>
            <a:ext cx="1139952" cy="115214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87696" y="5169408"/>
            <a:ext cx="1030224" cy="96926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3" descr="piece02_figure.png"/>
          <p:cNvPicPr>
            <a:picLocks noChangeAspect="1"/>
          </p:cNvPicPr>
          <p:nvPr/>
        </p:nvPicPr>
        <p:blipFill>
          <a:blip r:embed="rId6" cstate="print"/>
          <a:srcRect l="6833" t="2167" r="5167" b="5389"/>
          <a:stretch>
            <a:fillRect/>
          </a:stretch>
        </p:blipFill>
        <p:spPr bwMode="auto">
          <a:xfrm>
            <a:off x="3096768" y="1326710"/>
            <a:ext cx="3180002" cy="250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Content Placeholder 3" descr="piece02_plot.png"/>
          <p:cNvPicPr>
            <a:picLocks noChangeAspect="1"/>
          </p:cNvPicPr>
          <p:nvPr/>
        </p:nvPicPr>
        <p:blipFill>
          <a:blip r:embed="rId7" cstate="print"/>
          <a:srcRect l="7333" t="1500" r="4500" b="52944"/>
          <a:stretch>
            <a:fillRect/>
          </a:stretch>
        </p:blipFill>
        <p:spPr bwMode="auto">
          <a:xfrm>
            <a:off x="975360" y="4108704"/>
            <a:ext cx="7278624" cy="249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Oval 24"/>
          <p:cNvSpPr/>
          <p:nvPr/>
        </p:nvSpPr>
        <p:spPr>
          <a:xfrm>
            <a:off x="3255264" y="1969008"/>
            <a:ext cx="816864" cy="75590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03648" y="1335024"/>
            <a:ext cx="816864" cy="75590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76672" y="2481072"/>
            <a:ext cx="816864" cy="755904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30880" y="4864608"/>
            <a:ext cx="1231392" cy="1207008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706112" y="4937760"/>
            <a:ext cx="1158240" cy="1133856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59280" y="4956048"/>
            <a:ext cx="1158240" cy="1133856"/>
          </a:xfrm>
          <a:prstGeom prst="ellipse">
            <a:avLst/>
          </a:prstGeom>
          <a:solidFill>
            <a:schemeClr val="accent3">
              <a:alpha val="26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– inward bend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3797" y="1365504"/>
            <a:ext cx="6076891" cy="51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3413760" y="2779776"/>
            <a:ext cx="1146048" cy="2535936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80048" y="2767584"/>
            <a:ext cx="591312" cy="1188720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86912" y="3791712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EXTRA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09616" y="3938016"/>
            <a:ext cx="225552" cy="213360"/>
          </a:xfrm>
          <a:prstGeom prst="ellipse">
            <a:avLst/>
          </a:prstGeom>
          <a:solidFill>
            <a:schemeClr val="accent5">
              <a:alpha val="4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52160" y="4309872"/>
            <a:ext cx="225552" cy="213360"/>
          </a:xfrm>
          <a:prstGeom prst="ellipse">
            <a:avLst/>
          </a:prstGeom>
          <a:solidFill>
            <a:schemeClr val="accent5">
              <a:alpha val="4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Now what?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3984" y="1600200"/>
            <a:ext cx="83861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all peaks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the patterns are found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r>
              <a:rPr lang="en-US" sz="2400" kern="0" noProof="0" dirty="0" smtClean="0">
                <a:solidFill>
                  <a:schemeClr val="bg1"/>
                </a:solidFill>
                <a:latin typeface="+mn-lt"/>
                <a:cs typeface="+mn-cs"/>
              </a:rPr>
              <a:t>Need to find a different method to differentiate between possible bends and true bends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</a:pPr>
            <a:r>
              <a:rPr lang="en-US" sz="2400" kern="0" dirty="0">
                <a:solidFill>
                  <a:schemeClr val="bg1"/>
                </a:solidFill>
              </a:rPr>
              <a:t>Test closeness between possible bends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width of peak by testing possible solutions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Tolerance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88" y="1346098"/>
            <a:ext cx="8294235" cy="526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16200000" flipH="1">
            <a:off x="274320" y="3273552"/>
            <a:ext cx="1170432" cy="121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341376" y="3462528"/>
            <a:ext cx="1170432" cy="121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402336" y="3572256"/>
            <a:ext cx="1170432" cy="121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627888" y="3700272"/>
            <a:ext cx="207264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flipH="1">
            <a:off x="970788" y="3700272"/>
            <a:ext cx="207264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88848" y="3700272"/>
            <a:ext cx="207264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flipH="1">
            <a:off x="1030986" y="3704463"/>
            <a:ext cx="207264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469392" y="3614928"/>
            <a:ext cx="1170432" cy="121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755904" y="3706368"/>
            <a:ext cx="207264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flipH="1">
            <a:off x="1093279" y="3707130"/>
            <a:ext cx="207264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22960" y="3700272"/>
            <a:ext cx="207264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16200000" flipH="1">
            <a:off x="536448" y="3596640"/>
            <a:ext cx="1170432" cy="121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 flipH="1">
            <a:off x="1158049" y="3707511"/>
            <a:ext cx="207264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902208" y="3706368"/>
            <a:ext cx="207264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16200000" flipH="1">
            <a:off x="603504" y="3529584"/>
            <a:ext cx="1170432" cy="121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 flipH="1">
            <a:off x="1221677" y="3704082"/>
            <a:ext cx="207264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1" animBg="1"/>
      <p:bldP spid="34" grpId="2" animBg="1"/>
      <p:bldP spid="35" grpId="0" animBg="1"/>
      <p:bldP spid="35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Section width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1" y="1376359"/>
            <a:ext cx="8290731" cy="5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53440" y="2279904"/>
            <a:ext cx="3340608" cy="2011680"/>
          </a:xfrm>
          <a:prstGeom prst="rect">
            <a:avLst/>
          </a:prstGeom>
          <a:solidFill>
            <a:schemeClr val="accent5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144" y="1378839"/>
            <a:ext cx="8321905" cy="5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743200" y="2584704"/>
            <a:ext cx="21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2923" y="19885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95579" y="28298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3755" y="25981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95851" y="25954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88" y="1355103"/>
            <a:ext cx="8317366" cy="51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115568" y="1688592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217408" y="1914144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59408" y="5187696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43216" y="5468112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25296" y="2980944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07792" y="376123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28544" y="324307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44880" y="4200144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02736" y="516331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85616" y="607771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53584" y="607771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58384" y="5212080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74736" y="412699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01968" y="3834384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28816" y="3249168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60208" y="3115056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50352" y="302971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00544" y="2487168"/>
            <a:ext cx="81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</a:rPr>
              <a:t>EXTRA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754112" y="2779776"/>
            <a:ext cx="109728" cy="243840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Acknowledgements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3984" y="1600200"/>
            <a:ext cx="83861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UGROW 2010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Dr. </a:t>
            </a:r>
            <a:r>
              <a:rPr lang="en-US" sz="2400" kern="0" dirty="0" err="1" smtClean="0">
                <a:solidFill>
                  <a:schemeClr val="bg1"/>
                </a:solidFill>
                <a:latin typeface="+mn-lt"/>
                <a:cs typeface="+mn-cs"/>
              </a:rPr>
              <a:t>Rincón</a:t>
            </a: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-Zachary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Rogers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Dr. Farris &amp; the Honors Program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Hood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Prof. Simpson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faculty that were involved in UGROW 2010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169" y="3440817"/>
            <a:ext cx="742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</a:rPr>
              <a:t>Thank You for your time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984" y="1600200"/>
            <a:ext cx="8386191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/>
                </a:solidFill>
              </a:rPr>
              <a:t>What are discrete closed curves?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/>
                </a:solidFill>
              </a:rPr>
              <a:t>Why use cubic curves?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/>
                </a:solidFill>
              </a:rPr>
              <a:t>Past research in this area – UGROW 2008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Week 1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/>
                </a:solidFill>
              </a:rPr>
              <a:t>Code, code, and some more code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/>
                </a:solidFill>
              </a:rPr>
              <a:t>Frequency approach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Week 2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/>
                </a:solidFill>
              </a:rPr>
              <a:t>Standard deviation and mean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/>
                </a:solidFill>
              </a:rPr>
              <a:t>Patterns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Overview cont.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3984" y="1600200"/>
            <a:ext cx="83861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Week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Coding       EUREKA! Non-optimized solution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Manipulating parameters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Week 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solidFill>
                  <a:schemeClr val="bg1"/>
                </a:solidFill>
                <a:latin typeface="+mn-lt"/>
                <a:cs typeface="+mn-cs"/>
              </a:rPr>
              <a:t>Final product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r>
              <a:rPr lang="en-US" sz="2400" kern="0" noProof="0" dirty="0" smtClean="0">
                <a:solidFill>
                  <a:schemeClr val="bg1"/>
                </a:solidFill>
                <a:latin typeface="+mn-lt"/>
                <a:cs typeface="+mn-cs"/>
              </a:rPr>
              <a:t>Acknowledgements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endParaRPr lang="en-US" sz="2400" kern="0" noProof="0" dirty="0" smtClean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94560" y="2206752"/>
            <a:ext cx="316992" cy="158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Discrete Curves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0420" name="Picture 4" descr="Vertical Puzzle Piece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1923414" y="1011492"/>
            <a:ext cx="5099177" cy="509917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108960" y="5888736"/>
            <a:ext cx="340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Continuous Puzzle Piece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2289" y="499538"/>
            <a:ext cx="6939091" cy="58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937504" y="1548384"/>
            <a:ext cx="1475232" cy="1389888"/>
          </a:xfrm>
          <a:prstGeom prst="rect">
            <a:avLst/>
          </a:prstGeom>
          <a:solidFill>
            <a:schemeClr val="accent5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1099" y="512731"/>
            <a:ext cx="6949901" cy="583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944602" y="1567341"/>
            <a:ext cx="1475232" cy="1389888"/>
          </a:xfrm>
          <a:prstGeom prst="rect">
            <a:avLst/>
          </a:prstGeom>
          <a:solidFill>
            <a:schemeClr val="accent5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4201" y="495341"/>
            <a:ext cx="6981203" cy="58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33984" y="1600200"/>
            <a:ext cx="83861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Our puzzle pieces have between 800 and 1500 data points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This is a lot of data to process and can slow down the software used to reconstruct the puzzle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n-US" sz="2400" kern="0" noProof="0" dirty="0" smtClean="0">
                <a:solidFill>
                  <a:schemeClr val="bg1"/>
                </a:solidFill>
                <a:latin typeface="+mn-lt"/>
                <a:cs typeface="+mn-cs"/>
              </a:rPr>
              <a:t>So how can we fix this?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2" grpId="1"/>
      <p:bldP spid="15" grpId="0" animBg="1"/>
      <p:bldP spid="15" grpId="1" animBg="1"/>
      <p:bldP spid="17" grpId="1" animBg="1"/>
      <p:bldP spid="1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Cubic Curves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574" y="1314700"/>
            <a:ext cx="7507986" cy="522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226" y="1314177"/>
            <a:ext cx="7508071" cy="522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3984" y="1600200"/>
            <a:ext cx="83861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Original curve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consists of 828 points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lang="en-US" sz="2400" kern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n-US" sz="2400" kern="0" baseline="0" dirty="0" smtClean="0">
                <a:solidFill>
                  <a:schemeClr val="bg1"/>
                </a:solidFill>
                <a:latin typeface="+mn-lt"/>
                <a:cs typeface="+mn-cs"/>
              </a:rPr>
              <a:t>Overlaid cubic curve only needs</a:t>
            </a: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 4 points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lang="en-US" sz="2400" kern="0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Less storage space needed = faster processing 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lang="en-US" sz="2400" kern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lang="en-US" sz="2400" kern="0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lang="en-US" sz="2400" kern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lang="en-US" sz="2400" kern="0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lang="en-US" sz="1400" kern="0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lang="en-US" sz="1400" kern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lang="en-US" sz="1400" kern="0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r>
              <a:rPr lang="en-US" sz="1400" kern="0" dirty="0" smtClean="0">
                <a:solidFill>
                  <a:schemeClr val="bg1"/>
                </a:solidFill>
                <a:latin typeface="+mn-lt"/>
                <a:cs typeface="+mn-cs"/>
              </a:rPr>
              <a:t>Bezier Curve Program with Lagrange Interpolation made by Prof. Richard Simpson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lang="en-US" sz="2400" kern="0" baseline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tabLst/>
              <a:defRPr/>
            </a:pPr>
            <a:endParaRPr lang="en-US" sz="2400" kern="0" baseline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3984" y="1600200"/>
            <a:ext cx="83861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Goal: To write a program to locate and identify the bends in the puzzle pieces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endParaRPr lang="en-US" sz="2400" kern="0" noProof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The bends and corners can then be used as the two end points and two control points for the cubic curves</a:t>
            </a:r>
            <a:endParaRPr lang="en-US" sz="2400" kern="0" noProof="0" dirty="0" smtClean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– 7 </a:t>
            </a:r>
            <a:r>
              <a:rPr lang="en-US" dirty="0" err="1" smtClean="0">
                <a:solidFill>
                  <a:schemeClr val="bg1"/>
                </a:solidFill>
              </a:rPr>
              <a:t>cubics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327" y="1250060"/>
            <a:ext cx="6453757" cy="543115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4523232" y="5937504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24272" y="5675376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1600" y="5218176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47104" y="5376672"/>
            <a:ext cx="146304" cy="15849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25056" y="4181856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93536" y="4096512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03264" y="3340608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37248" y="3413760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22592" y="2414016"/>
            <a:ext cx="146304" cy="15849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11552" y="2267712"/>
            <a:ext cx="146304" cy="15849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94432" y="3425952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89376" y="3389376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62528" y="4133088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62784" y="4255008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82240" y="5145024"/>
            <a:ext cx="146304" cy="15849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06240" y="5205984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11168" y="5596128"/>
            <a:ext cx="146304" cy="15849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82640" y="3749040"/>
            <a:ext cx="146304" cy="158496"/>
          </a:xfrm>
          <a:prstGeom prst="ellipse">
            <a:avLst/>
          </a:prstGeom>
          <a:solidFill>
            <a:schemeClr val="accent3">
              <a:alpha val="79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81984" y="3755136"/>
            <a:ext cx="146304" cy="158496"/>
          </a:xfrm>
          <a:prstGeom prst="ellipse">
            <a:avLst/>
          </a:prstGeom>
          <a:solidFill>
            <a:schemeClr val="accent3">
              <a:alpha val="79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Jacob Staples’ &amp; Dr. Hood’s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3984" y="1600200"/>
            <a:ext cx="83861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solidFill>
                  <a:schemeClr val="bg1"/>
                </a:solidFill>
                <a:latin typeface="+mn-lt"/>
                <a:cs typeface="+mn-cs"/>
              </a:rPr>
              <a:t>Dr. Hood’s UGROW 2008 research student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Wrote a program to find the corners of the puzzle pieces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chemeClr val="bg1"/>
                </a:solidFill>
                <a:latin typeface="+mn-lt"/>
                <a:cs typeface="+mn-cs"/>
              </a:rPr>
              <a:t>Focused on the parameters defining the cut-off line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endParaRPr lang="en-US" sz="2400" kern="0" noProof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endParaRPr lang="en-US" sz="2400" kern="0" noProof="0" dirty="0" smtClean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805" y="3035237"/>
            <a:ext cx="7101311" cy="98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5941" y="4181856"/>
            <a:ext cx="7138060" cy="241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33984" y="1158240"/>
            <a:ext cx="79004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05" y="560832"/>
            <a:ext cx="8532495" cy="57302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Frequency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0762" y="1326363"/>
            <a:ext cx="6257734" cy="525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852928" y="2279904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31920" y="2407920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60976" y="2371344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58256" y="2371344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07920" y="2834640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5184" y="3724656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63824" y="2944368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46704" y="3529584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0816" y="351739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00272" y="2944368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53584" y="3139440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48656" y="3553968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07152" y="3541776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26608" y="3017520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50864" y="3712464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33744" y="2834640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84448" y="5913120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33216" y="5913120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072128" y="5876544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33088" y="5730240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218432" y="574243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69664" y="574243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81856" y="5718048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59680" y="5766816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291328" y="580339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74208" y="5888736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98592" y="5900928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93664" y="5925312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66816" y="5937504"/>
            <a:ext cx="97536" cy="97536"/>
          </a:xfrm>
          <a:prstGeom prst="ellipse">
            <a:avLst/>
          </a:prstGeom>
          <a:solidFill>
            <a:schemeClr val="accent5">
              <a:alpha val="7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56832" y="5876544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906768" y="5919216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992112" y="5919216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72656" y="5894832"/>
            <a:ext cx="97536" cy="97536"/>
          </a:xfrm>
          <a:prstGeom prst="ellipse">
            <a:avLst/>
          </a:prstGeom>
          <a:solidFill>
            <a:srgbClr val="92D050">
              <a:alpha val="7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heme/theme1.xml><?xml version="1.0" encoding="utf-8"?>
<a:theme xmlns:a="http://schemas.openxmlformats.org/drawingml/2006/main" name="ind_3040_slid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ECFB0"/>
        </a:lt1>
        <a:dk2>
          <a:srgbClr val="000000"/>
        </a:dk2>
        <a:lt2>
          <a:srgbClr val="B2B2B2"/>
        </a:lt2>
        <a:accent1>
          <a:srgbClr val="E1B07D"/>
        </a:accent1>
        <a:accent2>
          <a:srgbClr val="FF6B05"/>
        </a:accent2>
        <a:accent3>
          <a:srgbClr val="FEE4D4"/>
        </a:accent3>
        <a:accent4>
          <a:srgbClr val="000000"/>
        </a:accent4>
        <a:accent5>
          <a:srgbClr val="EED4BF"/>
        </a:accent5>
        <a:accent6>
          <a:srgbClr val="E76004"/>
        </a:accent6>
        <a:hlink>
          <a:srgbClr val="6B2D00"/>
        </a:hlink>
        <a:folHlink>
          <a:srgbClr val="6840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ECFB0"/>
        </a:lt1>
        <a:dk2>
          <a:srgbClr val="000000"/>
        </a:dk2>
        <a:lt2>
          <a:srgbClr val="B2B2B2"/>
        </a:lt2>
        <a:accent1>
          <a:srgbClr val="FF9D05"/>
        </a:accent1>
        <a:accent2>
          <a:srgbClr val="FF1005"/>
        </a:accent2>
        <a:accent3>
          <a:srgbClr val="FEE4D4"/>
        </a:accent3>
        <a:accent4>
          <a:srgbClr val="000000"/>
        </a:accent4>
        <a:accent5>
          <a:srgbClr val="FFCCAA"/>
        </a:accent5>
        <a:accent6>
          <a:srgbClr val="E70D04"/>
        </a:accent6>
        <a:hlink>
          <a:srgbClr val="754900"/>
        </a:hlink>
        <a:folHlink>
          <a:srgbClr val="6B2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ECFB0"/>
        </a:lt1>
        <a:dk2>
          <a:srgbClr val="000000"/>
        </a:dk2>
        <a:lt2>
          <a:srgbClr val="B2B2B2"/>
        </a:lt2>
        <a:accent1>
          <a:srgbClr val="0DFF05"/>
        </a:accent1>
        <a:accent2>
          <a:srgbClr val="0561FF"/>
        </a:accent2>
        <a:accent3>
          <a:srgbClr val="FEE4D4"/>
        </a:accent3>
        <a:accent4>
          <a:srgbClr val="000000"/>
        </a:accent4>
        <a:accent5>
          <a:srgbClr val="AAFFAA"/>
        </a:accent5>
        <a:accent6>
          <a:srgbClr val="0457E7"/>
        </a:accent6>
        <a:hlink>
          <a:srgbClr val="6B2E00"/>
        </a:hlink>
        <a:folHlink>
          <a:srgbClr val="0026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ECFB0"/>
        </a:lt1>
        <a:dk2>
          <a:srgbClr val="000000"/>
        </a:dk2>
        <a:lt2>
          <a:srgbClr val="B2B2B2"/>
        </a:lt2>
        <a:accent1>
          <a:srgbClr val="FAFF05"/>
        </a:accent1>
        <a:accent2>
          <a:srgbClr val="05AAFF"/>
        </a:accent2>
        <a:accent3>
          <a:srgbClr val="FEE4D4"/>
        </a:accent3>
        <a:accent4>
          <a:srgbClr val="000000"/>
        </a:accent4>
        <a:accent5>
          <a:srgbClr val="FCFFAA"/>
        </a:accent5>
        <a:accent6>
          <a:srgbClr val="049AE7"/>
        </a:accent6>
        <a:hlink>
          <a:srgbClr val="6B2E00"/>
        </a:hlink>
        <a:folHlink>
          <a:srgbClr val="4900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1B07D"/>
        </a:accent1>
        <a:accent2>
          <a:srgbClr val="FF6B05"/>
        </a:accent2>
        <a:accent3>
          <a:srgbClr val="FFFFFF"/>
        </a:accent3>
        <a:accent4>
          <a:srgbClr val="000000"/>
        </a:accent4>
        <a:accent5>
          <a:srgbClr val="EED4BF"/>
        </a:accent5>
        <a:accent6>
          <a:srgbClr val="E76004"/>
        </a:accent6>
        <a:hlink>
          <a:srgbClr val="6B2D00"/>
        </a:hlink>
        <a:folHlink>
          <a:srgbClr val="6840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9D05"/>
        </a:accent1>
        <a:accent2>
          <a:srgbClr val="FF1005"/>
        </a:accent2>
        <a:accent3>
          <a:srgbClr val="FFFFFF"/>
        </a:accent3>
        <a:accent4>
          <a:srgbClr val="000000"/>
        </a:accent4>
        <a:accent5>
          <a:srgbClr val="FFCCAA"/>
        </a:accent5>
        <a:accent6>
          <a:srgbClr val="E70D04"/>
        </a:accent6>
        <a:hlink>
          <a:srgbClr val="754900"/>
        </a:hlink>
        <a:folHlink>
          <a:srgbClr val="6B2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DFF05"/>
        </a:accent1>
        <a:accent2>
          <a:srgbClr val="0561FF"/>
        </a:accent2>
        <a:accent3>
          <a:srgbClr val="FFFFFF"/>
        </a:accent3>
        <a:accent4>
          <a:srgbClr val="000000"/>
        </a:accent4>
        <a:accent5>
          <a:srgbClr val="AAFFAA"/>
        </a:accent5>
        <a:accent6>
          <a:srgbClr val="0457E7"/>
        </a:accent6>
        <a:hlink>
          <a:srgbClr val="6B2E00"/>
        </a:hlink>
        <a:folHlink>
          <a:srgbClr val="0026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AFF05"/>
        </a:accent1>
        <a:accent2>
          <a:srgbClr val="05AAFF"/>
        </a:accent2>
        <a:accent3>
          <a:srgbClr val="FFFFFF"/>
        </a:accent3>
        <a:accent4>
          <a:srgbClr val="000000"/>
        </a:accent4>
        <a:accent5>
          <a:srgbClr val="FCFFAA"/>
        </a:accent5>
        <a:accent6>
          <a:srgbClr val="049AE7"/>
        </a:accent6>
        <a:hlink>
          <a:srgbClr val="6B2E00"/>
        </a:hlink>
        <a:folHlink>
          <a:srgbClr val="4900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ind_3040_slide</Template>
  <TotalTime>2291</TotalTime>
  <Words>379</Words>
  <Application>Microsoft Office PowerPoint</Application>
  <PresentationFormat>On-screen Show (4:3)</PresentationFormat>
  <Paragraphs>98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ind_3040_slide</vt:lpstr>
      <vt:lpstr>Approximating Discrete Closed Curves using Cubic Curves</vt:lpstr>
      <vt:lpstr>Overview</vt:lpstr>
      <vt:lpstr>Overview cont.</vt:lpstr>
      <vt:lpstr>Discrete Curves</vt:lpstr>
      <vt:lpstr>Cubic Curves</vt:lpstr>
      <vt:lpstr>Recap</vt:lpstr>
      <vt:lpstr>Example – 7 cubics</vt:lpstr>
      <vt:lpstr>Jacob Staples’ &amp; Dr. Hood’s code</vt:lpstr>
      <vt:lpstr>Frequency</vt:lpstr>
      <vt:lpstr>Standard Deviation and Mean</vt:lpstr>
      <vt:lpstr>Standard Deviation and Mean cont.</vt:lpstr>
      <vt:lpstr>Patterns</vt:lpstr>
      <vt:lpstr>Example – inward bend</vt:lpstr>
      <vt:lpstr>Now what?</vt:lpstr>
      <vt:lpstr>Tolerance</vt:lpstr>
      <vt:lpstr>Section width</vt:lpstr>
      <vt:lpstr>Conclusion</vt:lpstr>
      <vt:lpstr>Acknowledgements</vt:lpstr>
      <vt:lpstr>Questions?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Approximating Discrete Closed Curves using Cubic Curves</dc:title>
  <dc:creator>Atjar</dc:creator>
  <cp:lastModifiedBy>Atjar</cp:lastModifiedBy>
  <cp:revision>12</cp:revision>
  <dcterms:created xsi:type="dcterms:W3CDTF">2010-07-01T01:52:22Z</dcterms:created>
  <dcterms:modified xsi:type="dcterms:W3CDTF">2010-07-02T16:03:41Z</dcterms:modified>
</cp:coreProperties>
</file>