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9"/>
  </p:notesMasterIdLst>
  <p:handoutMasterIdLst>
    <p:handoutMasterId r:id="rId10"/>
  </p:handoutMasterIdLst>
  <p:sldIdLst>
    <p:sldId id="256" r:id="rId6"/>
    <p:sldId id="257" r:id="rId7"/>
    <p:sldId id="258" r:id="rId8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commentAuthors" Target="commentAuthors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14/07/2023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14/07/2023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14/07/2023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6073" y="4128655"/>
            <a:ext cx="9531927" cy="1056485"/>
          </a:xfrm>
        </p:spPr>
        <p:txBody>
          <a:bodyPr>
            <a:normAutofit/>
          </a:bodyPr>
          <a:lstStyle/>
          <a:p>
            <a:r>
              <a:rPr lang="en-US" b="1" dirty="0"/>
              <a:t>Predicting customer buying </a:t>
            </a:r>
            <a:r>
              <a:rPr lang="en-US" b="1" dirty="0" err="1"/>
              <a:t>behaviour</a:t>
            </a:r>
            <a:endParaRPr lang="en-US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1600" dirty="0"/>
              <a:t>14/07/2023</a:t>
            </a:r>
          </a:p>
        </p:txBody>
      </p:sp>
      <p:pic>
        <p:nvPicPr>
          <p:cNvPr id="1026" name="Picture 2" descr="British Airways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994" y="2482910"/>
            <a:ext cx="6797309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10587564" cy="442867"/>
          </a:xfrm>
        </p:spPr>
        <p:txBody>
          <a:bodyPr/>
          <a:lstStyle/>
          <a:p>
            <a:r>
              <a:rPr lang="en-US" sz="2000" b="1" dirty="0"/>
              <a:t>predictive model to understand factors that influence buying </a:t>
            </a:r>
            <a:r>
              <a:rPr lang="en-US" sz="2000" b="1" dirty="0" err="1"/>
              <a:t>behaviour</a:t>
            </a:r>
            <a:endParaRPr lang="en-GB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B97B-A940-5016-BA5F-A9A5A4B44DC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43672" y="1406461"/>
            <a:ext cx="10749412" cy="4429124"/>
          </a:xfrm>
        </p:spPr>
        <p:txBody>
          <a:bodyPr/>
          <a:lstStyle/>
          <a:p>
            <a:r>
              <a:rPr lang="en-US" b="0" dirty="0">
                <a:solidFill>
                  <a:schemeClr val="accent6">
                    <a:lumMod val="50000"/>
                  </a:schemeClr>
                </a:solidFill>
              </a:rPr>
              <a:t>From the results we can infer that</a:t>
            </a:r>
          </a:p>
          <a:p>
            <a:r>
              <a:rPr lang="en-US" b="0" dirty="0">
                <a:solidFill>
                  <a:schemeClr val="accent6">
                    <a:lumMod val="50000"/>
                  </a:schemeClr>
                </a:solidFill>
              </a:rPr>
              <a:t>1. Route</a:t>
            </a:r>
          </a:p>
          <a:p>
            <a:pPr lvl="1"/>
            <a:r>
              <a:rPr lang="en-IN" sz="1600" b="0" dirty="0"/>
              <a:t>2. Booking Origin</a:t>
            </a:r>
          </a:p>
          <a:p>
            <a:pPr lvl="1"/>
            <a:r>
              <a:rPr lang="en-IN" sz="1600" b="0" dirty="0"/>
              <a:t>3. Flight Duration</a:t>
            </a:r>
            <a:endParaRPr lang="pl-PL" sz="1600" b="0" dirty="0"/>
          </a:p>
          <a:p>
            <a:pPr lvl="1"/>
            <a:r>
              <a:rPr lang="en-IN" sz="1600" b="0" dirty="0"/>
              <a:t>4. Wants Extra Baggage</a:t>
            </a:r>
            <a:endParaRPr lang="pl-PL" sz="1600" b="0" dirty="0"/>
          </a:p>
          <a:p>
            <a:pPr lvl="1"/>
            <a:r>
              <a:rPr lang="en-IN" sz="1600" b="0" dirty="0"/>
              <a:t>5. Length of Stay</a:t>
            </a:r>
          </a:p>
          <a:p>
            <a:r>
              <a:rPr lang="en-US" sz="1800" b="0" dirty="0"/>
              <a:t>are the top 5 features which influence </a:t>
            </a:r>
          </a:p>
          <a:p>
            <a:r>
              <a:rPr lang="en-US" sz="1800" b="0" dirty="0"/>
              <a:t>customer buying behavior </a:t>
            </a:r>
            <a:endParaRPr lang="en-US" sz="18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GB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04F1B2-68A9-BA7C-88CC-F78B93702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9390" y="1406461"/>
            <a:ext cx="6588938" cy="420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7AF38-09BA-C0DF-8DCB-127F1BADB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667" y="363233"/>
            <a:ext cx="10971402" cy="442867"/>
          </a:xfrm>
        </p:spPr>
        <p:txBody>
          <a:bodyPr/>
          <a:lstStyle/>
          <a:p>
            <a:r>
              <a:rPr lang="en-US" sz="2000" b="1" dirty="0"/>
              <a:t>predictive model to understand factors that</a:t>
            </a:r>
            <a:br>
              <a:rPr lang="en-US" sz="2000" b="1" dirty="0"/>
            </a:br>
            <a:r>
              <a:rPr lang="en-US" sz="2000" b="1" dirty="0"/>
              <a:t>influence buying </a:t>
            </a:r>
            <a:r>
              <a:rPr lang="en-US" sz="2000" b="1" dirty="0" err="1"/>
              <a:t>behaviour</a:t>
            </a:r>
            <a:endParaRPr lang="en-IN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A776F-446C-94BE-B1D7-ADFE9FD0A097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43672" y="1302775"/>
            <a:ext cx="10971402" cy="4429124"/>
          </a:xfrm>
        </p:spPr>
        <p:txBody>
          <a:bodyPr/>
          <a:lstStyle/>
          <a:p>
            <a:r>
              <a:rPr lang="en-US" b="0" dirty="0">
                <a:solidFill>
                  <a:schemeClr val="accent6">
                    <a:lumMod val="50000"/>
                  </a:schemeClr>
                </a:solidFill>
              </a:rPr>
              <a:t>Based on the different model experiments carried out, Random Forest with hyperparameters tunned using </a:t>
            </a:r>
            <a:r>
              <a:rPr lang="en-US" b="0" dirty="0" err="1">
                <a:solidFill>
                  <a:schemeClr val="accent6">
                    <a:lumMod val="50000"/>
                  </a:schemeClr>
                </a:solidFill>
              </a:rPr>
              <a:t>RandomisedSearchCV</a:t>
            </a:r>
            <a:endParaRPr lang="en-US" b="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b="0" dirty="0" err="1">
                <a:solidFill>
                  <a:schemeClr val="accent6">
                    <a:lumMod val="50000"/>
                  </a:schemeClr>
                </a:solidFill>
              </a:rPr>
              <a:t>n_estimators</a:t>
            </a:r>
            <a:r>
              <a:rPr lang="en-US" b="0" dirty="0">
                <a:solidFill>
                  <a:schemeClr val="accent6">
                    <a:lumMod val="50000"/>
                  </a:schemeClr>
                </a:solidFill>
              </a:rPr>
              <a:t>: 120,  </a:t>
            </a:r>
            <a:r>
              <a:rPr lang="en-US" b="0" dirty="0" err="1">
                <a:solidFill>
                  <a:schemeClr val="accent6">
                    <a:lumMod val="50000"/>
                  </a:schemeClr>
                </a:solidFill>
              </a:rPr>
              <a:t>max_samples</a:t>
            </a:r>
            <a:r>
              <a:rPr lang="en-US" b="0" dirty="0">
                <a:solidFill>
                  <a:schemeClr val="accent6">
                    <a:lumMod val="50000"/>
                  </a:schemeClr>
                </a:solidFill>
              </a:rPr>
              <a:t>: 0.5,  </a:t>
            </a:r>
            <a:r>
              <a:rPr lang="en-US" b="0" dirty="0" err="1">
                <a:solidFill>
                  <a:schemeClr val="accent6">
                    <a:lumMod val="50000"/>
                  </a:schemeClr>
                </a:solidFill>
              </a:rPr>
              <a:t>max_features</a:t>
            </a:r>
            <a:r>
              <a:rPr lang="en-US" b="0" dirty="0">
                <a:solidFill>
                  <a:schemeClr val="accent6">
                    <a:lumMod val="50000"/>
                  </a:schemeClr>
                </a:solidFill>
              </a:rPr>
              <a:t>: 1.0,  </a:t>
            </a:r>
            <a:r>
              <a:rPr lang="en-US" b="0" dirty="0" err="1">
                <a:solidFill>
                  <a:schemeClr val="accent6">
                    <a:lumMod val="50000"/>
                  </a:schemeClr>
                </a:solidFill>
              </a:rPr>
              <a:t>max_depth</a:t>
            </a:r>
            <a:r>
              <a:rPr lang="en-US" b="0" dirty="0">
                <a:solidFill>
                  <a:schemeClr val="accent6">
                    <a:lumMod val="50000"/>
                  </a:schemeClr>
                </a:solidFill>
              </a:rPr>
              <a:t>: 10</a:t>
            </a:r>
          </a:p>
          <a:p>
            <a:r>
              <a:rPr lang="en-US" b="0" dirty="0">
                <a:solidFill>
                  <a:schemeClr val="accent6">
                    <a:lumMod val="50000"/>
                  </a:schemeClr>
                </a:solidFill>
              </a:rPr>
              <a:t>gave the best results using </a:t>
            </a:r>
            <a:r>
              <a:rPr lang="en-US" b="0" dirty="0" err="1">
                <a:solidFill>
                  <a:schemeClr val="accent6">
                    <a:lumMod val="50000"/>
                  </a:schemeClr>
                </a:solidFill>
              </a:rPr>
              <a:t>RandomisedSearchCV</a:t>
            </a:r>
            <a:endParaRPr lang="en-US" b="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b="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b="0" dirty="0">
                <a:solidFill>
                  <a:schemeClr val="accent6">
                    <a:lumMod val="50000"/>
                  </a:schemeClr>
                </a:solidFill>
              </a:rPr>
              <a:t>1. Accuracy: 68.71%</a:t>
            </a:r>
          </a:p>
          <a:p>
            <a:pPr lvl="1"/>
            <a:r>
              <a:rPr lang="en-IN" sz="1600" b="0" dirty="0"/>
              <a:t>2. </a:t>
            </a:r>
            <a:r>
              <a:rPr lang="pl-PL" sz="1600" b="0" dirty="0"/>
              <a:t>Precision:</a:t>
            </a:r>
            <a:r>
              <a:rPr lang="en-IN" sz="1600" b="0" dirty="0"/>
              <a:t> </a:t>
            </a:r>
            <a:r>
              <a:rPr lang="pl-PL" sz="1600" b="0" dirty="0"/>
              <a:t> 0.688</a:t>
            </a:r>
            <a:endParaRPr lang="en-IN" sz="1600" b="0" dirty="0"/>
          </a:p>
          <a:p>
            <a:pPr lvl="1"/>
            <a:r>
              <a:rPr lang="en-IN" sz="1600" b="0" dirty="0"/>
              <a:t>3. </a:t>
            </a:r>
            <a:r>
              <a:rPr lang="pl-PL" sz="1600" b="0" dirty="0"/>
              <a:t>Recall: 0.659</a:t>
            </a:r>
          </a:p>
          <a:p>
            <a:pPr lvl="1"/>
            <a:r>
              <a:rPr lang="en-IN" sz="1600" b="0" dirty="0"/>
              <a:t>4. </a:t>
            </a:r>
            <a:r>
              <a:rPr lang="pl-PL" sz="1600" b="0" dirty="0"/>
              <a:t>F1 </a:t>
            </a:r>
            <a:r>
              <a:rPr lang="en-IN" sz="1600" b="0" dirty="0"/>
              <a:t>S</a:t>
            </a:r>
            <a:r>
              <a:rPr lang="pl-PL" sz="1600" b="0" dirty="0"/>
              <a:t>core: 0.673</a:t>
            </a:r>
          </a:p>
          <a:p>
            <a:pPr lvl="1"/>
            <a:r>
              <a:rPr lang="en-IN" sz="1600" b="0" dirty="0"/>
              <a:t>5. </a:t>
            </a:r>
            <a:r>
              <a:rPr lang="pl-PL" sz="1600" b="0" dirty="0"/>
              <a:t>ROC AUC:  68.67</a:t>
            </a:r>
            <a:r>
              <a:rPr lang="en-IN" sz="1600" b="0" dirty="0"/>
              <a:t>%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C522BC-C9C7-6146-ED5F-7E17A9198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8349" y="2146492"/>
            <a:ext cx="5233045" cy="417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576018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A0A2C6C-ACEB-4D76-A29E-B1C9FEC52B8B}">
  <ds:schemaRefs>
    <ds:schemaRef ds:uri="http://purl.org/dc/elements/1.1/"/>
    <ds:schemaRef ds:uri="http://schemas.openxmlformats.org/package/2006/metadata/core-properties"/>
    <ds:schemaRef ds:uri="86177072-acf3-469b-be5f-1201de6410bb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terms/"/>
    <ds:schemaRef ds:uri="81b85e46-be1c-4d4d-af3f-3ff4749bae08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479</TotalTime>
  <Words>137</Words>
  <Application>Microsoft Office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Mylius Modern</vt:lpstr>
      <vt:lpstr>Section Heading</vt:lpstr>
      <vt:lpstr>Slide Body - Curious Blue (ABBA)</vt:lpstr>
      <vt:lpstr>PowerPoint Presentation</vt:lpstr>
      <vt:lpstr>predictive model to understand factors that influence buying behaviour</vt:lpstr>
      <vt:lpstr>predictive model to understand factors that influence buying behaviour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Ebin Biju Thomas</cp:lastModifiedBy>
  <cp:revision>15</cp:revision>
  <cp:lastPrinted>2022-06-09T07:44:13Z</cp:lastPrinted>
  <dcterms:created xsi:type="dcterms:W3CDTF">2022-02-22T07:39:05Z</dcterms:created>
  <dcterms:modified xsi:type="dcterms:W3CDTF">2023-07-14T02:34:18Z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