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Aileron" panose="020B0604020202020204" charset="0"/>
      <p:regular r:id="rId10"/>
    </p:embeddedFont>
    <p:embeddedFont>
      <p:font typeface="Alegreya Sans SC" panose="020B0604020202020204" charset="0"/>
      <p:regular r:id="rId11"/>
    </p:embeddedFont>
    <p:embeddedFont>
      <p:font typeface="Alegreya Sans SC Bold" panose="020B0604020202020204" charset="0"/>
      <p:regular r:id="rId12"/>
    </p:embeddedFont>
    <p:embeddedFont>
      <p:font typeface="Open Sans" panose="020F0502020204030204" pitchFamily="34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4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who.int/medicines/en/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03784" y="2679976"/>
            <a:ext cx="8817966" cy="16130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35"/>
              </a:lnSpc>
            </a:pPr>
            <a:r>
              <a:rPr lang="en-US" sz="10126">
                <a:solidFill>
                  <a:srgbClr val="000000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Pharma Search: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03784" y="4025450"/>
            <a:ext cx="11079649" cy="309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13"/>
              </a:lnSpc>
            </a:pPr>
            <a:r>
              <a:rPr lang="en-US" sz="10479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An Intuitive Medicine Locator</a:t>
            </a:r>
          </a:p>
        </p:txBody>
      </p:sp>
      <p:sp>
        <p:nvSpPr>
          <p:cNvPr id="8" name="Freeform 8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243106" y="339752"/>
            <a:ext cx="5766185" cy="2518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03"/>
              </a:lnSpc>
              <a:spcBef>
                <a:spcPct val="0"/>
              </a:spcBef>
            </a:pPr>
            <a:r>
              <a:rPr lang="en-US" sz="2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College of Engineering Cherthala</a:t>
            </a:r>
          </a:p>
          <a:p>
            <a:pPr algn="l">
              <a:lnSpc>
                <a:spcPts val="4103"/>
              </a:lnSpc>
              <a:spcBef>
                <a:spcPct val="0"/>
              </a:spcBef>
            </a:pPr>
            <a:r>
              <a:rPr lang="en-US" sz="2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Dept of Computer Science</a:t>
            </a:r>
          </a:p>
          <a:p>
            <a:pPr algn="l">
              <a:lnSpc>
                <a:spcPts val="4103"/>
              </a:lnSpc>
              <a:spcBef>
                <a:spcPct val="0"/>
              </a:spcBef>
            </a:pPr>
            <a:r>
              <a:rPr lang="en-US" sz="29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Academic Year 2025/26</a:t>
            </a:r>
          </a:p>
          <a:p>
            <a:pPr algn="l">
              <a:lnSpc>
                <a:spcPts val="4103"/>
              </a:lnSpc>
              <a:spcBef>
                <a:spcPct val="0"/>
              </a:spcBef>
            </a:pPr>
            <a:endParaRPr lang="en-US" sz="293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3823"/>
              </a:lnSpc>
              <a:spcBef>
                <a:spcPct val="0"/>
              </a:spcBef>
            </a:pPr>
            <a:endParaRPr lang="en-US" sz="293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3638517" y="7205212"/>
            <a:ext cx="2751262" cy="2957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Group 17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Akbar V A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Amrutha C S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Navya Babu N T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Roshin Benson</a:t>
            </a:r>
          </a:p>
          <a:p>
            <a:pPr algn="l">
              <a:lnSpc>
                <a:spcPts val="3919"/>
              </a:lnSpc>
              <a:spcBef>
                <a:spcPct val="0"/>
              </a:spcBef>
            </a:pPr>
            <a:endParaRPr lang="en-US" sz="2799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110214" y="3365141"/>
            <a:ext cx="13140688" cy="6233417"/>
            <a:chOff x="0" y="0"/>
            <a:chExt cx="3460922" cy="164172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60922" cy="1641723"/>
            </a:xfrm>
            <a:custGeom>
              <a:avLst/>
              <a:gdLst/>
              <a:ahLst/>
              <a:cxnLst/>
              <a:rect l="l" t="t" r="r" b="b"/>
              <a:pathLst>
                <a:path w="3460922" h="1641723">
                  <a:moveTo>
                    <a:pt x="30047" y="0"/>
                  </a:moveTo>
                  <a:lnTo>
                    <a:pt x="3430875" y="0"/>
                  </a:lnTo>
                  <a:cubicBezTo>
                    <a:pt x="3447469" y="0"/>
                    <a:pt x="3460922" y="13452"/>
                    <a:pt x="3460922" y="30047"/>
                  </a:cubicBezTo>
                  <a:lnTo>
                    <a:pt x="3460922" y="1611676"/>
                  </a:lnTo>
                  <a:cubicBezTo>
                    <a:pt x="3460922" y="1628270"/>
                    <a:pt x="3447469" y="1641723"/>
                    <a:pt x="3430875" y="1641723"/>
                  </a:cubicBezTo>
                  <a:lnTo>
                    <a:pt x="30047" y="1641723"/>
                  </a:lnTo>
                  <a:cubicBezTo>
                    <a:pt x="13452" y="1641723"/>
                    <a:pt x="0" y="1628270"/>
                    <a:pt x="0" y="1611676"/>
                  </a:cubicBezTo>
                  <a:lnTo>
                    <a:pt x="0" y="30047"/>
                  </a:lnTo>
                  <a:cubicBezTo>
                    <a:pt x="0" y="13452"/>
                    <a:pt x="13452" y="0"/>
                    <a:pt x="30047" y="0"/>
                  </a:cubicBezTo>
                  <a:close/>
                </a:path>
              </a:pathLst>
            </a:custGeom>
            <a:solidFill>
              <a:srgbClr val="DBE0E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460922" cy="16798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1284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Overview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78299" y="3642663"/>
            <a:ext cx="13372603" cy="52128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6032" lvl="1" indent="-353016" algn="l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user-friendly web application designed to help people quickly find medicines in nearby pharmacies.</a:t>
            </a:r>
          </a:p>
          <a:p>
            <a:pPr marL="706032" lvl="1" indent="-353016" algn="l">
              <a:lnSpc>
                <a:spcPts val="4578"/>
              </a:lnSpc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Uses GPS or custom location input to display pharmacies stocking the desired medicine.</a:t>
            </a:r>
          </a:p>
          <a:p>
            <a:pPr marL="706032" lvl="1" indent="-353016" algn="l">
              <a:lnSpc>
                <a:spcPts val="4578"/>
              </a:lnSpc>
              <a:spcBef>
                <a:spcPct val="0"/>
              </a:spcBef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Offers real-time stock updates, price comparisons, alternative medicine suggestions, and integrated maps for navigation.</a:t>
            </a:r>
          </a:p>
          <a:p>
            <a:pPr marL="706032" lvl="1" indent="-353016" algn="l">
              <a:lnSpc>
                <a:spcPts val="4578"/>
              </a:lnSpc>
              <a:spcBef>
                <a:spcPct val="0"/>
              </a:spcBef>
              <a:buFont typeface="Arial"/>
              <a:buChar char="•"/>
            </a:pPr>
            <a:r>
              <a:rPr lang="en-US" sz="327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Focused on accessibility, ease of use, and reliability for people of all ages and backgrounds.</a:t>
            </a:r>
          </a:p>
          <a:p>
            <a:pPr algn="l">
              <a:lnSpc>
                <a:spcPts val="4578"/>
              </a:lnSpc>
              <a:spcBef>
                <a:spcPct val="0"/>
              </a:spcBef>
            </a:pPr>
            <a:endParaRPr lang="en-US" sz="327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4557186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750473" y="3180888"/>
            <a:ext cx="12736127" cy="6878503"/>
            <a:chOff x="0" y="0"/>
            <a:chExt cx="3354371" cy="18116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54371" cy="1811622"/>
            </a:xfrm>
            <a:custGeom>
              <a:avLst/>
              <a:gdLst/>
              <a:ahLst/>
              <a:cxnLst/>
              <a:rect l="l" t="t" r="r" b="b"/>
              <a:pathLst>
                <a:path w="3354371" h="1811622">
                  <a:moveTo>
                    <a:pt x="31001" y="0"/>
                  </a:moveTo>
                  <a:lnTo>
                    <a:pt x="3323369" y="0"/>
                  </a:lnTo>
                  <a:cubicBezTo>
                    <a:pt x="3340491" y="0"/>
                    <a:pt x="3354371" y="13880"/>
                    <a:pt x="3354371" y="31001"/>
                  </a:cubicBezTo>
                  <a:lnTo>
                    <a:pt x="3354371" y="1780621"/>
                  </a:lnTo>
                  <a:cubicBezTo>
                    <a:pt x="3354371" y="1797743"/>
                    <a:pt x="3340491" y="1811622"/>
                    <a:pt x="3323369" y="1811622"/>
                  </a:cubicBezTo>
                  <a:lnTo>
                    <a:pt x="31001" y="1811622"/>
                  </a:lnTo>
                  <a:cubicBezTo>
                    <a:pt x="13880" y="1811622"/>
                    <a:pt x="0" y="1797743"/>
                    <a:pt x="0" y="1780621"/>
                  </a:cubicBezTo>
                  <a:lnTo>
                    <a:pt x="0" y="31001"/>
                  </a:lnTo>
                  <a:cubicBezTo>
                    <a:pt x="0" y="13880"/>
                    <a:pt x="13880" y="0"/>
                    <a:pt x="31001" y="0"/>
                  </a:cubicBezTo>
                  <a:close/>
                </a:path>
              </a:pathLst>
            </a:custGeom>
            <a:solidFill>
              <a:srgbClr val="DBE0E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354371" cy="18497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Existing System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46821" y="3260366"/>
            <a:ext cx="13028896" cy="66752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75446" lvl="1" indent="-337723" algn="l">
              <a:lnSpc>
                <a:spcPts val="4817"/>
              </a:lnSpc>
              <a:buFont typeface="Arial"/>
              <a:buChar char="•"/>
            </a:pPr>
            <a:r>
              <a:rPr lang="en-US" sz="3128" u="sng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Traditional Method:</a:t>
            </a:r>
          </a:p>
          <a:p>
            <a:pPr marL="1350892" lvl="2" indent="-450297" algn="l">
              <a:lnSpc>
                <a:spcPts val="4817"/>
              </a:lnSpc>
              <a:buFont typeface="Arial"/>
              <a:buChar char="⚬"/>
            </a:pPr>
            <a:r>
              <a:rPr lang="en-US" sz="3128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Patients visit multiple pharmacies physically to check availability.</a:t>
            </a:r>
          </a:p>
          <a:p>
            <a:pPr marL="1350892" lvl="2" indent="-450297" algn="l">
              <a:lnSpc>
                <a:spcPts val="4817"/>
              </a:lnSpc>
              <a:buFont typeface="Arial"/>
              <a:buChar char="⚬"/>
            </a:pPr>
            <a:r>
              <a:rPr lang="en-US" sz="3128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Time-consuming and inconvenient.</a:t>
            </a:r>
          </a:p>
          <a:p>
            <a:pPr marL="675446" lvl="1" indent="-337723" algn="l">
              <a:lnSpc>
                <a:spcPts val="4817"/>
              </a:lnSpc>
              <a:buFont typeface="Arial"/>
              <a:buChar char="•"/>
            </a:pPr>
            <a:r>
              <a:rPr lang="en-US" sz="3128" u="sng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Online Pharmacies:</a:t>
            </a:r>
          </a:p>
          <a:p>
            <a:pPr marL="1350892" lvl="2" indent="-450297" algn="l">
              <a:lnSpc>
                <a:spcPts val="4817"/>
              </a:lnSpc>
              <a:buFont typeface="Arial"/>
              <a:buChar char="⚬"/>
            </a:pPr>
            <a:r>
              <a:rPr lang="en-US" sz="3128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Often focus only on delivery, not local pharmacy searches.</a:t>
            </a:r>
          </a:p>
          <a:p>
            <a:pPr marL="1350892" lvl="2" indent="-450297" algn="l">
              <a:lnSpc>
                <a:spcPts val="4817"/>
              </a:lnSpc>
              <a:buFont typeface="Arial"/>
              <a:buChar char="⚬"/>
            </a:pPr>
            <a:r>
              <a:rPr lang="en-US" sz="3128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Stock updates may not be real-time.</a:t>
            </a:r>
          </a:p>
          <a:p>
            <a:pPr marL="1350892" lvl="2" indent="-450297" algn="l">
              <a:lnSpc>
                <a:spcPts val="4817"/>
              </a:lnSpc>
              <a:buFont typeface="Arial"/>
              <a:buChar char="⚬"/>
            </a:pPr>
            <a:r>
              <a:rPr lang="en-US" sz="3128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Limited scope for alternative medicine suggestions.</a:t>
            </a:r>
          </a:p>
          <a:p>
            <a:pPr marL="675446" lvl="1" indent="-337723" algn="l">
              <a:lnSpc>
                <a:spcPts val="4817"/>
              </a:lnSpc>
              <a:buFont typeface="Arial"/>
              <a:buChar char="•"/>
            </a:pPr>
            <a:r>
              <a:rPr lang="en-US" sz="3128" u="sng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Search Engines:</a:t>
            </a:r>
          </a:p>
          <a:p>
            <a:pPr marL="1350892" lvl="2" indent="-450297" algn="l">
              <a:lnSpc>
                <a:spcPts val="4817"/>
              </a:lnSpc>
              <a:buFont typeface="Arial"/>
              <a:buChar char="⚬"/>
            </a:pPr>
            <a:r>
              <a:rPr lang="en-US" sz="3128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Provide generic results without stock verification or accurate navigation.</a:t>
            </a:r>
          </a:p>
          <a:p>
            <a:pPr algn="l">
              <a:lnSpc>
                <a:spcPts val="4817"/>
              </a:lnSpc>
            </a:pPr>
            <a:endParaRPr lang="en-US" sz="3128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4976481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2"/>
                </a:lnTo>
                <a:lnTo>
                  <a:pt x="0" y="20832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62862" y="2728429"/>
            <a:ext cx="13323738" cy="7558571"/>
            <a:chOff x="0" y="0"/>
            <a:chExt cx="3509133" cy="199073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09133" cy="1990735"/>
            </a:xfrm>
            <a:custGeom>
              <a:avLst/>
              <a:gdLst/>
              <a:ahLst/>
              <a:cxnLst/>
              <a:rect l="l" t="t" r="r" b="b"/>
              <a:pathLst>
                <a:path w="3509133" h="1990735">
                  <a:moveTo>
                    <a:pt x="29634" y="0"/>
                  </a:moveTo>
                  <a:lnTo>
                    <a:pt x="3479498" y="0"/>
                  </a:lnTo>
                  <a:cubicBezTo>
                    <a:pt x="3487358" y="0"/>
                    <a:pt x="3494896" y="3122"/>
                    <a:pt x="3500453" y="8680"/>
                  </a:cubicBezTo>
                  <a:cubicBezTo>
                    <a:pt x="3506010" y="14237"/>
                    <a:pt x="3509133" y="21775"/>
                    <a:pt x="3509133" y="29634"/>
                  </a:cubicBezTo>
                  <a:lnTo>
                    <a:pt x="3509133" y="1961101"/>
                  </a:lnTo>
                  <a:cubicBezTo>
                    <a:pt x="3509133" y="1968960"/>
                    <a:pt x="3506010" y="1976498"/>
                    <a:pt x="3500453" y="1982055"/>
                  </a:cubicBezTo>
                  <a:cubicBezTo>
                    <a:pt x="3494896" y="1987613"/>
                    <a:pt x="3487358" y="1990735"/>
                    <a:pt x="3479498" y="1990735"/>
                  </a:cubicBezTo>
                  <a:lnTo>
                    <a:pt x="29634" y="1990735"/>
                  </a:lnTo>
                  <a:cubicBezTo>
                    <a:pt x="21775" y="1990735"/>
                    <a:pt x="14237" y="1987613"/>
                    <a:pt x="8680" y="1982055"/>
                  </a:cubicBezTo>
                  <a:cubicBezTo>
                    <a:pt x="3122" y="1976498"/>
                    <a:pt x="0" y="1968960"/>
                    <a:pt x="0" y="1961101"/>
                  </a:cubicBezTo>
                  <a:lnTo>
                    <a:pt x="0" y="29634"/>
                  </a:lnTo>
                  <a:cubicBezTo>
                    <a:pt x="0" y="21775"/>
                    <a:pt x="3122" y="14237"/>
                    <a:pt x="8680" y="8680"/>
                  </a:cubicBezTo>
                  <a:cubicBezTo>
                    <a:pt x="14237" y="3122"/>
                    <a:pt x="21775" y="0"/>
                    <a:pt x="29634" y="0"/>
                  </a:cubicBezTo>
                  <a:close/>
                </a:path>
              </a:pathLst>
            </a:custGeom>
            <a:solidFill>
              <a:srgbClr val="DBE0E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509133" cy="20288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2370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Proposed System</a:t>
            </a:r>
          </a:p>
          <a:p>
            <a:pPr algn="ctr">
              <a:lnSpc>
                <a:spcPts val="8560"/>
              </a:lnSpc>
            </a:pPr>
            <a:endParaRPr lang="en-US" sz="8000" b="1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750473" y="3167134"/>
            <a:ext cx="12736127" cy="76307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8011" lvl="1" indent="-354005" algn="l">
              <a:lnSpc>
                <a:spcPts val="5050"/>
              </a:lnSpc>
              <a:buFont typeface="Arial"/>
              <a:buChar char="•"/>
            </a:pPr>
            <a:r>
              <a:rPr lang="en-US" sz="327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 centralized, GPS-enabled medicine search platform.</a:t>
            </a:r>
          </a:p>
          <a:p>
            <a:pPr marL="708011" lvl="1" indent="-354005" algn="l">
              <a:lnSpc>
                <a:spcPts val="5050"/>
              </a:lnSpc>
              <a:buFont typeface="Arial"/>
              <a:buChar char="•"/>
            </a:pPr>
            <a:r>
              <a:rPr lang="en-US" sz="3279" u="sng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Features</a:t>
            </a:r>
            <a:r>
              <a:rPr lang="en-US" sz="327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:</a:t>
            </a:r>
          </a:p>
          <a:p>
            <a:pPr marL="1416021" lvl="2" indent="-472007" algn="l">
              <a:lnSpc>
                <a:spcPts val="5050"/>
              </a:lnSpc>
              <a:buFont typeface="Arial"/>
              <a:buChar char="⚬"/>
            </a:pPr>
            <a:r>
              <a:rPr lang="en-US" sz="327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Real-time stock updates from connected pharmacies.</a:t>
            </a:r>
          </a:p>
          <a:p>
            <a:pPr marL="1416021" lvl="2" indent="-472007" algn="l">
              <a:lnSpc>
                <a:spcPts val="5050"/>
              </a:lnSpc>
              <a:buFont typeface="Arial"/>
              <a:buChar char="⚬"/>
            </a:pPr>
            <a:r>
              <a:rPr lang="en-US" sz="327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Sorting by distance, price, and ratings.</a:t>
            </a:r>
          </a:p>
          <a:p>
            <a:pPr marL="1416021" lvl="2" indent="-472007" algn="l">
              <a:lnSpc>
                <a:spcPts val="5050"/>
              </a:lnSpc>
              <a:buFont typeface="Arial"/>
              <a:buChar char="⚬"/>
            </a:pPr>
            <a:r>
              <a:rPr lang="en-US" sz="327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Integrated map for step-by-step navigation.</a:t>
            </a:r>
          </a:p>
          <a:p>
            <a:pPr marL="1416021" lvl="2" indent="-472007" algn="l">
              <a:lnSpc>
                <a:spcPts val="5050"/>
              </a:lnSpc>
              <a:buFont typeface="Arial"/>
              <a:buChar char="⚬"/>
            </a:pPr>
            <a:r>
              <a:rPr lang="en-US" sz="327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In-app ordering and secure payment options.</a:t>
            </a:r>
          </a:p>
          <a:p>
            <a:pPr marL="1416021" lvl="2" indent="-472007" algn="l">
              <a:lnSpc>
                <a:spcPts val="5050"/>
              </a:lnSpc>
              <a:buFont typeface="Arial"/>
              <a:buChar char="⚬"/>
            </a:pPr>
            <a:r>
              <a:rPr lang="en-US" sz="327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Alternative medicine suggestions if primary choice unavailable.</a:t>
            </a:r>
          </a:p>
          <a:p>
            <a:pPr marL="1416021" lvl="2" indent="-472007" algn="l">
              <a:lnSpc>
                <a:spcPts val="5050"/>
              </a:lnSpc>
              <a:buFont typeface="Arial"/>
              <a:buChar char="⚬"/>
            </a:pPr>
            <a:r>
              <a:rPr lang="en-US" sz="327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Prescription upload for prescription-only medicines.</a:t>
            </a:r>
          </a:p>
          <a:p>
            <a:pPr marL="1416021" lvl="2" indent="-472007" algn="l">
              <a:lnSpc>
                <a:spcPts val="5050"/>
              </a:lnSpc>
              <a:buFont typeface="Arial"/>
              <a:buChar char="⚬"/>
            </a:pPr>
            <a:r>
              <a:rPr lang="en-US" sz="327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Multilingual support for wider accessibility.</a:t>
            </a:r>
          </a:p>
          <a:p>
            <a:pPr marL="1416021" lvl="2" indent="-472007" algn="l">
              <a:lnSpc>
                <a:spcPts val="5050"/>
              </a:lnSpc>
              <a:buFont typeface="Arial"/>
              <a:buChar char="⚬"/>
            </a:pPr>
            <a:r>
              <a:rPr lang="en-US" sz="3279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Notification system for restocked items.</a:t>
            </a:r>
          </a:p>
          <a:p>
            <a:pPr algn="l">
              <a:lnSpc>
                <a:spcPts val="5050"/>
              </a:lnSpc>
            </a:pPr>
            <a:endParaRPr lang="en-US" sz="3279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629741" y="3194621"/>
            <a:ext cx="13028518" cy="6864771"/>
            <a:chOff x="0" y="0"/>
            <a:chExt cx="3431379" cy="18080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431379" cy="1808005"/>
            </a:xfrm>
            <a:custGeom>
              <a:avLst/>
              <a:gdLst/>
              <a:ahLst/>
              <a:cxnLst/>
              <a:rect l="l" t="t" r="r" b="b"/>
              <a:pathLst>
                <a:path w="3431379" h="1808005">
                  <a:moveTo>
                    <a:pt x="30306" y="0"/>
                  </a:moveTo>
                  <a:lnTo>
                    <a:pt x="3401074" y="0"/>
                  </a:lnTo>
                  <a:cubicBezTo>
                    <a:pt x="3409111" y="0"/>
                    <a:pt x="3416820" y="3193"/>
                    <a:pt x="3422503" y="8876"/>
                  </a:cubicBezTo>
                  <a:cubicBezTo>
                    <a:pt x="3428186" y="14560"/>
                    <a:pt x="3431379" y="22268"/>
                    <a:pt x="3431379" y="30306"/>
                  </a:cubicBezTo>
                  <a:lnTo>
                    <a:pt x="3431379" y="1777700"/>
                  </a:lnTo>
                  <a:cubicBezTo>
                    <a:pt x="3431379" y="1785737"/>
                    <a:pt x="3428186" y="1793446"/>
                    <a:pt x="3422503" y="1799129"/>
                  </a:cubicBezTo>
                  <a:cubicBezTo>
                    <a:pt x="3416820" y="1804813"/>
                    <a:pt x="3409111" y="1808005"/>
                    <a:pt x="3401074" y="1808005"/>
                  </a:cubicBezTo>
                  <a:lnTo>
                    <a:pt x="30306" y="1808005"/>
                  </a:lnTo>
                  <a:cubicBezTo>
                    <a:pt x="22268" y="1808005"/>
                    <a:pt x="14560" y="1804813"/>
                    <a:pt x="8876" y="1799129"/>
                  </a:cubicBezTo>
                  <a:cubicBezTo>
                    <a:pt x="3193" y="1793446"/>
                    <a:pt x="0" y="1785737"/>
                    <a:pt x="0" y="1777700"/>
                  </a:cubicBezTo>
                  <a:lnTo>
                    <a:pt x="0" y="30306"/>
                  </a:lnTo>
                  <a:cubicBezTo>
                    <a:pt x="0" y="22268"/>
                    <a:pt x="3193" y="14560"/>
                    <a:pt x="8876" y="8876"/>
                  </a:cubicBezTo>
                  <a:cubicBezTo>
                    <a:pt x="14560" y="3193"/>
                    <a:pt x="22268" y="0"/>
                    <a:pt x="30306" y="0"/>
                  </a:cubicBezTo>
                  <a:close/>
                </a:path>
              </a:pathLst>
            </a:custGeom>
            <a:solidFill>
              <a:srgbClr val="DBE0E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431379" cy="18461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1284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Relevance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08132" y="3061271"/>
            <a:ext cx="11114781" cy="6686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4352" lvl="1" indent="-417176" algn="l">
              <a:lnSpc>
                <a:spcPts val="5951"/>
              </a:lnSpc>
              <a:buFont typeface="Arial"/>
              <a:buChar char="•"/>
            </a:pPr>
            <a:r>
              <a:rPr lang="en-US" sz="38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For Users: Saves time, ensures medicine availability, improves healthcare accessibility.</a:t>
            </a:r>
          </a:p>
          <a:p>
            <a:pPr marL="834352" lvl="1" indent="-417176" algn="l">
              <a:lnSpc>
                <a:spcPts val="5951"/>
              </a:lnSpc>
              <a:buFont typeface="Arial"/>
              <a:buChar char="•"/>
            </a:pPr>
            <a:r>
              <a:rPr lang="en-US" sz="38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For Pharmacies: Increases visibility, builds trust, and boosts sales.</a:t>
            </a:r>
          </a:p>
          <a:p>
            <a:pPr marL="834352" lvl="1" indent="-417176" algn="l">
              <a:lnSpc>
                <a:spcPts val="5951"/>
              </a:lnSpc>
              <a:buFont typeface="Arial"/>
              <a:buChar char="•"/>
            </a:pPr>
            <a:r>
              <a:rPr lang="en-US" sz="38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For Healthcare Sector: Encourages efficient medicine distribution, reduces delays in treatment.</a:t>
            </a:r>
          </a:p>
          <a:p>
            <a:pPr marL="834352" lvl="1" indent="-417176" algn="l">
              <a:lnSpc>
                <a:spcPts val="5951"/>
              </a:lnSpc>
              <a:buFont typeface="Arial"/>
              <a:buChar char="•"/>
            </a:pPr>
            <a:r>
              <a:rPr lang="en-US" sz="3864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For Society: Enhances overall public health convenience and reduces medicine wastage.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698662" y="3365141"/>
            <a:ext cx="14967575" cy="5347562"/>
            <a:chOff x="0" y="0"/>
            <a:chExt cx="3942077" cy="140841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942077" cy="1408411"/>
            </a:xfrm>
            <a:custGeom>
              <a:avLst/>
              <a:gdLst/>
              <a:ahLst/>
              <a:cxnLst/>
              <a:rect l="l" t="t" r="r" b="b"/>
              <a:pathLst>
                <a:path w="3942077" h="1408411">
                  <a:moveTo>
                    <a:pt x="26380" y="0"/>
                  </a:moveTo>
                  <a:lnTo>
                    <a:pt x="3915698" y="0"/>
                  </a:lnTo>
                  <a:cubicBezTo>
                    <a:pt x="3930267" y="0"/>
                    <a:pt x="3942077" y="11811"/>
                    <a:pt x="3942077" y="26380"/>
                  </a:cubicBezTo>
                  <a:lnTo>
                    <a:pt x="3942077" y="1382032"/>
                  </a:lnTo>
                  <a:cubicBezTo>
                    <a:pt x="3942077" y="1389028"/>
                    <a:pt x="3939298" y="1395738"/>
                    <a:pt x="3934351" y="1400685"/>
                  </a:cubicBezTo>
                  <a:cubicBezTo>
                    <a:pt x="3929404" y="1405632"/>
                    <a:pt x="3922694" y="1408411"/>
                    <a:pt x="3915698" y="1408411"/>
                  </a:cubicBezTo>
                  <a:lnTo>
                    <a:pt x="26380" y="1408411"/>
                  </a:lnTo>
                  <a:cubicBezTo>
                    <a:pt x="19383" y="1408411"/>
                    <a:pt x="12674" y="1405632"/>
                    <a:pt x="7726" y="1400685"/>
                  </a:cubicBezTo>
                  <a:cubicBezTo>
                    <a:pt x="2779" y="1395738"/>
                    <a:pt x="0" y="1389028"/>
                    <a:pt x="0" y="1382032"/>
                  </a:cubicBezTo>
                  <a:lnTo>
                    <a:pt x="0" y="26380"/>
                  </a:lnTo>
                  <a:cubicBezTo>
                    <a:pt x="0" y="19383"/>
                    <a:pt x="2779" y="12674"/>
                    <a:pt x="7726" y="7726"/>
                  </a:cubicBezTo>
                  <a:cubicBezTo>
                    <a:pt x="12674" y="2779"/>
                    <a:pt x="19383" y="0"/>
                    <a:pt x="26380" y="0"/>
                  </a:cubicBezTo>
                  <a:close/>
                </a:path>
              </a:pathLst>
            </a:custGeom>
            <a:solidFill>
              <a:srgbClr val="DBE0E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942077" cy="1446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1284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Future Scope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44754" y="3437362"/>
            <a:ext cx="14361566" cy="4920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85498" lvl="1" indent="-342749" algn="ctr">
              <a:lnSpc>
                <a:spcPts val="4889"/>
              </a:lnSpc>
              <a:buFont typeface="Arial"/>
              <a:buChar char="•"/>
            </a:pPr>
            <a:r>
              <a:rPr lang="en-US" sz="3175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AI-based Recommendation System: Suggest better alternatives based on medical history.</a:t>
            </a:r>
          </a:p>
          <a:p>
            <a:pPr marL="685498" lvl="1" indent="-342749" algn="ctr">
              <a:lnSpc>
                <a:spcPts val="4889"/>
              </a:lnSpc>
              <a:buFont typeface="Arial"/>
              <a:buChar char="•"/>
            </a:pPr>
            <a:r>
              <a:rPr lang="en-US" sz="3175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Pharmacy Chain Integration: Nationwide database for wider coverage.</a:t>
            </a:r>
          </a:p>
          <a:p>
            <a:pPr marL="685498" lvl="1" indent="-342749" algn="ctr">
              <a:lnSpc>
                <a:spcPts val="4889"/>
              </a:lnSpc>
              <a:buFont typeface="Arial"/>
              <a:buChar char="•"/>
            </a:pPr>
            <a:r>
              <a:rPr lang="en-US" sz="3175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Telemedicine Integration: Direct doctor consultation within the app.</a:t>
            </a:r>
          </a:p>
          <a:p>
            <a:pPr marL="685498" lvl="1" indent="-342749" algn="ctr">
              <a:lnSpc>
                <a:spcPts val="4889"/>
              </a:lnSpc>
              <a:buFont typeface="Arial"/>
              <a:buChar char="•"/>
            </a:pPr>
            <a:r>
              <a:rPr lang="en-US" sz="3175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Voice Search &amp; Accessibility Tools: For visually impaired and elderly users.</a:t>
            </a:r>
          </a:p>
          <a:p>
            <a:pPr marL="685498" lvl="1" indent="-342749" algn="ctr">
              <a:lnSpc>
                <a:spcPts val="4889"/>
              </a:lnSpc>
              <a:buFont typeface="Arial"/>
              <a:buChar char="•"/>
            </a:pPr>
            <a:r>
              <a:rPr lang="en-US" sz="3175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Medicine Delivery Drones (Long-term): For remote areas.</a:t>
            </a:r>
          </a:p>
          <a:p>
            <a:pPr marL="685498" lvl="1" indent="-342749" algn="ctr">
              <a:lnSpc>
                <a:spcPts val="4889"/>
              </a:lnSpc>
              <a:buFont typeface="Arial"/>
              <a:buChar char="•"/>
            </a:pPr>
            <a:r>
              <a:rPr lang="en-US" sz="3175">
                <a:solidFill>
                  <a:srgbClr val="000000"/>
                </a:solidFill>
                <a:latin typeface="Aileron"/>
                <a:ea typeface="Aileron"/>
                <a:cs typeface="Aileron"/>
                <a:sym typeface="Aileron"/>
              </a:rPr>
              <a:t>Blockchain-based Prescription Verification: To prevent fraud and misuse.</a:t>
            </a:r>
          </a:p>
          <a:p>
            <a:pPr algn="ctr">
              <a:lnSpc>
                <a:spcPts val="4889"/>
              </a:lnSpc>
            </a:pPr>
            <a:endParaRPr lang="en-US" sz="3175">
              <a:solidFill>
                <a:srgbClr val="000000"/>
              </a:solidFill>
              <a:latin typeface="Aileron"/>
              <a:ea typeface="Aileron"/>
              <a:cs typeface="Aileron"/>
              <a:sym typeface="Ailero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557186" y="-5988665"/>
            <a:ext cx="11718479" cy="20832852"/>
          </a:xfrm>
          <a:custGeom>
            <a:avLst/>
            <a:gdLst/>
            <a:ahLst/>
            <a:cxnLst/>
            <a:rect l="l" t="t" r="r" b="b"/>
            <a:pathLst>
              <a:path w="11718479" h="20832852">
                <a:moveTo>
                  <a:pt x="0" y="0"/>
                </a:moveTo>
                <a:lnTo>
                  <a:pt x="11718479" y="0"/>
                </a:lnTo>
                <a:lnTo>
                  <a:pt x="11718479" y="20832851"/>
                </a:lnTo>
                <a:lnTo>
                  <a:pt x="0" y="208328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750473" y="2703739"/>
            <a:ext cx="12376386" cy="7355652"/>
            <a:chOff x="0" y="0"/>
            <a:chExt cx="3259624" cy="193729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259624" cy="1937291"/>
            </a:xfrm>
            <a:custGeom>
              <a:avLst/>
              <a:gdLst/>
              <a:ahLst/>
              <a:cxnLst/>
              <a:rect l="l" t="t" r="r" b="b"/>
              <a:pathLst>
                <a:path w="3259624" h="1937291">
                  <a:moveTo>
                    <a:pt x="31903" y="0"/>
                  </a:moveTo>
                  <a:lnTo>
                    <a:pt x="3227722" y="0"/>
                  </a:lnTo>
                  <a:cubicBezTo>
                    <a:pt x="3236183" y="0"/>
                    <a:pt x="3244297" y="3361"/>
                    <a:pt x="3250280" y="9344"/>
                  </a:cubicBezTo>
                  <a:cubicBezTo>
                    <a:pt x="3256263" y="15327"/>
                    <a:pt x="3259624" y="23441"/>
                    <a:pt x="3259624" y="31903"/>
                  </a:cubicBezTo>
                  <a:lnTo>
                    <a:pt x="3259624" y="1905389"/>
                  </a:lnTo>
                  <a:cubicBezTo>
                    <a:pt x="3259624" y="1913850"/>
                    <a:pt x="3256263" y="1921964"/>
                    <a:pt x="3250280" y="1927947"/>
                  </a:cubicBezTo>
                  <a:cubicBezTo>
                    <a:pt x="3244297" y="1933930"/>
                    <a:pt x="3236183" y="1937291"/>
                    <a:pt x="3227722" y="1937291"/>
                  </a:cubicBezTo>
                  <a:lnTo>
                    <a:pt x="31903" y="1937291"/>
                  </a:lnTo>
                  <a:cubicBezTo>
                    <a:pt x="23441" y="1937291"/>
                    <a:pt x="15327" y="1933930"/>
                    <a:pt x="9344" y="1927947"/>
                  </a:cubicBezTo>
                  <a:cubicBezTo>
                    <a:pt x="3361" y="1921964"/>
                    <a:pt x="0" y="1913850"/>
                    <a:pt x="0" y="1905389"/>
                  </a:cubicBezTo>
                  <a:lnTo>
                    <a:pt x="0" y="31903"/>
                  </a:lnTo>
                  <a:cubicBezTo>
                    <a:pt x="0" y="23441"/>
                    <a:pt x="3361" y="15327"/>
                    <a:pt x="9344" y="9344"/>
                  </a:cubicBezTo>
                  <a:cubicBezTo>
                    <a:pt x="15327" y="3361"/>
                    <a:pt x="23441" y="0"/>
                    <a:pt x="31903" y="0"/>
                  </a:cubicBezTo>
                  <a:close/>
                </a:path>
              </a:pathLst>
            </a:custGeom>
            <a:solidFill>
              <a:srgbClr val="DBE0E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3259624" cy="20039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734051" lvl="1" indent="-367026" algn="l">
                <a:lnSpc>
                  <a:spcPts val="4759"/>
                </a:lnSpc>
                <a:buAutoNum type="arabicPeriod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World Health Organization (WHO) – Access to Medicines-</a:t>
              </a:r>
              <a:r>
                <a:rPr lang="en-US" sz="3399" u="sng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  <a:hlinkClick r:id="rId8" tooltip="https://www.who.int/medicines/en/"/>
                </a:rPr>
                <a:t>https://www.who.int/medicines/en/</a:t>
              </a:r>
            </a:p>
            <a:p>
              <a:pPr marL="734051" lvl="1" indent="-367026" algn="l">
                <a:lnSpc>
                  <a:spcPts val="4759"/>
                </a:lnSpc>
                <a:buAutoNum type="arabicPeriod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National Health Portal of India – Pharmaceutical Information-https://www.nhp.gov.in/</a:t>
              </a:r>
            </a:p>
            <a:p>
              <a:pPr marL="734051" lvl="1" indent="-367026" algn="l">
                <a:lnSpc>
                  <a:spcPts val="4759"/>
                </a:lnSpc>
                <a:buAutoNum type="arabicPeriod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Statista – Online Pharmacy Market in India-https://www.statista.com/</a:t>
              </a:r>
            </a:p>
            <a:p>
              <a:pPr marL="734051" lvl="1" indent="-367026" algn="l">
                <a:lnSpc>
                  <a:spcPts val="4759"/>
                </a:lnSpc>
                <a:buAutoNum type="arabicPeriod"/>
              </a:pPr>
              <a:r>
                <a:rPr lang="en-US" sz="3399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Google Maps Platform – Location &amp; Navigation Services Documentation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78428" y="1509864"/>
            <a:ext cx="8531143" cy="1284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60"/>
              </a:lnSpc>
            </a:pPr>
            <a:r>
              <a:rPr lang="en-US" sz="8000" b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References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519025" y="396902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0" y="2359274"/>
                </a:moveTo>
                <a:lnTo>
                  <a:pt x="2359274" y="2359274"/>
                </a:lnTo>
                <a:lnTo>
                  <a:pt x="2359274" y="0"/>
                </a:lnTo>
                <a:lnTo>
                  <a:pt x="0" y="0"/>
                </a:lnTo>
                <a:lnTo>
                  <a:pt x="0" y="2359274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H="1">
            <a:off x="15486600" y="7366014"/>
            <a:ext cx="2359274" cy="2359274"/>
          </a:xfrm>
          <a:custGeom>
            <a:avLst/>
            <a:gdLst/>
            <a:ahLst/>
            <a:cxnLst/>
            <a:rect l="l" t="t" r="r" b="b"/>
            <a:pathLst>
              <a:path w="2359274" h="2359274">
                <a:moveTo>
                  <a:pt x="2359274" y="0"/>
                </a:moveTo>
                <a:lnTo>
                  <a:pt x="0" y="0"/>
                </a:lnTo>
                <a:lnTo>
                  <a:pt x="0" y="2359274"/>
                </a:lnTo>
                <a:lnTo>
                  <a:pt x="2359274" y="2359274"/>
                </a:lnTo>
                <a:lnTo>
                  <a:pt x="235927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486600" y="39690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53953" y="3669672"/>
            <a:ext cx="7691481" cy="2823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035"/>
              </a:lnSpc>
            </a:pPr>
            <a:r>
              <a:rPr lang="en-US" sz="17790">
                <a:solidFill>
                  <a:srgbClr val="000000"/>
                </a:solidFill>
                <a:latin typeface="Alegreya Sans SC"/>
                <a:ea typeface="Alegreya Sans SC"/>
                <a:cs typeface="Alegreya Sans SC"/>
                <a:sym typeface="Alegreya Sans SC"/>
              </a:rPr>
              <a:t>Thank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144000" y="3669672"/>
            <a:ext cx="4343400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045"/>
              </a:lnSpc>
            </a:pPr>
            <a:r>
              <a:rPr lang="en-US" sz="17799" b="1" dirty="0" err="1">
                <a:solidFill>
                  <a:srgbClr val="000000"/>
                </a:solidFill>
                <a:latin typeface="Alegreya Sans SC Bold"/>
                <a:ea typeface="Alegreya Sans SC Bold"/>
                <a:cs typeface="Alegreya Sans SC Bold"/>
                <a:sym typeface="Alegreya Sans SC Bold"/>
              </a:rPr>
              <a:t>YOu</a:t>
            </a:r>
            <a:endParaRPr lang="en-US" sz="17799" b="1" dirty="0">
              <a:solidFill>
                <a:srgbClr val="000000"/>
              </a:solidFill>
              <a:latin typeface="Alegreya Sans SC Bold"/>
              <a:ea typeface="Alegreya Sans SC Bold"/>
              <a:cs typeface="Alegreya Sans SC Bold"/>
              <a:sym typeface="Alegreya Sans SC Bold"/>
            </a:endParaRPr>
          </a:p>
        </p:txBody>
      </p:sp>
      <p:sp>
        <p:nvSpPr>
          <p:cNvPr id="8" name="Freeform 8"/>
          <p:cNvSpPr/>
          <p:nvPr/>
        </p:nvSpPr>
        <p:spPr>
          <a:xfrm>
            <a:off x="57095" y="7366014"/>
            <a:ext cx="2693378" cy="2693378"/>
          </a:xfrm>
          <a:custGeom>
            <a:avLst/>
            <a:gdLst/>
            <a:ahLst/>
            <a:cxnLst/>
            <a:rect l="l" t="t" r="r" b="b"/>
            <a:pathLst>
              <a:path w="2693378" h="2693378">
                <a:moveTo>
                  <a:pt x="0" y="0"/>
                </a:moveTo>
                <a:lnTo>
                  <a:pt x="2693378" y="0"/>
                </a:lnTo>
                <a:lnTo>
                  <a:pt x="2693378" y="2693378"/>
                </a:lnTo>
                <a:lnTo>
                  <a:pt x="0" y="269337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24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410</Words>
  <Application>Microsoft Office PowerPoint</Application>
  <PresentationFormat>Custom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Alegreya Sans SC Bold</vt:lpstr>
      <vt:lpstr>Aileron</vt:lpstr>
      <vt:lpstr>Alegreya Sans SC</vt:lpstr>
      <vt:lpstr>Open Sans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Modern Geometric Research Project Presentation</dc:title>
  <cp:lastModifiedBy>AKBAR V A</cp:lastModifiedBy>
  <cp:revision>2</cp:revision>
  <dcterms:created xsi:type="dcterms:W3CDTF">2006-08-16T00:00:00Z</dcterms:created>
  <dcterms:modified xsi:type="dcterms:W3CDTF">2025-08-13T16:56:37Z</dcterms:modified>
  <dc:identifier>DAGv-AZYu2E</dc:identifier>
</cp:coreProperties>
</file>