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71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mentaidnews.wordpress.com/2016/08/24/pros-and-cons-of-foreign-aid/" TargetMode="External"/><Relationship Id="rId7" Type="http://schemas.openxmlformats.org/officeDocument/2006/relationships/hyperlink" Target="https://www.theguardian.com/world/2017/feb/14/bill-gates-philanthropy-warren-buffett-vaccines-infant-mortalit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theguardian.com/commentisfree/2018/sep/02/as-a-system-foreign-aid-is-a-fraud-and-does-nothing-for-inequality" TargetMode="External"/><Relationship Id="rId5" Type="http://schemas.openxmlformats.org/officeDocument/2006/relationships/hyperlink" Target="https://borgenproject.org/polio-eradication-in-nigeria-demolishing-disease/" TargetMode="External"/><Relationship Id="rId4" Type="http://schemas.openxmlformats.org/officeDocument/2006/relationships/hyperlink" Target="https://blogs.spectator.co.uk/2017/04/982442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mentaidnews.wordpress.com/2016/08/24/pros-and-cons-of-foreign-aid/" TargetMode="External"/><Relationship Id="rId7" Type="http://schemas.openxmlformats.org/officeDocument/2006/relationships/hyperlink" Target="https://www.theguardian.com/commentisfree/2018/sep/02/as-a-system-foreign-aid-is-a-fraud-and-does-nothing-for-inequalit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blogs.spectator.co.uk/2017/04/9824422/" TargetMode="External"/><Relationship Id="rId5" Type="http://schemas.openxmlformats.org/officeDocument/2006/relationships/hyperlink" Target="https://www.theguardian.com/world/2017/feb/14/bill-gates-philanthropy-warren-buffett-vaccines-infant-mortality" TargetMode="External"/><Relationship Id="rId4" Type="http://schemas.openxmlformats.org/officeDocument/2006/relationships/hyperlink" Target="https://borgenproject.org/polio-eradication-in-nigeria-demolishing-dise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smtClean="0"/>
              <a:t>Relationship between Foreign Aid and GDP Growth</a:t>
            </a:r>
            <a:br>
              <a:rPr lang="en" sz="4500" dirty="0" smtClean="0"/>
            </a:br>
            <a:r>
              <a:rPr lang="en" sz="4500" dirty="0"/>
              <a:t/>
            </a:r>
            <a:br>
              <a:rPr lang="en" sz="4500" dirty="0"/>
            </a:br>
            <a:r>
              <a:rPr lang="en" sz="2800" dirty="0" smtClean="0"/>
              <a:t>Case Study based on Nepal</a:t>
            </a:r>
            <a:endParaRPr sz="4500" dirty="0"/>
          </a:p>
        </p:txBody>
      </p:sp>
      <p:sp>
        <p:nvSpPr>
          <p:cNvPr id="55" name="Google Shape;55;p13"/>
          <p:cNvSpPr txBox="1">
            <a:spLocks noGrp="1"/>
          </p:cNvSpPr>
          <p:nvPr>
            <p:ph type="subTitle" idx="1"/>
          </p:nvPr>
        </p:nvSpPr>
        <p:spPr>
          <a:xfrm>
            <a:off x="311708" y="4281926"/>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Bishwaraj Bhattarai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Dataset</a:t>
            </a:r>
            <a:r>
              <a:rPr lang="en" dirty="0"/>
              <a:t> </a:t>
            </a:r>
            <a:r>
              <a:rPr lang="en" dirty="0" smtClean="0"/>
              <a:t>Used</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This study explores the relationship between foreign aid i.e. Overseas Development Aid (ODA) per Capita ($) and Gross Domestic Product per Capita($) using the </a:t>
            </a:r>
            <a:r>
              <a:rPr lang="en-GB" b="1" u="sng" dirty="0" smtClean="0">
                <a:solidFill>
                  <a:schemeClr val="accent1">
                    <a:lumMod val="75000"/>
                  </a:schemeClr>
                </a:solidFill>
              </a:rPr>
              <a:t>World Development Indicators </a:t>
            </a:r>
            <a:r>
              <a:rPr lang="en-GB" dirty="0" smtClean="0"/>
              <a:t>dataset.</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smtClean="0"/>
              <a:t>Role of Foreign Aid represented by Overseas D</a:t>
            </a:r>
            <a:r>
              <a:rPr lang="en-GB" sz="1200" dirty="0" smtClean="0"/>
              <a:t>e</a:t>
            </a:r>
            <a:r>
              <a:rPr lang="en" sz="1200" dirty="0" smtClean="0"/>
              <a:t>velopment Assistance, (here ‘Net ODA received per capita - $) is one of the most debated issue in development economics [1]. </a:t>
            </a:r>
          </a:p>
          <a:p>
            <a:pPr marL="0" lvl="0" indent="0" algn="l" rtl="0">
              <a:spcBef>
                <a:spcPts val="0"/>
              </a:spcBef>
              <a:spcAft>
                <a:spcPts val="1600"/>
              </a:spcAft>
              <a:buNone/>
            </a:pPr>
            <a:r>
              <a:rPr lang="en" sz="1200" dirty="0" smtClean="0"/>
              <a:t>Proponents cite success stories from polio eradication to recent initiatives for sanitation and vaccination by Bill Gates as instrumental in tackling the broad development challenges faced the mankind [2], [3].</a:t>
            </a:r>
          </a:p>
          <a:p>
            <a:pPr marL="0" lvl="0" indent="0" algn="l" rtl="0">
              <a:spcBef>
                <a:spcPts val="0"/>
              </a:spcBef>
              <a:spcAft>
                <a:spcPts val="1600"/>
              </a:spcAft>
              <a:buNone/>
            </a:pPr>
            <a:r>
              <a:rPr lang="en-GB" sz="1200" dirty="0" smtClean="0"/>
              <a:t>However critics of foreign aid system point out that the aid system is highly inefficient in reaching and helping the most needy, while a lot of the aid amount goes to operational expenses that often reaches the already well of as well as foreign development officials [4], [5].</a:t>
            </a:r>
          </a:p>
          <a:p>
            <a:pPr marL="0" lvl="0" indent="0" algn="l" rtl="0">
              <a:spcBef>
                <a:spcPts val="0"/>
              </a:spcBef>
              <a:spcAft>
                <a:spcPts val="1600"/>
              </a:spcAft>
              <a:buNone/>
            </a:pPr>
            <a:r>
              <a:rPr lang="en-GB" sz="1200" dirty="0" smtClean="0"/>
              <a:t>The objective of this study is to look at how the amount of foreign aid received by a country (here indicated by ODA per capita) is correlated to GDP growth per capita (here indicated by GDP per capita), by considering the case of one of the least developed country in the world – Nepal.</a:t>
            </a:r>
            <a:endParaRPr sz="1200" dirty="0"/>
          </a:p>
        </p:txBody>
      </p:sp>
      <p:sp>
        <p:nvSpPr>
          <p:cNvPr id="2" name="TextBox 1"/>
          <p:cNvSpPr txBox="1"/>
          <p:nvPr/>
        </p:nvSpPr>
        <p:spPr>
          <a:xfrm>
            <a:off x="0" y="4703625"/>
            <a:ext cx="9033164" cy="369332"/>
          </a:xfrm>
          <a:prstGeom prst="rect">
            <a:avLst/>
          </a:prstGeom>
          <a:noFill/>
        </p:spPr>
        <p:txBody>
          <a:bodyPr wrap="square" rtlCol="0">
            <a:spAutoFit/>
          </a:bodyPr>
          <a:lstStyle/>
          <a:p>
            <a:r>
              <a:rPr lang="en-GB" sz="600" dirty="0" smtClean="0"/>
              <a:t>[1] </a:t>
            </a:r>
            <a:r>
              <a:rPr lang="en-GB" sz="600" dirty="0">
                <a:hlinkClick r:id="rId3"/>
              </a:rPr>
              <a:t>https://developmentaidnews.wordpress.com/2016/08/24/pros-and-cons-of-foreign-aid</a:t>
            </a:r>
            <a:r>
              <a:rPr lang="en-GB" sz="600" dirty="0" smtClean="0">
                <a:hlinkClick r:id="rId3"/>
              </a:rPr>
              <a:t>/</a:t>
            </a:r>
            <a:r>
              <a:rPr lang="en-GB" sz="600" dirty="0" smtClean="0"/>
              <a:t>	[4] </a:t>
            </a:r>
            <a:r>
              <a:rPr lang="en-GB" sz="600" dirty="0">
                <a:hlinkClick r:id="rId4"/>
              </a:rPr>
              <a:t>https://blogs.spectator.co.uk/2017/04/9824422/</a:t>
            </a:r>
            <a:endParaRPr lang="en-GB" sz="600" dirty="0" smtClean="0"/>
          </a:p>
          <a:p>
            <a:r>
              <a:rPr lang="en-GB" sz="600" dirty="0" smtClean="0"/>
              <a:t>[2] </a:t>
            </a:r>
            <a:r>
              <a:rPr lang="en-GB" sz="600" dirty="0">
                <a:hlinkClick r:id="rId5"/>
              </a:rPr>
              <a:t>https://borgenproject.org/polio-eradication-in-nigeria-demolishing-disease</a:t>
            </a:r>
            <a:r>
              <a:rPr lang="en-GB" sz="600" dirty="0" smtClean="0">
                <a:hlinkClick r:id="rId5"/>
              </a:rPr>
              <a:t>/</a:t>
            </a:r>
            <a:r>
              <a:rPr lang="en-GB" sz="600" dirty="0" smtClean="0"/>
              <a:t>		[5] </a:t>
            </a:r>
            <a:r>
              <a:rPr lang="en-GB" sz="600" dirty="0">
                <a:hlinkClick r:id="rId6"/>
              </a:rPr>
              <a:t>https://www.theguardian.com/commentisfree/2018/sep/02/as-a-system-foreign-aid-is-a-fraud-and-does-nothing-for-inequality</a:t>
            </a:r>
            <a:endParaRPr lang="en-GB" sz="600" dirty="0" smtClean="0"/>
          </a:p>
          <a:p>
            <a:r>
              <a:rPr lang="en-GB" sz="600" dirty="0" smtClean="0"/>
              <a:t>[3] </a:t>
            </a:r>
            <a:r>
              <a:rPr lang="en-GB" sz="600" dirty="0">
                <a:hlinkClick r:id="rId7"/>
              </a:rPr>
              <a:t>https://www.theguardian.com/world/2017/feb/14/bill-gates-philanthropy-warren-buffett-vaccines-infant-mortality</a:t>
            </a:r>
            <a:endParaRPr lang="en-GB" sz="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Does receiving Overseas Development Assistance (Foreign Aid) help a country in actual development i.e. increase in GDP per capita ?</a:t>
            </a:r>
          </a:p>
          <a:p>
            <a:pPr marL="0" lvl="0" indent="0" algn="l" rtl="0">
              <a:spcBef>
                <a:spcPts val="0"/>
              </a:spcBef>
              <a:spcAft>
                <a:spcPts val="1600"/>
              </a:spcAft>
              <a:buNone/>
            </a:pPr>
            <a:r>
              <a:rPr lang="en" dirty="0" smtClean="0"/>
              <a:t>This is an important question for economist, policy makers and governments, as well as the citizens of underdeveloped countries, like myself. </a:t>
            </a:r>
            <a:r>
              <a:rPr lang="en" smtClean="0"/>
              <a:t>Understanding the influence of foreign aid on development can help formulate suitable development policies and priorities for countries, as well as having an informed civil society can help check the activities of the governments of underdeveloped countries and raise voice against depending too much on foreign aid.</a:t>
            </a:r>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63183" y="11859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Finding</a:t>
            </a:r>
            <a:endParaRPr dirty="0"/>
          </a:p>
        </p:txBody>
      </p:sp>
      <p:sp>
        <p:nvSpPr>
          <p:cNvPr id="80" name="Google Shape;80;p17"/>
          <p:cNvSpPr txBox="1">
            <a:spLocks noGrp="1"/>
          </p:cNvSpPr>
          <p:nvPr>
            <p:ph type="body" idx="1"/>
          </p:nvPr>
        </p:nvSpPr>
        <p:spPr>
          <a:xfrm>
            <a:off x="258579" y="678888"/>
            <a:ext cx="8520600" cy="1071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smtClean="0"/>
              <a:t>There seems to be strong correlation between receiving foreign aid (Net ODA per capita - $) and gross domestic product (GDP per capita - $), considering the case of Nepal.</a:t>
            </a:r>
            <a:endParaRPr sz="1400" dirty="0"/>
          </a:p>
          <a:p>
            <a:pPr marL="0" lvl="0" indent="0" algn="l" rtl="0">
              <a:spcBef>
                <a:spcPts val="1600"/>
              </a:spcBef>
              <a:spcAft>
                <a:spcPts val="0"/>
              </a:spcAft>
              <a:buNone/>
            </a:pPr>
            <a:endParaRPr lang="en" dirty="0"/>
          </a:p>
        </p:txBody>
      </p:sp>
      <p:sp>
        <p:nvSpPr>
          <p:cNvPr id="2" name="TextBox 1"/>
          <p:cNvSpPr txBox="1"/>
          <p:nvPr/>
        </p:nvSpPr>
        <p:spPr>
          <a:xfrm>
            <a:off x="5382491" y="1531357"/>
            <a:ext cx="3446084" cy="1585049"/>
          </a:xfrm>
          <a:prstGeom prst="rect">
            <a:avLst/>
          </a:prstGeom>
          <a:noFill/>
        </p:spPr>
        <p:txBody>
          <a:bodyPr wrap="square" rtlCol="0">
            <a:spAutoFit/>
          </a:bodyPr>
          <a:lstStyle/>
          <a:p>
            <a:r>
              <a:rPr lang="en-GB" sz="1000" dirty="0" smtClean="0"/>
              <a:t>Analysis of 54 years of data from Nepal, between 1961 and 2013 (some year may be missing) suggests that the GDP per capita is positively correlated with Net ODA received.</a:t>
            </a:r>
          </a:p>
          <a:p>
            <a:endParaRPr lang="en-GB" dirty="0" smtClean="0"/>
          </a:p>
          <a:p>
            <a:r>
              <a:rPr lang="en-GB" dirty="0" smtClean="0">
                <a:solidFill>
                  <a:schemeClr val="accent1">
                    <a:lumMod val="75000"/>
                  </a:schemeClr>
                </a:solidFill>
              </a:rPr>
              <a:t>Correlation Coefficient = 0.834</a:t>
            </a:r>
          </a:p>
          <a:p>
            <a:r>
              <a:rPr lang="en-GB" dirty="0" smtClean="0">
                <a:solidFill>
                  <a:schemeClr val="accent1">
                    <a:lumMod val="75000"/>
                  </a:schemeClr>
                </a:solidFill>
              </a:rPr>
              <a:t>P Value = </a:t>
            </a:r>
            <a:r>
              <a:rPr lang="en-US" altLang="en-US" sz="1500" dirty="0" smtClean="0">
                <a:solidFill>
                  <a:schemeClr val="accent1">
                    <a:lumMod val="75000"/>
                  </a:schemeClr>
                </a:solidFill>
                <a:latin typeface="+mn-lt"/>
                <a:cs typeface="Courier New" panose="02070309020205020404" pitchFamily="49" charset="0"/>
              </a:rPr>
              <a:t>5.064253994855163e-15</a:t>
            </a:r>
            <a:r>
              <a:rPr lang="en-US" altLang="en-US" sz="1500" dirty="0" smtClean="0">
                <a:solidFill>
                  <a:schemeClr val="accent1">
                    <a:lumMod val="75000"/>
                  </a:schemeClr>
                </a:solidFill>
                <a:latin typeface="+mn-lt"/>
              </a:rPr>
              <a:t> </a:t>
            </a:r>
            <a:endParaRPr lang="en-US" altLang="en-US" sz="1500" dirty="0">
              <a:solidFill>
                <a:schemeClr val="accent1">
                  <a:lumMod val="75000"/>
                </a:schemeClr>
              </a:solidFill>
              <a:latin typeface="+mn-lt"/>
            </a:endParaRPr>
          </a:p>
          <a:p>
            <a:endParaRPr lang="en-GB" dirty="0">
              <a:solidFill>
                <a:schemeClr val="accent1">
                  <a:lumMod val="75000"/>
                </a:schemeClr>
              </a:solidFill>
            </a:endParaRPr>
          </a:p>
        </p:txBody>
      </p:sp>
      <p:sp>
        <p:nvSpPr>
          <p:cNvPr id="6" name="TextBox 5"/>
          <p:cNvSpPr txBox="1"/>
          <p:nvPr/>
        </p:nvSpPr>
        <p:spPr>
          <a:xfrm>
            <a:off x="48491" y="4111769"/>
            <a:ext cx="5576454" cy="1077218"/>
          </a:xfrm>
          <a:prstGeom prst="rect">
            <a:avLst/>
          </a:prstGeom>
          <a:noFill/>
        </p:spPr>
        <p:txBody>
          <a:bodyPr wrap="square" rtlCol="0">
            <a:spAutoFit/>
          </a:bodyPr>
          <a:lstStyle/>
          <a:p>
            <a:pPr lvl="0" algn="just" eaLnBrk="0" fontAlgn="base" hangingPunct="0">
              <a:spcBef>
                <a:spcPct val="0"/>
              </a:spcBef>
              <a:spcAft>
                <a:spcPct val="0"/>
              </a:spcAft>
              <a:buClrTx/>
            </a:pPr>
            <a:r>
              <a:rPr lang="en-US" altLang="en-US" sz="800" b="1" dirty="0">
                <a:latin typeface="Helvetica Neue"/>
              </a:rPr>
              <a:t>P-value</a:t>
            </a:r>
            <a:r>
              <a:rPr lang="en-US" altLang="en-US" sz="800" dirty="0">
                <a:latin typeface="Helvetica Neue"/>
              </a:rPr>
              <a:t>:</a:t>
            </a:r>
            <a:endParaRPr lang="en-US" altLang="en-US" sz="800" dirty="0">
              <a:solidFill>
                <a:schemeClr val="tx1"/>
              </a:solidFill>
            </a:endParaRPr>
          </a:p>
          <a:p>
            <a:pPr lvl="0" algn="just" eaLnBrk="0" fontAlgn="base" hangingPunct="0">
              <a:spcBef>
                <a:spcPct val="0"/>
              </a:spcBef>
              <a:spcAft>
                <a:spcPct val="0"/>
              </a:spcAft>
              <a:buClrTx/>
            </a:pPr>
            <a:r>
              <a:rPr lang="en-US" altLang="en-US" sz="800" dirty="0">
                <a:latin typeface="Helvetica Neue"/>
              </a:rPr>
              <a:t>The P-value is the probability value that the correlation between these two variables is statistically significant. </a:t>
            </a:r>
            <a:endParaRPr lang="en-US" altLang="en-US" sz="800" dirty="0">
              <a:solidFill>
                <a:schemeClr val="tx1"/>
              </a:solidFill>
            </a:endParaRPr>
          </a:p>
          <a:p>
            <a:pPr lvl="0" algn="just" eaLnBrk="0" fontAlgn="base" hangingPunct="0">
              <a:spcBef>
                <a:spcPct val="0"/>
              </a:spcBef>
              <a:spcAft>
                <a:spcPct val="0"/>
              </a:spcAft>
              <a:buClrTx/>
            </a:pPr>
            <a:r>
              <a:rPr lang="en-US" altLang="en-US" sz="800" dirty="0">
                <a:latin typeface="Helvetica Neue"/>
              </a:rPr>
              <a:t>By convention</a:t>
            </a:r>
            <a:r>
              <a:rPr lang="en-US" altLang="en-US" sz="800" dirty="0" smtClean="0">
                <a:latin typeface="Helvetica Neue"/>
              </a:rPr>
              <a:t>,</a:t>
            </a:r>
            <a:endParaRPr lang="en-US" altLang="en-US" sz="800" dirty="0" smtClean="0">
              <a:solidFill>
                <a:schemeClr val="tx1"/>
              </a:solidFill>
            </a:endParaRPr>
          </a:p>
          <a:p>
            <a:pPr lvl="0" algn="just" eaLnBrk="0" fontAlgn="base" hangingPunct="0">
              <a:spcBef>
                <a:spcPct val="0"/>
              </a:spcBef>
              <a:spcAft>
                <a:spcPct val="0"/>
              </a:spcAft>
              <a:buClrTx/>
              <a:buFontTx/>
              <a:buChar char="•"/>
            </a:pPr>
            <a:r>
              <a:rPr lang="en-US" altLang="en-US" sz="800" dirty="0" smtClean="0">
                <a:latin typeface="Helvetica Neue"/>
              </a:rPr>
              <a:t>p-value is </a:t>
            </a:r>
            <a:r>
              <a:rPr lang="en-US" altLang="en-US" sz="800" dirty="0" smtClean="0">
                <a:latin typeface="STIXMathJax_Main"/>
              </a:rPr>
              <a:t>&lt;</a:t>
            </a:r>
            <a:r>
              <a:rPr lang="en-US" altLang="en-US" sz="800" dirty="0" smtClean="0">
                <a:latin typeface="Helvetica Neue"/>
              </a:rPr>
              <a:t>&lt; 0.001: we say there is strong evidence that the correlation is significant.</a:t>
            </a:r>
          </a:p>
          <a:p>
            <a:pPr lvl="0" algn="just" eaLnBrk="0" fontAlgn="base" hangingPunct="0">
              <a:spcBef>
                <a:spcPct val="0"/>
              </a:spcBef>
              <a:spcAft>
                <a:spcPct val="0"/>
              </a:spcAft>
              <a:buClrTx/>
              <a:buFontTx/>
              <a:buChar char="•"/>
            </a:pPr>
            <a:r>
              <a:rPr lang="en-US" altLang="en-US" sz="800" dirty="0" smtClean="0">
                <a:latin typeface="Helvetica Neue"/>
              </a:rPr>
              <a:t>the </a:t>
            </a:r>
            <a:r>
              <a:rPr lang="en-US" altLang="en-US" sz="800" dirty="0">
                <a:latin typeface="Helvetica Neue"/>
              </a:rPr>
              <a:t>p-value is </a:t>
            </a:r>
            <a:r>
              <a:rPr lang="en-US" altLang="en-US" sz="800" dirty="0">
                <a:latin typeface="STIXMathJax_Main"/>
              </a:rPr>
              <a:t>&lt;</a:t>
            </a:r>
            <a:r>
              <a:rPr lang="en-US" altLang="en-US" sz="800" dirty="0">
                <a:latin typeface="Helvetica Neue"/>
              </a:rPr>
              <a:t>&lt; 0.05: there is moderate evidence that the correlation is significant.</a:t>
            </a:r>
          </a:p>
          <a:p>
            <a:pPr lvl="0" algn="just" eaLnBrk="0" fontAlgn="base" hangingPunct="0">
              <a:spcBef>
                <a:spcPct val="0"/>
              </a:spcBef>
              <a:spcAft>
                <a:spcPct val="0"/>
              </a:spcAft>
              <a:buClrTx/>
              <a:buFontTx/>
              <a:buChar char="•"/>
            </a:pPr>
            <a:r>
              <a:rPr lang="en-US" altLang="en-US" sz="800" dirty="0">
                <a:latin typeface="Helvetica Neue"/>
              </a:rPr>
              <a:t>the p-value is </a:t>
            </a:r>
            <a:r>
              <a:rPr lang="en-US" altLang="en-US" sz="800" dirty="0">
                <a:latin typeface="STIXMathJax_Main"/>
              </a:rPr>
              <a:t>&lt;</a:t>
            </a:r>
            <a:r>
              <a:rPr lang="en-US" altLang="en-US" sz="800" dirty="0">
                <a:latin typeface="Helvetica Neue"/>
              </a:rPr>
              <a:t>&lt; 0.1: there is weak evidence that the correlation is significant.</a:t>
            </a:r>
          </a:p>
          <a:p>
            <a:pPr lvl="0" algn="just" eaLnBrk="0" fontAlgn="base" hangingPunct="0">
              <a:spcBef>
                <a:spcPct val="0"/>
              </a:spcBef>
              <a:spcAft>
                <a:spcPct val="0"/>
              </a:spcAft>
              <a:buClrTx/>
              <a:buFontTx/>
              <a:buChar char="•"/>
            </a:pPr>
            <a:r>
              <a:rPr lang="en-US" altLang="en-US" sz="800" dirty="0">
                <a:latin typeface="Helvetica Neue"/>
              </a:rPr>
              <a:t>the p-value is </a:t>
            </a:r>
            <a:r>
              <a:rPr lang="en-US" altLang="en-US" sz="800" dirty="0">
                <a:latin typeface="STIXMathJax_Main"/>
              </a:rPr>
              <a:t>&gt;</a:t>
            </a:r>
            <a:r>
              <a:rPr lang="en-US" altLang="en-US" sz="800" dirty="0">
                <a:latin typeface="Helvetica Neue"/>
              </a:rPr>
              <a:t>&gt; 0.1: there is no evidence that the correlation is significant.</a:t>
            </a:r>
          </a:p>
          <a:p>
            <a:pPr lvl="0" algn="just" eaLnBrk="0" fontAlgn="base" hangingPunct="0">
              <a:spcBef>
                <a:spcPct val="0"/>
              </a:spcBef>
              <a:spcAft>
                <a:spcPct val="0"/>
              </a:spcAft>
              <a:buClrTx/>
            </a:pPr>
            <a:endParaRPr lang="en-US" altLang="en-US" sz="800" dirty="0">
              <a:latin typeface="Helvetica Neue"/>
            </a:endParaRPr>
          </a:p>
        </p:txBody>
      </p:sp>
      <p:sp>
        <p:nvSpPr>
          <p:cNvPr id="7" name="TextBox 6"/>
          <p:cNvSpPr txBox="1"/>
          <p:nvPr/>
        </p:nvSpPr>
        <p:spPr>
          <a:xfrm>
            <a:off x="5541830" y="4201824"/>
            <a:ext cx="3290470" cy="523220"/>
          </a:xfrm>
          <a:prstGeom prst="rect">
            <a:avLst/>
          </a:prstGeom>
          <a:noFill/>
        </p:spPr>
        <p:txBody>
          <a:bodyPr wrap="square" rtlCol="0">
            <a:spAutoFit/>
          </a:bodyPr>
          <a:lstStyle/>
          <a:p>
            <a:pPr lvl="0" algn="just" eaLnBrk="0" fontAlgn="base" hangingPunct="0">
              <a:spcBef>
                <a:spcPct val="0"/>
              </a:spcBef>
              <a:spcAft>
                <a:spcPct val="0"/>
              </a:spcAft>
              <a:buClrTx/>
            </a:pPr>
            <a:r>
              <a:rPr lang="en-US" altLang="en-US" sz="700" b="1" dirty="0">
                <a:latin typeface="Helvetica Neue"/>
              </a:rPr>
              <a:t>Correlation Coefficient:</a:t>
            </a:r>
          </a:p>
          <a:p>
            <a:pPr algn="just"/>
            <a:r>
              <a:rPr lang="en-GB" sz="700" dirty="0"/>
              <a:t>Correlation coefficient ranges from (+)/(-) 0 to 1, +1 implies </a:t>
            </a:r>
            <a:r>
              <a:rPr lang="en-GB" sz="700" dirty="0" smtClean="0"/>
              <a:t>absolute </a:t>
            </a:r>
            <a:r>
              <a:rPr lang="en-GB" sz="700" dirty="0"/>
              <a:t>positive relation and (-) implies negative relation. Coefficient 0 implies no association or correlation </a:t>
            </a:r>
          </a:p>
        </p:txBody>
      </p:sp>
      <p:sp>
        <p:nvSpPr>
          <p:cNvPr id="8" name="AutoShape 3" descr="data:image/png;base64,iVBORw0KGgoAAAANSUhEUgAAAYUAAAEGCAYAAACKB4k+AAAABHNCSVQICAgIfAhkiAAAAAlwSFlzAAALEgAACxIB0t1+/AAAADh0RVh0U29mdHdhcmUAbWF0cGxvdGxpYiB2ZXJzaW9uMy4xLjAsIGh0dHA6Ly9tYXRwbG90bGliLm9yZy+17YcXAAAgAElEQVR4nO3deXic9Xno/e89i6TRZsmLpPGGbTCYxYIEszQLcYAsYBPS920ISd+UtDmFvi2n6fK24SylCVd7XeScNqekySGQpYUucXLSpLg2a3AcZwNsNtnGBhtjsOyRZcvaZ0az3e8fzzOjkTwajZbRzMj357p8SfPMMzM/S/ZzP/dvuX+iqhhjjDEAnlI3wBhjTPmwoGCMMSbDgoIxxpgMCwrGGGMyLCgYY4zJ8JW6ATOxePFiXbVqVambYYwxFeXFF188rapLcj1X0UFh1apV7Nmzp9TNMMaYiiIib0/0nHUfGWOMybCgYIwxJsOCgjHGmAwLCsYYYzKKFhRE5CIReSXrz4CI/JGILBSRZ0TkkPu12T1fROSrInJYRDpE5N3Fapsxxpjcijb7SFVfB64AEBEvcBz4EXAP8Kyq3i8i97iPvwDcBKx1/1wDPOh+NcYY49p5sJuHdh3hWG+YFc213HXdGjaua5m195+rKak3AG+q6tsiciuw0T3+CLATJyjcCjyqTtnW50SkSUSCqhqaozYaY8ycmuoFfufBbu7duh+/V2gK+OkejHLv1v3cB7MWGOZqTOF24Lvu963pC737Nf03WQYcy3pNp3tsDBG5U0T2iMieU6dOFbHJxhhTPOkLfPdgdMwFfufB7glf89CuI/i9Qm2VDxHnq98rPLTryKy1q+hBQUSqgI8B/2eyU3McO2uzB1V9WFU3qOqGJUtyLsgzxpiC7TzYzacefo73fXkHn3r4ubwX5dk0nQv8sd4wAb93zLGA30tnb3jW2jUXmcJNwEuqetJ9fFJEggDu1/RvoBNYkfW65cCJOWifMeYcNZ279dkynQv8iuZaIvHkmGOReJLlzbWz1q65CAqfYrTrCGArcIf7/R3AY1nHf8udhXQt0G/jCcaYYpqL7piJTOcCf9d1a4gnlXAsgarzNZ5U7rpuzay1q6hBQURqgQ8BP8w6fD/wIRE55D53v3v8ceAIcBj4JvD7xWybMcbMRXfMRKZzgd+4roX7PnYpLQ019EfitDTUcN/HLq2c2UeqGgYWjTvWgzMbafy5CvxBMdtjjDHZVjTX0j0YpbZq9FI4290xE9m4roX7cLKVzt4wywucXrpxXcusBoHxKrpKqjHGzMRd163h3q37CccSBPxeIvHkrHfH5FPsC/x0WJkLY8w5ay66YyqNZQrGmHNaOd6tl5JlCsYYYzIsKBhjjMmwoGCMMSbDgoIxxpgMCwrGGGMyLCgYY4zJsKBgjDEmw4KCMcaYDAsKxhhjMiwoGGOMybCgYIwxJsOCgjHGmAwLCsYYYzIsKBhjjMmwoGCMMSaj2Hs0N4nID0TkoIgcEJFfE5GFIvKMiBxyvza754qIfFVEDotIh4i8u5htM8YYc7ZiZwoPAE+q6jrgcuAAcA/wrKquBZ51HwPcBKx1/9wJPFjkthljjBmnaDuviUgjcB3wWQBVjQExEbkV2Oie9giwE/gCcCvwqKoq8JybZQRVNVSsNhpjTDHtPNjNQ7uOcKw3zIrmWu66bk3Z7/JWzExhDXAK+AcReVlEviUidUBr+kLvfk3/hJYBx7Je3+keM8aYirPzYDf3bt1P92CUpoCf7sEo927dz86D3aVuWl7FDAo+4N3Ag6r6LmCY0a6iXCTHMT3rJJE7RWSPiOw5derU7LTUGGNm2UO7juD3CrVVPkScr36v8NCuI6VuWl7FDAqdQKeqPu8+/gFOkDgpIkEA92t31vkrsl6/HDgx/k1V9WFV3aCqG5YsWVK0xhtjzEwc6w0T8HvHHAv4vXT2hkvUosIULSioahdwTEQucg/dALwGbAXucI/dATzmfr8V+C13FtK1QL+NJxhjKtWK5loi8eSYY5F4kuXNtSVqUWGKNtDs+s/Av4hIFXAE+G2cQPR9Efkc8A7wCffcx4GbgcNA2D3XGGMq0l3XreHerfsJxxIE/F4i8STxpHLXdWtK3bS8ihoUVPUVYEOOp27Ica4Cf1DM9hhjzFzZuK6F+3DGFjp7wywvk9lHqdRZQ7VjFDtTMMaYc9bGdS0lDwJpiWSKvkicSCyZ9zwLCsYYM4+lg8FgNIGq4vfmH0q2oGCMMfNQPJmiLxxnaMQJBoWyoGCMMfNIPJmiNxxjeCQ5pWCQZkHBGGPmgVgiRV8kxlA0MaP3saBgjDEVLJZI0ReOMTQys2CQZkHBGGMq0EgiSb87ZjCbLCgYY0wFGUkk6QvHGZ7lYJBmQcEYYypANO4Eg3CsOMEgzYKCMcaUsbkKBmkWFIwxpgxFYkn6IrFJVyDPNgsKxhhTRiKxJL3hGNH43AaDNAsKxhhTBsKxBL3hOCMlCgZpFhSMMaaEyiUYpFlQMMaYEhgeSdAbjhFLpErdlDEsKBhjzBwaGknQV4bBIM2CgjHGFJmqusEgTjxZnsEgzYKCMcYUiaoyEE0wECn/YJBmQcEYY2ZZKqUMRhP0R+IkUpURDNKKGhRE5CgwCCSBhKpuEJGFwPeAVcBR4DZV7RURAR4AbgbCwGdV9aVits8YY2ZTKqUMROP0R+IkJ9kLuVzl35dtdnxQVa9Q1Q3u43uAZ1V1LfCs+xjgJmCt++dO4ME5aJsxxsxYMqWcGY7xzpkwZ4ZjFRsQYG6Cwni3Ao+43z8CfDzr+KPqeA5oEpFgCdpnjDEFSSRT9AyNcOxMmL5wjNQ0djqba5PVUCr2mIICT4uIAg+p6sNAq6qGAFQ1JCIt7rnLgGNZr+10j4Wy31BE7sTJJFi5cmWRm2+MMWeb7v7HpfTGyUG2d4T48YHuvOcVOyi8V1VPuBf+Z0TkYJ5zJcexs37abmB5GGDDhg2V8dswxswL6S0vp7v/8VS9cOQMW3YfIzQQIdgY4ParVnD1moUFvz4cS7DjYDfbOkK8cXKooNcUNSio6gn3a7eI/Ai4GjgpIkE3SwgC6bDVCazIevly4EQx22eMMYUo1i5n+bxw5AwP7DiEzyM01vjoGR7hgR2H+Dxr8wYGVeWNk0Ns6wjx7MGTROOjs5/OW1TLrZcv5U+/PPHnFi0oiEgd4FHVQff7DwP3AVuBO4D73a+PuS/ZCtwtIluAa4D+dDeTMcbks/NgNw/tOsKx3jArmmu567o1bFzXMvkLJzHXexlk27L7GD6PEPB7AQj4vUTiSbbsPpYzKAyPJHjWzQoOd49mBVU+DxsvXMLm9iCXLm2kyuflT/N8bjEzhVbgR85MU3zAv6rqkyKyG/i+iHwOeAf4hHv+4zjTUQ/jTEn97SK2zRgzT+w82M29W/fj9wpNAT/dg1Hu3bqf+2DagaFUexlkCw1EaKwZe4mu8XvoGohkHqsqr58cZNurIXa83j0mK1i9uI7N7UFuvLiFhhp/wZ9btKCgqkeAy3Mc7wFuyHFcgT8oVnuMMfPTQ7uO4PcKtVXO5ay2ykc4luChXUemHBTKqWJpsDFAz/BIJlMAiMZTtDUGGBpJ8OyBbrZ3hDh8ajQrqPZ52HiRkxVcEmzEvSmfElvRbIypaMd6wzQFxt4JB/xeOnvDBb9HORapu/2qFTyw4xCReJIav4dILEkknqK1UbjtG78imtXWNZmsoJX6mpld1i0oGGMq2ormWroHo5lMASAST7K8uTbv68q9SN3Vaxbyedbyz8+/zdtnwsSTKaLxFD3DMWA0K7ilfSkXBxumlRXkYkHBGFPR7rpuDfdu3U84lsgMxsaTyl3Xrcl5vqoyOJKgv0yDAThtfC00wE/e6OZQ9xAjWVnB+UucrOCGi1upr579S7gFBWNMRdu4roX7cMYWOnvDLJ9g9pGqMhAp7yJ1Q9EEzxw4yfaOEEdOD2eO1/g9XL+uhc3tQS5qnb2sIBcLCsaYirdxXcuEg8rlXqROVdl/YoDte0P85PVTY8Y1Lmipd7KCdS3UFSEryMWCgjFmXkqmlP5InIFIvCxrEg1G4zzz2km2dYQ42jM6KB7we7l+XQu3XB7kwtaGOW+XBQVjzLySSKboj8QZjCbKLhiks4JtHSF2vjE2K1jbUs8tlwe5fl3LmEHzuWZBwRgzL5RzkbqBSJxnDjhZwdvjsoIbL25hU3tpsoJcLCgYYyraXBepK5Sqsvd4P9s6Qvz0jVPEk6Ntu6i1gU3tbSXPCnIpr9YYY0yBSlGkrhD9kThPv+bMIHrnzGhWUFvl5YZ15ZUV5DJpUBCRNTjbZP4akAJ+BfyxW8bCGGPmVCmL1E1EVenodLKCXYfGZQVtDdzSHuSDF7UQqPLmeZfyUEim8K/A14Ffdx/fDnwXp5KpMcbMiXIoUjdefzjOU691sa0jRGfvaKG6uiovN17cyqb2IBe01JewhVNXSFAQVf2nrMf/LCJ3F6tBxhiTLRxzSlFEy6BIHThZwSvH+tjWEeLnh0+PyQouCTawaX2QjetaxhSyqySFBIWfiMg9wBacndA+CWwXkYUAqnqmiO0zxpyjhkcS9JZRkbq+cIyn9p9k+95xWUG1kxVsbg9y/pLKygpyKSQofNL9ete447+DEyRyFxgxxphpGIzGy6ZIXcrNCrZ3hPjZodMkslZEX7q0kc3tQT5w4RJqKjQryGXSoKCqq+eiIcaYc1e5FanrDcd4al8X2/d2cbxvNCuor/bx4UucsYLVi+tK2MLiKWhKqohcBlwC1KSPqeqjxWqUMebcUE5F6lKqvPyOM1bwi8NnZwW3tAe5bp5lBbkUMiX1L4GNOEHhceAm4OeABQVjzLSUU5G6M8MxntzXxfa9IUL90czxhhofH7p4fmcFuRSSKfwGzraaL6vqb4tIK/CtQj9ARLzAHuC4qm4WkdU4g9YLgZeAz6hqTESqcQLNlUAP8ElVPTqlv40xpqwlU8pAxAkGpaxLlFLlxbd72d4R4hdv9owJTOuXLWBze5Dr1i6mep5nBbkUEhQiqpoSkYSINALdTG1w+fPAAaDRffxl4H+p6hYR+QbwOeBB92uvql4gIre7530y1xsaY8rLzoPdPLTrCMd6w6zIsZ9BuRSp6xka4cn9XTy+t2tMVtBY4+PDl7ayaX2Q8xadO1lBLoUEhT0i0gR8E3gRGAJeKOTNRWQ5sAn4a+BPxNkZ4nrg0+4pjwBfxAkKt7rfA/wA+JqIiJZTMRNjzFl2Huzm3q378XuFpoCf7sEo927dz33A+9Yups8NBqX6r5zOCv7j1RC/fPM02b1V7cvTWcESqnyekrSv3BQy++j33W+/ISJPAo2q2lHg+/8d8OdAutDHIqBPVdPr0zuBZe73y4Bj7mcmRKTfPf909huKyJ3AnQArV64ssBnGmGJ5aNcR/F7JFHarrfIxPBLn73cc5rzFdSULBqeHRnhyn5MVdA2cnRVsXr+UlYvy7+M8X/g8HgJVXuqqvZMuqpswKIjIR4AGVf1B+piqHhWR3xSRVlV9Jt8bi8hmoFtVXxSRjenDOU7VAp4bPaD6MPAwwIYNGyyLMKbEjvWGaQr4AeeuPJlSvB7heF94zgNCMqXsefsM2zpC/OrNnjFZwRUrFrBp/VLev3bxOZEVVPk81FX5CFR5pzRjKl+m8CXglhzHnwV+BOQNCsB7gY+JyM04U1kbcTKHJhHxudnCcuCEe34nsALoFBEfsACw1dLGlLkVzbWcHIhQ5fOScq/C0XiKtsbAnLXh1OBIZgZR9+BI5viCgJ+PXNrKzeuDrFw4v7MCESHg91Jb7aXW78XnnV7gyxcUalX11PiDqtolIpOOxKjqfwH+i9vYjcD/p6q/KSL/B2dG0xbgDuAx9yVb3ce/cp/fYeMJxpS3WCLFJzes4MtPHSSeVGr8HqLxFImUcvtVK4r62cmUsvuokxU8d2RsVvCulU1sWh/kfRfM76zA5/E4QaDK6RZyhm1n+J55nqvJuqPPEBE/MJNbgC8AW0Tkr4CXgW+7x78N/JOIHMbJEG6fwWcYY4oonkzRG44xFE3QvmIBn79+LVt2H6NrIEJbY4Dbr1rB1WsWFuWzuweiPLGviyf2dY3JCpoCfj56WRs3r29jefP8zApEhGqfh9oqL7VVvqIEPJnoZlxE7gdagbtVddg9Vgd8FTitql+Y9dZM0YYNG3TPnj2lboYx54z0LmdD0bndyyCZUp5/q4dtHSFeeOvMmKzgypVNbGpfynsvWIR/ml0m5czrEQJuEKj1e/F4Zp4NiMiLqroh13P5MoX/DvwV8LaIvO0eW4lzR/8XM26VMaZijCScjW2G53iXs+6BKI/v6+KJvV2cGhrNCppr/Xzk0jY2rQ+yrHnuxi7mynQHiWfDhEHB7Ta6R0S+BFzgHj6sqpGJXmOMmV9KsctZ3qzgvGY2rQ/Ou6zAI042EKia2SDxbChknUIE2DsHbTHGlIlSBIOTA1Ge2NvF4/tCnB6KZY431zpjBZvWB1naNH+yAr/XXTtQ5aPG75mVQeLZUFCVVGPMuWGut7xMppTnjvTwHx0hdr91ZsyipQ2rmtnUHuQ9axaV9M55NlX7vdS5GUG1rzzrKuUNCm5ZiuWqemyO2mOMKYFILElvODZnW1529Ud5fF+IJ/Z20TM8mhUsrKviJncGUXBB5WcF6W6h9Gwh7ywMEhdb3qCgqioi/45TudQYU2EmK1QXjiXoDccZmYNgkEim+NWRM2zrOMGeo71nZQWb25fya2sWVnxWUK7dQoUqpPvoORG5SlV3F701xphZk69Q3YbVC+mbo/2PQ/0RHt/rrCs4k5UVLKqr4qb1bdx8WZC2BTV53qH8VUK3UKEKCQofBH5PRI4CwziBXVW1vZgNM8bMzPhCdQG/l2QqwQPPHuJvb7u8qJ+dSKb45ZEetr0a4sW3x2YFV69eyOb2INeuWVQR3Sm5VGK3UKEKCQo3Fb0VxphZly5Up6qk1BnU9XuFUH/xZpWf6Ivw+N4QT+zrojcczxxfXF/FzZcFuWl9G62NlZkVFKOkRDkqZErq2yLyPmCtqv6DiCwB6ovfNGPMTCxvCtA1EHVKIbi36sUoVBdPpvjF4R6273WygjSPwFWrKjsrSC8iq62u/G6hQhW6R/MG4CLgHwA/8M84VVCNMWUmvcvZr79rGX/37CGSqeIUqjveG2H73hBP7c+RFawPctNllZcVpCuNOgPFpV1EViqFdB/9OvAunP2UUdUTItKQ/yXGmLkWT6boC8cZGnF2Obtq9cJZL1TnZAWn2dYR4qV3+jLHPQLXrF7E5vYgV69eWFFZQbq2UF2Vj8As1RaqZIUEhZg7NVUhUxTPGFMm0kXqhkeSZ21qc/WahbNSrbSzN8z2jhBP7T9JX2Q0K2hpqObm9W3cdFmQJQ3VM/6cueL3OpVG66p9c15bqNwVEhS+LyIP4WyO87vA7+Ds12yMGWeydQGzKRpP0h8pXpG6WCLFz92s4JVjY7OCa9c4WcFVqyonK6jxe4tacnq+KGSg+W9E5EPAAHAhcO9kW3Eacy7Kty5gNgNDOJagPxIvWimKd86ks4IuBrJKZLc0VLOpPchHL22riKxgPk8bLaZCax/txdlYR7HieMbklGsD+3AswUO7jsxKUBgaSRRtwVkskeJnh06zfe8JXjnWnznuEXjP+YvZ3B7kyvOay/7COn6D+vk6bbSYCpl99J+Ae4EdOGtP/l5E7lPV7xS7ccZUkuwN7NMCfi+dveFpv6eqMjiSoD8cJ56c/WDwTk84M4MoOytoa6xxxwraWFRf3llBlc/jbEBTgr0H5qNCMoU/A96lqj0AIrII+CVgQcGYLCuaa+kejGYyBYBIPDmtrSFVlYGoEwwSqdkNBrFEil2HTrGtI0RH59lZwS2XO1mBp0zvskWEGv9oIJhP+yqUg0KCQicwmPV4EJi0aqqI1AC7gGr3c36gqn8pIquBLcBCnGmun1HVmIhUA4/iFN/rAT6pqken8HcxpqTuum4N927dTziWIOD3EokniSeVu65bU/B7pFLKQDROfyROMpV7q9zpOtozzPaOEM+8dnJMVhBcUMOm9UE+cmlr2WYFXo+zfqC2eva2pDS5FRIUjgPPi8hjOGMKtwIviMifAKjqVyZ43QhwvaoOiYgf+LmIPAH8CfC/VHWLiHwD+BzwoPu1V1UvEJHbgS8Dn5zJX86YubRxXQv34YwtdPaGWT6F2UeJZIqBaIKBSJzUBPumT8dIPMlPD51me8cJ9h4fyBz3eoT3XrCIzeuDvLtMs4L0tNHaCq02WqkKCQpvun/SHnO/5l3Aps6E6SH3od/9o8D1wKfd448AX8QJCre63wP8APiaiIiOn3htTBnbuK5lSoPKiWSKvkicwWjirDUGM/HWaScrePq1kwyNnJ0VfPSyNhbWVc3a580WmzZaeoVMSf3SdN9cRLzAizh7PH8dJ7j0ufs/g9M1tcz9fhlut5SqJkSkH1gEnJ7u5xtTrooRDEbiSX76xin+oyPE/hOjWYHPI7z3gsXc0h7kipVNZZUVeEScAnM2bbRsFHU7TlVNAleISBPwI+DiXKe5X3P9azjrf4uI3AncCbBy5cpZaqkxs2uiRWzjS1HMhrdOD7PNHSvIzgqWNQXY1O6MFTTXlk9WUOmb0Mx3c7JHs6r2ichO4FqcldE+N1tYDpxwT+sEVgCdIuIDFgBncrzXw8DDABs2bLCuJVN2ci1i+4vH9vGn4Yu4fGXTrASDaDzJztedGUSvhcZmBe+7YDGbLw9yxYryyQqsW6hyFLJOYbGqTrkLxy2xHXcDQgC4EWfw+CfAb+DMQLqD0TGKre7jX7nP77DxBFOJshexpVTxez3EEin+8ZdH+cqKmW1u8+apIbZ1hPjxgZMMj4yuaF7eHMjMIGoqg6zAVhNXrgmDgojcgrMWISEiSeA2Vf3lFN47CDzijit4gO+r6jYReQ3YIiJ/BbwMfNs9/9vAP4nIYZwM4fap/3WMKb1jvWEaa3zEkylS7rTSGr+HroHpbW4TyWQFJzgQGp0d7vcK71+7hM3tQS5fvqDk3TDWLTQ/5MsU/hp4v6oeFJFrgP8BfKDQN1bVDpyS2+OPHwGuznE8Cnyi0Pc3phyFYwlaGqo5NThCIGt17XQ2t3mzOysryKpztKLZHSu4pI0Ftf4871B882lvYuPIFxQSqnoQQFWftz0UjJnYoLvgLJZIcduVK3hgxyEi8eSUN7eJxJL85PVutnWEONg1Niu4bu0SNpU4K7BuofkvX1BoSS9Qy/U4z6I1Y84JE9UlunrNQj7P1Da3OZyVFYSzsoKVC2vZ1B7kwxe3liwrOFf2JjaOfEHhm4xdoDb+sTHnpELqEhWyuU0klmTHwW627Q3x+ris4AMXOmMF65eVJiuwbqFz14RBYSaL1oyZj1IpZTDq7GUwkyJ1b5wcZHtHiB8f6CYSH80KzltYy+bLg3zo4lYaA3ObFUjWIrI66xY6p+WdkioiHwTuBta5hw4AX1PVnUVulzFlI5lSBiJxBqLTL1IXjiWcrKAjxBsnhzLHq3weJytYH+SyZY1nZQUvHDnDlt3HCA1ECM7CHsvZbO8Bk0u+KambgK8B97l/BHg38B0RuVtVH5+bJhpTGolkin63FMV0itSpKm+cdMYKnj14kmh8NLtYtcgZK8iXFbxw5AwP7DiEzyM01vjoGR7hgR2H+Dxrpx0Yqv1eav1eaqutW8jkli9T+DPg46r6ataxV0RkD/D3gAUFUzGmsndyPCsY5Fs/OdFd/PBIgmfdrOBw99is4IMXLWHT+iCXLj07Kxhvy+5j+NyS0UCmHPeW3ccKDgoi6ZLTTjDw2d4DZhL5gkLbuIAAOOsPRKS1iG0yZlYVundyLJGiLxJjeCQ5aSmK8Xfxp4ei/M+nX2f14jr2He8nmrVl5prFdWxqD3LjxS001BQ+VhAaiNBYM/a/aCGL4KxbyMxEvqAwPM3njCkrk+2dPJJI0u8WqStU+i6+yuuhP5ygPxpnJJGiZzgGQLXPwwcvamFTexuXBCfPCnIJNgboGS5sEZx1C5nZki8onC8iW3McF6DwraSMKbGJ9k4+dmaYrv4o4VjhwQCcsYJ3zgyTcGcjZecUPo/w+xvP58ZLWqmvnlm9yduvmngRnHULmWLJ96/21jzP/c1sN8SYYhm/d3IqpQyNxFlcXzOlgDAUTfDjAyfZtjfEmXB8zHMCeD1OCYqPv2tZ7jeYovGL4IILAnz2Pav40KWt1i1kiibfOoWfzmVDjCmW9N7JQyNx/B4PkXiy4LITqsproQG2dYTY+fopRrLGCrwCKXW+ivt9XyTOC0fOzMq0URHhA+uW8NH1bbaIzMyZfFNSbwWWq+rX3cfPA0vcp/9cVX8wB+0zZsY2rF7IH15/Af/83DsFl50YjMZ55rVutu8N8dbp0SG0Gr+H69e1sGl9kL958iDHB6KkUorP66G5tgqvR6Y0O2g8v9eT2XsgYBvUmxLI133054wtX10NXAXUAf+As4+yMWVpfF2id5/XzLvPa570NftPuFnBG6eIZWUFF7TUs7k9yA3rWqhzxwrCiRTnLaxFsjYNVHTKJbIDVV5q/T4CVV7bgMaUXL6gUKWqx7Ie/1xVe4AeEakrcruMmZZUShmIxhmIJAouRTEQifPMgZNs6wjxdk84czzg93LDxS1sbg9yYevZZb+mMjsoW3al0d1HzvDNn79V0PoJY+ZCvqAw5rZKVe/OergEY8pIMqX0R+IMROIFrT5WVfYe72dbR4ifvnGKeHL0NQG/F59XWLWwjvedvzhnQID8s4PG83qcKbHZawd2Huzmi9tem3T9hDFzKV9QeF5EfldVv5l9UETuAl4obrOMKUwimaKvgNXHaQOROE+/dpLtHSHePjOaFdRWeVm/bAFvnhoi4PdS4/fQF4nlLSsxWYlsv9dDbZWXumofNW42kb2yeiASp7bKy4JAjduGsesnjCmFfEHhj4F/F5FPAy+5x67EGVv4eLEbZkw+U1l9rKp0HO9ne46s4KK2Bm5pD/LBi1r4bz/aR8DvnVJZifElstMlp3NtUJ+9storMBBNMBBN0DscI9gUoKHGT8DvpbM3PB7r4y4AAByuSURBVP5jpmQqJT2MGS/flNRu4D0icj1wqXt4u6rumJOWGZNDNJ6kLxwvaH1BfzjO0691sX1vF++MywpuvLiVze1BLmipzxyfTlmJqSwiS6+sTqaUUP8IIqAKsZRyoi/K0ianm2l5c+2kf7eJFFrSo1gsIFW+SZdcukFgyoFARFYAjwJtQAp4WFUfEJGFwPeAVcBR4DZV7RVnJc4DwM1AGPisqr6U673NuSccS9AXjhPN2n8gF1Xl1U5nrOBnh8ZmBRcHG9i8PsjGdS1jBofTCh04To8P1LqDxYUuIkuvrH7r9DAi4Pd4iCVTOImO0tUfpaWxhruum37BgMlKehRTqQOSmR0zW4efXwL4U1V9yd3f+UUReQb4LPCsqt4vIvcA9wBfAG4C1rp/rgEedL+ac9jwSIK+SJyRSYJBXzjGU/tPsn1viM7e0Tv7uiovN17Syub1Qc7PygpyyTdwXOXzZAJBTY6AUoj0yupYMoXXI3hE8KmQUkUBBe772KUzuoBOVNIjX5fUTO7ux4+R1FXbGEmlK1pQUNUQEHK/HxSRA8AynPIZG93THgF24gSFW4FH1ekgfk5EmkQk6L6POYdMtPdxrvNePtbH9o4QPzt0mkRqXFbQvpSNFy3JmRXkMn7geGlTgM+9dzUfvqwN/yzUFkqvrPaKkEopgrMSekVTLT6v0NJQM+OL5/iSHgCReHLCLqnp3N2nA8Gh7kEGowmaa/0srq+mqz9KJJak2ufNVIOdjTGSmbIurakpZqaQISKrgHcBzwOt6Qu9qoZEJP3bWQZkr4vodI+NCQoicidwJ8DKlSuL2m4ztwrd7rI3HOOpfV08vq9rbFZQ7eXDl7SxaX0ba5bkzwpy8Yhw/cUtbL5iKbVFWE28cV0L9wFffvIgb3QP4ffC0oYafF4hntQZdRulpQNPOJbIDJTne++pdjdlB5HwiLP5UM9wjGqfl2qf0x12anAkExTyBaS5YF1aU1f0oCAi9cC/AX+kqgN5+l9zPXHWtBJVfRh4GGDDhg3T2xvRlJVCtrtMqfLKO338R0eIXxwemxVctrSRze1BrrtwyZS7duZ674GN61rYuK4lc/fa2RumpaFm1u5e04En/d7LJ7kznmp3U3YQiacUr0fQFJweGmFxfTUn+iNEE86MsMkC0lwo5RhLpSpqUBARP05A+BdV/aF7+GS6W0hEgkC3e7wTyF71sxw4Ucz2mdIqZLvLM8Mxntrfxfa9IU70RTPH66t9fPiSVja1B1m9eGoL7Kt8HuqqnLIS0x0fmKn0BSndrfHQriNjjs/0vQt9n6l2N2UHkSqvh0RKEYFYMkVjwM9IIkk4lqQ/Ep80IM2F6YyxnOuKFhTc2UTfBg6o6leyntoK3AHc7359LOv43SKyBWeAud/GE+ankYRz0ZhojUFKlZfe7mXb3hC/ONwzJnu4bGkjmy9fygfWLqa6wAu6iFDjdwaK66rKY++BcunWmGp3U3YQWdJQzYm+KCmUKq+HcCxBlc/L/f9Xe9nchU816JniZgrvBT4D7BWRV9xj/xUnGHxfRD4HvAN8wn3ucZzpqIdxpqT+dhHbZkog4t5BTrTG4MxwjCf3OVlBqH80K2ioGc0KVi0qLCsQkcyU0doqH94yqzZaLt0aU+1uyg4i9dU+FtX7OTMcJ+D3zGo32GyZatAzIIWUBihXGzZs0D179pS6GSYPVWVoxBk8zq46mpZS5cW3e9neEeIXb47NCtYvW+CMFRSYFXjSgaDaV5SB4tn0vi/voCngHzOGoerUb/rZF66f0XvPdLbNZK/PHg8phy6iyVRae+eCiLyoqhtyPmdBwRRDulppfyT34HHP0AhP7u9ie0cXXQOjWUFjjY8PXeKsNj6vgKwgV6G5cjT+QtsXjhFLpsZ0a4RjCVoaavjundfO6HPS3VLZd8aFrn+Y6etNZcgXFOZkSqo5d+QbPE6mlD1vn2F7Rxe/fPM02bHi8uVOVvD+tUsm3VMgV6G5cpZr/KA/Es9Mt5vNbo2ZdkuVS7eWKR0LCmZW5Bs8Pj00whP7unh8b4iTAyOZ4401Pj5yaRub2oOsXDh24O+FI2fYsvsYoYEIwcYAn7l2Jddf3EptdeVtS5nrQgvg9wjNddWz2q0x09k2NlvHWFAwMzI8kmAgGicSG1uGIp0VbOsI8as3e8ZkBVesaGJze5D3XbA4Z1bwwpEzPLDjEFVeYWFtFQPRGA/sOMyi+uppXTRLvaJ1ogttfyTOk388/a6iXGY628Zm6xgLCmbK0iuPB6Jnl6E4NTiSmUHUPTiaFSwI+PnIpa1sWh9kxcLcF5j0QPEPXz5OwO+hrtq5kPrc6Y5ffvJgprxCLJHC7xUubG3Me5Evh6mfc3mhnelsG5utYywomIIlkilnD4Bxu5slU8ruo05W8NyRs7OCW9qDvHeCrMDrcbamrHOLzf309VO82tlHMpWi2udlSUM1DTV+EskUR3vCtDRU0R+Og0AkDm+dHsp7kS+HPvK5vNBOdYrpbL/eVD4LCmZSI4kkA5EEQyNjdzfrHojyxL4untjXNSYraAr4+ehlbdy8vi3n3bDP46G22gkENX5PZsZQ+q5exMkaEln7DJwcGMHvFQYiCTxuhdF0xtK2wDfhRb4c+sjn+kI7lRXNxXi9qWwWFExOqspwLMlAZOweBsmU8vxbPWzrCPHCW2fGZAVXrmxik5sVjK8q6vN4qKvOP2MofVff2lDDif4IkrXPQDyVYnlTgBP90cxCtHR5hXwX+XLpI7cLrakUFhTMGMmUMhiNMxBJjKlUenIgyhN7u3h8X4jTQ7HM8eZaf2YG0bKmsZvRFBIIsqXv6qXKueifHhohlnT2Gli7pJ54SsfU21F16u/ku8hbH7kxU2NBwQC5u4iSKeW5I6NZQfZE0yvPa+aW9iC/dv6iMVlBejFZfbVTcG4qsu/qGwN+GgP+zIKu9MW9MeDj9GCMlJNG0FDjz3uRtz5yY6bGgsI5LN1F1D9uZ7OugShP7A3x+L4uerKygoV1Vdx0WRs3XdbG0qysIF1nqL7al3d7ysmmhua7q8++uMeTzuyjKq+wenH9pBd567oxpnBW5uIclJ5FNJi1f0EimeK5I2fYtjfE7qysQICrVjVzc3uQ96xZxEtv92UWlS1bEOBz71vNR9cHJy04V2j5BKtTY0zxWZkLA0A07gwcD8dGVx139UfZvjfEk/u66Bk+Oyu4eX0bwQVOVpBZVObzsKiuiv5onC8/9Tp11b5JL9yFTg21u3pjSsuCwiwr9erZ8XLNIkokU/zySA/bO0LsOdp7VlawuX0p165ZOGbfAZ/Hww9e6hyzqKy2ylPwnP9ymBpqjJmcBYVZVA6rZ9PSXURD0dFZRCf6Ijy+N8QT+7roDccz5y6qr+Lmy9q4aX2QtsaaMe9TW+WjocZHXbWProHotC/s5TI11BiTnwWFWTTbq2enk3WEYwkGIonMRjaJZIpfvOnMIHrx7d7MeQJcvXohm9uDXLtm0ZgxAZ/HQ32Nj8Ya35hsYSYXdpsaakxlsKAwi8Z3kQxE4pweGuFoT5hPPfzclLqSppJ1pNcWDEYTmVpEx92s4MlxWcHi+ipuvizITevbaB2XFQSqvDTW+CecQTSTC7tNDTWmMlhQmEXZd9IDkTgn+iMAVHtlyl1JhWQd49cWxJMpfnG4h20dJ3jpnb7Me3lkNCu4ZvXYrEBEqK/20RjwTVqSejbq6lgQMKa8FS0oiMh3gM1At6pe5h5bCHwPWAUcBW5T1V5xbksfwNmjOQx8VlVfKlbbiiX7Tvr0kFMLSBBaGmum3JU0PusYjMbpHojy1ulhPvHgL/nkVSt493nNABzvjWRmEPVFRrOCJfXV3LzeWVfQMi4r8HqExhpngdhU9i+2C7sx81sxM4V/BL4GPJp17B7gWVW9X0TucR9/AbgJWOv+uQZ40P1aUbLvpI/2hKn2OgGhoca5uE9lts3YrCPGib4oilLt89A1EOVvnn6dD17UwsGTg7w8Liu4ds0iNrcHuWrVwrMu+FU+DwsCfuqrfWW7daUxpnSKFhRUdZeIrBp3+FZgo/v9I8BOnKBwK/CoOpPnnxORJhEJqmqoWO2brskGf9N30p96+LkZzba58/2r+Yut+0kkY5wccAICQEO1j6GRBP2RON/dfSxzfktDOisIsqSh+qz3C1R5WRDwj2mPMcaMN9dXiNb0hV5VQyKSvpouA45lndfpHjsrKIjIncCdACtXrixua8eZyuDvdAdlI7EkQyMJ1rTUc/fGC9iy+xjvnIng8wqC0J1VdgLgPedPnBWICHVVXhoD/orYy9gYU3rlctuYqx8jZ/0NVX0YeBicMhfFbNR4U5lyOpVB2Wg8yfBIguGR5JjKpG1NNaxtrWfviX7iSSX9I/F5nIv98uZa/urjl531fh4RGmp8LAj4x0wpNcaYycx1UDiZ7hYSkSDQ7R7vBFZknbccODFXjSp0PcCh7kHCI4lMCeclDdXUV/smHCfINyibDgThWHLMlpaxRIqfHTrFto4Qr3b2j3lNwO+hudaPR4SkwmeuPW/M8z6PM17QUOPDM4XBY2OMSZvroLAVuAO43/36WNbxu0VkC84Ac/9cjScU2iW082A3g9EEKVW8ntFdwRbV+1m1qL6gz4rGna6h8LiMAODtnmG27w3x9P6TDEQTmeNtjTXcvL6NtsYaHt/bRddAhJaGGm6/agVXr1kIQI3f6SKqy1Oh1BhjClHMKanfxRlUXiwincBf4gSD74vI54B3gE+4pz+OMx31MM6U1N8uVrvGu/+JA3QPRkm6d/+L66vxe+WsLqGHdh2hudZPz3AMTTm7fiVSKbr6R4glUjkXp6kq4ViS4ViCSCyZqUiaFkuk2HXoFP/xaoi9x0ezAq9HMmMFV57XjMe90N94SWvmHBGhrtoZPJ5sfYExxhSqmLOPPjXBUzfkOFeBPyhWWyay82A3h04N4RXBK0IiqZzoj7B0QQ2dvWG++uM3+NbP32I4liSVUpbUV7F0QYDTQyNEE6nMVpTBBYFMhvHFlLJhzULCI0ki8SS5SpMf7Rlme0eIp187yWBWVhBcUMOm9UE+elkbC+uqcrbZ5/HQGPDRUDO19QXGGFOIchlonlPpi326m0ZRqv0eRCCZVI71RkDhKz8+hNfjDOzGUtA9FKO1QVizpJ4jp4aIJVNUuQO51T4viWScr+44zFeWXH7WZ47Ek/z00Gm2d5xg7/GBzHGvR3jvBYvYtH5sVjBetd/JCqyLyBhTTOdcUPjqj9/ggR2Hyb7JTuFctH1eZ6wAnO4hFFIpUBF8HoinlO7BEZY0VBONJxGgucFPLOGMD1T5PHQNRMZ83lunR7OCoZHRrGBpk5MVfOTSibOCdBdRY41NKTXGzI1zLih86+dv4RGnGyaZSqLqTPRMgTvtE6p9HkYSowPBiVSKap+XlCZJKvQMjVDj91Jb5RmzGCwaT9HWGCAaT/LTN5wZRPtPjGYFPo/wvgsWs/nyIFesaJowK/CIOHsUj6tSaowxxXbOBYXhWBIPykgiybhxXzwe54Lc1ljDsd4wKTdgqEJKFRGo83v5l9+9NrMLWSSepMbvIRpPEYknqa3ycttDz43JCpY1BdjUHuQjl7bSXJs7KwCbUmqMKb1zLihU+zyEY8mcq+XqqnzuzmI+mgJ+zmSVnE6mnIHl265cDsDVaxbyedbyr8+/w9EzwyRSzkyj00M9gJMVvH/tYjatD3LFyomzAgC/18OCWj8NVo/IGFNi51xQCLhBYfycIAFu27Cc7Xu7GIzGWVRfRTyZYnDECSDVPi+3Xbmcz7xnFQBvdg/xq7d6eLNniOGRZOZ9ljcH3LGCVpryZAXgjEE01VZRX33O/RqMMWXqnLoa7TzYTV/WFNBsHoEdB7oJ+Dwc64ugKcXn89AU8LFqUT23X7WC9SsW8MTeENv2hjgQGsy81u8V3r92CZvbg1y+fMGkd/s1fi9NtVaczhhTfs6Zq1IimeLrOw/j80AydfbzHoGjZ8IsawqwpL6KkwMjxBMpFtb6CfVHuG/7ayRTOmYAekVzgM3tQT58SRsLav1nv+k4tVU+mmptJpExpnzN66AQS6QIxxIMx5KMxJO8cybMoroqTvSP5Dzf5xECfi/HekdwZ6QSGhghe/2Z3yt84MIlbGoP0r5s8qzAI+Lud+ynymcziYwx5W1eBQVVJRp3AsH4QnMAwcYAPcMjNNf6x+xb7BNIKrQ1VBGNJ4nGU2eNOfi9Qo3Pw6Ofu4YFgcmzAr/XQ2ONzSQyxlSWig8KiWSKcDyZt6xE2u1XreCBHYeor3ZmGZ0ejpFIKsubaxmKJTg1FMusVUjzCixdEEBRFtfXTBoQbGczY0wlq+igEE+meOdMYdtbwug00i27j9E1EGHVwjqaav10HO8nGh/NKnweIZlSBGhtrAZxxiFuv2rFhO9d7ffSbIPHxpgKV9FXsDxJwYQuW97IBweXsK0jxBvdQ5njVT4PlwUbGYwmGIjGqKvygQjhWIKWuuoxpaqz1fi9NNdWEaiywWNjTOWr6KBQKFXl9ZODbOsIseNg95isYPXiOjatb+NDl7TSUDP5WEFaoMoJBjaTyBgzn8zroDA8kuDHB7rZ3hHi8KnRrKDa52HjRc66gkuCjVPq+7dppcaY+WzeBQVV5WDXINvTWUHWuoI1i+vY3B7kxotbqa+Z2l+9rtoJBrahjTFmPps3QWEomuDHB06ybW+II6eGM8drfB42XtTCLZcHWdfWMOUZQfXVPppqq2yNgTHmnFDxQeG1EwNs6wjxk9e7x6w2Pn9JHZvbl3LDxS1Tri2U3segKWDBwBhzbimroCAiHwUeALzAt1T1/nznH+0Z5u7vvpx5XOPzcP26Fja1Ty8rEBE3M/Djt30MjDHnoLIJCiLiBb4OfAjoBHaLyFZVfW2i16QzgwuW1LP58iDXr5t6VuB+Ng01Trls29TGGHMuK5ugAFwNHFbVIwAisgW4FZgwKCwI+HnwN9/Nha3101o9nN7hbEHAj9dKURhjTFkFhWXAsazHncA1+V7Q1ljDRW0NU/4gr0dYEPDTWOO3ukTGGJOlnIJCrqvzWWuWReRO4E6AZcsnLjuRi213aYwx+ZVTB3onkH2VXw6cGH+Sqj6sqhtUdcPCRYsLeuMqn4eWxhpWLAywoNayA2OMmUg5ZQq7gbUisho4DtwOfHomb2hF6owxZmrK5mqpqgkRuRt4CmdK6ndUdf903suCgTHGTE9ZXTVV9XHg8em+vsrnobm2irppTEs1xhhTZkFhuqr93szGNsYYY6avoq+iHhGCCwK2l4ExxsyScpp9NGU+r1hAMMaYWVTRQcEYY8zssqBgjDEmw4KCMcaYDAsKxhhjMiwoGGOMybCgYIwxJsOCgjHGmAwLCsYYYzIsKBhjjMkQ1bP2sakYInIKeHuCpxcDp+ewObPN2l9a1v7SsvYX13mquiTXExUdFPIRkT2quqHU7Zgua39pWftLy9pfOtZ9ZIwxJsOCgjHGmIz5HBQeLnUDZsjaX1rW/tKy9pfIvB1TMMYYM3XzOVMwxhgzRRYUjDHGZMzLoCAiHxWR10XksIjcU+r2TJWIHBWRvSLyiojsKXV7JiMi3xGRbhHZl3VsoYg8IyKH3K/NpWxjPhO0/4sictz9HbwiIjeXso35iMgKEfmJiBwQkf0i8nn3eNn/DvK0vZJ+/jUi8oKIvOr+Hb7kHl8tIs+7P//viUhVqdtaiHk3piAiXuAN4ENAJ7Ab+JSqvlbShk2BiBwFNqhqOS9+yRCR64Ah4FFVvcw99j+AM6p6vxuYm1X1C6Vs50QmaP8XgSFV/ZtStq0QIhIEgqr6kog0AC8CHwc+S5n/DvK0/TYq5+cvQJ2qDomIH/g58HngT4AfquoWEfkG8KqqPljKthZiPmYKVwOHVfWIqsaALcCtJW7TvKaqu4Az4w7fCjzifv8Izn/0sjRB+yuGqoZU9SX3+0HgALCMCvgd5Gl7xVDHkPvQ7/5R4HrgB+7xsvz55zIfg8Iy4FjW404q7B8Zzj+op0XkRRG5s9SNmaZWVQ2B8x8faClxe6bjbhHpcLuXyq7rJRcRWQW8C3ieCvsdjGs7VNDPX0S8IvIK0A08A7wJ9Klqwj2lYq5D8zEoSI5jldZH9l5VfTdwE/AHbveGmVsPAucDVwAh4G9L25zJiUg98G/AH6nqQKnbMxU52l5RP39VTarqFcBynN6Ki3OdNretmp75GBQ6gRVZj5cDJ0rUlmlR1RPu127gRzj/yCrNSbe/ON1v3F3i9kyJqp50/6OngG9S5r8Dty/734B/UdUfuocr4neQq+2V9vNPU9U+YCdwLdAkIj73qYq5Ds3HoLAbWOuO/FcBtwNbS9ymgolInTvghojUAR8G9uV/VVnaCtzhfn8H8FgJ2zJl6Yup69cp49+BO9D5beCAqn4l66my/x1M1PYK+/kvEZEm9/sAcCPO2MhPgN9wTyvLn38u8272EYA7fe3vAC/wHVX96xI3qWAisgYnOwDwAf9a7u0Xke8CG3HKBZ8E/hL4d+D7wErgHeATqlqWg7kTtH8jTteFAkeBu9L98+VGRN4H/AzYC6Tcw/8Vp2++rH8Hedr+KSrn59+OM5DsxbnR/r6q3uf+X94CLAReBv4fVR0pXUsLMy+DgjHGmOmZj91HxhhjpsmCgjHGmAwLCsYYYzIsKBhjjMmwoGCMMSbDgoKZt0RkuYg85lapfFNEHkhXqhSRjSLSLyIvuxV1d4nI5hzv8ao7ZXWu2lwvIg+57d3vtuuaufp8YywomHnJXRT1Q+DfVXUtcCFQD2Sv+fiZqr5LVS8C/hD4mojckPUeF+P8H7nOXUg422305jj8LZzifGtV9VKcSqeLZ/uzjZmIBQUzX10PRFX1H8CpTQP8MfA7IlI7/mRVfQW4D7g76/CngX8CngY+lutDROQfReQbIvIzEXkjnW24BdL+p4jsdou63eUe3+juH/CvOAu2st/rfOAa4L+75R1wq/1ud5//d7dI4v7sQokiMiQifysiL4nIsyKyZDo/MGPAgoKZvy7Fqc2f4RZaewe4YILXvASsy3r8SeB7wHdxVthOZBXwAWAT8A0RqQE+B/Sr6lXAVcDvishq9/yrgf+mqpfkaPMrbgDL5XdU9UpgA/CHIrLIPV4HvOQWUfwpzopsY6bFN/kpxlQkIXdVyomOp59zvhG5Cjilqm+LSCfwHRFpVtXeHK/7vntnf0hEjuAElg8D7SKSrn2zAFgLxIAXVPWtafyd/lBEft39foX7fj045SG+5x7/Z5xuM2OmxTIFM1/tx7mjzhCRRpyL6ZsTvOZdOIXMwMkM1rm74L0JNAL/9wSvGx9kFCfA/GdVvcL9s1pVn3afH87T5stF5Kz/lyKyEafQ2q+p6uU4tXRqCmyPMQWzoGDmq2eBWhH5LcgM6v4t8I+qGh5/slvU7C+Ar7sX5U8A7aq6SlVX4exiNlEX0idExOOOCawBXgeeAv5ftyw0InLhZIPVqvomsAf4kjtQjoisFZFbcTKNXlUNi8g6nNLMaR5Gq3F+Gmc7SGOmxbqPzLykqup2tfxvEfkLnAvn4zgVONPeLyIvA7U4ew38oao+696VH1fV41nn7gIuEZFgjmqdr+P05bcCv6eqURH5Fs5Yw0vuBf4UhW3H+J9wgtdhEQnjdA/9GdAB/J6IdLif91zWa4aBS0XkRaAfZyzEmGmxKqnGzICI/COwTVV/MNm5RWzDkKrWl+rzzfxi3UfGGGMyLFMwxhiTYZmCMcaYDAsKxhhjMiwoGGOMybCgYIwxJsOCgjHGmIz/H0ZwEYXao5Hp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 y="1406235"/>
            <a:ext cx="5074516" cy="2614847"/>
          </a:xfrm>
          <a:prstGeom prst="rect">
            <a:avLst/>
          </a:prstGeom>
        </p:spPr>
      </p:pic>
      <p:sp>
        <p:nvSpPr>
          <p:cNvPr id="10" name="Rectangle 4"/>
          <p:cNvSpPr>
            <a:spLocks noChangeArrowheads="1"/>
          </p:cNvSpPr>
          <p:nvPr/>
        </p:nvSpPr>
        <p:spPr bwMode="auto">
          <a:xfrm>
            <a:off x="-200891" y="46764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Limitations of Study / Assumtions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GB" dirty="0" smtClean="0"/>
              <a:t>There are various other factors that influence the GDP per capita. While I wanted to assess the influence of </a:t>
            </a:r>
            <a:r>
              <a:rPr lang="en-GB" dirty="0" err="1" smtClean="0"/>
              <a:t>toher</a:t>
            </a:r>
            <a:r>
              <a:rPr lang="en-GB" dirty="0" smtClean="0"/>
              <a:t> factors like ‘Lending Rates = %’ and ‘Net Foreign Direct Investment as % of GDP’ there were not enough data points corresponding to same year.</a:t>
            </a:r>
          </a:p>
          <a:p>
            <a:pPr marL="285750" indent="-285750"/>
            <a:r>
              <a:rPr lang="en-GB" dirty="0" smtClean="0"/>
              <a:t>Net ODA per Capita may not capture all forms of direct and indirect foreign aid while the use of GDP as a symbol of country’s prosperity is also debated in the academic and professional domain.</a:t>
            </a:r>
            <a:endParaRPr dirty="0"/>
          </a:p>
        </p:txBody>
      </p:sp>
    </p:spTree>
    <p:extLst>
      <p:ext uri="{BB962C8B-B14F-4D97-AF65-F5344CB8AC3E}">
        <p14:creationId xmlns:p14="http://schemas.microsoft.com/office/powerpoint/2010/main" val="76525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Reviewed several online article on development aid, and coursework on ‘Poverty and Prosperity..’ an online course offered by Oxford University on </a:t>
            </a:r>
            <a:r>
              <a:rPr lang="en-GB" dirty="0" err="1" smtClean="0"/>
              <a:t>eDX</a:t>
            </a:r>
            <a:r>
              <a:rPr lang="en-GB" dirty="0" smtClean="0"/>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4" name="TextBox 3"/>
          <p:cNvSpPr txBox="1"/>
          <p:nvPr/>
        </p:nvSpPr>
        <p:spPr>
          <a:xfrm>
            <a:off x="242455" y="1213557"/>
            <a:ext cx="7779327" cy="1569660"/>
          </a:xfrm>
          <a:prstGeom prst="rect">
            <a:avLst/>
          </a:prstGeom>
          <a:noFill/>
        </p:spPr>
        <p:txBody>
          <a:bodyPr wrap="square" rtlCol="0">
            <a:spAutoFit/>
          </a:bodyPr>
          <a:lstStyle/>
          <a:p>
            <a:r>
              <a:rPr lang="en-GB" sz="1200" dirty="0" smtClean="0"/>
              <a:t>[1] </a:t>
            </a:r>
            <a:r>
              <a:rPr lang="en-GB" sz="1200" dirty="0">
                <a:hlinkClick r:id="rId3"/>
              </a:rPr>
              <a:t>https://developmentaidnews.wordpress.com/2016/08/24/pros-and-cons-of-foreign-aid</a:t>
            </a:r>
            <a:r>
              <a:rPr lang="en-GB" sz="1200" dirty="0" smtClean="0">
                <a:hlinkClick r:id="rId3"/>
              </a:rPr>
              <a:t>/</a:t>
            </a:r>
            <a:r>
              <a:rPr lang="en-GB" sz="1200" dirty="0" smtClean="0"/>
              <a:t>	</a:t>
            </a:r>
          </a:p>
          <a:p>
            <a:r>
              <a:rPr lang="en-GB" sz="1200" dirty="0" smtClean="0"/>
              <a:t>[2] </a:t>
            </a:r>
            <a:r>
              <a:rPr lang="en-GB" sz="1200" dirty="0">
                <a:hlinkClick r:id="rId4"/>
              </a:rPr>
              <a:t>https://borgenproject.org/polio-eradication-in-nigeria-demolishing-disease</a:t>
            </a:r>
            <a:r>
              <a:rPr lang="en-GB" sz="1200" dirty="0" smtClean="0">
                <a:hlinkClick r:id="rId4"/>
              </a:rPr>
              <a:t>/</a:t>
            </a:r>
            <a:r>
              <a:rPr lang="en-GB" sz="1200" dirty="0" smtClean="0"/>
              <a:t>		 </a:t>
            </a:r>
          </a:p>
          <a:p>
            <a:r>
              <a:rPr lang="en-GB" sz="1200" dirty="0" smtClean="0"/>
              <a:t>[3] </a:t>
            </a:r>
            <a:r>
              <a:rPr lang="en-GB" sz="1200" dirty="0">
                <a:hlinkClick r:id="rId5"/>
              </a:rPr>
              <a:t>https://</a:t>
            </a:r>
            <a:r>
              <a:rPr lang="en-GB" sz="1200" dirty="0" smtClean="0">
                <a:hlinkClick r:id="rId5"/>
              </a:rPr>
              <a:t>www.theguardian.com/world/2017/feb/14/bill-gates-philanthropy-warren-buffett-vaccines-infant-mortality</a:t>
            </a:r>
            <a:endParaRPr lang="en-GB" sz="1200" dirty="0" smtClean="0"/>
          </a:p>
          <a:p>
            <a:r>
              <a:rPr lang="en-GB" sz="1200" dirty="0"/>
              <a:t>[4] </a:t>
            </a:r>
            <a:r>
              <a:rPr lang="en-GB" sz="1200" dirty="0">
                <a:hlinkClick r:id="rId6"/>
              </a:rPr>
              <a:t>https://blogs.spectator.co.uk/2017/04/9824422/</a:t>
            </a:r>
            <a:endParaRPr lang="en-GB" sz="1200" dirty="0"/>
          </a:p>
          <a:p>
            <a:r>
              <a:rPr lang="en-GB" sz="1200" dirty="0"/>
              <a:t>[5] </a:t>
            </a:r>
            <a:r>
              <a:rPr lang="en-GB" sz="1200" dirty="0">
                <a:hlinkClick r:id="rId7"/>
              </a:rPr>
              <a:t>https://www.theguardian.com/commentisfree/2018/sep/02/as-a-system-foreign-aid-is-a-fraud-and-does-nothing-for-inequality</a:t>
            </a:r>
            <a:endParaRPr lang="en-GB" sz="1200" dirty="0"/>
          </a:p>
          <a:p>
            <a:endParaRPr lang="en-GB"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590</Words>
  <Application>Microsoft Office PowerPoint</Application>
  <PresentationFormat>On-screen Show (16:9)</PresentationFormat>
  <Paragraphs>41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Courier New</vt:lpstr>
      <vt:lpstr>Helvetica Neue</vt:lpstr>
      <vt:lpstr>STIXMathJax_Main</vt:lpstr>
      <vt:lpstr>Simple Light</vt:lpstr>
      <vt:lpstr>Relationship between Foreign Aid and GDP Growth  Case Study based on Nepal</vt:lpstr>
      <vt:lpstr>Dataset Used</vt:lpstr>
      <vt:lpstr>Motivation</vt:lpstr>
      <vt:lpstr>Research Question(s)</vt:lpstr>
      <vt:lpstr>Finding</vt:lpstr>
      <vt:lpstr>Limitations of Study / Assumtions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between Foreign Aid and GDP Growth  Case Study based on Nepal</dc:title>
  <dc:creator>Bishwaraj Bhattarai</dc:creator>
  <cp:lastModifiedBy>Bishwaraj Bhattarai</cp:lastModifiedBy>
  <cp:revision>8</cp:revision>
  <dcterms:modified xsi:type="dcterms:W3CDTF">2019-11-23T12:55:09Z</dcterms:modified>
</cp:coreProperties>
</file>