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B414D7-A639-4863-331F-AC7FF9ECF83A}" name="Ebenezer Ajay Williams Vincent Sankey Raj" initials="ER" userId="S::vincentsankeyraj.e@northeastern.edu::56f7a502-fb8f-4a5e-a4fc-bb304c1c80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0C37-C889-40AE-BA08-5943B76622B8}" v="132" dt="2022-03-30T16:43:56.657"/>
    <p1510:client id="{2A08BC03-49E3-46DC-92F0-78BE82E048F9}" v="779" dt="2022-03-30T15:15:51.271"/>
    <p1510:client id="{54E8085D-A2B0-7B5B-10E2-779AA393DE50}" v="3" dt="2022-03-30T16:31:37.042"/>
    <p1510:client id="{A03A9C71-9680-EC6E-B9EC-24B25225D6BE}" v="1" dt="2022-03-30T22:13:04.763"/>
    <p1510:client id="{A533819F-D1C7-CBB7-936D-E594F44D5F37}" v="451" dt="2022-03-30T16:30:35.385"/>
    <p1510:client id="{C81D256E-998C-4B7A-AF22-42697724FC2C}" v="1" dt="2022-04-02T01:37:52.047"/>
    <p1510:client id="{E7832139-7C49-8727-6CF9-CB1A57BAD9DB}" v="12" dt="2022-03-30T23:19:24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5279C-C25C-48FD-8E4A-96EA95FAE0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74C8B-2C82-4C2D-AFB6-63411702CAEF}">
      <dgm:prSet/>
      <dgm:spPr/>
      <dgm:t>
        <a:bodyPr/>
        <a:lstStyle/>
        <a:p>
          <a:pPr rtl="0"/>
          <a:r>
            <a:rPr lang="en-US" dirty="0"/>
            <a:t>A dashboard which shows the number of music tweets inspired for each song on the top 50 playlist is updated every minute.</a:t>
          </a:r>
          <a:r>
            <a:rPr lang="en-US" dirty="0">
              <a:latin typeface="Century Gothic" panose="020B0502020202020204"/>
            </a:rPr>
            <a:t> The dashboard also shows the relation between the sentiment of the tweets and the lyrics.</a:t>
          </a:r>
          <a:endParaRPr lang="en-US" dirty="0"/>
        </a:p>
      </dgm:t>
    </dgm:pt>
    <dgm:pt modelId="{A08F07DF-67E6-4D0F-B5CF-D11439D0A210}" type="parTrans" cxnId="{F60FA3B3-EDA1-4A9A-80B7-D97D5BDCD17E}">
      <dgm:prSet/>
      <dgm:spPr/>
      <dgm:t>
        <a:bodyPr/>
        <a:lstStyle/>
        <a:p>
          <a:endParaRPr lang="en-US"/>
        </a:p>
      </dgm:t>
    </dgm:pt>
    <dgm:pt modelId="{D91B24EA-BBA2-4CBF-BC62-374D0F3A1973}" type="sibTrans" cxnId="{F60FA3B3-EDA1-4A9A-80B7-D97D5BDCD17E}">
      <dgm:prSet/>
      <dgm:spPr/>
      <dgm:t>
        <a:bodyPr/>
        <a:lstStyle/>
        <a:p>
          <a:endParaRPr lang="en-US"/>
        </a:p>
      </dgm:t>
    </dgm:pt>
    <dgm:pt modelId="{3217915D-BE38-4D67-B683-E121E51069AD}">
      <dgm:prSet/>
      <dgm:spPr/>
      <dgm:t>
        <a:bodyPr/>
        <a:lstStyle/>
        <a:p>
          <a:pPr rtl="0"/>
          <a:r>
            <a:rPr lang="en-US" dirty="0"/>
            <a:t>The actor can view a real-time analysis of the tweets on each song</a:t>
          </a:r>
          <a:r>
            <a:rPr lang="en-US" dirty="0">
              <a:latin typeface="Century Gothic" panose="020B0502020202020204"/>
            </a:rPr>
            <a:t> on a dashboard updated every minute.</a:t>
          </a:r>
          <a:endParaRPr lang="en-US" dirty="0"/>
        </a:p>
      </dgm:t>
    </dgm:pt>
    <dgm:pt modelId="{9F91110A-8FB8-4680-B82A-F79EC1D7CE21}" type="parTrans" cxnId="{5211D6EF-A5E9-4AB6-B05C-760BB8FA2D83}">
      <dgm:prSet/>
      <dgm:spPr/>
      <dgm:t>
        <a:bodyPr/>
        <a:lstStyle/>
        <a:p>
          <a:endParaRPr lang="en-US"/>
        </a:p>
      </dgm:t>
    </dgm:pt>
    <dgm:pt modelId="{162B26B2-90D9-46EE-9277-14C6A1974F74}" type="sibTrans" cxnId="{5211D6EF-A5E9-4AB6-B05C-760BB8FA2D83}">
      <dgm:prSet/>
      <dgm:spPr/>
      <dgm:t>
        <a:bodyPr/>
        <a:lstStyle/>
        <a:p>
          <a:endParaRPr lang="en-US"/>
        </a:p>
      </dgm:t>
    </dgm:pt>
    <dgm:pt modelId="{A853EDCB-CE79-4F1D-ADA7-EA47B1D74D59}">
      <dgm:prSet phldr="0"/>
      <dgm:spPr/>
      <dgm:t>
        <a:bodyPr/>
        <a:lstStyle/>
        <a:p>
          <a:pPr rtl="0"/>
          <a:r>
            <a:rPr lang="en-US" dirty="0"/>
            <a:t>The System queries the Spotify developer API to get the list of top 50 songs played globally and the lyrics of those songs from the musixmatch API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23751BDC-A80F-455F-8B86-A4E7110B1CDC}" type="parTrans" cxnId="{C25055FE-E9CE-4AE1-86BC-8122DFC71F7C}">
      <dgm:prSet/>
      <dgm:spPr/>
    </dgm:pt>
    <dgm:pt modelId="{A1B2D148-AE88-4A77-86C5-0F3C17088AF8}" type="sibTrans" cxnId="{C25055FE-E9CE-4AE1-86BC-8122DFC71F7C}">
      <dgm:prSet/>
      <dgm:spPr/>
    </dgm:pt>
    <dgm:pt modelId="{1A23EE8F-9CA7-41A8-8304-5515531871A7}">
      <dgm:prSet phldr="0"/>
      <dgm:spPr/>
      <dgm:t>
        <a:bodyPr/>
        <a:lstStyle/>
        <a:p>
          <a:pPr rtl="0"/>
          <a:r>
            <a:rPr lang="en-US" dirty="0"/>
            <a:t>The system also queries for tweets with the #music every minute.</a:t>
          </a:r>
        </a:p>
      </dgm:t>
    </dgm:pt>
    <dgm:pt modelId="{EE34D9BE-EBC4-4FC6-9DBF-43C017BB6440}" type="parTrans" cxnId="{469348C5-A273-4B94-A4B4-B17CA620AA4E}">
      <dgm:prSet/>
      <dgm:spPr/>
    </dgm:pt>
    <dgm:pt modelId="{B765EB90-FF2D-4B97-BABE-13E1B92BDECA}" type="sibTrans" cxnId="{469348C5-A273-4B94-A4B4-B17CA620AA4E}">
      <dgm:prSet/>
      <dgm:spPr/>
    </dgm:pt>
    <dgm:pt modelId="{78CF362C-F179-46E7-B743-CAE6E0C45550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The model acts to find a correlation between each song and every tweet.</a:t>
          </a:r>
        </a:p>
      </dgm:t>
    </dgm:pt>
    <dgm:pt modelId="{24C2EE1F-9861-4082-AA86-342D831E50A0}" type="parTrans" cxnId="{2C66E388-D2AA-4960-BAC6-5C483540A0C2}">
      <dgm:prSet/>
      <dgm:spPr/>
    </dgm:pt>
    <dgm:pt modelId="{D14BDB48-6B8A-4A0E-BE5D-D9CDC8D6BE18}" type="sibTrans" cxnId="{2C66E388-D2AA-4960-BAC6-5C483540A0C2}">
      <dgm:prSet/>
      <dgm:spPr/>
    </dgm:pt>
    <dgm:pt modelId="{87D51D59-9A4B-4096-AC36-FEBA167A9604}" type="pres">
      <dgm:prSet presAssocID="{4685279C-C25C-48FD-8E4A-96EA95FAE073}" presName="linear" presStyleCnt="0">
        <dgm:presLayoutVars>
          <dgm:animLvl val="lvl"/>
          <dgm:resizeHandles val="exact"/>
        </dgm:presLayoutVars>
      </dgm:prSet>
      <dgm:spPr/>
    </dgm:pt>
    <dgm:pt modelId="{E54EB6B2-5600-4D36-8E94-47F0ECE27315}" type="pres">
      <dgm:prSet presAssocID="{A853EDCB-CE79-4F1D-ADA7-EA47B1D74D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BCCDF6-D6E3-4D4D-B992-4BD5C818BDED}" type="pres">
      <dgm:prSet presAssocID="{A1B2D148-AE88-4A77-86C5-0F3C17088AF8}" presName="spacer" presStyleCnt="0"/>
      <dgm:spPr/>
    </dgm:pt>
    <dgm:pt modelId="{AADCF33D-6627-4088-87D3-EF50088CAD6F}" type="pres">
      <dgm:prSet presAssocID="{1A23EE8F-9CA7-41A8-8304-5515531871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9A21DA-715F-4A98-ACFA-1EA1137C337B}" type="pres">
      <dgm:prSet presAssocID="{B765EB90-FF2D-4B97-BABE-13E1B92BDECA}" presName="spacer" presStyleCnt="0"/>
      <dgm:spPr/>
    </dgm:pt>
    <dgm:pt modelId="{D34A6843-29E4-41A5-A5EE-26A326AFEAB3}" type="pres">
      <dgm:prSet presAssocID="{78CF362C-F179-46E7-B743-CAE6E0C455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5617FF-5B7E-4DC2-B588-0B842E77BC7A}" type="pres">
      <dgm:prSet presAssocID="{D14BDB48-6B8A-4A0E-BE5D-D9CDC8D6BE18}" presName="spacer" presStyleCnt="0"/>
      <dgm:spPr/>
    </dgm:pt>
    <dgm:pt modelId="{6E50877F-C838-41F7-AD5A-15133187996E}" type="pres">
      <dgm:prSet presAssocID="{00974C8B-2C82-4C2D-AFB6-63411702CA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6058B1-B858-4F9F-9CA3-1F5F026B43B8}" type="pres">
      <dgm:prSet presAssocID="{D91B24EA-BBA2-4CBF-BC62-374D0F3A1973}" presName="spacer" presStyleCnt="0"/>
      <dgm:spPr/>
    </dgm:pt>
    <dgm:pt modelId="{08DC9F5B-1BC6-43C9-A908-5F44A383F3D7}" type="pres">
      <dgm:prSet presAssocID="{3217915D-BE38-4D67-B683-E121E51069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8D592D-F56C-4372-B4EE-809E5E9242C3}" type="presOf" srcId="{78CF362C-F179-46E7-B743-CAE6E0C45550}" destId="{D34A6843-29E4-41A5-A5EE-26A326AFEAB3}" srcOrd="0" destOrd="0" presId="urn:microsoft.com/office/officeart/2005/8/layout/vList2"/>
    <dgm:cxn modelId="{3B409E31-68F2-427C-BDC7-95E25DAD0DE8}" type="presOf" srcId="{00974C8B-2C82-4C2D-AFB6-63411702CAEF}" destId="{6E50877F-C838-41F7-AD5A-15133187996E}" srcOrd="0" destOrd="0" presId="urn:microsoft.com/office/officeart/2005/8/layout/vList2"/>
    <dgm:cxn modelId="{22AC3236-8A54-4E9E-B855-2E379540778C}" type="presOf" srcId="{4685279C-C25C-48FD-8E4A-96EA95FAE073}" destId="{87D51D59-9A4B-4096-AC36-FEBA167A9604}" srcOrd="0" destOrd="0" presId="urn:microsoft.com/office/officeart/2005/8/layout/vList2"/>
    <dgm:cxn modelId="{2C66E388-D2AA-4960-BAC6-5C483540A0C2}" srcId="{4685279C-C25C-48FD-8E4A-96EA95FAE073}" destId="{78CF362C-F179-46E7-B743-CAE6E0C45550}" srcOrd="2" destOrd="0" parTransId="{24C2EE1F-9861-4082-AA86-342D831E50A0}" sibTransId="{D14BDB48-6B8A-4A0E-BE5D-D9CDC8D6BE18}"/>
    <dgm:cxn modelId="{F60FA3B3-EDA1-4A9A-80B7-D97D5BDCD17E}" srcId="{4685279C-C25C-48FD-8E4A-96EA95FAE073}" destId="{00974C8B-2C82-4C2D-AFB6-63411702CAEF}" srcOrd="3" destOrd="0" parTransId="{A08F07DF-67E6-4D0F-B5CF-D11439D0A210}" sibTransId="{D91B24EA-BBA2-4CBF-BC62-374D0F3A1973}"/>
    <dgm:cxn modelId="{AF2EE8B8-8A37-4D45-9095-EC9CFC749927}" type="presOf" srcId="{A853EDCB-CE79-4F1D-ADA7-EA47B1D74D59}" destId="{E54EB6B2-5600-4D36-8E94-47F0ECE27315}" srcOrd="0" destOrd="0" presId="urn:microsoft.com/office/officeart/2005/8/layout/vList2"/>
    <dgm:cxn modelId="{469348C5-A273-4B94-A4B4-B17CA620AA4E}" srcId="{4685279C-C25C-48FD-8E4A-96EA95FAE073}" destId="{1A23EE8F-9CA7-41A8-8304-5515531871A7}" srcOrd="1" destOrd="0" parTransId="{EE34D9BE-EBC4-4FC6-9DBF-43C017BB6440}" sibTransId="{B765EB90-FF2D-4B97-BABE-13E1B92BDECA}"/>
    <dgm:cxn modelId="{60DC5FE4-7225-4434-8528-C2AAD56FA614}" type="presOf" srcId="{1A23EE8F-9CA7-41A8-8304-5515531871A7}" destId="{AADCF33D-6627-4088-87D3-EF50088CAD6F}" srcOrd="0" destOrd="0" presId="urn:microsoft.com/office/officeart/2005/8/layout/vList2"/>
    <dgm:cxn modelId="{C052B5EC-22F0-4829-AAFE-D9683C5A3377}" type="presOf" srcId="{3217915D-BE38-4D67-B683-E121E51069AD}" destId="{08DC9F5B-1BC6-43C9-A908-5F44A383F3D7}" srcOrd="0" destOrd="0" presId="urn:microsoft.com/office/officeart/2005/8/layout/vList2"/>
    <dgm:cxn modelId="{5211D6EF-A5E9-4AB6-B05C-760BB8FA2D83}" srcId="{4685279C-C25C-48FD-8E4A-96EA95FAE073}" destId="{3217915D-BE38-4D67-B683-E121E51069AD}" srcOrd="4" destOrd="0" parTransId="{9F91110A-8FB8-4680-B82A-F79EC1D7CE21}" sibTransId="{162B26B2-90D9-46EE-9277-14C6A1974F74}"/>
    <dgm:cxn modelId="{C25055FE-E9CE-4AE1-86BC-8122DFC71F7C}" srcId="{4685279C-C25C-48FD-8E4A-96EA95FAE073}" destId="{A853EDCB-CE79-4F1D-ADA7-EA47B1D74D59}" srcOrd="0" destOrd="0" parTransId="{23751BDC-A80F-455F-8B86-A4E7110B1CDC}" sibTransId="{A1B2D148-AE88-4A77-86C5-0F3C17088AF8}"/>
    <dgm:cxn modelId="{7BC1A868-643B-4C2F-8D2C-19E43D5B65AF}" type="presParOf" srcId="{87D51D59-9A4B-4096-AC36-FEBA167A9604}" destId="{E54EB6B2-5600-4D36-8E94-47F0ECE27315}" srcOrd="0" destOrd="0" presId="urn:microsoft.com/office/officeart/2005/8/layout/vList2"/>
    <dgm:cxn modelId="{49E36201-7FC2-4875-A9E0-8AD256CD9EEB}" type="presParOf" srcId="{87D51D59-9A4B-4096-AC36-FEBA167A9604}" destId="{1CBCCDF6-D6E3-4D4D-B992-4BD5C818BDED}" srcOrd="1" destOrd="0" presId="urn:microsoft.com/office/officeart/2005/8/layout/vList2"/>
    <dgm:cxn modelId="{2C8142D5-8F3C-4F2E-A248-1011E1970628}" type="presParOf" srcId="{87D51D59-9A4B-4096-AC36-FEBA167A9604}" destId="{AADCF33D-6627-4088-87D3-EF50088CAD6F}" srcOrd="2" destOrd="0" presId="urn:microsoft.com/office/officeart/2005/8/layout/vList2"/>
    <dgm:cxn modelId="{1927BF50-BFF6-48CA-BE09-5CFFF81A87E8}" type="presParOf" srcId="{87D51D59-9A4B-4096-AC36-FEBA167A9604}" destId="{149A21DA-715F-4A98-ACFA-1EA1137C337B}" srcOrd="3" destOrd="0" presId="urn:microsoft.com/office/officeart/2005/8/layout/vList2"/>
    <dgm:cxn modelId="{35A130B3-009D-4DF0-84F6-66C6A06F5E27}" type="presParOf" srcId="{87D51D59-9A4B-4096-AC36-FEBA167A9604}" destId="{D34A6843-29E4-41A5-A5EE-26A326AFEAB3}" srcOrd="4" destOrd="0" presId="urn:microsoft.com/office/officeart/2005/8/layout/vList2"/>
    <dgm:cxn modelId="{9D169F05-63A1-45D6-9FE8-A3A2ACA69D5D}" type="presParOf" srcId="{87D51D59-9A4B-4096-AC36-FEBA167A9604}" destId="{3E5617FF-5B7E-4DC2-B588-0B842E77BC7A}" srcOrd="5" destOrd="0" presId="urn:microsoft.com/office/officeart/2005/8/layout/vList2"/>
    <dgm:cxn modelId="{FD33075D-4727-4539-98AF-20E7EE05AA77}" type="presParOf" srcId="{87D51D59-9A4B-4096-AC36-FEBA167A9604}" destId="{6E50877F-C838-41F7-AD5A-15133187996E}" srcOrd="6" destOrd="0" presId="urn:microsoft.com/office/officeart/2005/8/layout/vList2"/>
    <dgm:cxn modelId="{734D3D09-1318-4120-8163-0E3367EB2259}" type="presParOf" srcId="{87D51D59-9A4B-4096-AC36-FEBA167A9604}" destId="{C26058B1-B858-4F9F-9CA3-1F5F026B43B8}" srcOrd="7" destOrd="0" presId="urn:microsoft.com/office/officeart/2005/8/layout/vList2"/>
    <dgm:cxn modelId="{4ACDB5AA-7B6E-4B4E-AC46-5A715C796B6B}" type="presParOf" srcId="{87D51D59-9A4B-4096-AC36-FEBA167A9604}" destId="{08DC9F5B-1BC6-43C9-A908-5F44A383F3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dirty="0"/>
            <a:t>Maintain a list of top 50 songs and their lyrics, refreshed </a:t>
          </a:r>
          <a:r>
            <a:rPr lang="en-US" dirty="0">
              <a:latin typeface="Century Gothic" panose="020B0502020202020204"/>
            </a:rPr>
            <a:t>as the trend changes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E28DACA2-98C7-4B29-B8B4-67238AD1BA15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Kaggle tweets dataset (</a:t>
          </a:r>
          <a:r>
            <a:rPr lang="en-US" b="1" dirty="0"/>
            <a:t>Sentiment140</a:t>
          </a:r>
          <a:r>
            <a:rPr lang="en-US" dirty="0">
              <a:latin typeface="Century Gothic" panose="020B0502020202020204"/>
            </a:rPr>
            <a:t>) for training ML model</a:t>
          </a:r>
          <a:r>
            <a:rPr lang="en-US" b="0" dirty="0">
              <a:latin typeface="Century Gothic" panose="020B0502020202020204"/>
            </a:rPr>
            <a:t> (160K tweets)</a:t>
          </a:r>
          <a:endParaRPr lang="en-US" b="1" dirty="0"/>
        </a:p>
      </dgm:t>
    </dgm:pt>
    <dgm:pt modelId="{7DF041B7-DFE7-432D-9E02-6A46D3B0AC26}" type="parTrans" cxnId="{FF831AD7-5C04-4A0B-BE9D-19C302D7D422}">
      <dgm:prSet/>
      <dgm:spPr/>
    </dgm:pt>
    <dgm:pt modelId="{6D6442FF-CC82-4AE8-ACAD-DDB847859B78}" type="sibTrans" cxnId="{FF831AD7-5C04-4A0B-BE9D-19C302D7D422}">
      <dgm:prSet/>
      <dgm:spPr/>
    </dgm:pt>
    <dgm:pt modelId="{B7D0D14B-2D51-492D-8579-6009D6C1F647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Live stream of tweets with #music</a:t>
          </a:r>
        </a:p>
      </dgm:t>
    </dgm:pt>
    <dgm:pt modelId="{2556D3F7-A85F-4331-823B-CE959EF9EE0C}" type="parTrans" cxnId="{71E9ED7C-2266-4E86-B600-D9FE4FA81A6D}">
      <dgm:prSet/>
      <dgm:spPr/>
    </dgm:pt>
    <dgm:pt modelId="{ACC00A43-4BAA-4415-B582-784585B051DE}" type="sibTrans" cxnId="{71E9ED7C-2266-4E86-B600-D9FE4FA81A6D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6B653F-9CC0-4D6D-A3D5-348B0516A0A4}" type="pres">
      <dgm:prSet presAssocID="{6D3014CB-2172-49FD-8E26-CFE353093130}" presName="spacer" presStyleCnt="0"/>
      <dgm:spPr/>
    </dgm:pt>
    <dgm:pt modelId="{3A46BB67-8924-459B-BB74-C56258FEE72E}" type="pres">
      <dgm:prSet presAssocID="{B7D0D14B-2D51-492D-8579-6009D6C1F6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DDABE6-C61B-4C6D-AF11-0546DF3DB80E}" type="pres">
      <dgm:prSet presAssocID="{ACC00A43-4BAA-4415-B582-784585B051DE}" presName="spacer" presStyleCnt="0"/>
      <dgm:spPr/>
    </dgm:pt>
    <dgm:pt modelId="{BB6D6D92-9C19-4B25-A91B-3CFCD8D2D2D9}" type="pres">
      <dgm:prSet presAssocID="{E28DACA2-98C7-4B29-B8B4-67238AD1B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71E9ED7C-2266-4E86-B600-D9FE4FA81A6D}" srcId="{DF1D8698-4AB9-41F7-9B14-AF7772B6E10D}" destId="{B7D0D14B-2D51-492D-8579-6009D6C1F647}" srcOrd="1" destOrd="0" parTransId="{2556D3F7-A85F-4331-823B-CE959EF9EE0C}" sibTransId="{ACC00A43-4BAA-4415-B582-784585B051DE}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FF831AD7-5C04-4A0B-BE9D-19C302D7D422}" srcId="{DF1D8698-4AB9-41F7-9B14-AF7772B6E10D}" destId="{E28DACA2-98C7-4B29-B8B4-67238AD1BA15}" srcOrd="2" destOrd="0" parTransId="{7DF041B7-DFE7-432D-9E02-6A46D3B0AC26}" sibTransId="{6D6442FF-CC82-4AE8-ACAD-DDB847859B78}"/>
    <dgm:cxn modelId="{F2D8E6EE-4AB4-4A60-BEA1-0FFDEEE143FF}" type="presOf" srcId="{B7D0D14B-2D51-492D-8579-6009D6C1F647}" destId="{3A46BB67-8924-459B-BB74-C56258FEE72E}" srcOrd="0" destOrd="0" presId="urn:microsoft.com/office/officeart/2005/8/layout/vList2"/>
    <dgm:cxn modelId="{3544B6F1-1FBD-412D-9EB6-09AD680251AC}" type="presOf" srcId="{3E00175B-CBB5-41C9-A314-7146F203FC80}" destId="{A512DADE-E834-483F-866E-667B76EDE140}" srcOrd="0" destOrd="0" presId="urn:microsoft.com/office/officeart/2005/8/layout/vList2"/>
    <dgm:cxn modelId="{1BECD4F3-EFF6-4749-88A1-353D68A88646}" type="presOf" srcId="{E28DACA2-98C7-4B29-B8B4-67238AD1BA15}" destId="{BB6D6D92-9C19-4B25-A91B-3CFCD8D2D2D9}" srcOrd="0" destOrd="0" presId="urn:microsoft.com/office/officeart/2005/8/layout/vList2"/>
    <dgm:cxn modelId="{E2C5BD8B-46C0-40D9-A89F-8C5FFEA305AF}" type="presParOf" srcId="{9F27C22C-1996-4DC1-AB8E-FFF6E8397D57}" destId="{A512DADE-E834-483F-866E-667B76EDE140}" srcOrd="0" destOrd="0" presId="urn:microsoft.com/office/officeart/2005/8/layout/vList2"/>
    <dgm:cxn modelId="{A6EB4E74-A0BF-47D2-860C-7E50CBD13C41}" type="presParOf" srcId="{9F27C22C-1996-4DC1-AB8E-FFF6E8397D57}" destId="{3A6B653F-9CC0-4D6D-A3D5-348B0516A0A4}" srcOrd="1" destOrd="0" presId="urn:microsoft.com/office/officeart/2005/8/layout/vList2"/>
    <dgm:cxn modelId="{8F3E561A-0D6D-481A-8DF2-586958C6C7C5}" type="presParOf" srcId="{9F27C22C-1996-4DC1-AB8E-FFF6E8397D57}" destId="{3A46BB67-8924-459B-BB74-C56258FEE72E}" srcOrd="2" destOrd="0" presId="urn:microsoft.com/office/officeart/2005/8/layout/vList2"/>
    <dgm:cxn modelId="{8CA4E0CE-9821-436B-9694-112E1F91583C}" type="presParOf" srcId="{9F27C22C-1996-4DC1-AB8E-FFF6E8397D57}" destId="{22DDABE6-C61B-4C6D-AF11-0546DF3DB80E}" srcOrd="3" destOrd="0" presId="urn:microsoft.com/office/officeart/2005/8/layout/vList2"/>
    <dgm:cxn modelId="{F3908B39-D77F-42BF-BDBF-5C9B6F762607}" type="presParOf" srcId="{9F27C22C-1996-4DC1-AB8E-FFF6E8397D57}" destId="{BB6D6D92-9C19-4B25-A91B-3CFCD8D2D2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Spark Streaming: </a:t>
          </a:r>
          <a:r>
            <a:rPr lang="en-US" b="0">
              <a:latin typeface="Century Gothic" panose="020B0502020202020204"/>
            </a:rPr>
            <a:t>collecting data from Kafka message queue</a:t>
          </a:r>
          <a:endParaRPr lang="en-US" b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SPARK ML:</a:t>
          </a:r>
          <a:r>
            <a:rPr lang="en-US">
              <a:latin typeface="Century Gothic" panose="020B0502020202020204"/>
            </a:rPr>
            <a:t> Applying ML model on the streamed data</a:t>
          </a:r>
          <a:endParaRPr lang="en-US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D79F8CB8-6820-4D2E-9FE7-5BAA4A16088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JAVA: Spring Batch, Kafka</a:t>
          </a:r>
        </a:p>
      </dgm:t>
    </dgm:pt>
    <dgm:pt modelId="{1F0FB8AA-8584-4C97-8FC8-C6A7F542B04C}" type="parTrans" cxnId="{05023D4A-C706-4FC2-85DB-2AF1DACDD8B3}">
      <dgm:prSet/>
      <dgm:spPr/>
    </dgm:pt>
    <dgm:pt modelId="{573F0CBF-48AE-47D2-89E2-67553C518DA3}" type="sibTrans" cxnId="{05023D4A-C706-4FC2-85DB-2AF1DACDD8B3}">
      <dgm:prSet/>
      <dgm:spPr/>
    </dgm:pt>
    <dgm:pt modelId="{761B6572-558E-43FE-8A9F-BE4A2E00CF26}">
      <dgm:prSet phldr="0"/>
      <dgm:spPr/>
      <dgm:t>
        <a:bodyPr/>
        <a:lstStyle/>
        <a:p>
          <a:pPr rtl="0"/>
          <a:r>
            <a:rPr lang="en-US" err="1">
              <a:latin typeface="Century Gothic" panose="020B0502020202020204"/>
            </a:rPr>
            <a:t>Javascript</a:t>
          </a:r>
          <a:r>
            <a:rPr lang="en-US">
              <a:latin typeface="Century Gothic" panose="020B0502020202020204"/>
            </a:rPr>
            <a:t>: Chart.js</a:t>
          </a:r>
        </a:p>
      </dgm:t>
    </dgm:pt>
    <dgm:pt modelId="{005F93CA-32A6-4F13-9DDA-02608F632BE6}" type="parTrans" cxnId="{4428AEE7-4CFA-4035-8198-87E37B0DEFA8}">
      <dgm:prSet/>
      <dgm:spPr/>
    </dgm:pt>
    <dgm:pt modelId="{B48233E3-0553-4857-8409-DCBF9C0A5ED2}" type="sibTrans" cxnId="{4428AEE7-4CFA-4035-8198-87E37B0DEFA8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</dgm:pt>
    <dgm:pt modelId="{A512DADE-E834-483F-866E-667B76EDE140}" type="pres">
      <dgm:prSet presAssocID="{3E00175B-CBB5-41C9-A314-7146F203FC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358005-616A-4BD0-AC36-0EF2B4254D51}" type="pres">
      <dgm:prSet presAssocID="{28A3E7A1-466F-446F-ADB9-D97317578393}" presName="spacer" presStyleCnt="0"/>
      <dgm:spPr/>
    </dgm:pt>
    <dgm:pt modelId="{4E523E6F-022D-4DA3-A167-48F3E59AF7F0}" type="pres">
      <dgm:prSet presAssocID="{D79F8CB8-6820-4D2E-9FE7-5BAA4A1608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DA6303-C55A-40F9-87F7-293736B763DA}" type="pres">
      <dgm:prSet presAssocID="{573F0CBF-48AE-47D2-89E2-67553C518DA3}" presName="spacer" presStyleCnt="0"/>
      <dgm:spPr/>
    </dgm:pt>
    <dgm:pt modelId="{D3D9BAEC-0695-4272-8A6C-D5EEC00239CB}" type="pres">
      <dgm:prSet presAssocID="{761B6572-558E-43FE-8A9F-BE4A2E00CF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80E10F-0868-4E47-B752-C476C1E98482}" type="presOf" srcId="{761B6572-558E-43FE-8A9F-BE4A2E00CF26}" destId="{D3D9BAEC-0695-4272-8A6C-D5EEC00239CB}" srcOrd="0" destOrd="0" presId="urn:microsoft.com/office/officeart/2005/8/layout/vList2"/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05023D4A-C706-4FC2-85DB-2AF1DACDD8B3}" srcId="{DF1D8698-4AB9-41F7-9B14-AF7772B6E10D}" destId="{D79F8CB8-6820-4D2E-9FE7-5BAA4A160888}" srcOrd="2" destOrd="0" parTransId="{1F0FB8AA-8584-4C97-8FC8-C6A7F542B04C}" sibTransId="{573F0CBF-48AE-47D2-89E2-67553C518DA3}"/>
    <dgm:cxn modelId="{28F7FE6F-389A-4BA8-B4CB-7DD1AB102ED9}" type="presOf" srcId="{C392B3E0-8F49-4400-9A8A-220866CF81FE}" destId="{C96132F4-E5D0-4813-9A66-BD997398F0BF}" srcOrd="0" destOrd="0" presId="urn:microsoft.com/office/officeart/2005/8/layout/vList2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61966DA4-A2D8-42AD-A7FD-CA4DC0EF5084}" type="presOf" srcId="{D79F8CB8-6820-4D2E-9FE7-5BAA4A160888}" destId="{4E523E6F-022D-4DA3-A167-48F3E59AF7F0}" srcOrd="0" destOrd="0" presId="urn:microsoft.com/office/officeart/2005/8/layout/vList2"/>
    <dgm:cxn modelId="{E3291EAA-DC5C-4F06-A864-3A591A2A6943}" type="presOf" srcId="{3E00175B-CBB5-41C9-A314-7146F203FC80}" destId="{A512DADE-E834-483F-866E-667B76EDE140}" srcOrd="0" destOrd="0" presId="urn:microsoft.com/office/officeart/2005/8/layout/vList2"/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4428AEE7-4CFA-4035-8198-87E37B0DEFA8}" srcId="{DF1D8698-4AB9-41F7-9B14-AF7772B6E10D}" destId="{761B6572-558E-43FE-8A9F-BE4A2E00CF26}" srcOrd="3" destOrd="0" parTransId="{005F93CA-32A6-4F13-9DDA-02608F632BE6}" sibTransId="{B48233E3-0553-4857-8409-DCBF9C0A5ED2}"/>
    <dgm:cxn modelId="{14B7DB2D-0DA0-440A-A62C-E0EB4D6BF071}" type="presParOf" srcId="{9F27C22C-1996-4DC1-AB8E-FFF6E8397D57}" destId="{A512DADE-E834-483F-866E-667B76EDE140}" srcOrd="0" destOrd="0" presId="urn:microsoft.com/office/officeart/2005/8/layout/vList2"/>
    <dgm:cxn modelId="{9DA5F296-5E63-41C0-8274-52C1D737B1B1}" type="presParOf" srcId="{9F27C22C-1996-4DC1-AB8E-FFF6E8397D57}" destId="{3A6B653F-9CC0-4D6D-A3D5-348B0516A0A4}" srcOrd="1" destOrd="0" presId="urn:microsoft.com/office/officeart/2005/8/layout/vList2"/>
    <dgm:cxn modelId="{F9C2601F-E28E-4D86-B4F3-4DA44165A543}" type="presParOf" srcId="{9F27C22C-1996-4DC1-AB8E-FFF6E8397D57}" destId="{C96132F4-E5D0-4813-9A66-BD997398F0BF}" srcOrd="2" destOrd="0" presId="urn:microsoft.com/office/officeart/2005/8/layout/vList2"/>
    <dgm:cxn modelId="{467DCB1E-1E94-4314-B868-A530800B8D87}" type="presParOf" srcId="{9F27C22C-1996-4DC1-AB8E-FFF6E8397D57}" destId="{C5358005-616A-4BD0-AC36-0EF2B4254D51}" srcOrd="3" destOrd="0" presId="urn:microsoft.com/office/officeart/2005/8/layout/vList2"/>
    <dgm:cxn modelId="{FE9CCED5-4139-4BCA-9BB3-DE820EDAFF0B}" type="presParOf" srcId="{9F27C22C-1996-4DC1-AB8E-FFF6E8397D57}" destId="{4E523E6F-022D-4DA3-A167-48F3E59AF7F0}" srcOrd="4" destOrd="0" presId="urn:microsoft.com/office/officeart/2005/8/layout/vList2"/>
    <dgm:cxn modelId="{C5193CDA-DDD6-43AB-9FA5-A136C24BA651}" type="presParOf" srcId="{9F27C22C-1996-4DC1-AB8E-FFF6E8397D57}" destId="{ACDA6303-C55A-40F9-87F7-293736B763DA}" srcOrd="5" destOrd="0" presId="urn:microsoft.com/office/officeart/2005/8/layout/vList2"/>
    <dgm:cxn modelId="{1EEBAB80-0883-4E23-824F-E950AC2C679F}" type="presParOf" srcId="{9F27C22C-1996-4DC1-AB8E-FFF6E8397D57}" destId="{D3D9BAEC-0695-4272-8A6C-D5EEC00239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Tweets with the exact lyrics must have cosine similarity 0.9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Every tweet must be processed in real-time within a span of 2secs</a:t>
          </a:r>
          <a:endParaRPr lang="en-US" dirty="0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D7AC9716-902D-4A67-BF7A-E2AA2E7A4C29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Sentiment analysis of the Tweets must have an accuracy of 60%</a:t>
          </a:r>
        </a:p>
      </dgm:t>
    </dgm:pt>
    <dgm:pt modelId="{DEFCA241-BA6B-41ED-8C2E-EBD75E11E1D1}" type="parTrans" cxnId="{35CD8464-3761-41DA-9DB2-3383E934812E}">
      <dgm:prSet/>
      <dgm:spPr/>
    </dgm:pt>
    <dgm:pt modelId="{9E7BCBA6-7A02-4A2A-BBA3-5344F00F4E34}" type="sibTrans" cxnId="{35CD8464-3761-41DA-9DB2-3383E934812E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852C10-22F9-4286-BFBC-C56272C6FE5B}" type="pres">
      <dgm:prSet presAssocID="{28A3E7A1-466F-446F-ADB9-D97317578393}" presName="spacer" presStyleCnt="0"/>
      <dgm:spPr/>
    </dgm:pt>
    <dgm:pt modelId="{165D4092-34C3-4558-8EDB-BBF9A217E4AE}" type="pres">
      <dgm:prSet presAssocID="{D7AC9716-902D-4A67-BF7A-E2AA2E7A4C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35CD8464-3761-41DA-9DB2-3383E934812E}" srcId="{DF1D8698-4AB9-41F7-9B14-AF7772B6E10D}" destId="{D7AC9716-902D-4A67-BF7A-E2AA2E7A4C29}" srcOrd="2" destOrd="0" parTransId="{DEFCA241-BA6B-41ED-8C2E-EBD75E11E1D1}" sibTransId="{9E7BCBA6-7A02-4A2A-BBA3-5344F00F4E34}"/>
    <dgm:cxn modelId="{81536F4A-B63C-47E4-93F8-6883466036E8}" type="presOf" srcId="{C392B3E0-8F49-4400-9A8A-220866CF81FE}" destId="{C96132F4-E5D0-4813-9A66-BD997398F0BF}" srcOrd="0" destOrd="0" presId="urn:microsoft.com/office/officeart/2005/8/layout/vList2"/>
    <dgm:cxn modelId="{1282E96B-F7DB-4728-8127-944E379069F7}" type="presOf" srcId="{3E00175B-CBB5-41C9-A314-7146F203FC80}" destId="{A512DADE-E834-483F-866E-667B76EDE140}" srcOrd="0" destOrd="0" presId="urn:microsoft.com/office/officeart/2005/8/layout/vList2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C69271E4-502E-496B-B94C-636B21E40E72}" type="presOf" srcId="{D7AC9716-902D-4A67-BF7A-E2AA2E7A4C29}" destId="{165D4092-34C3-4558-8EDB-BBF9A217E4AE}" srcOrd="0" destOrd="0" presId="urn:microsoft.com/office/officeart/2005/8/layout/vList2"/>
    <dgm:cxn modelId="{9256BAF9-27AE-4BB2-8555-92C1F7BB21C2}" type="presParOf" srcId="{9F27C22C-1996-4DC1-AB8E-FFF6E8397D57}" destId="{A512DADE-E834-483F-866E-667B76EDE140}" srcOrd="0" destOrd="0" presId="urn:microsoft.com/office/officeart/2005/8/layout/vList2"/>
    <dgm:cxn modelId="{2E4A8331-29C6-4274-A5CB-AA9A64A91A85}" type="presParOf" srcId="{9F27C22C-1996-4DC1-AB8E-FFF6E8397D57}" destId="{3A6B653F-9CC0-4D6D-A3D5-348B0516A0A4}" srcOrd="1" destOrd="0" presId="urn:microsoft.com/office/officeart/2005/8/layout/vList2"/>
    <dgm:cxn modelId="{DE8793EB-CDAD-49C4-AFE5-59E5FD326451}" type="presParOf" srcId="{9F27C22C-1996-4DC1-AB8E-FFF6E8397D57}" destId="{C96132F4-E5D0-4813-9A66-BD997398F0BF}" srcOrd="2" destOrd="0" presId="urn:microsoft.com/office/officeart/2005/8/layout/vList2"/>
    <dgm:cxn modelId="{6FF7B16B-5C96-4724-971A-2D741E95C1DC}" type="presParOf" srcId="{9F27C22C-1996-4DC1-AB8E-FFF6E8397D57}" destId="{51852C10-22F9-4286-BFBC-C56272C6FE5B}" srcOrd="3" destOrd="0" presId="urn:microsoft.com/office/officeart/2005/8/layout/vList2"/>
    <dgm:cxn modelId="{2B51ED97-03DE-46A4-8CF1-473A63B8E421}" type="presParOf" srcId="{9F27C22C-1996-4DC1-AB8E-FFF6E8397D57}" destId="{165D4092-34C3-4558-8EDB-BBF9A217E4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Establish a relationship between twitter feeds and top trending songs.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Find how the tweet sentiment is related to the sentiment of the lyrics.</a:t>
          </a:r>
          <a:endParaRPr lang="en-US" dirty="0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6C0D30CC-946D-42D4-8272-6D174C2D0BA1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How are the top trending songs influencing the tweets with #music.</a:t>
          </a:r>
        </a:p>
      </dgm:t>
    </dgm:pt>
    <dgm:pt modelId="{6B0B328B-44D0-40F5-BAF1-221D0AFACB7D}" type="parTrans" cxnId="{C10BA2B6-B1C8-4AE6-B46D-C5F8B88FDBEC}">
      <dgm:prSet/>
      <dgm:spPr/>
    </dgm:pt>
    <dgm:pt modelId="{AC616FF9-143E-4210-87D0-33DA30E11D77}" type="sibTrans" cxnId="{C10BA2B6-B1C8-4AE6-B46D-C5F8B88FDBEC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1261A4-E396-40F0-9CF6-9444943595A6}" type="pres">
      <dgm:prSet presAssocID="{28A3E7A1-466F-446F-ADB9-D97317578393}" presName="spacer" presStyleCnt="0"/>
      <dgm:spPr/>
    </dgm:pt>
    <dgm:pt modelId="{6B4AA7C7-9551-4A2A-9501-D6042A608256}" type="pres">
      <dgm:prSet presAssocID="{6C0D30CC-946D-42D4-8272-6D174C2D0B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28F7FE6F-389A-4BA8-B4CB-7DD1AB102ED9}" type="presOf" srcId="{C392B3E0-8F49-4400-9A8A-220866CF81FE}" destId="{C96132F4-E5D0-4813-9A66-BD997398F0BF}" srcOrd="0" destOrd="0" presId="urn:microsoft.com/office/officeart/2005/8/layout/vList2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E3291EAA-DC5C-4F06-A864-3A591A2A6943}" type="presOf" srcId="{3E00175B-CBB5-41C9-A314-7146F203FC80}" destId="{A512DADE-E834-483F-866E-667B76EDE140}" srcOrd="0" destOrd="0" presId="urn:microsoft.com/office/officeart/2005/8/layout/vList2"/>
    <dgm:cxn modelId="{80ABBBB3-0361-47B6-9D15-598A28AA33FF}" type="presOf" srcId="{6C0D30CC-946D-42D4-8272-6D174C2D0BA1}" destId="{6B4AA7C7-9551-4A2A-9501-D6042A608256}" srcOrd="0" destOrd="0" presId="urn:microsoft.com/office/officeart/2005/8/layout/vList2"/>
    <dgm:cxn modelId="{C10BA2B6-B1C8-4AE6-B46D-C5F8B88FDBEC}" srcId="{DF1D8698-4AB9-41F7-9B14-AF7772B6E10D}" destId="{6C0D30CC-946D-42D4-8272-6D174C2D0BA1}" srcOrd="2" destOrd="0" parTransId="{6B0B328B-44D0-40F5-BAF1-221D0AFACB7D}" sibTransId="{AC616FF9-143E-4210-87D0-33DA30E11D77}"/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14B7DB2D-0DA0-440A-A62C-E0EB4D6BF071}" type="presParOf" srcId="{9F27C22C-1996-4DC1-AB8E-FFF6E8397D57}" destId="{A512DADE-E834-483F-866E-667B76EDE140}" srcOrd="0" destOrd="0" presId="urn:microsoft.com/office/officeart/2005/8/layout/vList2"/>
    <dgm:cxn modelId="{9DA5F296-5E63-41C0-8274-52C1D737B1B1}" type="presParOf" srcId="{9F27C22C-1996-4DC1-AB8E-FFF6E8397D57}" destId="{3A6B653F-9CC0-4D6D-A3D5-348B0516A0A4}" srcOrd="1" destOrd="0" presId="urn:microsoft.com/office/officeart/2005/8/layout/vList2"/>
    <dgm:cxn modelId="{F9C2601F-E28E-4D86-B4F3-4DA44165A543}" type="presParOf" srcId="{9F27C22C-1996-4DC1-AB8E-FFF6E8397D57}" destId="{C96132F4-E5D0-4813-9A66-BD997398F0BF}" srcOrd="2" destOrd="0" presId="urn:microsoft.com/office/officeart/2005/8/layout/vList2"/>
    <dgm:cxn modelId="{5EB14D0E-629A-49AB-970A-382E86FD9209}" type="presParOf" srcId="{9F27C22C-1996-4DC1-AB8E-FFF6E8397D57}" destId="{511261A4-E396-40F0-9CF6-9444943595A6}" srcOrd="3" destOrd="0" presId="urn:microsoft.com/office/officeart/2005/8/layout/vList2"/>
    <dgm:cxn modelId="{91000D97-200E-405E-8569-9AC0B8109FDA}" type="presParOf" srcId="{9F27C22C-1996-4DC1-AB8E-FFF6E8397D57}" destId="{6B4AA7C7-9551-4A2A-9501-D6042A6082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EB6B2-5600-4D36-8E94-47F0ECE27315}">
      <dsp:nvSpPr>
        <dsp:cNvPr id="0" name=""/>
        <dsp:cNvSpPr/>
      </dsp:nvSpPr>
      <dsp:spPr>
        <a:xfrm>
          <a:off x="0" y="36262"/>
          <a:ext cx="8131550" cy="711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System queries the Spotify developer API to get the list of top 50 songs played globally and the lyrics of those songs from the musixmatch API</a:t>
          </a:r>
          <a:r>
            <a:rPr lang="en-US" sz="1300" kern="1200" dirty="0">
              <a:latin typeface="Century Gothic" panose="020B0502020202020204"/>
            </a:rPr>
            <a:t>.</a:t>
          </a:r>
          <a:endParaRPr lang="en-US" sz="1300" kern="1200" dirty="0"/>
        </a:p>
      </dsp:txBody>
      <dsp:txXfrm>
        <a:off x="34711" y="70973"/>
        <a:ext cx="8062128" cy="641645"/>
      </dsp:txXfrm>
    </dsp:sp>
    <dsp:sp modelId="{AADCF33D-6627-4088-87D3-EF50088CAD6F}">
      <dsp:nvSpPr>
        <dsp:cNvPr id="0" name=""/>
        <dsp:cNvSpPr/>
      </dsp:nvSpPr>
      <dsp:spPr>
        <a:xfrm>
          <a:off x="0" y="784769"/>
          <a:ext cx="8131550" cy="711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system also queries for tweets with the #music every minute.</a:t>
          </a:r>
        </a:p>
      </dsp:txBody>
      <dsp:txXfrm>
        <a:off x="34711" y="819480"/>
        <a:ext cx="8062128" cy="641645"/>
      </dsp:txXfrm>
    </dsp:sp>
    <dsp:sp modelId="{D34A6843-29E4-41A5-A5EE-26A326AFEAB3}">
      <dsp:nvSpPr>
        <dsp:cNvPr id="0" name=""/>
        <dsp:cNvSpPr/>
      </dsp:nvSpPr>
      <dsp:spPr>
        <a:xfrm>
          <a:off x="0" y="1533277"/>
          <a:ext cx="8131550" cy="711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The model acts to find a correlation between each song and every tweet.</a:t>
          </a:r>
        </a:p>
      </dsp:txBody>
      <dsp:txXfrm>
        <a:off x="34711" y="1567988"/>
        <a:ext cx="8062128" cy="641645"/>
      </dsp:txXfrm>
    </dsp:sp>
    <dsp:sp modelId="{6E50877F-C838-41F7-AD5A-15133187996E}">
      <dsp:nvSpPr>
        <dsp:cNvPr id="0" name=""/>
        <dsp:cNvSpPr/>
      </dsp:nvSpPr>
      <dsp:spPr>
        <a:xfrm>
          <a:off x="0" y="2281784"/>
          <a:ext cx="8131550" cy="711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dashboard which shows the number of music tweets inspired for each song on the top 50 playlist is updated every minute.</a:t>
          </a:r>
          <a:r>
            <a:rPr lang="en-US" sz="1300" kern="1200" dirty="0">
              <a:latin typeface="Century Gothic" panose="020B0502020202020204"/>
            </a:rPr>
            <a:t> The dashboard also shows the relation between the sentiment of the tweets and the lyrics.</a:t>
          </a:r>
          <a:endParaRPr lang="en-US" sz="1300" kern="1200" dirty="0"/>
        </a:p>
      </dsp:txBody>
      <dsp:txXfrm>
        <a:off x="34711" y="2316495"/>
        <a:ext cx="8062128" cy="641645"/>
      </dsp:txXfrm>
    </dsp:sp>
    <dsp:sp modelId="{08DC9F5B-1BC6-43C9-A908-5F44A383F3D7}">
      <dsp:nvSpPr>
        <dsp:cNvPr id="0" name=""/>
        <dsp:cNvSpPr/>
      </dsp:nvSpPr>
      <dsp:spPr>
        <a:xfrm>
          <a:off x="0" y="3030292"/>
          <a:ext cx="8131550" cy="711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actor can view a real-time analysis of the tweets on each song</a:t>
          </a:r>
          <a:r>
            <a:rPr lang="en-US" sz="1300" kern="1200" dirty="0">
              <a:latin typeface="Century Gothic" panose="020B0502020202020204"/>
            </a:rPr>
            <a:t> on a dashboard updated every minute.</a:t>
          </a:r>
          <a:endParaRPr lang="en-US" sz="1300" kern="1200" dirty="0"/>
        </a:p>
      </dsp:txBody>
      <dsp:txXfrm>
        <a:off x="34711" y="3065003"/>
        <a:ext cx="8062128" cy="64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5334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 a list of top 50 songs and their lyrics, refreshed </a:t>
          </a:r>
          <a:r>
            <a:rPr lang="en-US" sz="2100" kern="1200" dirty="0">
              <a:latin typeface="Century Gothic" panose="020B0502020202020204"/>
            </a:rPr>
            <a:t>as the trend changes</a:t>
          </a:r>
          <a:endParaRPr lang="en-US" sz="2100" kern="1200" dirty="0"/>
        </a:p>
      </dsp:txBody>
      <dsp:txXfrm>
        <a:off x="40780" y="94124"/>
        <a:ext cx="7580265" cy="753819"/>
      </dsp:txXfrm>
    </dsp:sp>
    <dsp:sp modelId="{3A46BB67-8924-459B-BB74-C56258FEE72E}">
      <dsp:nvSpPr>
        <dsp:cNvPr id="0" name=""/>
        <dsp:cNvSpPr/>
      </dsp:nvSpPr>
      <dsp:spPr>
        <a:xfrm>
          <a:off x="0" y="94920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/>
            </a:rPr>
            <a:t>Live stream of tweets with #music</a:t>
          </a:r>
        </a:p>
      </dsp:txBody>
      <dsp:txXfrm>
        <a:off x="40780" y="989984"/>
        <a:ext cx="7580265" cy="753819"/>
      </dsp:txXfrm>
    </dsp:sp>
    <dsp:sp modelId="{BB6D6D92-9C19-4B25-A91B-3CFCD8D2D2D9}">
      <dsp:nvSpPr>
        <dsp:cNvPr id="0" name=""/>
        <dsp:cNvSpPr/>
      </dsp:nvSpPr>
      <dsp:spPr>
        <a:xfrm>
          <a:off x="0" y="184506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/>
            </a:rPr>
            <a:t>Kaggle tweets dataset (</a:t>
          </a:r>
          <a:r>
            <a:rPr lang="en-US" sz="2100" b="1" kern="1200" dirty="0"/>
            <a:t>Sentiment140</a:t>
          </a:r>
          <a:r>
            <a:rPr lang="en-US" sz="2100" kern="1200" dirty="0">
              <a:latin typeface="Century Gothic" panose="020B0502020202020204"/>
            </a:rPr>
            <a:t>) for training ML model</a:t>
          </a:r>
          <a:r>
            <a:rPr lang="en-US" sz="2100" b="0" kern="1200" dirty="0">
              <a:latin typeface="Century Gothic" panose="020B0502020202020204"/>
            </a:rPr>
            <a:t> (160K tweets)</a:t>
          </a:r>
          <a:endParaRPr lang="en-US" sz="2100" b="1" kern="1200" dirty="0"/>
        </a:p>
      </dsp:txBody>
      <dsp:txXfrm>
        <a:off x="40780" y="1885844"/>
        <a:ext cx="7580265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43450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Century Gothic" panose="020B0502020202020204"/>
            </a:rPr>
            <a:t>Spark Streaming: </a:t>
          </a:r>
          <a:r>
            <a:rPr lang="en-US" sz="2200" b="0" kern="1200">
              <a:latin typeface="Century Gothic" panose="020B0502020202020204"/>
            </a:rPr>
            <a:t>collecting data from Kafka message queue</a:t>
          </a:r>
          <a:endParaRPr lang="en-US" sz="2200" b="0" kern="1200"/>
        </a:p>
      </dsp:txBody>
      <dsp:txXfrm>
        <a:off x="42722" y="86172"/>
        <a:ext cx="8046106" cy="789716"/>
      </dsp:txXfrm>
    </dsp:sp>
    <dsp:sp modelId="{C96132F4-E5D0-4813-9A66-BD997398F0BF}">
      <dsp:nvSpPr>
        <dsp:cNvPr id="0" name=""/>
        <dsp:cNvSpPr/>
      </dsp:nvSpPr>
      <dsp:spPr>
        <a:xfrm>
          <a:off x="0" y="981970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Century Gothic" panose="020B0502020202020204"/>
            </a:rPr>
            <a:t>SPARK ML:</a:t>
          </a:r>
          <a:r>
            <a:rPr lang="en-US" sz="2200" kern="1200">
              <a:latin typeface="Century Gothic" panose="020B0502020202020204"/>
            </a:rPr>
            <a:t> Applying ML model on the streamed data</a:t>
          </a:r>
          <a:endParaRPr lang="en-US" sz="2200" kern="1200"/>
        </a:p>
      </dsp:txBody>
      <dsp:txXfrm>
        <a:off x="42722" y="1024692"/>
        <a:ext cx="8046106" cy="789716"/>
      </dsp:txXfrm>
    </dsp:sp>
    <dsp:sp modelId="{4E523E6F-022D-4DA3-A167-48F3E59AF7F0}">
      <dsp:nvSpPr>
        <dsp:cNvPr id="0" name=""/>
        <dsp:cNvSpPr/>
      </dsp:nvSpPr>
      <dsp:spPr>
        <a:xfrm>
          <a:off x="0" y="1920491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JAVA: Spring Batch, Kafka</a:t>
          </a:r>
        </a:p>
      </dsp:txBody>
      <dsp:txXfrm>
        <a:off x="42722" y="1963213"/>
        <a:ext cx="8046106" cy="789716"/>
      </dsp:txXfrm>
    </dsp:sp>
    <dsp:sp modelId="{D3D9BAEC-0695-4272-8A6C-D5EEC00239CB}">
      <dsp:nvSpPr>
        <dsp:cNvPr id="0" name=""/>
        <dsp:cNvSpPr/>
      </dsp:nvSpPr>
      <dsp:spPr>
        <a:xfrm>
          <a:off x="0" y="2859011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Century Gothic" panose="020B0502020202020204"/>
            </a:rPr>
            <a:t>Javascript</a:t>
          </a:r>
          <a:r>
            <a:rPr lang="en-US" sz="2200" kern="1200">
              <a:latin typeface="Century Gothic" panose="020B0502020202020204"/>
            </a:rPr>
            <a:t>: Chart.js</a:t>
          </a:r>
        </a:p>
      </dsp:txBody>
      <dsp:txXfrm>
        <a:off x="42722" y="2901733"/>
        <a:ext cx="8046106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123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Tweets with the exact lyrics must have cosine similarity 0.9</a:t>
          </a:r>
          <a:endParaRPr lang="en-US" sz="3000" kern="1200" dirty="0"/>
        </a:p>
      </dsp:txBody>
      <dsp:txXfrm>
        <a:off x="58257" y="70568"/>
        <a:ext cx="8015036" cy="1076886"/>
      </dsp:txXfrm>
    </dsp:sp>
    <dsp:sp modelId="{C96132F4-E5D0-4813-9A66-BD997398F0BF}">
      <dsp:nvSpPr>
        <dsp:cNvPr id="0" name=""/>
        <dsp:cNvSpPr/>
      </dsp:nvSpPr>
      <dsp:spPr>
        <a:xfrm>
          <a:off x="0" y="12921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Every tweet must be processed in real-time within a span of 2secs</a:t>
          </a:r>
          <a:endParaRPr lang="en-US" sz="3000" kern="1200" dirty="0"/>
        </a:p>
      </dsp:txBody>
      <dsp:txXfrm>
        <a:off x="58257" y="1350368"/>
        <a:ext cx="8015036" cy="1076886"/>
      </dsp:txXfrm>
    </dsp:sp>
    <dsp:sp modelId="{165D4092-34C3-4558-8EDB-BBF9A217E4AE}">
      <dsp:nvSpPr>
        <dsp:cNvPr id="0" name=""/>
        <dsp:cNvSpPr/>
      </dsp:nvSpPr>
      <dsp:spPr>
        <a:xfrm>
          <a:off x="0" y="25719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Sentiment analysis of the Tweets must have an accuracy of 60%</a:t>
          </a:r>
        </a:p>
      </dsp:txBody>
      <dsp:txXfrm>
        <a:off x="58257" y="2630168"/>
        <a:ext cx="8015036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123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Establish a relationship between twitter feeds and top trending songs.</a:t>
          </a:r>
          <a:endParaRPr lang="en-US" sz="3000" kern="1200" dirty="0"/>
        </a:p>
      </dsp:txBody>
      <dsp:txXfrm>
        <a:off x="58257" y="70568"/>
        <a:ext cx="8015036" cy="1076886"/>
      </dsp:txXfrm>
    </dsp:sp>
    <dsp:sp modelId="{C96132F4-E5D0-4813-9A66-BD997398F0BF}">
      <dsp:nvSpPr>
        <dsp:cNvPr id="0" name=""/>
        <dsp:cNvSpPr/>
      </dsp:nvSpPr>
      <dsp:spPr>
        <a:xfrm>
          <a:off x="0" y="12921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Find how the tweet sentiment is related to the sentiment of the lyrics.</a:t>
          </a:r>
          <a:endParaRPr lang="en-US" sz="3000" kern="1200" dirty="0"/>
        </a:p>
      </dsp:txBody>
      <dsp:txXfrm>
        <a:off x="58257" y="1350368"/>
        <a:ext cx="8015036" cy="1076886"/>
      </dsp:txXfrm>
    </dsp:sp>
    <dsp:sp modelId="{6B4AA7C7-9551-4A2A-9501-D6042A608256}">
      <dsp:nvSpPr>
        <dsp:cNvPr id="0" name=""/>
        <dsp:cNvSpPr/>
      </dsp:nvSpPr>
      <dsp:spPr>
        <a:xfrm>
          <a:off x="0" y="25719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How are the top trending songs influencing the tweets with #music.</a:t>
          </a:r>
        </a:p>
      </dsp:txBody>
      <dsp:txXfrm>
        <a:off x="58257" y="2630168"/>
        <a:ext cx="8015036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679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6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66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25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40018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802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57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88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9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927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92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706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884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3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35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79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CSYE 7200 Big Data System Engineering using Scala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7218"/>
            <a:ext cx="9144000" cy="292274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Team 7</a:t>
            </a:r>
            <a:br>
              <a:rPr lang="en-US">
                <a:cs typeface="Calibri Light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cs typeface="Calibri Light"/>
              </a:rPr>
              <a:t>Analyzing the relation between #music tweets and Spotify Global 50 playlist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cs typeface="Calibri"/>
              </a:rPr>
              <a:t>-Vasudha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cs typeface="Calibri"/>
              </a:rPr>
              <a:t>Bangard</a:t>
            </a:r>
            <a:endParaRPr lang="en-US">
              <a:solidFill>
                <a:schemeClr val="tx2">
                  <a:lumMod val="50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2">
                    <a:lumMod val="50000"/>
                  </a:schemeClr>
                </a:solidFill>
                <a:cs typeface="Calibri"/>
              </a:rPr>
              <a:t>-Tanay Saxena</a:t>
            </a:r>
          </a:p>
          <a:p>
            <a:r>
              <a:rPr lang="en-US">
                <a:solidFill>
                  <a:schemeClr val="tx2">
                    <a:lumMod val="50000"/>
                  </a:schemeClr>
                </a:solidFill>
                <a:cs typeface="Calibri"/>
              </a:rPr>
              <a:t>-Ebenezer Ajay Williams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6E3C904-B263-0036-0CCF-26A4337D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48" y="4785050"/>
            <a:ext cx="2975428" cy="111845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FB8EB-C0CB-1E23-C6FB-FA4B27A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D2458-CC47-F52F-1A18-EE829F86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USE CASES</a:t>
            </a:r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3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40A2B2E7-FAFB-1D9C-1824-6B4CD74D6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32401"/>
              </p:ext>
            </p:extLst>
          </p:nvPr>
        </p:nvGraphicFramePr>
        <p:xfrm>
          <a:off x="3429928" y="2110854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A9903D37-3B9F-C09B-E237-4A1E02B3A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EDDC-F23A-87DD-60CE-9C9BA38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0503" y="6135808"/>
            <a:ext cx="8244839" cy="395605"/>
          </a:xfrm>
        </p:spPr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</p:spTree>
    <p:extLst>
      <p:ext uri="{BB962C8B-B14F-4D97-AF65-F5344CB8AC3E}">
        <p14:creationId xmlns:p14="http://schemas.microsoft.com/office/powerpoint/2010/main" val="24729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Methodology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A056A-40DD-8F17-E5B6-78B8F3599974}"/>
              </a:ext>
            </a:extLst>
          </p:cNvPr>
          <p:cNvSpPr txBox="1"/>
          <p:nvPr/>
        </p:nvSpPr>
        <p:spPr>
          <a:xfrm>
            <a:off x="308975" y="7473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5A51CFD-7950-8BC7-DA94-F2BE7B5A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BEB8873-FBDF-791A-47DA-0E997ACC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84" y="1653972"/>
            <a:ext cx="8424440" cy="40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sources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74977-5434-9C47-73FE-F5A35EF30425}"/>
              </a:ext>
            </a:extLst>
          </p:cNvPr>
          <p:cNvSpPr txBox="1"/>
          <p:nvPr/>
        </p:nvSpPr>
        <p:spPr>
          <a:xfrm>
            <a:off x="110647" y="7891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E3A04CC2-8571-CA30-EB69-8227F526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  <p:pic>
        <p:nvPicPr>
          <p:cNvPr id="58" name="Picture 58" descr="Icon&#10;&#10;Description automatically generated">
            <a:extLst>
              <a:ext uri="{FF2B5EF4-FFF2-40B4-BE49-F238E27FC236}">
                <a16:creationId xmlns:a16="http://schemas.microsoft.com/office/drawing/2014/main" id="{5C4AC159-0377-4EE2-A814-4E53D4E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75" y="1267488"/>
            <a:ext cx="1487227" cy="1487227"/>
          </a:xfrm>
          <a:prstGeom prst="rect">
            <a:avLst/>
          </a:prstGeom>
        </p:spPr>
      </p:pic>
      <p:pic>
        <p:nvPicPr>
          <p:cNvPr id="60" name="Picture 6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1D066F-335C-53C5-6C8F-47197B93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767" y="1267487"/>
            <a:ext cx="1545100" cy="1545100"/>
          </a:xfrm>
          <a:prstGeom prst="rect">
            <a:avLst/>
          </a:prstGeom>
        </p:spPr>
      </p:pic>
      <p:pic>
        <p:nvPicPr>
          <p:cNvPr id="63" name="Picture 63" descr="Icon&#10;&#10;Description automatically generated">
            <a:extLst>
              <a:ext uri="{FF2B5EF4-FFF2-40B4-BE49-F238E27FC236}">
                <a16:creationId xmlns:a16="http://schemas.microsoft.com/office/drawing/2014/main" id="{5A717159-D028-9FB7-DE76-B2E4CC5AB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727931" y="1262873"/>
            <a:ext cx="1564391" cy="1564391"/>
          </a:xfr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18B5BFB-7954-8C16-27A5-6F0EC2E59AA3}"/>
              </a:ext>
            </a:extLst>
          </p:cNvPr>
          <p:cNvSpPr txBox="1"/>
          <p:nvPr/>
        </p:nvSpPr>
        <p:spPr>
          <a:xfrm>
            <a:off x="9430554" y="2913189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Musixmatch</a:t>
            </a:r>
            <a:r>
              <a:rPr lang="en-US"/>
              <a:t>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1A6A81-1A2F-4991-C872-A38BF8A2455D}"/>
              </a:ext>
            </a:extLst>
          </p:cNvPr>
          <p:cNvSpPr txBox="1"/>
          <p:nvPr/>
        </p:nvSpPr>
        <p:spPr>
          <a:xfrm>
            <a:off x="6818496" y="2915476"/>
            <a:ext cx="1427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Spotify 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E373E-6CB4-C553-38BC-D8ED4721C66F}"/>
              </a:ext>
            </a:extLst>
          </p:cNvPr>
          <p:cNvSpPr txBox="1"/>
          <p:nvPr/>
        </p:nvSpPr>
        <p:spPr>
          <a:xfrm>
            <a:off x="3508174" y="2913188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Twitter 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F721A-AA21-6BA6-5F0A-FB5D2A8C0859}"/>
              </a:ext>
            </a:extLst>
          </p:cNvPr>
          <p:cNvSpPr txBox="1"/>
          <p:nvPr/>
        </p:nvSpPr>
        <p:spPr>
          <a:xfrm>
            <a:off x="3537111" y="4630100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F07DFA9-6063-F8F0-1AE7-9AECB79CC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970930"/>
              </p:ext>
            </p:extLst>
          </p:nvPr>
        </p:nvGraphicFramePr>
        <p:xfrm>
          <a:off x="3682037" y="3402904"/>
          <a:ext cx="7661825" cy="273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860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Milestones/sprints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1F635AC-F6C4-EF70-DB83-9F3F53A09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1947"/>
              </p:ext>
            </p:extLst>
          </p:nvPr>
        </p:nvGraphicFramePr>
        <p:xfrm>
          <a:off x="3066585" y="2137317"/>
          <a:ext cx="8441460" cy="183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292">
                  <a:extLst>
                    <a:ext uri="{9D8B030D-6E8A-4147-A177-3AD203B41FA5}">
                      <a16:colId xmlns:a16="http://schemas.microsoft.com/office/drawing/2014/main" val="3109971619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2431282647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3754840210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3677794384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18235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Week1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(27 MARCH– 2 APRIL)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Week2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(3 APRIL – 9 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Week3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(10 APRIL – 16 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Week4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(17 APRIL – 23 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Week5 (24 APRIL – 28 APRIL)</a:t>
                      </a:r>
                    </a:p>
                    <a:p>
                      <a:pPr lvl="0">
                        <a:buNone/>
                      </a:pPr>
                      <a:endParaRPr lang="en-US" sz="1800" b="1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7504"/>
                  </a:ext>
                </a:extLst>
              </a:tr>
              <a:tr h="650487">
                <a:tc>
                  <a:txBody>
                    <a:bodyPr/>
                    <a:lstStyle/>
                    <a:p>
                      <a:r>
                        <a:rPr lang="en-US"/>
                        <a:t>Spring Batch &amp;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 &amp; JS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045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C13CE9-7901-199D-57DD-47ED7DA3FA7B}"/>
              </a:ext>
            </a:extLst>
          </p:cNvPr>
          <p:cNvSpPr txBox="1"/>
          <p:nvPr/>
        </p:nvSpPr>
        <p:spPr>
          <a:xfrm>
            <a:off x="27140" y="4446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A4C364E-4E62-6D0F-B515-C1B69248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8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will you program in Scala ?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6435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39C70FA-9F71-7C9A-3A91-09386C06F3D0}"/>
              </a:ext>
            </a:extLst>
          </p:cNvPr>
          <p:cNvSpPr txBox="1"/>
          <p:nvPr/>
        </p:nvSpPr>
        <p:spPr>
          <a:xfrm>
            <a:off x="308975" y="4968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33" name="Picture 332" descr="Text&#10;&#10;Description automatically generated">
            <a:extLst>
              <a:ext uri="{FF2B5EF4-FFF2-40B4-BE49-F238E27FC236}">
                <a16:creationId xmlns:a16="http://schemas.microsoft.com/office/drawing/2014/main" id="{FD2E67D7-1EB1-7B0C-A50D-3E67FA1D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Acceptance criteria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16129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BA4C2-F982-3CAA-FBB5-2EED70E6CC15}"/>
              </a:ext>
            </a:extLst>
          </p:cNvPr>
          <p:cNvSpPr txBox="1"/>
          <p:nvPr/>
        </p:nvSpPr>
        <p:spPr>
          <a:xfrm>
            <a:off x="60960" y="5689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DD79F5A-002B-00EA-D527-8BB1EE21B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Goals of the project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01921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CSYE 7200 Big Data System Engineering using Scala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39183-5F6A-209B-0518-5A52CAAD82E3}"/>
              </a:ext>
            </a:extLst>
          </p:cNvPr>
          <p:cNvSpPr txBox="1"/>
          <p:nvPr/>
        </p:nvSpPr>
        <p:spPr>
          <a:xfrm>
            <a:off x="225468" y="6221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CC9C3DA-56A1-7CD9-DABE-7A4E1CBDB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537" y="300135"/>
            <a:ext cx="2975428" cy="11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36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Team 7 Analyzing the relation between #music tweets and Spotify Global 50 playlist</vt:lpstr>
      <vt:lpstr>USE CASES</vt:lpstr>
      <vt:lpstr>Methodology</vt:lpstr>
      <vt:lpstr>Data sources</vt:lpstr>
      <vt:lpstr>Milestones/sprints</vt:lpstr>
      <vt:lpstr>What will you program in Scala ?</vt:lpstr>
      <vt:lpstr>Acceptance criteria</vt:lpstr>
      <vt:lpstr>Goals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Vasudha Bangard</dc:creator>
  <cp:lastModifiedBy>Vasudha Bangard</cp:lastModifiedBy>
  <cp:revision>309</cp:revision>
  <dcterms:created xsi:type="dcterms:W3CDTF">2022-03-30T14:49:58Z</dcterms:created>
  <dcterms:modified xsi:type="dcterms:W3CDTF">2022-04-02T01:37:52Z</dcterms:modified>
</cp:coreProperties>
</file>