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1" r:id="rId9"/>
    <p:sldId id="268" r:id="rId10"/>
    <p:sldId id="271" r:id="rId11"/>
    <p:sldId id="262" r:id="rId12"/>
    <p:sldId id="265" r:id="rId13"/>
    <p:sldId id="264" r:id="rId14"/>
    <p:sldId id="263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1CD2-6DC8-9440-8C23-BE5A2A725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626CE-F6DC-1E4B-842B-0D06DCA77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13F2-84DF-DB4C-ACC4-5B8AAA24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B7AD-1C3D-8544-9295-1A037B04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72D-0136-8749-AC76-C5E1AC2A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C3E6-9292-B346-B483-E65EDEDA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5C445-6235-FA42-8302-F279A620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48CC-85A2-9145-BC61-72128F1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0E30-3540-4A44-98DA-FC6515A0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FA61-9AA1-784C-BBE2-997118A1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7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87327-0352-F24A-92BF-CA46DF3B4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D2D24-26FE-9A49-811A-E9D4C3BA6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AE06-1EA5-AB48-9D65-8ECE39A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CB61-6DBA-3D4B-A940-508BFCE1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51D8-A9C7-524D-814A-FE735AB8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CE8-662C-7A40-B949-70BF694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89EB-7D17-884A-A96E-1497100E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0FC2-B9F0-4142-85DB-B7AD5961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1390-7662-1447-9C4F-CCD616E3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5D95-F7E2-604B-BAC0-D8B40ED2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AE6C-A847-2245-9782-71C063B3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DCB2-D4A2-F54D-9C8E-857FA8723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32F4-F203-5A46-AD88-82A07815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F007-CAEA-2542-A5CE-7FB8CA4C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01E70-DE90-5247-868F-E91335E5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9710-2338-DE43-B905-08C2626F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F1F3-74D0-BC41-BF69-BBAA5CA10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AEB4B-7DEB-314C-8E41-51D957A11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5B0D8-F4DD-384A-9DEC-FE03CBE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3DDD9-C151-1443-8649-17202B02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5EC6-E4E7-5F4E-8B64-329E27AD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231E-EF1C-D44A-94F1-6DC25858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C15F-4627-5842-820F-D0D3718C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723F4-B2A9-C443-B989-78BD73F0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15556-7C34-2548-B152-0C9891391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CE395-FD04-2945-9374-A231E41E9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DC769-7D5C-184C-8590-973B8840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5478C-0C2F-3448-BEA2-EFB2BA37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9A58A-35F8-B849-BDBE-053C4EA2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38FB-31D2-3F4A-9F98-5A5A9317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39578-977A-2448-8C8A-3F9F9B67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EBCAA-F076-E14C-8F4C-BF26A1BB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6187F-D33C-604A-AC58-9E6E84D1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CD2F7-C533-2842-B2DE-E8FD9A31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885E0-8442-4444-8DEE-53F009B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67A2C-97EE-334B-846E-2E198618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47A9-7B2D-C746-A3E1-A24BCB51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9F4B-E060-C44A-B5FD-C86B96F3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6343C-4200-FA45-A60E-3A0867CF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7E9B-0888-6645-A23B-BC190780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3A400-F5D6-0A41-8740-E9953D5B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97591-4FA6-944E-B01B-07B5D584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936D-89D5-544D-B534-9FE0AB0F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FE8E0-CA75-BC42-ACE7-0B3918D2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5452-A69E-8341-A409-F1D70150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EA1F8-2C38-464D-9707-A4D1A63A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A4571-4FCD-834A-8C83-6C9CE381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B52F-414C-EF42-B967-938E86EE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32F50-D738-2A48-8306-B06552CF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82B97-9C2E-F445-ABF4-26363879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2A7A1-3BBD-3248-A79F-89E606C08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B711-00AC-DD47-929E-D7F4436E5D6D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1AF5-490A-2A45-8C5A-2A7A54A4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7846-8E6A-EA4C-9D5A-F6348B21E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B083-17FE-0848-8872-80BA0E23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C0E1-A145-6246-9B96-32CC876B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Direct marketing campaign for a Portuguese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BD49F-140F-9244-AD7B-F41FACC83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Edwin Mathew</a:t>
            </a:r>
          </a:p>
        </p:txBody>
      </p:sp>
    </p:spTree>
    <p:extLst>
      <p:ext uri="{BB962C8B-B14F-4D97-AF65-F5344CB8AC3E}">
        <p14:creationId xmlns:p14="http://schemas.microsoft.com/office/powerpoint/2010/main" val="4629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0FAD-CF2F-2847-B2BB-B8A503C4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7D28-74EC-284B-8AB7-A7B48861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Explainable model – to find drivers and detractors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 Advanced model – best performance on sacrificed </a:t>
            </a:r>
            <a:r>
              <a:rPr lang="en-US" dirty="0" err="1">
                <a:solidFill>
                  <a:schemeClr val="bg1"/>
                </a:solidFill>
              </a:rPr>
              <a:t>explainability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3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1CBF-FB31-0C45-954C-E69D7838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Explainable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38AB-2B82-8445-98DF-82DA223C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L1 logistic regression</a:t>
            </a:r>
          </a:p>
          <a:p>
            <a:r>
              <a:rPr lang="en-US" dirty="0">
                <a:solidFill>
                  <a:schemeClr val="bg1"/>
                </a:solidFill>
              </a:rPr>
              <a:t>Area under PR curve: </a:t>
            </a:r>
            <a:r>
              <a:rPr lang="en-US" b="1" dirty="0">
                <a:solidFill>
                  <a:schemeClr val="bg1"/>
                </a:solidFill>
              </a:rPr>
              <a:t>45.01%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9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1CBF-FB31-0C45-954C-E69D7838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Explainable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38AB-2B82-8445-98DF-82DA223C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Important features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No. of contacts in previous campaigns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Consumer Price Index (In times of inflation (sharp jump in CPI) and higher interest rates expected by depositors; tendency to reduce inflation)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Consumer Confidence Index (lagging indicator of economic optimism)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Cellular contacts over telephone contacts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Success in previous marketing campaign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Quarterly Employment Variation Rate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7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1CBF-FB31-0C45-954C-E69D7838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Advanced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38AB-2B82-8445-98DF-82DA223C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r>
              <a:rPr lang="en-US" dirty="0">
                <a:solidFill>
                  <a:schemeClr val="bg1"/>
                </a:solidFill>
              </a:rPr>
              <a:t>Area under PR curve: </a:t>
            </a:r>
            <a:r>
              <a:rPr lang="en-US" b="1" dirty="0">
                <a:solidFill>
                  <a:schemeClr val="bg1"/>
                </a:solidFill>
              </a:rPr>
              <a:t>44.82%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674EE-C5B8-174C-B274-92C28437FA14}"/>
              </a:ext>
            </a:extLst>
          </p:cNvPr>
          <p:cNvSpPr/>
          <p:nvPr/>
        </p:nvSpPr>
        <p:spPr>
          <a:xfrm>
            <a:off x="3330497" y="2966224"/>
            <a:ext cx="5010616" cy="3445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79C360-EF8B-6247-BF6F-346C5CA9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96" y="3084029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2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A16E-632E-2340-B71C-9074CA22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D15C-D603-8F41-BAA7-52521261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Target customers with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Highest conversion probability estimates from explainable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Satisfy ideal customer profile</a:t>
            </a:r>
          </a:p>
          <a:p>
            <a:r>
              <a:rPr lang="en-US" dirty="0">
                <a:solidFill>
                  <a:schemeClr val="bg1"/>
                </a:solidFill>
              </a:rPr>
              <a:t>Time the campaigns to be run at economic prosperous times</a:t>
            </a:r>
          </a:p>
          <a:p>
            <a:r>
              <a:rPr lang="en-US" dirty="0">
                <a:solidFill>
                  <a:schemeClr val="bg1"/>
                </a:solidFill>
              </a:rPr>
              <a:t>Account for prejudice-prevention equivalent for Fair housing act and Equal credit opportunity act in Portugal (using Age and Marital status)</a:t>
            </a:r>
          </a:p>
        </p:txBody>
      </p:sp>
    </p:spTree>
    <p:extLst>
      <p:ext uri="{BB962C8B-B14F-4D97-AF65-F5344CB8AC3E}">
        <p14:creationId xmlns:p14="http://schemas.microsoft.com/office/powerpoint/2010/main" val="22671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F0D2-24F6-1C44-8CAF-4D67CCA8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8F03-89FF-1449-9892-AD92A170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Data: https://</a:t>
            </a:r>
            <a:r>
              <a:rPr lang="en-US" dirty="0" err="1">
                <a:solidFill>
                  <a:schemeClr val="bg1"/>
                </a:solidFill>
              </a:rPr>
              <a:t>archive.ics.uci.edu</a:t>
            </a:r>
            <a:r>
              <a:rPr lang="en-US" dirty="0">
                <a:solidFill>
                  <a:schemeClr val="bg1"/>
                </a:solidFill>
              </a:rPr>
              <a:t>/ml/datasets/</a:t>
            </a:r>
            <a:r>
              <a:rPr lang="en-US" dirty="0" err="1">
                <a:solidFill>
                  <a:schemeClr val="bg1"/>
                </a:solidFill>
              </a:rPr>
              <a:t>Bank+Marketing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1A5E16-FD49-414B-8A38-6E1F3613EF97}"/>
              </a:ext>
            </a:extLst>
          </p:cNvPr>
          <p:cNvSpPr txBox="1">
            <a:spLocks/>
          </p:cNvSpPr>
          <p:nvPr/>
        </p:nvSpPr>
        <p:spPr>
          <a:xfrm>
            <a:off x="709612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Thank you for your time!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79A4D0-9A6A-2447-820B-D9221E3EB09A}"/>
              </a:ext>
            </a:extLst>
          </p:cNvPr>
          <p:cNvSpPr txBox="1">
            <a:spLocks/>
          </p:cNvSpPr>
          <p:nvPr/>
        </p:nvSpPr>
        <p:spPr>
          <a:xfrm>
            <a:off x="838200" y="2763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49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DB12-2427-8941-BEDE-1CA999CF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AE65-2B14-1C42-9853-E9E8A350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</a:t>
            </a:r>
          </a:p>
          <a:p>
            <a:r>
              <a:rPr lang="en-US" dirty="0">
                <a:solidFill>
                  <a:schemeClr val="bg1"/>
                </a:solidFill>
              </a:rPr>
              <a:t>Assumptions</a:t>
            </a:r>
          </a:p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  <a:p>
            <a:r>
              <a:rPr lang="en-US" dirty="0">
                <a:solidFill>
                  <a:schemeClr val="bg1"/>
                </a:solidFill>
              </a:rPr>
              <a:t>Insights</a:t>
            </a:r>
          </a:p>
          <a:p>
            <a:r>
              <a:rPr lang="en-US" dirty="0">
                <a:solidFill>
                  <a:schemeClr val="bg1"/>
                </a:solidFill>
              </a:rPr>
              <a:t>Modeling</a:t>
            </a:r>
          </a:p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5832-7DC8-6340-AE86-BEB58F72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CE72-74C2-7B48-ADE0-228F1737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90750"/>
          </a:xfrm>
        </p:spPr>
        <p:txBody>
          <a:bodyPr vert="horz"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Find (rank) customers most likely to subscribe a term deposits in response to direct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342180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E15F-EE3F-5E46-8232-526951A4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D14D-DDC8-4B48-BEC3-BDA585DB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Phone marketing results are independent of a specific marketer</a:t>
            </a:r>
          </a:p>
          <a:p>
            <a:r>
              <a:rPr lang="en-US" dirty="0">
                <a:solidFill>
                  <a:schemeClr val="bg1"/>
                </a:solidFill>
              </a:rPr>
              <a:t>There are no budget limits on the campaign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6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6D2A-62FC-1B4A-BEA8-5B61B46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7A9D-03D8-8A43-BC6E-BD8AF3A1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 if a customer will subscribe a term deposit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Metric maximized: Area under Precision-Recall curve (PR curve)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Threshold agnostic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Imbalance handling</a:t>
            </a:r>
          </a:p>
        </p:txBody>
      </p:sp>
    </p:spTree>
    <p:extLst>
      <p:ext uri="{BB962C8B-B14F-4D97-AF65-F5344CB8AC3E}">
        <p14:creationId xmlns:p14="http://schemas.microsoft.com/office/powerpoint/2010/main" val="115360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0DE1-CCAA-1241-9DD1-09720B66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F5D9-5280-DB46-9A65-58B8C333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Historical overall conversion rate: 11.26%</a:t>
            </a:r>
          </a:p>
          <a:p>
            <a:r>
              <a:rPr lang="en-US" dirty="0">
                <a:solidFill>
                  <a:schemeClr val="bg1"/>
                </a:solidFill>
              </a:rPr>
              <a:t>Contacts in data: 41188</a:t>
            </a:r>
          </a:p>
        </p:txBody>
      </p:sp>
    </p:spTree>
    <p:extLst>
      <p:ext uri="{BB962C8B-B14F-4D97-AF65-F5344CB8AC3E}">
        <p14:creationId xmlns:p14="http://schemas.microsoft.com/office/powerpoint/2010/main" val="257507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F84D-6B3C-1D40-8BBC-0B6DA273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EAA2-755E-894F-858A-BAD50EA4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Successful in previous campaigns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1DB7-9A10-C746-A113-587BB9C4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24" y="2665141"/>
            <a:ext cx="6652951" cy="33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F84D-6B3C-1D40-8BBC-0B6DA273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EAA2-755E-894F-858A-BAD50EA4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27% lift in University degree than Professional courses</a:t>
            </a:r>
          </a:p>
          <a:p>
            <a:r>
              <a:rPr lang="en-US" dirty="0">
                <a:solidFill>
                  <a:schemeClr val="bg1"/>
                </a:solidFill>
              </a:rPr>
              <a:t>Likelihood to convert goes down drastically post 7 contacts</a:t>
            </a:r>
          </a:p>
          <a:p>
            <a:r>
              <a:rPr lang="en-US" dirty="0">
                <a:solidFill>
                  <a:schemeClr val="bg1"/>
                </a:solidFill>
              </a:rPr>
              <a:t>20% lift in contacts made on Tue, Wed and Thurs</a:t>
            </a:r>
          </a:p>
          <a:p>
            <a:r>
              <a:rPr lang="en-US" dirty="0">
                <a:solidFill>
                  <a:schemeClr val="bg1"/>
                </a:solidFill>
              </a:rPr>
              <a:t>Took housing/personal loan and </a:t>
            </a:r>
            <a:r>
              <a:rPr lang="en-US" u="sng" dirty="0">
                <a:solidFill>
                  <a:schemeClr val="bg1"/>
                </a:solidFill>
              </a:rPr>
              <a:t>no credit default</a:t>
            </a:r>
            <a:r>
              <a:rPr lang="en-US" dirty="0">
                <a:solidFill>
                  <a:schemeClr val="bg1"/>
                </a:solidFill>
              </a:rPr>
              <a:t>: 13.4% conversion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Opportunity to make term deposits attractive to 30-60 age group</a:t>
            </a:r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6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A658-5AC3-1041-835D-6FFB2856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CACF-9FE8-714E-B0B1-FBD38B43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Ages 15-30 (60% lift), Single (40% lift), Student</a:t>
            </a:r>
          </a:p>
          <a:p>
            <a:r>
              <a:rPr lang="en-US" dirty="0">
                <a:solidFill>
                  <a:schemeClr val="bg1"/>
                </a:solidFill>
              </a:rPr>
              <a:t>Ages 60+ or Retired (127% lift)</a:t>
            </a:r>
          </a:p>
          <a:p>
            <a:r>
              <a:rPr lang="en-US" dirty="0">
                <a:solidFill>
                  <a:schemeClr val="bg1"/>
                </a:solidFill>
              </a:rPr>
              <a:t>Average contact duration is lower for ages 60+ than for 30-60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F2405-CFFC-344B-9523-01C0D914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432175"/>
            <a:ext cx="5524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3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377</Words>
  <Application>Microsoft Macintosh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Direct marketing campaign for a Portuguese bank</vt:lpstr>
      <vt:lpstr>Agenda</vt:lpstr>
      <vt:lpstr>Problem</vt:lpstr>
      <vt:lpstr>Assumptions</vt:lpstr>
      <vt:lpstr>Goal</vt:lpstr>
      <vt:lpstr>Background</vt:lpstr>
      <vt:lpstr>Insights</vt:lpstr>
      <vt:lpstr>Insights</vt:lpstr>
      <vt:lpstr>Insights</vt:lpstr>
      <vt:lpstr>Modeling</vt:lpstr>
      <vt:lpstr>1. Explainable model</vt:lpstr>
      <vt:lpstr>1. Explainable model</vt:lpstr>
      <vt:lpstr>2. Advanced model</vt:lpstr>
      <vt:lpstr>Next steps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2021-07-18T05:09:15Z</dcterms:created>
  <dcterms:modified xsi:type="dcterms:W3CDTF">2021-07-20T02:51:02Z</dcterms:modified>
</cp:coreProperties>
</file>