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1"/>
  </p:notesMasterIdLst>
  <p:sldIdLst>
    <p:sldId id="256" r:id="rId2"/>
    <p:sldId id="266" r:id="rId3"/>
    <p:sldId id="257" r:id="rId4"/>
    <p:sldId id="260" r:id="rId5"/>
    <p:sldId id="265"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A8903-FB57-44E1-AD10-79B05BF7BCB9}"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165BF-9088-4937-B6E6-3039610EEF87}" type="slidenum">
              <a:rPr lang="en-US" smtClean="0"/>
              <a:t>‹#›</a:t>
            </a:fld>
            <a:endParaRPr lang="en-US"/>
          </a:p>
        </p:txBody>
      </p:sp>
    </p:spTree>
    <p:extLst>
      <p:ext uri="{BB962C8B-B14F-4D97-AF65-F5344CB8AC3E}">
        <p14:creationId xmlns:p14="http://schemas.microsoft.com/office/powerpoint/2010/main" val="164922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questions, methods, conclusions, effects</a:t>
            </a:r>
            <a:br>
              <a:rPr lang="en-US" dirty="0"/>
            </a:br>
            <a:r>
              <a:rPr lang="en-US" dirty="0"/>
              <a:t>Why it is important research?</a:t>
            </a:r>
          </a:p>
        </p:txBody>
      </p:sp>
      <p:sp>
        <p:nvSpPr>
          <p:cNvPr id="4" name="Slide Number Placeholder 3"/>
          <p:cNvSpPr>
            <a:spLocks noGrp="1"/>
          </p:cNvSpPr>
          <p:nvPr>
            <p:ph type="sldNum" sz="quarter" idx="5"/>
          </p:nvPr>
        </p:nvSpPr>
        <p:spPr/>
        <p:txBody>
          <a:bodyPr/>
          <a:lstStyle/>
          <a:p>
            <a:fld id="{D79165BF-9088-4937-B6E6-3039610EEF87}" type="slidenum">
              <a:rPr lang="en-US" smtClean="0"/>
              <a:t>1</a:t>
            </a:fld>
            <a:endParaRPr lang="en-US"/>
          </a:p>
        </p:txBody>
      </p:sp>
    </p:spTree>
    <p:extLst>
      <p:ext uri="{BB962C8B-B14F-4D97-AF65-F5344CB8AC3E}">
        <p14:creationId xmlns:p14="http://schemas.microsoft.com/office/powerpoint/2010/main" val="116080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studies on…….; Well-founded decisions of what to follow</a:t>
            </a:r>
          </a:p>
        </p:txBody>
      </p:sp>
      <p:sp>
        <p:nvSpPr>
          <p:cNvPr id="4" name="Slide Number Placeholder 3"/>
          <p:cNvSpPr>
            <a:spLocks noGrp="1"/>
          </p:cNvSpPr>
          <p:nvPr>
            <p:ph type="sldNum" sz="quarter" idx="5"/>
          </p:nvPr>
        </p:nvSpPr>
        <p:spPr/>
        <p:txBody>
          <a:bodyPr/>
          <a:lstStyle/>
          <a:p>
            <a:fld id="{D79165BF-9088-4937-B6E6-3039610EEF87}" type="slidenum">
              <a:rPr lang="en-US" smtClean="0"/>
              <a:t>2</a:t>
            </a:fld>
            <a:endParaRPr lang="en-US"/>
          </a:p>
        </p:txBody>
      </p:sp>
    </p:spTree>
    <p:extLst>
      <p:ext uri="{BB962C8B-B14F-4D97-AF65-F5344CB8AC3E}">
        <p14:creationId xmlns:p14="http://schemas.microsoft.com/office/powerpoint/2010/main" val="126734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ques that you have while choosing major</a:t>
            </a:r>
          </a:p>
        </p:txBody>
      </p:sp>
      <p:sp>
        <p:nvSpPr>
          <p:cNvPr id="4" name="Slide Number Placeholder 3"/>
          <p:cNvSpPr>
            <a:spLocks noGrp="1"/>
          </p:cNvSpPr>
          <p:nvPr>
            <p:ph type="sldNum" sz="quarter" idx="5"/>
          </p:nvPr>
        </p:nvSpPr>
        <p:spPr/>
        <p:txBody>
          <a:bodyPr/>
          <a:lstStyle/>
          <a:p>
            <a:fld id="{D79165BF-9088-4937-B6E6-3039610EEF87}" type="slidenum">
              <a:rPr lang="en-US" smtClean="0"/>
              <a:t>3</a:t>
            </a:fld>
            <a:endParaRPr lang="en-US"/>
          </a:p>
        </p:txBody>
      </p:sp>
    </p:spTree>
    <p:extLst>
      <p:ext uri="{BB962C8B-B14F-4D97-AF65-F5344CB8AC3E}">
        <p14:creationId xmlns:p14="http://schemas.microsoft.com/office/powerpoint/2010/main" val="14357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of FTYR (at least 50 weeks and 35 hours)</a:t>
            </a:r>
          </a:p>
          <a:p>
            <a:r>
              <a:rPr lang="en-US" dirty="0"/>
              <a:t>Imp to know stability and not just employment rates</a:t>
            </a:r>
          </a:p>
        </p:txBody>
      </p:sp>
      <p:sp>
        <p:nvSpPr>
          <p:cNvPr id="4" name="Slide Number Placeholder 3"/>
          <p:cNvSpPr>
            <a:spLocks noGrp="1"/>
          </p:cNvSpPr>
          <p:nvPr>
            <p:ph type="sldNum" sz="quarter" idx="5"/>
          </p:nvPr>
        </p:nvSpPr>
        <p:spPr/>
        <p:txBody>
          <a:bodyPr/>
          <a:lstStyle/>
          <a:p>
            <a:fld id="{D79165BF-9088-4937-B6E6-3039610EEF87}" type="slidenum">
              <a:rPr lang="en-US" smtClean="0"/>
              <a:t>4</a:t>
            </a:fld>
            <a:endParaRPr lang="en-US"/>
          </a:p>
        </p:txBody>
      </p:sp>
    </p:spTree>
    <p:extLst>
      <p:ext uri="{BB962C8B-B14F-4D97-AF65-F5344CB8AC3E}">
        <p14:creationId xmlns:p14="http://schemas.microsoft.com/office/powerpoint/2010/main" val="201632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Arts majors, FTYR employment rate is the second-lowest </a:t>
            </a:r>
          </a:p>
          <a:p>
            <a:r>
              <a:rPr lang="en-US" sz="1200" b="0" i="0" u="none" strike="noStrike" kern="1200" dirty="0">
                <a:solidFill>
                  <a:schemeClr val="tx1"/>
                </a:solidFill>
                <a:effectLst/>
                <a:latin typeface="+mn-lt"/>
                <a:ea typeface="+mn-ea"/>
                <a:cs typeface="+mn-cs"/>
              </a:rPr>
              <a:t>as well as the proportion of FTYR employment rate compared to overall employment rate is the lowest (seen through the wide gap). </a:t>
            </a:r>
          </a:p>
          <a:p>
            <a:r>
              <a:rPr lang="en-US" sz="1200" b="0" i="0" u="none" strike="noStrike" kern="1200" dirty="0">
                <a:solidFill>
                  <a:schemeClr val="tx1"/>
                </a:solidFill>
                <a:effectLst/>
                <a:latin typeface="+mn-lt"/>
                <a:ea typeface="+mn-ea"/>
                <a:cs typeface="+mn-cs"/>
              </a:rPr>
              <a:t>Many of the jobs for art majors are not very stable.</a:t>
            </a:r>
          </a:p>
          <a:p>
            <a:r>
              <a:rPr lang="en-US" sz="1200" b="0" i="0" u="none" strike="noStrike" kern="1200" dirty="0">
                <a:solidFill>
                  <a:schemeClr val="tx1"/>
                </a:solidFill>
                <a:effectLst/>
                <a:latin typeface="+mn-lt"/>
                <a:ea typeface="+mn-ea"/>
                <a:cs typeface="+mn-cs"/>
              </a:rPr>
              <a:t>For Education, both are lowest among all majors.</a:t>
            </a:r>
            <a:endParaRPr lang="en-US" dirty="0"/>
          </a:p>
        </p:txBody>
      </p:sp>
      <p:sp>
        <p:nvSpPr>
          <p:cNvPr id="4" name="Slide Number Placeholder 3"/>
          <p:cNvSpPr>
            <a:spLocks noGrp="1"/>
          </p:cNvSpPr>
          <p:nvPr>
            <p:ph type="sldNum" sz="quarter" idx="5"/>
          </p:nvPr>
        </p:nvSpPr>
        <p:spPr/>
        <p:txBody>
          <a:bodyPr/>
          <a:lstStyle/>
          <a:p>
            <a:fld id="{D79165BF-9088-4937-B6E6-3039610EEF87}" type="slidenum">
              <a:rPr lang="en-US" smtClean="0"/>
              <a:t>5</a:t>
            </a:fld>
            <a:endParaRPr lang="en-US"/>
          </a:p>
        </p:txBody>
      </p:sp>
    </p:spTree>
    <p:extLst>
      <p:ext uri="{BB962C8B-B14F-4D97-AF65-F5344CB8AC3E}">
        <p14:creationId xmlns:p14="http://schemas.microsoft.com/office/powerpoint/2010/main" val="202900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165BF-9088-4937-B6E6-3039610EEF87}" type="slidenum">
              <a:rPr lang="en-US" smtClean="0"/>
              <a:t>6</a:t>
            </a:fld>
            <a:endParaRPr lang="en-US"/>
          </a:p>
        </p:txBody>
      </p:sp>
    </p:spTree>
    <p:extLst>
      <p:ext uri="{BB962C8B-B14F-4D97-AF65-F5344CB8AC3E}">
        <p14:creationId xmlns:p14="http://schemas.microsoft.com/office/powerpoint/2010/main" val="40394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Unemployment rate between graduates and nongraduates is widest in </a:t>
            </a:r>
            <a:r>
              <a:rPr lang="en-US" sz="1200" b="0" i="0" u="none" strike="noStrike" kern="1200" dirty="0" err="1">
                <a:solidFill>
                  <a:schemeClr val="tx1"/>
                </a:solidFill>
                <a:effectLst/>
                <a:latin typeface="+mn-lt"/>
                <a:ea typeface="+mn-ea"/>
                <a:cs typeface="+mn-cs"/>
              </a:rPr>
              <a:t>INterdisciplinary</a:t>
            </a:r>
            <a:r>
              <a:rPr lang="en-US" sz="1200" b="0" i="0" u="none" strike="noStrike" kern="1200" dirty="0">
                <a:solidFill>
                  <a:schemeClr val="tx1"/>
                </a:solidFill>
                <a:effectLst/>
                <a:latin typeface="+mn-lt"/>
                <a:ea typeface="+mn-ea"/>
                <a:cs typeface="+mn-cs"/>
              </a:rPr>
              <a:t> and smallest in Business. The gap is smallest in Business majors. Also, graduate unemployment rate for </a:t>
            </a:r>
            <a:r>
              <a:rPr lang="en-US" sz="1200" b="0" i="0" u="none" strike="noStrike" kern="1200" dirty="0" err="1">
                <a:solidFill>
                  <a:schemeClr val="tx1"/>
                </a:solidFill>
                <a:effectLst/>
                <a:latin typeface="+mn-lt"/>
                <a:ea typeface="+mn-ea"/>
                <a:cs typeface="+mn-cs"/>
              </a:rPr>
              <a:t>interdisciplianry</a:t>
            </a:r>
            <a:r>
              <a:rPr lang="en-US" sz="1200" b="0" i="0" u="none" strike="noStrike" kern="1200" dirty="0">
                <a:solidFill>
                  <a:schemeClr val="tx1"/>
                </a:solidFill>
                <a:effectLst/>
                <a:latin typeface="+mn-lt"/>
                <a:ea typeface="+mn-ea"/>
                <a:cs typeface="+mn-cs"/>
              </a:rPr>
              <a:t> majors is the lowest and </a:t>
            </a:r>
            <a:r>
              <a:rPr lang="en-US" sz="1200" b="0" i="0" u="none" strike="noStrike" kern="1200" dirty="0" err="1">
                <a:solidFill>
                  <a:schemeClr val="tx1"/>
                </a:solidFill>
                <a:effectLst/>
                <a:latin typeface="+mn-lt"/>
                <a:ea typeface="+mn-ea"/>
                <a:cs typeface="+mn-cs"/>
              </a:rPr>
              <a:t>Nongrad</a:t>
            </a:r>
            <a:r>
              <a:rPr lang="en-US" sz="1200" b="0" i="0" u="none" strike="noStrike" kern="1200" dirty="0">
                <a:solidFill>
                  <a:schemeClr val="tx1"/>
                </a:solidFill>
                <a:effectLst/>
                <a:latin typeface="+mn-lt"/>
                <a:ea typeface="+mn-ea"/>
                <a:cs typeface="+mn-cs"/>
              </a:rPr>
              <a:t> unemployment rate is highest (Got to have Grad in </a:t>
            </a:r>
            <a:r>
              <a:rPr lang="en-US" sz="1200" b="0" i="0" u="none" strike="noStrike" kern="1200" dirty="0" err="1">
                <a:solidFill>
                  <a:schemeClr val="tx1"/>
                </a:solidFill>
                <a:effectLst/>
                <a:latin typeface="+mn-lt"/>
                <a:ea typeface="+mn-ea"/>
                <a:cs typeface="+mn-cs"/>
              </a:rPr>
              <a:t>INterdispi</a:t>
            </a:r>
            <a:r>
              <a:rPr lang="en-US" sz="1200" b="0" i="0" u="none" strike="noStrike" kern="1200" dirty="0">
                <a:solidFill>
                  <a:schemeClr val="tx1"/>
                </a:solidFill>
                <a:effectLst/>
                <a:latin typeface="+mn-lt"/>
                <a:ea typeface="+mn-ea"/>
                <a:cs typeface="+mn-cs"/>
              </a:rPr>
              <a:t>). For </a:t>
            </a:r>
            <a:r>
              <a:rPr lang="en-US" sz="1200" b="0" i="0" u="none" strike="noStrike" kern="1200" dirty="0" err="1">
                <a:solidFill>
                  <a:schemeClr val="tx1"/>
                </a:solidFill>
                <a:effectLst/>
                <a:latin typeface="+mn-lt"/>
                <a:ea typeface="+mn-ea"/>
                <a:cs typeface="+mn-cs"/>
              </a:rPr>
              <a:t>Nongrads</a:t>
            </a:r>
            <a:r>
              <a:rPr lang="en-US" sz="1200" b="0" i="0" u="none" strike="noStrike" kern="1200" dirty="0">
                <a:solidFill>
                  <a:schemeClr val="tx1"/>
                </a:solidFill>
                <a:effectLst/>
                <a:latin typeface="+mn-lt"/>
                <a:ea typeface="+mn-ea"/>
                <a:cs typeface="+mn-cs"/>
              </a:rPr>
              <a:t>, Health has lowest. Good news, grads have lower UR</a:t>
            </a:r>
          </a:p>
        </p:txBody>
      </p:sp>
      <p:sp>
        <p:nvSpPr>
          <p:cNvPr id="4" name="Slide Number Placeholder 3"/>
          <p:cNvSpPr>
            <a:spLocks noGrp="1"/>
          </p:cNvSpPr>
          <p:nvPr>
            <p:ph type="sldNum" sz="quarter" idx="5"/>
          </p:nvPr>
        </p:nvSpPr>
        <p:spPr/>
        <p:txBody>
          <a:bodyPr/>
          <a:lstStyle/>
          <a:p>
            <a:fld id="{D79165BF-9088-4937-B6E6-3039610EEF87}" type="slidenum">
              <a:rPr lang="en-US" smtClean="0"/>
              <a:t>7</a:t>
            </a:fld>
            <a:endParaRPr lang="en-US"/>
          </a:p>
        </p:txBody>
      </p:sp>
    </p:spTree>
    <p:extLst>
      <p:ext uri="{BB962C8B-B14F-4D97-AF65-F5344CB8AC3E}">
        <p14:creationId xmlns:p14="http://schemas.microsoft.com/office/powerpoint/2010/main" val="192363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any overlap</a:t>
            </a:r>
          </a:p>
        </p:txBody>
      </p:sp>
      <p:sp>
        <p:nvSpPr>
          <p:cNvPr id="4" name="Slide Number Placeholder 3"/>
          <p:cNvSpPr>
            <a:spLocks noGrp="1"/>
          </p:cNvSpPr>
          <p:nvPr>
            <p:ph type="sldNum" sz="quarter" idx="5"/>
          </p:nvPr>
        </p:nvSpPr>
        <p:spPr/>
        <p:txBody>
          <a:bodyPr/>
          <a:lstStyle/>
          <a:p>
            <a:fld id="{D79165BF-9088-4937-B6E6-3039610EEF87}" type="slidenum">
              <a:rPr lang="en-US" smtClean="0"/>
              <a:t>8</a:t>
            </a:fld>
            <a:endParaRPr lang="en-US"/>
          </a:p>
        </p:txBody>
      </p:sp>
    </p:spTree>
    <p:extLst>
      <p:ext uri="{BB962C8B-B14F-4D97-AF65-F5344CB8AC3E}">
        <p14:creationId xmlns:p14="http://schemas.microsoft.com/office/powerpoint/2010/main" val="1711220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median salaries for men dominated professions is 84% higher than women dominated professions whereas the 99th percentile value (upper whisker) is 120% higher.</a:t>
            </a:r>
          </a:p>
          <a:p>
            <a:r>
              <a:rPr lang="en-US" sz="1200" b="0" i="0" u="none" strike="noStrike" kern="1200" dirty="0">
                <a:solidFill>
                  <a:schemeClr val="tx1"/>
                </a:solidFill>
                <a:effectLst/>
                <a:latin typeface="+mn-lt"/>
                <a:ea typeface="+mn-ea"/>
                <a:cs typeface="+mn-cs"/>
              </a:rPr>
              <a:t>Interesting: what is men/women income boxplot in each bucket above?: split unavailable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 tried 90% but is too small; they don’t even overlap</a:t>
            </a:r>
          </a:p>
        </p:txBody>
      </p:sp>
      <p:sp>
        <p:nvSpPr>
          <p:cNvPr id="4" name="Slide Number Placeholder 3"/>
          <p:cNvSpPr>
            <a:spLocks noGrp="1"/>
          </p:cNvSpPr>
          <p:nvPr>
            <p:ph type="sldNum" sz="quarter" idx="5"/>
          </p:nvPr>
        </p:nvSpPr>
        <p:spPr/>
        <p:txBody>
          <a:bodyPr/>
          <a:lstStyle/>
          <a:p>
            <a:fld id="{D79165BF-9088-4937-B6E6-3039610EEF87}" type="slidenum">
              <a:rPr lang="en-US" smtClean="0"/>
              <a:t>9</a:t>
            </a:fld>
            <a:endParaRPr lang="en-US"/>
          </a:p>
        </p:txBody>
      </p:sp>
    </p:spTree>
    <p:extLst>
      <p:ext uri="{BB962C8B-B14F-4D97-AF65-F5344CB8AC3E}">
        <p14:creationId xmlns:p14="http://schemas.microsoft.com/office/powerpoint/2010/main" val="255352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29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728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01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32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876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390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078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433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494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493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97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0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bertystreeteconomics.newyorkfed.org/2014/09/the-value-of-a-college-degree.html#.VA6Uh_mwLw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wsj.com/articles/SB1000142412788732459590457811740094347206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A55952-67F2-4F47-9991-9891759D1BCD}"/>
              </a:ext>
            </a:extLst>
          </p:cNvPr>
          <p:cNvPicPr>
            <a:picLocks noChangeAspect="1"/>
          </p:cNvPicPr>
          <p:nvPr/>
        </p:nvPicPr>
        <p:blipFill rotWithShape="1">
          <a:blip r:embed="rId3">
            <a:alphaModFix amt="35000"/>
          </a:blip>
          <a:srcRect t="13324" b="1770"/>
          <a:stretch/>
        </p:blipFill>
        <p:spPr>
          <a:xfrm>
            <a:off x="20" y="10"/>
            <a:ext cx="12191980" cy="6857990"/>
          </a:xfrm>
          <a:prstGeom prst="rect">
            <a:avLst/>
          </a:prstGeom>
        </p:spPr>
      </p:pic>
      <p:sp>
        <p:nvSpPr>
          <p:cNvPr id="2" name="Title 1">
            <a:extLst>
              <a:ext uri="{FF2B5EF4-FFF2-40B4-BE49-F238E27FC236}">
                <a16:creationId xmlns:a16="http://schemas.microsoft.com/office/drawing/2014/main" id="{F9C46DE9-9AD1-4932-BFEC-6D406C3C7F2A}"/>
              </a:ext>
            </a:extLst>
          </p:cNvPr>
          <p:cNvSpPr>
            <a:spLocks noGrp="1"/>
          </p:cNvSpPr>
          <p:nvPr>
            <p:ph type="ctrTitle"/>
          </p:nvPr>
        </p:nvSpPr>
        <p:spPr>
          <a:xfrm>
            <a:off x="1097280" y="758952"/>
            <a:ext cx="10058400" cy="3566160"/>
          </a:xfrm>
        </p:spPr>
        <p:txBody>
          <a:bodyPr>
            <a:normAutofit/>
          </a:bodyPr>
          <a:lstStyle/>
          <a:p>
            <a:r>
              <a:rPr lang="en-US" sz="6000" b="1" dirty="0"/>
              <a:t>Analyzing college majors and their employment prospects</a:t>
            </a:r>
            <a:endParaRPr lang="en-US" sz="6000" dirty="0">
              <a:solidFill>
                <a:srgbClr val="FFFFFF"/>
              </a:solidFill>
            </a:endParaRPr>
          </a:p>
        </p:txBody>
      </p:sp>
      <p:sp>
        <p:nvSpPr>
          <p:cNvPr id="3" name="Subtitle 2">
            <a:extLst>
              <a:ext uri="{FF2B5EF4-FFF2-40B4-BE49-F238E27FC236}">
                <a16:creationId xmlns:a16="http://schemas.microsoft.com/office/drawing/2014/main" id="{AEF4D0B6-7347-47A4-AF06-90F67A8EA4DF}"/>
              </a:ext>
            </a:extLst>
          </p:cNvPr>
          <p:cNvSpPr>
            <a:spLocks noGrp="1"/>
          </p:cNvSpPr>
          <p:nvPr>
            <p:ph type="subTitle" idx="1"/>
          </p:nvPr>
        </p:nvSpPr>
        <p:spPr>
          <a:xfrm>
            <a:off x="1100051" y="4645152"/>
            <a:ext cx="10058400" cy="1143000"/>
          </a:xfrm>
        </p:spPr>
        <p:txBody>
          <a:bodyPr>
            <a:normAutofit/>
          </a:bodyPr>
          <a:lstStyle/>
          <a:p>
            <a:pPr>
              <a:lnSpc>
                <a:spcPct val="110000"/>
              </a:lnSpc>
            </a:pPr>
            <a:r>
              <a:rPr lang="en-US" sz="1300" dirty="0">
                <a:solidFill>
                  <a:srgbClr val="FFFFFF"/>
                </a:solidFill>
              </a:rPr>
              <a:t>Edwin Basil </a:t>
            </a:r>
            <a:r>
              <a:rPr lang="en-US" sz="1300" dirty="0" err="1">
                <a:solidFill>
                  <a:srgbClr val="FFFFFF"/>
                </a:solidFill>
              </a:rPr>
              <a:t>mathew</a:t>
            </a:r>
            <a:endParaRPr lang="en-US" sz="13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900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596E56-6174-4CD3-A635-CB7EEA0DBBF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Why bother?</a:t>
            </a:r>
          </a:p>
        </p:txBody>
      </p:sp>
      <p:sp>
        <p:nvSpPr>
          <p:cNvPr id="3" name="Content Placeholder 2">
            <a:extLst>
              <a:ext uri="{FF2B5EF4-FFF2-40B4-BE49-F238E27FC236}">
                <a16:creationId xmlns:a16="http://schemas.microsoft.com/office/drawing/2014/main" id="{3F364266-15E8-41F6-B365-B142020698A5}"/>
              </a:ext>
            </a:extLst>
          </p:cNvPr>
          <p:cNvSpPr>
            <a:spLocks noGrp="1"/>
          </p:cNvSpPr>
          <p:nvPr>
            <p:ph idx="1"/>
          </p:nvPr>
        </p:nvSpPr>
        <p:spPr>
          <a:xfrm>
            <a:off x="5279583" y="314324"/>
            <a:ext cx="5923721" cy="4813829"/>
          </a:xfrm>
        </p:spPr>
        <p:txBody>
          <a:bodyPr anchor="ctr">
            <a:normAutofit/>
          </a:bodyPr>
          <a:lstStyle/>
          <a:p>
            <a:pPr>
              <a:lnSpc>
                <a:spcPct val="110000"/>
              </a:lnSpc>
            </a:pPr>
            <a:r>
              <a:rPr lang="en-US" sz="2000" dirty="0"/>
              <a:t>College students who earn in the lowest quartile are earning less than what half the high school graduates made. (</a:t>
            </a:r>
            <a:r>
              <a:rPr lang="en-US" sz="2000" dirty="0">
                <a:hlinkClick r:id="rId3"/>
              </a:rPr>
              <a:t>Link</a:t>
            </a:r>
            <a:r>
              <a:rPr lang="en-US" sz="2000" dirty="0"/>
              <a:t>)</a:t>
            </a:r>
          </a:p>
          <a:p>
            <a:pPr marL="0" indent="0">
              <a:lnSpc>
                <a:spcPct val="110000"/>
              </a:lnSpc>
              <a:buNone/>
            </a:pPr>
            <a:endParaRPr lang="en-US" sz="2000" dirty="0"/>
          </a:p>
          <a:p>
            <a:pPr>
              <a:lnSpc>
                <a:spcPct val="110000"/>
              </a:lnSpc>
            </a:pPr>
            <a:r>
              <a:rPr lang="en-US" sz="2000" dirty="0"/>
              <a:t>Even if students enroll in colleges, many college students don’t even end up graduating and therefore end up with student debt in addition to lack of job. While this is happening there would be high school graduates who would already have been working for 4 years without student debt (</a:t>
            </a:r>
            <a:r>
              <a:rPr lang="en-US" sz="2000" dirty="0">
                <a:hlinkClick r:id="rId4"/>
              </a:rPr>
              <a:t>Link</a:t>
            </a:r>
            <a:r>
              <a:rPr lang="en-US" sz="2000" dirty="0"/>
              <a:t>).</a:t>
            </a:r>
          </a:p>
        </p:txBody>
      </p:sp>
      <p:pic>
        <p:nvPicPr>
          <p:cNvPr id="5" name="Picture 4" descr="A picture containing rug&#10;&#10;Description automatically generated">
            <a:extLst>
              <a:ext uri="{FF2B5EF4-FFF2-40B4-BE49-F238E27FC236}">
                <a16:creationId xmlns:a16="http://schemas.microsoft.com/office/drawing/2014/main" id="{148B6708-B22D-4C2A-ABB6-8DDF34608B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00" y="4953000"/>
            <a:ext cx="1905000" cy="1905000"/>
          </a:xfrm>
          <a:prstGeom prst="rect">
            <a:avLst/>
          </a:prstGeom>
        </p:spPr>
      </p:pic>
    </p:spTree>
    <p:extLst>
      <p:ext uri="{BB962C8B-B14F-4D97-AF65-F5344CB8AC3E}">
        <p14:creationId xmlns:p14="http://schemas.microsoft.com/office/powerpoint/2010/main" val="30501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9175E-2E31-4D3C-8814-C81D9463F82A}"/>
              </a:ext>
            </a:extLst>
          </p:cNvPr>
          <p:cNvSpPr>
            <a:spLocks noGrp="1"/>
          </p:cNvSpPr>
          <p:nvPr>
            <p:ph idx="4294967295"/>
          </p:nvPr>
        </p:nvSpPr>
        <p:spPr>
          <a:xfrm>
            <a:off x="1066799" y="923827"/>
            <a:ext cx="10058400" cy="4202211"/>
          </a:xfrm>
        </p:spPr>
        <p:txBody>
          <a:bodyPr/>
          <a:lstStyle/>
          <a:p>
            <a:pPr algn="ctr">
              <a:lnSpc>
                <a:spcPct val="110000"/>
              </a:lnSpc>
            </a:pPr>
            <a:r>
              <a:rPr lang="en-US" dirty="0">
                <a:solidFill>
                  <a:schemeClr val="tx1"/>
                </a:solidFill>
              </a:rPr>
              <a:t>American Community Survey Public Microdata Series (PUMS) 2010-12</a:t>
            </a:r>
          </a:p>
          <a:p>
            <a:pPr algn="ctr">
              <a:lnSpc>
                <a:spcPct val="110000"/>
              </a:lnSpc>
            </a:pPr>
            <a:r>
              <a:rPr lang="en-US" dirty="0">
                <a:solidFill>
                  <a:schemeClr val="tx1"/>
                </a:solidFill>
              </a:rPr>
              <a:t>174 majors with income statistics</a:t>
            </a:r>
          </a:p>
          <a:p>
            <a:pPr algn="ctr">
              <a:lnSpc>
                <a:spcPct val="110000"/>
              </a:lnSpc>
            </a:pPr>
            <a:r>
              <a:rPr lang="en-US" dirty="0">
                <a:solidFill>
                  <a:schemeClr val="tx1"/>
                </a:solidFill>
              </a:rPr>
              <a:t>Split by gender, grad/non-grad, employment status</a:t>
            </a:r>
          </a:p>
          <a:p>
            <a:pPr algn="ctr">
              <a:lnSpc>
                <a:spcPct val="110000"/>
              </a:lnSpc>
            </a:pPr>
            <a:endParaRPr lang="en-US" b="1" dirty="0">
              <a:solidFill>
                <a:schemeClr val="tx1"/>
              </a:solidFill>
            </a:endParaRPr>
          </a:p>
        </p:txBody>
      </p:sp>
      <p:pic>
        <p:nvPicPr>
          <p:cNvPr id="5" name="Picture 4" descr="A picture containing drawing&#10;&#10;Description automatically generated">
            <a:extLst>
              <a:ext uri="{FF2B5EF4-FFF2-40B4-BE49-F238E27FC236}">
                <a16:creationId xmlns:a16="http://schemas.microsoft.com/office/drawing/2014/main" id="{C7D7ACCF-4E63-43D2-8C7C-7EDDB49F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794" y="2584286"/>
            <a:ext cx="4708411" cy="2469354"/>
          </a:xfrm>
          <a:prstGeom prst="rect">
            <a:avLst/>
          </a:prstGeom>
        </p:spPr>
      </p:pic>
    </p:spTree>
    <p:extLst>
      <p:ext uri="{BB962C8B-B14F-4D97-AF65-F5344CB8AC3E}">
        <p14:creationId xmlns:p14="http://schemas.microsoft.com/office/powerpoint/2010/main" val="53266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1F00-CE21-4557-8E5E-28318E7A41FB}"/>
              </a:ext>
            </a:extLst>
          </p:cNvPr>
          <p:cNvSpPr>
            <a:spLocks noGrp="1"/>
          </p:cNvSpPr>
          <p:nvPr>
            <p:ph type="title"/>
          </p:nvPr>
        </p:nvSpPr>
        <p:spPr/>
        <p:txBody>
          <a:bodyPr/>
          <a:lstStyle/>
          <a:p>
            <a:r>
              <a:rPr lang="en-US" dirty="0"/>
              <a:t>Q: What are the employment trends?</a:t>
            </a:r>
          </a:p>
        </p:txBody>
      </p:sp>
      <p:sp>
        <p:nvSpPr>
          <p:cNvPr id="3" name="Content Placeholder 2">
            <a:extLst>
              <a:ext uri="{FF2B5EF4-FFF2-40B4-BE49-F238E27FC236}">
                <a16:creationId xmlns:a16="http://schemas.microsoft.com/office/drawing/2014/main" id="{14FFB631-3732-4CCE-80A4-9585EFA018DA}"/>
              </a:ext>
            </a:extLst>
          </p:cNvPr>
          <p:cNvSpPr>
            <a:spLocks noGrp="1"/>
          </p:cNvSpPr>
          <p:nvPr>
            <p:ph idx="1"/>
          </p:nvPr>
        </p:nvSpPr>
        <p:spPr/>
        <p:txBody>
          <a:bodyPr/>
          <a:lstStyle/>
          <a:p>
            <a:pPr marL="0" lvl="0" indent="0">
              <a:lnSpc>
                <a:spcPct val="100000"/>
              </a:lnSpc>
              <a:spcBef>
                <a:spcPts val="0"/>
              </a:spcBef>
              <a:spcAft>
                <a:spcPts val="0"/>
              </a:spcAft>
              <a:buClrTx/>
              <a:buSzTx/>
              <a:buNone/>
              <a:defRPr/>
            </a:pPr>
            <a:r>
              <a:rPr lang="en-US" dirty="0"/>
              <a:t> More specifically, </a:t>
            </a:r>
            <a:r>
              <a:rPr lang="en-US" b="1" dirty="0"/>
              <a:t>are there any majors in which people have high employment rate, but low full-time year-round (FTYR) employment rate?</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 FTYR are those with job security in a major and rest with more flexible work options.</a:t>
            </a:r>
          </a:p>
          <a:p>
            <a:r>
              <a:rPr lang="en-US" dirty="0"/>
              <a:t>Major with widest gap between employment rate and FTYR employment rate.</a:t>
            </a:r>
          </a:p>
        </p:txBody>
      </p:sp>
    </p:spTree>
    <p:extLst>
      <p:ext uri="{BB962C8B-B14F-4D97-AF65-F5344CB8AC3E}">
        <p14:creationId xmlns:p14="http://schemas.microsoft.com/office/powerpoint/2010/main" val="248926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05F18B8-F88B-4BFC-8E4E-E538472B9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1" y="545017"/>
            <a:ext cx="5324474" cy="563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08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731B-6F8E-4D47-8C6C-E9F252F40D96}"/>
              </a:ext>
            </a:extLst>
          </p:cNvPr>
          <p:cNvSpPr>
            <a:spLocks noGrp="1"/>
          </p:cNvSpPr>
          <p:nvPr>
            <p:ph type="title"/>
          </p:nvPr>
        </p:nvSpPr>
        <p:spPr/>
        <p:txBody>
          <a:bodyPr/>
          <a:lstStyle/>
          <a:p>
            <a:r>
              <a:rPr lang="en-US" dirty="0"/>
              <a:t>Q: Does grad school help job prospects?</a:t>
            </a:r>
          </a:p>
        </p:txBody>
      </p:sp>
      <p:sp>
        <p:nvSpPr>
          <p:cNvPr id="3" name="Content Placeholder 2">
            <a:extLst>
              <a:ext uri="{FF2B5EF4-FFF2-40B4-BE49-F238E27FC236}">
                <a16:creationId xmlns:a16="http://schemas.microsoft.com/office/drawing/2014/main" id="{C7CDD78E-AD51-44D6-A9CA-DF5B750563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8055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A43BBD4-82A8-4AB1-8FEC-9B748406E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619" y="391886"/>
            <a:ext cx="5358581" cy="593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5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B2D9-33D3-445B-9393-FA8D60D582F5}"/>
              </a:ext>
            </a:extLst>
          </p:cNvPr>
          <p:cNvSpPr>
            <a:spLocks noGrp="1"/>
          </p:cNvSpPr>
          <p:nvPr>
            <p:ph type="title"/>
          </p:nvPr>
        </p:nvSpPr>
        <p:spPr/>
        <p:txBody>
          <a:bodyPr/>
          <a:lstStyle/>
          <a:p>
            <a:r>
              <a:rPr lang="en-US" dirty="0"/>
              <a:t>Q: Men and women dominated majors</a:t>
            </a:r>
          </a:p>
        </p:txBody>
      </p:sp>
      <p:sp>
        <p:nvSpPr>
          <p:cNvPr id="3" name="Content Placeholder 2">
            <a:extLst>
              <a:ext uri="{FF2B5EF4-FFF2-40B4-BE49-F238E27FC236}">
                <a16:creationId xmlns:a16="http://schemas.microsoft.com/office/drawing/2014/main" id="{0E1267A9-343B-4042-9080-24C0FC44702E}"/>
              </a:ext>
            </a:extLst>
          </p:cNvPr>
          <p:cNvSpPr>
            <a:spLocks noGrp="1"/>
          </p:cNvSpPr>
          <p:nvPr>
            <p:ph idx="1"/>
          </p:nvPr>
        </p:nvSpPr>
        <p:spPr/>
        <p:txBody>
          <a:bodyPr/>
          <a:lstStyle/>
          <a:p>
            <a:r>
              <a:rPr lang="en-US" dirty="0"/>
              <a:t>Theme of Top 5 majors with highest % of women</a:t>
            </a:r>
          </a:p>
          <a:p>
            <a:pPr algn="ctr"/>
            <a:r>
              <a:rPr lang="en-US" dirty="0">
                <a:solidFill>
                  <a:srgbClr val="FF0000"/>
                </a:solidFill>
              </a:rPr>
              <a:t>Health, family and education</a:t>
            </a:r>
          </a:p>
          <a:p>
            <a:endParaRPr lang="en-US" dirty="0"/>
          </a:p>
          <a:p>
            <a:r>
              <a:rPr lang="en-US" dirty="0"/>
              <a:t>Theme of Top 5 majors with highest % of men</a:t>
            </a:r>
          </a:p>
          <a:p>
            <a:pPr algn="ctr"/>
            <a:r>
              <a:rPr lang="en-US" dirty="0">
                <a:solidFill>
                  <a:srgbClr val="00B0F0"/>
                </a:solidFill>
              </a:rPr>
              <a:t>Military and Construction engineering</a:t>
            </a:r>
          </a:p>
          <a:p>
            <a:endParaRPr lang="en-US" dirty="0">
              <a:solidFill>
                <a:srgbClr val="00B0F0"/>
              </a:solidFill>
            </a:endParaRPr>
          </a:p>
        </p:txBody>
      </p:sp>
    </p:spTree>
    <p:extLst>
      <p:ext uri="{BB962C8B-B14F-4D97-AF65-F5344CB8AC3E}">
        <p14:creationId xmlns:p14="http://schemas.microsoft.com/office/powerpoint/2010/main" val="210034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55E97-3F53-4DEF-85AC-F45F0C5FD56D}"/>
              </a:ext>
            </a:extLst>
          </p:cNvPr>
          <p:cNvSpPr>
            <a:spLocks noGrp="1"/>
          </p:cNvSpPr>
          <p:nvPr>
            <p:ph idx="1"/>
          </p:nvPr>
        </p:nvSpPr>
        <p:spPr>
          <a:xfrm>
            <a:off x="1097280" y="1352551"/>
            <a:ext cx="10058400" cy="4516542"/>
          </a:xfrm>
        </p:spPr>
        <p:txBody>
          <a:bodyPr/>
          <a:lstStyle/>
          <a:p>
            <a:pPr algn="ctr"/>
            <a:r>
              <a:rPr lang="en-US" dirty="0"/>
              <a:t>Professions with &gt;80% women and &gt;80% men</a:t>
            </a:r>
          </a:p>
        </p:txBody>
      </p:sp>
      <p:pic>
        <p:nvPicPr>
          <p:cNvPr id="3074" name="Picture 2">
            <a:extLst>
              <a:ext uri="{FF2B5EF4-FFF2-40B4-BE49-F238E27FC236}">
                <a16:creationId xmlns:a16="http://schemas.microsoft.com/office/drawing/2014/main" id="{8D704A62-422C-4EE1-806E-15BD5AC28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451" y="2247900"/>
            <a:ext cx="5346058" cy="325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64066"/>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541"/>
      </a:dk2>
      <a:lt2>
        <a:srgbClr val="E4E2E8"/>
      </a:lt2>
      <a:accent1>
        <a:srgbClr val="9AA67D"/>
      </a:accent1>
      <a:accent2>
        <a:srgbClr val="A9A273"/>
      </a:accent2>
      <a:accent3>
        <a:srgbClr val="BB9B81"/>
      </a:accent3>
      <a:accent4>
        <a:srgbClr val="BA827F"/>
      </a:accent4>
      <a:accent5>
        <a:srgbClr val="C492A4"/>
      </a:accent5>
      <a:accent6>
        <a:srgbClr val="BA7FAD"/>
      </a:accent6>
      <a:hlink>
        <a:srgbClr val="8471B2"/>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Words>
  <Application>Microsoft Office PowerPoint</Application>
  <PresentationFormat>Widescreen</PresentationFormat>
  <Paragraphs>45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Nova</vt:lpstr>
      <vt:lpstr>Arial Nova Light</vt:lpstr>
      <vt:lpstr>Calibri</vt:lpstr>
      <vt:lpstr>RetrospectVTI</vt:lpstr>
      <vt:lpstr>Analyzing college majors and their employment prospects</vt:lpstr>
      <vt:lpstr>Why bother?</vt:lpstr>
      <vt:lpstr>PowerPoint Presentation</vt:lpstr>
      <vt:lpstr>Q: What are the employment trends?</vt:lpstr>
      <vt:lpstr>PowerPoint Presentation</vt:lpstr>
      <vt:lpstr>Q: Does grad school help job prospects?</vt:lpstr>
      <vt:lpstr>PowerPoint Presentation</vt:lpstr>
      <vt:lpstr>Q: Men and women dominated majors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college majors and their employment prospects</dc:title>
  <dc:creator>Edwin B. Mathew</dc:creator>
  <cp:lastModifiedBy>Edwin B. Mathew</cp:lastModifiedBy>
  <cp:revision>9</cp:revision>
  <dcterms:created xsi:type="dcterms:W3CDTF">2019-12-05T23:33:07Z</dcterms:created>
  <dcterms:modified xsi:type="dcterms:W3CDTF">2019-12-06T00:44:44Z</dcterms:modified>
</cp:coreProperties>
</file>