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7D6B5263.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51206400" cy="38404800"/>
  <p:notesSz cx="9144000" cy="6858000"/>
  <p:defaultTextStyle>
    <a:defPPr>
      <a:defRPr lang="en-US"/>
    </a:defPPr>
    <a:lvl1pPr marL="0" algn="l" defTabSz="5120075" rtl="0" eaLnBrk="1" latinLnBrk="0" hangingPunct="1">
      <a:defRPr sz="10100" kern="1200">
        <a:solidFill>
          <a:schemeClr val="tx1"/>
        </a:solidFill>
        <a:latin typeface="+mn-lt"/>
        <a:ea typeface="+mn-ea"/>
        <a:cs typeface="+mn-cs"/>
      </a:defRPr>
    </a:lvl1pPr>
    <a:lvl2pPr marL="2560038" algn="l" defTabSz="5120075" rtl="0" eaLnBrk="1" latinLnBrk="0" hangingPunct="1">
      <a:defRPr sz="10100" kern="1200">
        <a:solidFill>
          <a:schemeClr val="tx1"/>
        </a:solidFill>
        <a:latin typeface="+mn-lt"/>
        <a:ea typeface="+mn-ea"/>
        <a:cs typeface="+mn-cs"/>
      </a:defRPr>
    </a:lvl2pPr>
    <a:lvl3pPr marL="5120075" algn="l" defTabSz="5120075" rtl="0" eaLnBrk="1" latinLnBrk="0" hangingPunct="1">
      <a:defRPr sz="10100" kern="1200">
        <a:solidFill>
          <a:schemeClr val="tx1"/>
        </a:solidFill>
        <a:latin typeface="+mn-lt"/>
        <a:ea typeface="+mn-ea"/>
        <a:cs typeface="+mn-cs"/>
      </a:defRPr>
    </a:lvl3pPr>
    <a:lvl4pPr marL="7680113" algn="l" defTabSz="5120075" rtl="0" eaLnBrk="1" latinLnBrk="0" hangingPunct="1">
      <a:defRPr sz="10100" kern="1200">
        <a:solidFill>
          <a:schemeClr val="tx1"/>
        </a:solidFill>
        <a:latin typeface="+mn-lt"/>
        <a:ea typeface="+mn-ea"/>
        <a:cs typeface="+mn-cs"/>
      </a:defRPr>
    </a:lvl4pPr>
    <a:lvl5pPr marL="10240149" algn="l" defTabSz="5120075" rtl="0" eaLnBrk="1" latinLnBrk="0" hangingPunct="1">
      <a:defRPr sz="10100" kern="1200">
        <a:solidFill>
          <a:schemeClr val="tx1"/>
        </a:solidFill>
        <a:latin typeface="+mn-lt"/>
        <a:ea typeface="+mn-ea"/>
        <a:cs typeface="+mn-cs"/>
      </a:defRPr>
    </a:lvl5pPr>
    <a:lvl6pPr marL="12800187" algn="l" defTabSz="5120075" rtl="0" eaLnBrk="1" latinLnBrk="0" hangingPunct="1">
      <a:defRPr sz="10100" kern="1200">
        <a:solidFill>
          <a:schemeClr val="tx1"/>
        </a:solidFill>
        <a:latin typeface="+mn-lt"/>
        <a:ea typeface="+mn-ea"/>
        <a:cs typeface="+mn-cs"/>
      </a:defRPr>
    </a:lvl6pPr>
    <a:lvl7pPr marL="15360224" algn="l" defTabSz="5120075" rtl="0" eaLnBrk="1" latinLnBrk="0" hangingPunct="1">
      <a:defRPr sz="10100" kern="1200">
        <a:solidFill>
          <a:schemeClr val="tx1"/>
        </a:solidFill>
        <a:latin typeface="+mn-lt"/>
        <a:ea typeface="+mn-ea"/>
        <a:cs typeface="+mn-cs"/>
      </a:defRPr>
    </a:lvl7pPr>
    <a:lvl8pPr marL="17920262" algn="l" defTabSz="5120075" rtl="0" eaLnBrk="1" latinLnBrk="0" hangingPunct="1">
      <a:defRPr sz="10100" kern="1200">
        <a:solidFill>
          <a:schemeClr val="tx1"/>
        </a:solidFill>
        <a:latin typeface="+mn-lt"/>
        <a:ea typeface="+mn-ea"/>
        <a:cs typeface="+mn-cs"/>
      </a:defRPr>
    </a:lvl8pPr>
    <a:lvl9pPr marL="20480298" algn="l" defTabSz="5120075" rtl="0" eaLnBrk="1" latinLnBrk="0" hangingPunct="1">
      <a:defRPr sz="10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F8AE8-BE00-4215-B760-B67BEA748935}">
          <p14:sldIdLst>
            <p14:sldId id="256"/>
          </p14:sldIdLst>
        </p14:section>
        <p14:section name="Template" id="{6D9BA795-0806-4843-A13A-D60D606EF267}">
          <p14:sldIdLst>
            <p14:sldId id="257"/>
          </p14:sldIdLst>
        </p14:section>
      </p14:sectionLst>
    </p:ext>
    <p:ext uri="{EFAFB233-063F-42B5-8137-9DF3F51BA10A}">
      <p15:sldGuideLst xmlns:p15="http://schemas.microsoft.com/office/powerpoint/2012/main">
        <p15:guide id="1" orient="horz" pos="10368">
          <p15:clr>
            <a:srgbClr val="A4A3A4"/>
          </p15:clr>
        </p15:guide>
        <p15:guide id="2" pos="6912">
          <p15:clr>
            <a:srgbClr val="A4A3A4"/>
          </p15:clr>
        </p15:guide>
        <p15:guide id="3" orient="horz" pos="12096">
          <p15:clr>
            <a:srgbClr val="A4A3A4"/>
          </p15:clr>
        </p15:guide>
        <p15:guide id="4" pos="1612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50084AA-B69A-32CA-3ECF-8FFED0F6086D}" name="Robert Badgett" initials="RB" userId="S::rbadgett@kumc.edu::41eaf2c0-92d3-4d42-aa84-3805353fe97a" providerId="AD"/>
  <p188:author id="{600ECAB4-34A3-A218-EDF0-D91AD9BDFC45}" name="Ashina Khalid Rana" initials="AR" userId="S::arana@kumc.edu::deb2ba39-76ef-4f11-8fbc-c69d82d395e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bert Badgett" initials="R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B6"/>
    <a:srgbClr val="76CCF0"/>
    <a:srgbClr val="73CBF2"/>
    <a:srgbClr val="D70807"/>
    <a:srgbClr val="EC0608"/>
    <a:srgbClr val="271FFF"/>
    <a:srgbClr val="E31936"/>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A0856-029F-64A1-9B57-0D61721F7BDD}" v="436" dt="2024-04-08T22:06:31.781"/>
    <p1510:client id="{3BCA0D46-36F9-CE8E-1A16-834793E98B3C}" v="411" dt="2024-04-09T02:34:22.026"/>
    <p1510:client id="{48905286-FA70-4E41-A973-00379A3745C5}" v="127" dt="2024-04-09T17:21:22.612"/>
    <p1510:client id="{DB7EE743-33C4-E79C-891D-2E02812B8C52}" v="11" dt="2024-04-09T12:59:17.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6912"/>
        <p:guide orient="horz" pos="12096"/>
        <p:guide pos="1612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commentAuthors" Target="commentAuthors.xml"/><Relationship Id="rId9" Type="http://schemas.microsoft.com/office/2015/10/relationships/revisionInfo" Target="revisionInfo.xml"/></Relationships>
</file>

<file path=ppt/comments/modernComment_100_7D6B5263.xml><?xml version="1.0" encoding="utf-8"?>
<p188:cmLst xmlns:a="http://schemas.openxmlformats.org/drawingml/2006/main" xmlns:r="http://schemas.openxmlformats.org/officeDocument/2006/relationships" xmlns:p188="http://schemas.microsoft.com/office/powerpoint/2018/8/main">
  <p188:cm id="{188B38AC-3EF9-46EC-BDE5-515CEF085669}" authorId="{250084AA-B69A-32CA-3ECF-8FFED0F6086D}" created="2024-04-07T23:01:13.795">
    <ac:deMkLst xmlns:ac="http://schemas.microsoft.com/office/drawing/2013/main/command">
      <pc:docMk xmlns:pc="http://schemas.microsoft.com/office/powerpoint/2013/main/command"/>
      <pc:sldMk xmlns:pc="http://schemas.microsoft.com/office/powerpoint/2013/main/command" cId="2104185443" sldId="256"/>
      <ac:picMk id="8" creationId="{3B30303C-88F3-1296-1CC4-9271277F1AFC}"/>
    </ac:deMkLst>
    <p188:txBody>
      <a:bodyPr/>
      <a:lstStyle/>
      <a:p>
        <a:r>
          <a:rPr lang="en-US"/>
          <a:t>[@Ashina Khalid Rana] might be better to plut a significant meta-=regression or spline plot here. I think the spline by number of sessions had sig non-linearity.</a:t>
        </a:r>
      </a:p>
    </p188:txBody>
  </p188:cm>
  <p188:cm id="{A724BBD7-CB78-4D33-ADEE-E3D2FC3B15E7}" authorId="{250084AA-B69A-32CA-3ECF-8FFED0F6086D}" created="2024-04-09T02:43:26.139">
    <ac:txMkLst xmlns:ac="http://schemas.microsoft.com/office/drawing/2013/main/command">
      <pc:docMk xmlns:pc="http://schemas.microsoft.com/office/powerpoint/2013/main/command"/>
      <pc:sldMk xmlns:pc="http://schemas.microsoft.com/office/powerpoint/2013/main/command" cId="2104185443" sldId="256"/>
      <ac:spMk id="38" creationId="{00000000-0000-0000-0000-000000000000}"/>
      <ac:txMk cp="11" len="1">
        <ac:context len="366" hash="3686680105"/>
      </ac:txMk>
    </ac:txMkLst>
    <p188:pos x="7493619" y="1951463"/>
    <p188:txBody>
      <a:bodyPr/>
      <a:lstStyle/>
      <a:p>
        <a:r>
          <a:rPr lang="en-US"/>
          <a:t>[@Ashina Khalid Rana] Do you have this article? The citation does not look right.</a:t>
        </a:r>
      </a:p>
    </p188:txBody>
  </p188:cm>
  <p188:cm id="{6C494DAE-D241-4055-AFD1-0B3AA99F05DF}" authorId="{250084AA-B69A-32CA-3ECF-8FFED0F6086D}" created="2024-04-09T03:14:39.049">
    <ac:deMkLst xmlns:ac="http://schemas.microsoft.com/office/drawing/2013/main/command">
      <pc:docMk xmlns:pc="http://schemas.microsoft.com/office/powerpoint/2013/main/command"/>
      <pc:sldMk xmlns:pc="http://schemas.microsoft.com/office/powerpoint/2013/main/command" cId="2104185443" sldId="256"/>
      <ac:picMk id="1026" creationId="{1AA29F82-218F-8841-1BC9-8A5ABD5138A8}"/>
    </ac:deMkLst>
    <p188:txBody>
      <a:bodyPr/>
      <a:lstStyle/>
      <a:p>
        <a:r>
          <a:rPr lang="en-US"/>
          <a:t>[@Ashina Khalid Rana] is this plot ok? Same as yours but adds the nonlinear (which was just significant while the linear was not.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4"/>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038" indent="0" algn="ctr">
              <a:buNone/>
              <a:defRPr>
                <a:solidFill>
                  <a:schemeClr val="tx1">
                    <a:tint val="75000"/>
                  </a:schemeClr>
                </a:solidFill>
              </a:defRPr>
            </a:lvl2pPr>
            <a:lvl3pPr marL="5120075" indent="0" algn="ctr">
              <a:buNone/>
              <a:defRPr>
                <a:solidFill>
                  <a:schemeClr val="tx1">
                    <a:tint val="75000"/>
                  </a:schemeClr>
                </a:solidFill>
              </a:defRPr>
            </a:lvl3pPr>
            <a:lvl4pPr marL="7680113" indent="0" algn="ctr">
              <a:buNone/>
              <a:defRPr>
                <a:solidFill>
                  <a:schemeClr val="tx1">
                    <a:tint val="75000"/>
                  </a:schemeClr>
                </a:solidFill>
              </a:defRPr>
            </a:lvl4pPr>
            <a:lvl5pPr marL="10240149" indent="0" algn="ctr">
              <a:buNone/>
              <a:defRPr>
                <a:solidFill>
                  <a:schemeClr val="tx1">
                    <a:tint val="75000"/>
                  </a:schemeClr>
                </a:solidFill>
              </a:defRPr>
            </a:lvl5pPr>
            <a:lvl6pPr marL="12800187" indent="0" algn="ctr">
              <a:buNone/>
              <a:defRPr>
                <a:solidFill>
                  <a:schemeClr val="tx1">
                    <a:tint val="75000"/>
                  </a:schemeClr>
                </a:solidFill>
              </a:defRPr>
            </a:lvl6pPr>
            <a:lvl7pPr marL="15360224" indent="0" algn="ctr">
              <a:buNone/>
              <a:defRPr>
                <a:solidFill>
                  <a:schemeClr val="tx1">
                    <a:tint val="75000"/>
                  </a:schemeClr>
                </a:solidFill>
              </a:defRPr>
            </a:lvl7pPr>
            <a:lvl8pPr marL="17920262" indent="0" algn="ctr">
              <a:buNone/>
              <a:defRPr>
                <a:solidFill>
                  <a:schemeClr val="tx1">
                    <a:tint val="75000"/>
                  </a:schemeClr>
                </a:solidFill>
              </a:defRPr>
            </a:lvl8pPr>
            <a:lvl9pPr marL="204802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96D40F-00C5-4EE4-879E-6D7F8D06538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298016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96D40F-00C5-4EE4-879E-6D7F8D06538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147691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0058" y="7378700"/>
            <a:ext cx="55304688" cy="1572907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85984" y="7378700"/>
            <a:ext cx="165060632" cy="1572907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96D40F-00C5-4EE4-879E-6D7F8D06538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343350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96D40F-00C5-4EE4-879E-6D7F8D06538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146684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0" b="1" cap="all"/>
            </a:lvl1pPr>
          </a:lstStyle>
          <a:p>
            <a:r>
              <a:rPr lang="en-US"/>
              <a:t>Click to edit Master title style</a:t>
            </a:r>
          </a:p>
        </p:txBody>
      </p:sp>
      <p:sp>
        <p:nvSpPr>
          <p:cNvPr id="3" name="Text Placeholder 2"/>
          <p:cNvSpPr>
            <a:spLocks noGrp="1"/>
          </p:cNvSpPr>
          <p:nvPr>
            <p:ph type="body" idx="1"/>
          </p:nvPr>
        </p:nvSpPr>
        <p:spPr>
          <a:xfrm>
            <a:off x="4044952" y="16277597"/>
            <a:ext cx="43525440" cy="8401047"/>
          </a:xfrm>
        </p:spPr>
        <p:txBody>
          <a:bodyPr anchor="b"/>
          <a:lstStyle>
            <a:lvl1pPr marL="0" indent="0">
              <a:buNone/>
              <a:defRPr sz="11300">
                <a:solidFill>
                  <a:schemeClr val="tx1">
                    <a:tint val="75000"/>
                  </a:schemeClr>
                </a:solidFill>
              </a:defRPr>
            </a:lvl1pPr>
            <a:lvl2pPr marL="2560038" indent="0">
              <a:buNone/>
              <a:defRPr sz="10100">
                <a:solidFill>
                  <a:schemeClr val="tx1">
                    <a:tint val="75000"/>
                  </a:schemeClr>
                </a:solidFill>
              </a:defRPr>
            </a:lvl2pPr>
            <a:lvl3pPr marL="5120075" indent="0">
              <a:buNone/>
              <a:defRPr sz="9000">
                <a:solidFill>
                  <a:schemeClr val="tx1">
                    <a:tint val="75000"/>
                  </a:schemeClr>
                </a:solidFill>
              </a:defRPr>
            </a:lvl3pPr>
            <a:lvl4pPr marL="7680113" indent="0">
              <a:buNone/>
              <a:defRPr sz="7800">
                <a:solidFill>
                  <a:schemeClr val="tx1">
                    <a:tint val="75000"/>
                  </a:schemeClr>
                </a:solidFill>
              </a:defRPr>
            </a:lvl4pPr>
            <a:lvl5pPr marL="10240149" indent="0">
              <a:buNone/>
              <a:defRPr sz="7800">
                <a:solidFill>
                  <a:schemeClr val="tx1">
                    <a:tint val="75000"/>
                  </a:schemeClr>
                </a:solidFill>
              </a:defRPr>
            </a:lvl5pPr>
            <a:lvl6pPr marL="12800187" indent="0">
              <a:buNone/>
              <a:defRPr sz="7800">
                <a:solidFill>
                  <a:schemeClr val="tx1">
                    <a:tint val="75000"/>
                  </a:schemeClr>
                </a:solidFill>
              </a:defRPr>
            </a:lvl6pPr>
            <a:lvl7pPr marL="15360224" indent="0">
              <a:buNone/>
              <a:defRPr sz="7800">
                <a:solidFill>
                  <a:schemeClr val="tx1">
                    <a:tint val="75000"/>
                  </a:schemeClr>
                </a:solidFill>
              </a:defRPr>
            </a:lvl7pPr>
            <a:lvl8pPr marL="17920262" indent="0">
              <a:buNone/>
              <a:defRPr sz="7800">
                <a:solidFill>
                  <a:schemeClr val="tx1">
                    <a:tint val="75000"/>
                  </a:schemeClr>
                </a:solidFill>
              </a:defRPr>
            </a:lvl8pPr>
            <a:lvl9pPr marL="20480298" indent="0">
              <a:buNone/>
              <a:defRPr sz="7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6D40F-00C5-4EE4-879E-6D7F8D065389}"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86669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85985" y="43009820"/>
            <a:ext cx="110182660" cy="121659652"/>
          </a:xfrm>
        </p:spPr>
        <p:txBody>
          <a:bodyPr/>
          <a:lstStyle>
            <a:lvl1pPr>
              <a:defRPr sz="15700"/>
            </a:lvl1pPr>
            <a:lvl2pPr>
              <a:defRPr sz="13400"/>
            </a:lvl2pPr>
            <a:lvl3pPr>
              <a:defRPr sz="113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322082" y="43009820"/>
            <a:ext cx="110182660" cy="121659652"/>
          </a:xfrm>
        </p:spPr>
        <p:txBody>
          <a:bodyPr/>
          <a:lstStyle>
            <a:lvl1pPr>
              <a:defRPr sz="15700"/>
            </a:lvl1pPr>
            <a:lvl2pPr>
              <a:defRPr sz="13400"/>
            </a:lvl2pPr>
            <a:lvl3pPr>
              <a:defRPr sz="113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96D40F-00C5-4EE4-879E-6D7F8D065389}"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252709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2"/>
            <a:ext cx="460857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4" y="8596632"/>
            <a:ext cx="22625052" cy="3582668"/>
          </a:xfrm>
        </p:spPr>
        <p:txBody>
          <a:bodyPr anchor="b"/>
          <a:lstStyle>
            <a:lvl1pPr marL="0" indent="0">
              <a:buNone/>
              <a:defRPr sz="13400" b="1"/>
            </a:lvl1pPr>
            <a:lvl2pPr marL="2560038" indent="0">
              <a:buNone/>
              <a:defRPr sz="11300" b="1"/>
            </a:lvl2pPr>
            <a:lvl3pPr marL="5120075" indent="0">
              <a:buNone/>
              <a:defRPr sz="10100" b="1"/>
            </a:lvl3pPr>
            <a:lvl4pPr marL="7680113" indent="0">
              <a:buNone/>
              <a:defRPr sz="9000" b="1"/>
            </a:lvl4pPr>
            <a:lvl5pPr marL="10240149" indent="0">
              <a:buNone/>
              <a:defRPr sz="9000" b="1"/>
            </a:lvl5pPr>
            <a:lvl6pPr marL="12800187" indent="0">
              <a:buNone/>
              <a:defRPr sz="9000" b="1"/>
            </a:lvl6pPr>
            <a:lvl7pPr marL="15360224" indent="0">
              <a:buNone/>
              <a:defRPr sz="9000" b="1"/>
            </a:lvl7pPr>
            <a:lvl8pPr marL="17920262" indent="0">
              <a:buNone/>
              <a:defRPr sz="9000" b="1"/>
            </a:lvl8pPr>
            <a:lvl9pPr marL="20480298" indent="0">
              <a:buNone/>
              <a:defRPr sz="9000" b="1"/>
            </a:lvl9pPr>
          </a:lstStyle>
          <a:p>
            <a:pPr lvl="0"/>
            <a:r>
              <a:rPr lang="en-US"/>
              <a:t>Click to edit Master text styles</a:t>
            </a:r>
          </a:p>
        </p:txBody>
      </p:sp>
      <p:sp>
        <p:nvSpPr>
          <p:cNvPr id="4" name="Content Placeholder 3"/>
          <p:cNvSpPr>
            <a:spLocks noGrp="1"/>
          </p:cNvSpPr>
          <p:nvPr>
            <p:ph sz="half" idx="2"/>
          </p:nvPr>
        </p:nvSpPr>
        <p:spPr>
          <a:xfrm>
            <a:off x="2560324" y="12179300"/>
            <a:ext cx="22625052" cy="22127212"/>
          </a:xfrm>
        </p:spPr>
        <p:txBody>
          <a:bodyPr/>
          <a:lstStyle>
            <a:lvl1pPr>
              <a:defRPr sz="13400"/>
            </a:lvl1pPr>
            <a:lvl2pPr>
              <a:defRPr sz="113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5" y="8596632"/>
            <a:ext cx="22633940" cy="3582668"/>
          </a:xfrm>
        </p:spPr>
        <p:txBody>
          <a:bodyPr anchor="b"/>
          <a:lstStyle>
            <a:lvl1pPr marL="0" indent="0">
              <a:buNone/>
              <a:defRPr sz="13400" b="1"/>
            </a:lvl1pPr>
            <a:lvl2pPr marL="2560038" indent="0">
              <a:buNone/>
              <a:defRPr sz="11300" b="1"/>
            </a:lvl2pPr>
            <a:lvl3pPr marL="5120075" indent="0">
              <a:buNone/>
              <a:defRPr sz="10100" b="1"/>
            </a:lvl3pPr>
            <a:lvl4pPr marL="7680113" indent="0">
              <a:buNone/>
              <a:defRPr sz="9000" b="1"/>
            </a:lvl4pPr>
            <a:lvl5pPr marL="10240149" indent="0">
              <a:buNone/>
              <a:defRPr sz="9000" b="1"/>
            </a:lvl5pPr>
            <a:lvl6pPr marL="12800187" indent="0">
              <a:buNone/>
              <a:defRPr sz="9000" b="1"/>
            </a:lvl6pPr>
            <a:lvl7pPr marL="15360224" indent="0">
              <a:buNone/>
              <a:defRPr sz="9000" b="1"/>
            </a:lvl7pPr>
            <a:lvl8pPr marL="17920262" indent="0">
              <a:buNone/>
              <a:defRPr sz="9000" b="1"/>
            </a:lvl8pPr>
            <a:lvl9pPr marL="20480298" indent="0">
              <a:buNone/>
              <a:defRPr sz="9000" b="1"/>
            </a:lvl9pPr>
          </a:lstStyle>
          <a:p>
            <a:pPr lvl="0"/>
            <a:r>
              <a:rPr lang="en-US"/>
              <a:t>Click to edit Master text styles</a:t>
            </a:r>
          </a:p>
        </p:txBody>
      </p:sp>
      <p:sp>
        <p:nvSpPr>
          <p:cNvPr id="6" name="Content Placeholder 5"/>
          <p:cNvSpPr>
            <a:spLocks noGrp="1"/>
          </p:cNvSpPr>
          <p:nvPr>
            <p:ph sz="quarter" idx="4"/>
          </p:nvPr>
        </p:nvSpPr>
        <p:spPr>
          <a:xfrm>
            <a:off x="26012145" y="12179300"/>
            <a:ext cx="22633940" cy="22127212"/>
          </a:xfrm>
        </p:spPr>
        <p:txBody>
          <a:bodyPr/>
          <a:lstStyle>
            <a:lvl1pPr>
              <a:defRPr sz="13400"/>
            </a:lvl1pPr>
            <a:lvl2pPr>
              <a:defRPr sz="113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96D40F-00C5-4EE4-879E-6D7F8D065389}"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370295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96D40F-00C5-4EE4-879E-6D7F8D065389}"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349165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6D40F-00C5-4EE4-879E-6D7F8D065389}"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189433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6" y="1529080"/>
            <a:ext cx="16846552" cy="6507480"/>
          </a:xfrm>
        </p:spPr>
        <p:txBody>
          <a:bodyPr anchor="b"/>
          <a:lstStyle>
            <a:lvl1pPr algn="l">
              <a:defRPr sz="11300" b="1"/>
            </a:lvl1pPr>
          </a:lstStyle>
          <a:p>
            <a:r>
              <a:rPr lang="en-US"/>
              <a:t>Click to edit Master title style</a:t>
            </a:r>
          </a:p>
        </p:txBody>
      </p:sp>
      <p:sp>
        <p:nvSpPr>
          <p:cNvPr id="3" name="Content Placeholder 2"/>
          <p:cNvSpPr>
            <a:spLocks noGrp="1"/>
          </p:cNvSpPr>
          <p:nvPr>
            <p:ph idx="1"/>
          </p:nvPr>
        </p:nvSpPr>
        <p:spPr>
          <a:xfrm>
            <a:off x="20020280" y="1529084"/>
            <a:ext cx="28625800" cy="32777434"/>
          </a:xfrm>
        </p:spPr>
        <p:txBody>
          <a:bodyPr/>
          <a:lstStyle>
            <a:lvl1pPr>
              <a:defRPr sz="18000"/>
            </a:lvl1pPr>
            <a:lvl2pPr>
              <a:defRPr sz="15700"/>
            </a:lvl2pPr>
            <a:lvl3pPr>
              <a:defRPr sz="13400"/>
            </a:lvl3pPr>
            <a:lvl4pPr>
              <a:defRPr sz="11300"/>
            </a:lvl4pPr>
            <a:lvl5pPr>
              <a:defRPr sz="11300"/>
            </a:lvl5pPr>
            <a:lvl6pPr>
              <a:defRPr sz="11300"/>
            </a:lvl6pPr>
            <a:lvl7pPr>
              <a:defRPr sz="11300"/>
            </a:lvl7pPr>
            <a:lvl8pPr>
              <a:defRPr sz="11300"/>
            </a:lvl8pPr>
            <a:lvl9pPr>
              <a:defRPr sz="1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6" y="8036564"/>
            <a:ext cx="16846552" cy="26269954"/>
          </a:xfrm>
        </p:spPr>
        <p:txBody>
          <a:bodyPr/>
          <a:lstStyle>
            <a:lvl1pPr marL="0" indent="0">
              <a:buNone/>
              <a:defRPr sz="7800"/>
            </a:lvl1pPr>
            <a:lvl2pPr marL="2560038" indent="0">
              <a:buNone/>
              <a:defRPr sz="6700"/>
            </a:lvl2pPr>
            <a:lvl3pPr marL="5120075" indent="0">
              <a:buNone/>
              <a:defRPr sz="5600"/>
            </a:lvl3pPr>
            <a:lvl4pPr marL="7680113" indent="0">
              <a:buNone/>
              <a:defRPr sz="5100"/>
            </a:lvl4pPr>
            <a:lvl5pPr marL="10240149" indent="0">
              <a:buNone/>
              <a:defRPr sz="5100"/>
            </a:lvl5pPr>
            <a:lvl6pPr marL="12800187" indent="0">
              <a:buNone/>
              <a:defRPr sz="5100"/>
            </a:lvl6pPr>
            <a:lvl7pPr marL="15360224" indent="0">
              <a:buNone/>
              <a:defRPr sz="5100"/>
            </a:lvl7pPr>
            <a:lvl8pPr marL="17920262" indent="0">
              <a:buNone/>
              <a:defRPr sz="5100"/>
            </a:lvl8pPr>
            <a:lvl9pPr marL="20480298" indent="0">
              <a:buNone/>
              <a:defRPr sz="5100"/>
            </a:lvl9pPr>
          </a:lstStyle>
          <a:p>
            <a:pPr lvl="0"/>
            <a:r>
              <a:rPr lang="en-US"/>
              <a:t>Click to edit Master text styles</a:t>
            </a:r>
          </a:p>
        </p:txBody>
      </p:sp>
      <p:sp>
        <p:nvSpPr>
          <p:cNvPr id="5" name="Date Placeholder 4"/>
          <p:cNvSpPr>
            <a:spLocks noGrp="1"/>
          </p:cNvSpPr>
          <p:nvPr>
            <p:ph type="dt" sz="half" idx="10"/>
          </p:nvPr>
        </p:nvSpPr>
        <p:spPr/>
        <p:txBody>
          <a:bodyPr/>
          <a:lstStyle/>
          <a:p>
            <a:fld id="{4596D40F-00C5-4EE4-879E-6D7F8D065389}"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346447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4"/>
          </a:xfrm>
        </p:spPr>
        <p:txBody>
          <a:bodyPr anchor="b"/>
          <a:lstStyle>
            <a:lvl1pPr algn="l">
              <a:defRPr sz="11300" b="1"/>
            </a:lvl1pPr>
          </a:lstStyle>
          <a:p>
            <a:r>
              <a:rPr lang="en-US"/>
              <a:t>Click to edit Master title style</a:t>
            </a:r>
          </a:p>
        </p:txBody>
      </p:sp>
      <p:sp>
        <p:nvSpPr>
          <p:cNvPr id="3" name="Picture Placeholder 2"/>
          <p:cNvSpPr>
            <a:spLocks noGrp="1"/>
          </p:cNvSpPr>
          <p:nvPr>
            <p:ph type="pic" idx="1"/>
          </p:nvPr>
        </p:nvSpPr>
        <p:spPr>
          <a:xfrm>
            <a:off x="10036812" y="3431540"/>
            <a:ext cx="30723840" cy="23042880"/>
          </a:xfrm>
        </p:spPr>
        <p:txBody>
          <a:bodyPr/>
          <a:lstStyle>
            <a:lvl1pPr marL="0" indent="0">
              <a:buNone/>
              <a:defRPr sz="18000"/>
            </a:lvl1pPr>
            <a:lvl2pPr marL="2560038" indent="0">
              <a:buNone/>
              <a:defRPr sz="15700"/>
            </a:lvl2pPr>
            <a:lvl3pPr marL="5120075" indent="0">
              <a:buNone/>
              <a:defRPr sz="13400"/>
            </a:lvl3pPr>
            <a:lvl4pPr marL="7680113" indent="0">
              <a:buNone/>
              <a:defRPr sz="11300"/>
            </a:lvl4pPr>
            <a:lvl5pPr marL="10240149" indent="0">
              <a:buNone/>
              <a:defRPr sz="11300"/>
            </a:lvl5pPr>
            <a:lvl6pPr marL="12800187" indent="0">
              <a:buNone/>
              <a:defRPr sz="11300"/>
            </a:lvl6pPr>
            <a:lvl7pPr marL="15360224" indent="0">
              <a:buNone/>
              <a:defRPr sz="11300"/>
            </a:lvl7pPr>
            <a:lvl8pPr marL="17920262" indent="0">
              <a:buNone/>
              <a:defRPr sz="11300"/>
            </a:lvl8pPr>
            <a:lvl9pPr marL="20480298" indent="0">
              <a:buNone/>
              <a:defRPr sz="11300"/>
            </a:lvl9pPr>
          </a:lstStyle>
          <a:p>
            <a:endParaRPr lang="en-US"/>
          </a:p>
        </p:txBody>
      </p:sp>
      <p:sp>
        <p:nvSpPr>
          <p:cNvPr id="4" name="Text Placeholder 3"/>
          <p:cNvSpPr>
            <a:spLocks noGrp="1"/>
          </p:cNvSpPr>
          <p:nvPr>
            <p:ph type="body" sz="half" idx="2"/>
          </p:nvPr>
        </p:nvSpPr>
        <p:spPr>
          <a:xfrm>
            <a:off x="10036812" y="30057094"/>
            <a:ext cx="30723840" cy="4507227"/>
          </a:xfrm>
        </p:spPr>
        <p:txBody>
          <a:bodyPr/>
          <a:lstStyle>
            <a:lvl1pPr marL="0" indent="0">
              <a:buNone/>
              <a:defRPr sz="7800"/>
            </a:lvl1pPr>
            <a:lvl2pPr marL="2560038" indent="0">
              <a:buNone/>
              <a:defRPr sz="6700"/>
            </a:lvl2pPr>
            <a:lvl3pPr marL="5120075" indent="0">
              <a:buNone/>
              <a:defRPr sz="5600"/>
            </a:lvl3pPr>
            <a:lvl4pPr marL="7680113" indent="0">
              <a:buNone/>
              <a:defRPr sz="5100"/>
            </a:lvl4pPr>
            <a:lvl5pPr marL="10240149" indent="0">
              <a:buNone/>
              <a:defRPr sz="5100"/>
            </a:lvl5pPr>
            <a:lvl6pPr marL="12800187" indent="0">
              <a:buNone/>
              <a:defRPr sz="5100"/>
            </a:lvl6pPr>
            <a:lvl7pPr marL="15360224" indent="0">
              <a:buNone/>
              <a:defRPr sz="5100"/>
            </a:lvl7pPr>
            <a:lvl8pPr marL="17920262" indent="0">
              <a:buNone/>
              <a:defRPr sz="5100"/>
            </a:lvl8pPr>
            <a:lvl9pPr marL="20480298" indent="0">
              <a:buNone/>
              <a:defRPr sz="5100"/>
            </a:lvl9pPr>
          </a:lstStyle>
          <a:p>
            <a:pPr lvl="0"/>
            <a:r>
              <a:rPr lang="en-US"/>
              <a:t>Click to edit Master text styles</a:t>
            </a:r>
          </a:p>
        </p:txBody>
      </p:sp>
      <p:sp>
        <p:nvSpPr>
          <p:cNvPr id="5" name="Date Placeholder 4"/>
          <p:cNvSpPr>
            <a:spLocks noGrp="1"/>
          </p:cNvSpPr>
          <p:nvPr>
            <p:ph type="dt" sz="half" idx="10"/>
          </p:nvPr>
        </p:nvSpPr>
        <p:spPr/>
        <p:txBody>
          <a:bodyPr/>
          <a:lstStyle/>
          <a:p>
            <a:fld id="{4596D40F-00C5-4EE4-879E-6D7F8D065389}"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AF9DB-7083-4235-8449-A1C138AF0449}" type="slidenum">
              <a:rPr lang="en-US" smtClean="0"/>
              <a:t>‹#›</a:t>
            </a:fld>
            <a:endParaRPr lang="en-US"/>
          </a:p>
        </p:txBody>
      </p:sp>
    </p:spTree>
    <p:extLst>
      <p:ext uri="{BB962C8B-B14F-4D97-AF65-F5344CB8AC3E}">
        <p14:creationId xmlns:p14="http://schemas.microsoft.com/office/powerpoint/2010/main" val="115788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512007" tIns="256003" rIns="512007" bIns="256003" rtlCol="0" anchor="ctr">
            <a:normAutofit/>
          </a:bodyPr>
          <a:lstStyle/>
          <a:p>
            <a:r>
              <a:rPr lang="en-US"/>
              <a:t>Click to edit Master title style</a:t>
            </a:r>
          </a:p>
        </p:txBody>
      </p:sp>
      <p:sp>
        <p:nvSpPr>
          <p:cNvPr id="3" name="Text Placeholder 2"/>
          <p:cNvSpPr>
            <a:spLocks noGrp="1"/>
          </p:cNvSpPr>
          <p:nvPr>
            <p:ph type="body" idx="1"/>
          </p:nvPr>
        </p:nvSpPr>
        <p:spPr>
          <a:xfrm>
            <a:off x="2560320" y="8961125"/>
            <a:ext cx="46085760" cy="25345392"/>
          </a:xfrm>
          <a:prstGeom prst="rect">
            <a:avLst/>
          </a:prstGeom>
        </p:spPr>
        <p:txBody>
          <a:bodyPr vert="horz" lIns="512007" tIns="256003" rIns="512007" bIns="2560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4"/>
            <a:ext cx="11948160" cy="2044700"/>
          </a:xfrm>
          <a:prstGeom prst="rect">
            <a:avLst/>
          </a:prstGeom>
        </p:spPr>
        <p:txBody>
          <a:bodyPr vert="horz" lIns="512007" tIns="256003" rIns="512007" bIns="256003" rtlCol="0" anchor="ctr"/>
          <a:lstStyle>
            <a:lvl1pPr algn="l">
              <a:defRPr sz="6700">
                <a:solidFill>
                  <a:schemeClr val="tx1">
                    <a:tint val="75000"/>
                  </a:schemeClr>
                </a:solidFill>
              </a:defRPr>
            </a:lvl1pPr>
          </a:lstStyle>
          <a:p>
            <a:fld id="{4596D40F-00C5-4EE4-879E-6D7F8D065389}" type="datetimeFigureOut">
              <a:rPr lang="en-US" smtClean="0"/>
              <a:t>4/9/2024</a:t>
            </a:fld>
            <a:endParaRPr lang="en-US"/>
          </a:p>
        </p:txBody>
      </p:sp>
      <p:sp>
        <p:nvSpPr>
          <p:cNvPr id="5" name="Footer Placeholder 4"/>
          <p:cNvSpPr>
            <a:spLocks noGrp="1"/>
          </p:cNvSpPr>
          <p:nvPr>
            <p:ph type="ftr" sz="quarter" idx="3"/>
          </p:nvPr>
        </p:nvSpPr>
        <p:spPr>
          <a:xfrm>
            <a:off x="17495520" y="35595564"/>
            <a:ext cx="16215360" cy="2044700"/>
          </a:xfrm>
          <a:prstGeom prst="rect">
            <a:avLst/>
          </a:prstGeom>
        </p:spPr>
        <p:txBody>
          <a:bodyPr vert="horz" lIns="512007" tIns="256003" rIns="512007" bIns="256003"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4"/>
            <a:ext cx="11948160" cy="2044700"/>
          </a:xfrm>
          <a:prstGeom prst="rect">
            <a:avLst/>
          </a:prstGeom>
        </p:spPr>
        <p:txBody>
          <a:bodyPr vert="horz" lIns="512007" tIns="256003" rIns="512007" bIns="256003" rtlCol="0" anchor="ctr"/>
          <a:lstStyle>
            <a:lvl1pPr algn="r">
              <a:defRPr sz="6700">
                <a:solidFill>
                  <a:schemeClr val="tx1">
                    <a:tint val="75000"/>
                  </a:schemeClr>
                </a:solidFill>
              </a:defRPr>
            </a:lvl1pPr>
          </a:lstStyle>
          <a:p>
            <a:fld id="{BC0AF9DB-7083-4235-8449-A1C138AF0449}" type="slidenum">
              <a:rPr lang="en-US" smtClean="0"/>
              <a:t>‹#›</a:t>
            </a:fld>
            <a:endParaRPr lang="en-US"/>
          </a:p>
        </p:txBody>
      </p:sp>
    </p:spTree>
    <p:extLst>
      <p:ext uri="{BB962C8B-B14F-4D97-AF65-F5344CB8AC3E}">
        <p14:creationId xmlns:p14="http://schemas.microsoft.com/office/powerpoint/2010/main" val="330240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20075" rtl="0" eaLnBrk="1" latinLnBrk="0" hangingPunct="1">
        <a:spcBef>
          <a:spcPct val="0"/>
        </a:spcBef>
        <a:buNone/>
        <a:defRPr sz="24700" kern="1200">
          <a:solidFill>
            <a:schemeClr val="tx1"/>
          </a:solidFill>
          <a:latin typeface="+mj-lt"/>
          <a:ea typeface="+mj-ea"/>
          <a:cs typeface="+mj-cs"/>
        </a:defRPr>
      </a:lvl1pPr>
    </p:titleStyle>
    <p:bodyStyle>
      <a:lvl1pPr marL="1920027" indent="-1920027" algn="l" defTabSz="5120075" rtl="0" eaLnBrk="1" latinLnBrk="0" hangingPunct="1">
        <a:spcBef>
          <a:spcPct val="20000"/>
        </a:spcBef>
        <a:buFont typeface="Arial" pitchFamily="34" charset="0"/>
        <a:buChar char="•"/>
        <a:defRPr sz="18000" kern="1200">
          <a:solidFill>
            <a:schemeClr val="tx1"/>
          </a:solidFill>
          <a:latin typeface="+mn-lt"/>
          <a:ea typeface="+mn-ea"/>
          <a:cs typeface="+mn-cs"/>
        </a:defRPr>
      </a:lvl1pPr>
      <a:lvl2pPr marL="4160061" indent="-1600023" algn="l" defTabSz="5120075"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400093" indent="-1280019" algn="l" defTabSz="5120075"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960130" indent="-1280019" algn="l" defTabSz="5120075" rtl="0" eaLnBrk="1" latinLnBrk="0" hangingPunct="1">
        <a:spcBef>
          <a:spcPct val="20000"/>
        </a:spcBef>
        <a:buFont typeface="Arial" pitchFamily="34" charset="0"/>
        <a:buChar char="–"/>
        <a:defRPr sz="11300" kern="1200">
          <a:solidFill>
            <a:schemeClr val="tx1"/>
          </a:solidFill>
          <a:latin typeface="+mn-lt"/>
          <a:ea typeface="+mn-ea"/>
          <a:cs typeface="+mn-cs"/>
        </a:defRPr>
      </a:lvl4pPr>
      <a:lvl5pPr marL="11520168" indent="-1280019" algn="l" defTabSz="5120075" rtl="0" eaLnBrk="1" latinLnBrk="0" hangingPunct="1">
        <a:spcBef>
          <a:spcPct val="20000"/>
        </a:spcBef>
        <a:buFont typeface="Arial" pitchFamily="34" charset="0"/>
        <a:buChar char="»"/>
        <a:defRPr sz="11300" kern="1200">
          <a:solidFill>
            <a:schemeClr val="tx1"/>
          </a:solidFill>
          <a:latin typeface="+mn-lt"/>
          <a:ea typeface="+mn-ea"/>
          <a:cs typeface="+mn-cs"/>
        </a:defRPr>
      </a:lvl5pPr>
      <a:lvl6pPr marL="14080206" indent="-1280019" algn="l" defTabSz="5120075" rtl="0" eaLnBrk="1" latinLnBrk="0" hangingPunct="1">
        <a:spcBef>
          <a:spcPct val="20000"/>
        </a:spcBef>
        <a:buFont typeface="Arial" pitchFamily="34" charset="0"/>
        <a:buChar char="•"/>
        <a:defRPr sz="11300" kern="1200">
          <a:solidFill>
            <a:schemeClr val="tx1"/>
          </a:solidFill>
          <a:latin typeface="+mn-lt"/>
          <a:ea typeface="+mn-ea"/>
          <a:cs typeface="+mn-cs"/>
        </a:defRPr>
      </a:lvl6pPr>
      <a:lvl7pPr marL="16640243" indent="-1280019" algn="l" defTabSz="5120075" rtl="0" eaLnBrk="1" latinLnBrk="0" hangingPunct="1">
        <a:spcBef>
          <a:spcPct val="20000"/>
        </a:spcBef>
        <a:buFont typeface="Arial" pitchFamily="34" charset="0"/>
        <a:buChar char="•"/>
        <a:defRPr sz="11300" kern="1200">
          <a:solidFill>
            <a:schemeClr val="tx1"/>
          </a:solidFill>
          <a:latin typeface="+mn-lt"/>
          <a:ea typeface="+mn-ea"/>
          <a:cs typeface="+mn-cs"/>
        </a:defRPr>
      </a:lvl7pPr>
      <a:lvl8pPr marL="19200279" indent="-1280019" algn="l" defTabSz="5120075" rtl="0" eaLnBrk="1" latinLnBrk="0" hangingPunct="1">
        <a:spcBef>
          <a:spcPct val="20000"/>
        </a:spcBef>
        <a:buFont typeface="Arial" pitchFamily="34" charset="0"/>
        <a:buChar char="•"/>
        <a:defRPr sz="11300" kern="1200">
          <a:solidFill>
            <a:schemeClr val="tx1"/>
          </a:solidFill>
          <a:latin typeface="+mn-lt"/>
          <a:ea typeface="+mn-ea"/>
          <a:cs typeface="+mn-cs"/>
        </a:defRPr>
      </a:lvl8pPr>
      <a:lvl9pPr marL="21760317" indent="-1280019" algn="l" defTabSz="5120075" rtl="0" eaLnBrk="1" latinLnBrk="0" hangingPunct="1">
        <a:spcBef>
          <a:spcPct val="20000"/>
        </a:spcBef>
        <a:buFont typeface="Arial" pitchFamily="34" charset="0"/>
        <a:buChar char="•"/>
        <a:defRPr sz="11300" kern="1200">
          <a:solidFill>
            <a:schemeClr val="tx1"/>
          </a:solidFill>
          <a:latin typeface="+mn-lt"/>
          <a:ea typeface="+mn-ea"/>
          <a:cs typeface="+mn-cs"/>
        </a:defRPr>
      </a:lvl9pPr>
    </p:bodyStyle>
    <p:otherStyle>
      <a:defPPr>
        <a:defRPr lang="en-US"/>
      </a:defPPr>
      <a:lvl1pPr marL="0" algn="l" defTabSz="5120075" rtl="0" eaLnBrk="1" latinLnBrk="0" hangingPunct="1">
        <a:defRPr sz="10100" kern="1200">
          <a:solidFill>
            <a:schemeClr val="tx1"/>
          </a:solidFill>
          <a:latin typeface="+mn-lt"/>
          <a:ea typeface="+mn-ea"/>
          <a:cs typeface="+mn-cs"/>
        </a:defRPr>
      </a:lvl1pPr>
      <a:lvl2pPr marL="2560038" algn="l" defTabSz="5120075" rtl="0" eaLnBrk="1" latinLnBrk="0" hangingPunct="1">
        <a:defRPr sz="10100" kern="1200">
          <a:solidFill>
            <a:schemeClr val="tx1"/>
          </a:solidFill>
          <a:latin typeface="+mn-lt"/>
          <a:ea typeface="+mn-ea"/>
          <a:cs typeface="+mn-cs"/>
        </a:defRPr>
      </a:lvl2pPr>
      <a:lvl3pPr marL="5120075" algn="l" defTabSz="5120075" rtl="0" eaLnBrk="1" latinLnBrk="0" hangingPunct="1">
        <a:defRPr sz="10100" kern="1200">
          <a:solidFill>
            <a:schemeClr val="tx1"/>
          </a:solidFill>
          <a:latin typeface="+mn-lt"/>
          <a:ea typeface="+mn-ea"/>
          <a:cs typeface="+mn-cs"/>
        </a:defRPr>
      </a:lvl3pPr>
      <a:lvl4pPr marL="7680113" algn="l" defTabSz="5120075" rtl="0" eaLnBrk="1" latinLnBrk="0" hangingPunct="1">
        <a:defRPr sz="10100" kern="1200">
          <a:solidFill>
            <a:schemeClr val="tx1"/>
          </a:solidFill>
          <a:latin typeface="+mn-lt"/>
          <a:ea typeface="+mn-ea"/>
          <a:cs typeface="+mn-cs"/>
        </a:defRPr>
      </a:lvl4pPr>
      <a:lvl5pPr marL="10240149" algn="l" defTabSz="5120075" rtl="0" eaLnBrk="1" latinLnBrk="0" hangingPunct="1">
        <a:defRPr sz="10100" kern="1200">
          <a:solidFill>
            <a:schemeClr val="tx1"/>
          </a:solidFill>
          <a:latin typeface="+mn-lt"/>
          <a:ea typeface="+mn-ea"/>
          <a:cs typeface="+mn-cs"/>
        </a:defRPr>
      </a:lvl5pPr>
      <a:lvl6pPr marL="12800187" algn="l" defTabSz="5120075" rtl="0" eaLnBrk="1" latinLnBrk="0" hangingPunct="1">
        <a:defRPr sz="10100" kern="1200">
          <a:solidFill>
            <a:schemeClr val="tx1"/>
          </a:solidFill>
          <a:latin typeface="+mn-lt"/>
          <a:ea typeface="+mn-ea"/>
          <a:cs typeface="+mn-cs"/>
        </a:defRPr>
      </a:lvl6pPr>
      <a:lvl7pPr marL="15360224" algn="l" defTabSz="5120075" rtl="0" eaLnBrk="1" latinLnBrk="0" hangingPunct="1">
        <a:defRPr sz="10100" kern="1200">
          <a:solidFill>
            <a:schemeClr val="tx1"/>
          </a:solidFill>
          <a:latin typeface="+mn-lt"/>
          <a:ea typeface="+mn-ea"/>
          <a:cs typeface="+mn-cs"/>
        </a:defRPr>
      </a:lvl7pPr>
      <a:lvl8pPr marL="17920262" algn="l" defTabSz="5120075" rtl="0" eaLnBrk="1" latinLnBrk="0" hangingPunct="1">
        <a:defRPr sz="10100" kern="1200">
          <a:solidFill>
            <a:schemeClr val="tx1"/>
          </a:solidFill>
          <a:latin typeface="+mn-lt"/>
          <a:ea typeface="+mn-ea"/>
          <a:cs typeface="+mn-cs"/>
        </a:defRPr>
      </a:lvl8pPr>
      <a:lvl9pPr marL="20480298" algn="l" defTabSz="5120075"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0_7D6B526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logo with black text&#10;&#10;Description automatically generated">
            <a:extLst>
              <a:ext uri="{FF2B5EF4-FFF2-40B4-BE49-F238E27FC236}">
                <a16:creationId xmlns:a16="http://schemas.microsoft.com/office/drawing/2014/main" id="{E03B2F27-33F7-FBA7-F513-743012183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1200" y="823029"/>
            <a:ext cx="14400128" cy="5020504"/>
          </a:xfrm>
          <a:prstGeom prst="rect">
            <a:avLst/>
          </a:prstGeom>
        </p:spPr>
      </p:pic>
      <p:pic>
        <p:nvPicPr>
          <p:cNvPr id="1026" name="Picture 2">
            <a:extLst>
              <a:ext uri="{FF2B5EF4-FFF2-40B4-BE49-F238E27FC236}">
                <a16:creationId xmlns:a16="http://schemas.microsoft.com/office/drawing/2014/main" id="{1AA29F82-218F-8841-1BC9-8A5ABD513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0894" y="26107760"/>
            <a:ext cx="12543477" cy="940760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878958" y="35438321"/>
            <a:ext cx="49817078" cy="2456115"/>
          </a:xfrm>
          <a:prstGeom prst="rect">
            <a:avLst/>
          </a:prstGeom>
          <a:solidFill>
            <a:srgbClr val="0047B6"/>
          </a:solidFill>
        </p:spPr>
        <p:style>
          <a:lnRef idx="1">
            <a:schemeClr val="accent1"/>
          </a:lnRef>
          <a:fillRef idx="3">
            <a:schemeClr val="accent1"/>
          </a:fillRef>
          <a:effectRef idx="2">
            <a:schemeClr val="accent1"/>
          </a:effectRef>
          <a:fontRef idx="minor">
            <a:schemeClr val="lt1"/>
          </a:fontRef>
        </p:style>
        <p:txBody>
          <a:bodyPr lIns="149349" tIns="74674" rIns="149349" bIns="74674" rtlCol="0" anchor="ctr"/>
          <a:lstStyle/>
          <a:p>
            <a:pPr algn="ctr"/>
            <a:r>
              <a:rPr lang="en-US" sz="8800">
                <a:solidFill>
                  <a:schemeClr val="bg1"/>
                </a:solidFill>
                <a:ea typeface="+mn-lt"/>
                <a:cs typeface="+mn-lt"/>
              </a:rPr>
              <a:t>Can positive deviance in physical therapy outcomes be a means of </a:t>
            </a:r>
            <a:br>
              <a:rPr lang="en-US" sz="8800">
                <a:solidFill>
                  <a:schemeClr val="bg1"/>
                </a:solidFill>
                <a:ea typeface="+mn-lt"/>
                <a:cs typeface="+mn-lt"/>
              </a:rPr>
            </a:br>
            <a:r>
              <a:rPr lang="en-US" sz="8800">
                <a:solidFill>
                  <a:schemeClr val="bg1"/>
                </a:solidFill>
                <a:ea typeface="+mn-lt"/>
                <a:cs typeface="+mn-lt"/>
              </a:rPr>
              <a:t>shared learning to improve groups' outcomes?</a:t>
            </a:r>
            <a:endParaRPr lang="en-US" sz="8800">
              <a:solidFill>
                <a:schemeClr val="bg1"/>
              </a:solidFill>
            </a:endParaRPr>
          </a:p>
        </p:txBody>
      </p:sp>
      <p:pic>
        <p:nvPicPr>
          <p:cNvPr id="1025" name="Picture 1024"/>
          <p:cNvPicPr>
            <a:picLocks noChangeAspect="1"/>
          </p:cNvPicPr>
          <p:nvPr/>
        </p:nvPicPr>
        <p:blipFill>
          <a:blip r:embed="rId5"/>
          <a:stretch>
            <a:fillRect/>
          </a:stretch>
        </p:blipFill>
        <p:spPr>
          <a:xfrm>
            <a:off x="889000" y="656897"/>
            <a:ext cx="9459782" cy="5383086"/>
          </a:xfrm>
          <a:prstGeom prst="rect">
            <a:avLst/>
          </a:prstGeom>
        </p:spPr>
      </p:pic>
      <p:sp>
        <p:nvSpPr>
          <p:cNvPr id="27" name="Rectangle 26"/>
          <p:cNvSpPr/>
          <p:nvPr/>
        </p:nvSpPr>
        <p:spPr>
          <a:xfrm>
            <a:off x="304800" y="16992600"/>
            <a:ext cx="23317200" cy="1015663"/>
          </a:xfrm>
          <a:prstGeom prst="rect">
            <a:avLst/>
          </a:prstGeom>
          <a:noFill/>
          <a:ln w="57150">
            <a:noFill/>
          </a:ln>
        </p:spPr>
        <p:txBody>
          <a:bodyPr wrap="square" lIns="91440" tIns="45720" rIns="91440" bIns="45720" anchor="t">
            <a:spAutoFit/>
          </a:bodyPr>
          <a:lstStyle/>
          <a:p>
            <a:pPr algn="ctr"/>
            <a:endParaRPr lang="en-US" sz="3600" b="1">
              <a:solidFill>
                <a:srgbClr val="000000"/>
              </a:solidFill>
              <a:latin typeface="Times New Roman" panose="02020603050405020304" pitchFamily="18" charset="0"/>
              <a:cs typeface="Times New Roman" panose="02020603050405020304" pitchFamily="18" charset="0"/>
            </a:endParaRPr>
          </a:p>
          <a:p>
            <a:endParaRPr lang="en-US" sz="2400">
              <a:solidFill>
                <a:schemeClr val="tx2"/>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279992" y="6732179"/>
            <a:ext cx="14128893" cy="4388894"/>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ctr"/>
            <a:endParaRPr lang="en-US" sz="4400" b="1">
              <a:solidFill>
                <a:srgbClr val="000000"/>
              </a:solidFill>
              <a:latin typeface="Times New Roman"/>
              <a:cs typeface="Times New Roman"/>
            </a:endParaRPr>
          </a:p>
          <a:p>
            <a:pPr marL="571500" indent="-571500">
              <a:lnSpc>
                <a:spcPct val="120000"/>
              </a:lnSpc>
              <a:buFont typeface="Arial"/>
              <a:buChar char="•"/>
            </a:pPr>
            <a:r>
              <a:rPr lang="en-US" sz="4400">
                <a:solidFill>
                  <a:srgbClr val="000000"/>
                </a:solidFill>
                <a:ea typeface="+mn-lt"/>
                <a:cs typeface="+mn-lt"/>
              </a:rPr>
              <a:t>Assess the appropriateness of a positive deviance approach to shared learning of expertise </a:t>
            </a:r>
          </a:p>
          <a:p>
            <a:pPr marL="571500" indent="-571500">
              <a:lnSpc>
                <a:spcPct val="120000"/>
              </a:lnSpc>
              <a:buFont typeface="Arial"/>
              <a:buChar char="•"/>
            </a:pPr>
            <a:r>
              <a:rPr lang="en-US" sz="4400">
                <a:solidFill>
                  <a:srgbClr val="000000"/>
                </a:solidFill>
                <a:ea typeface="+mn-lt"/>
                <a:cs typeface="+mn-lt"/>
              </a:rPr>
              <a:t>Measuring the heterogeneity in physical therapy outcomes across therapists causing the positive deviance. </a:t>
            </a:r>
            <a:endParaRPr lang="en-US" sz="4400">
              <a:ea typeface="Calibri"/>
              <a:cs typeface="Calibri"/>
            </a:endParaRPr>
          </a:p>
          <a:p>
            <a:endParaRPr lang="en-US" sz="2400">
              <a:solidFill>
                <a:srgbClr val="1F497D"/>
              </a:solidFill>
              <a:latin typeface="Times New Roman" panose="02020603050405020304" pitchFamily="18" charset="0"/>
              <a:ea typeface="Calibri"/>
              <a:cs typeface="Times New Roman" panose="02020603050405020304" pitchFamily="18" charset="0"/>
            </a:endParaRPr>
          </a:p>
        </p:txBody>
      </p:sp>
      <p:sp>
        <p:nvSpPr>
          <p:cNvPr id="31" name="TextBox 30"/>
          <p:cNvSpPr txBox="1"/>
          <p:nvPr/>
        </p:nvSpPr>
        <p:spPr>
          <a:xfrm>
            <a:off x="391632" y="13297785"/>
            <a:ext cx="14017254" cy="4729227"/>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ctr"/>
            <a:endParaRPr lang="en-US" sz="3600" b="1">
              <a:solidFill>
                <a:srgbClr val="000000"/>
              </a:solidFill>
              <a:latin typeface="Times New Roman"/>
              <a:cs typeface="Times New Roman"/>
            </a:endParaRPr>
          </a:p>
          <a:p>
            <a:pPr marL="342900" indent="-342900">
              <a:lnSpc>
                <a:spcPct val="120000"/>
              </a:lnSpc>
              <a:buFont typeface="Wingdings" panose="05000000000000000000" pitchFamily="2" charset="2"/>
              <a:buChar char="§"/>
            </a:pPr>
            <a:r>
              <a:rPr lang="en-US" sz="4400">
                <a:solidFill>
                  <a:srgbClr val="000000"/>
                </a:solidFill>
                <a:latin typeface="Calibri"/>
                <a:ea typeface="Calibri"/>
                <a:cs typeface="Calibri"/>
              </a:rPr>
              <a:t>Back</a:t>
            </a:r>
            <a:r>
              <a:rPr lang="en-US" sz="4400">
                <a:solidFill>
                  <a:srgbClr val="000000"/>
                </a:solidFill>
                <a:ea typeface="+mn-lt"/>
                <a:cs typeface="+mn-lt"/>
              </a:rPr>
              <a:t> pain is a common problem in primary care settings.</a:t>
            </a:r>
            <a:endParaRPr lang="en-US" sz="4400">
              <a:solidFill>
                <a:srgbClr val="1F497D"/>
              </a:solidFill>
              <a:latin typeface="Times New Roman" panose="02020603050405020304" pitchFamily="18" charset="0"/>
              <a:ea typeface="+mn-lt"/>
              <a:cs typeface="Times New Roman" panose="02020603050405020304" pitchFamily="18" charset="0"/>
            </a:endParaRPr>
          </a:p>
          <a:p>
            <a:pPr marL="342900" indent="-342900">
              <a:lnSpc>
                <a:spcPct val="120000"/>
              </a:lnSpc>
              <a:buFont typeface="Wingdings" panose="05000000000000000000" pitchFamily="2" charset="2"/>
              <a:buChar char="§"/>
            </a:pPr>
            <a:r>
              <a:rPr lang="en-US" sz="4400">
                <a:solidFill>
                  <a:srgbClr val="000000"/>
                </a:solidFill>
                <a:ea typeface="+mn-lt"/>
                <a:cs typeface="+mn-lt"/>
              </a:rPr>
              <a:t> Therapists' effectiveness varies based on their tacit knowledge and skills, as well as their choice of tactics. </a:t>
            </a:r>
          </a:p>
          <a:p>
            <a:pPr marL="342900" indent="-342900">
              <a:lnSpc>
                <a:spcPct val="120000"/>
              </a:lnSpc>
              <a:buFont typeface="Wingdings" panose="05000000000000000000" pitchFamily="2" charset="2"/>
              <a:buChar char="§"/>
            </a:pPr>
            <a:r>
              <a:rPr lang="en-US" sz="4400">
                <a:solidFill>
                  <a:srgbClr val="000000"/>
                </a:solidFill>
                <a:latin typeface="Calibri"/>
                <a:ea typeface="Calibri"/>
                <a:cs typeface="Calibri"/>
              </a:rPr>
              <a:t>Positive deviance can be a means of shared learning to improve outcomes.</a:t>
            </a:r>
          </a:p>
        </p:txBody>
      </p:sp>
      <p:sp>
        <p:nvSpPr>
          <p:cNvPr id="32" name="Rectangle 31"/>
          <p:cNvSpPr/>
          <p:nvPr/>
        </p:nvSpPr>
        <p:spPr>
          <a:xfrm>
            <a:off x="515678" y="29455729"/>
            <a:ext cx="14157252" cy="5139869"/>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lgn="ctr"/>
            <a:endParaRPr lang="en-US" sz="4000" b="1">
              <a:solidFill>
                <a:srgbClr val="000000"/>
              </a:solidFill>
              <a:latin typeface="Times New Roman"/>
              <a:cs typeface="Times New Roman"/>
            </a:endParaRPr>
          </a:p>
          <a:p>
            <a:pPr marL="342900" indent="-342900">
              <a:lnSpc>
                <a:spcPct val="120000"/>
              </a:lnSpc>
              <a:buFont typeface="Wingdings" panose="05000000000000000000" pitchFamily="2" charset="2"/>
              <a:buChar char="§"/>
            </a:pPr>
            <a:r>
              <a:rPr lang="en-US" sz="4400">
                <a:ea typeface="+mn-lt"/>
                <a:cs typeface="+mn-lt"/>
              </a:rPr>
              <a:t>The significant heterogeneity supports the role of positive deviance as a method of shared learning to improve the group’s outcomes.</a:t>
            </a:r>
          </a:p>
          <a:p>
            <a:pPr marL="342900" indent="-342900">
              <a:lnSpc>
                <a:spcPct val="120000"/>
              </a:lnSpc>
              <a:buFont typeface="Wingdings" panose="05000000000000000000" pitchFamily="2" charset="2"/>
              <a:buChar char="§"/>
            </a:pPr>
            <a:r>
              <a:rPr lang="en-US" sz="4400">
                <a:ea typeface="+mn-lt"/>
                <a:cs typeface="+mn-lt"/>
              </a:rPr>
              <a:t> The meta regressions suggest topics that shared learning should address to improve physical therapy outcomes. </a:t>
            </a:r>
            <a:endParaRPr lang="en-US" sz="4400"/>
          </a:p>
          <a:p>
            <a:endParaRPr lang="en-US" sz="2400">
              <a:solidFill>
                <a:schemeClr val="tx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30718370" y="6774801"/>
            <a:ext cx="19952958" cy="14375179"/>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ctr"/>
            <a:endParaRPr lang="en-US" sz="4400" b="1">
              <a:solidFill>
                <a:srgbClr val="000000"/>
              </a:solidFill>
              <a:latin typeface="Times New Roman"/>
              <a:cs typeface="Times New Roman"/>
            </a:endParaRPr>
          </a:p>
          <a:p>
            <a:endParaRPr lang="en-US" sz="4400">
              <a:solidFill>
                <a:srgbClr val="FF0000"/>
              </a:solidFill>
              <a:latin typeface="Times New Roman" panose="02020603050405020304" pitchFamily="18" charset="0"/>
              <a:cs typeface="Times New Roman" panose="02020603050405020304" pitchFamily="18" charset="0"/>
            </a:endParaRPr>
          </a:p>
          <a:p>
            <a:r>
              <a:rPr lang="en-US" sz="4400" b="1" u="sng">
                <a:solidFill>
                  <a:srgbClr val="0047B6"/>
                </a:solidFill>
                <a:latin typeface="Calibri"/>
                <a:ea typeface="Calibri"/>
                <a:cs typeface="Times New Roman"/>
              </a:rPr>
              <a:t>Retrospective cohort study</a:t>
            </a:r>
            <a:endParaRPr lang="en-US" sz="4400" b="1" u="sng">
              <a:solidFill>
                <a:srgbClr val="0047B6"/>
              </a:solidFill>
              <a:latin typeface="Calibri"/>
              <a:ea typeface="Calibri"/>
              <a:cs typeface="Times New Roman" panose="02020603050405020304" pitchFamily="18" charset="0"/>
            </a:endParaRPr>
          </a:p>
          <a:p>
            <a:pPr marL="342900" indent="-342900">
              <a:lnSpc>
                <a:spcPct val="110000"/>
              </a:lnSpc>
              <a:buFont typeface="Arial" charset="2"/>
              <a:buChar char="•"/>
            </a:pPr>
            <a:r>
              <a:rPr lang="en-US" sz="4400">
                <a:solidFill>
                  <a:srgbClr val="000000"/>
                </a:solidFill>
                <a:ea typeface="+mn-lt"/>
                <a:cs typeface="+mn-lt"/>
              </a:rPr>
              <a:t>Outpatient cases at Ascension Via Christi Therapy with a diagnosis of lumbar back pain, between March 2012 and March 2023 were studied. </a:t>
            </a:r>
            <a:endParaRPr lang="en-US" sz="4400">
              <a:solidFill>
                <a:schemeClr val="tx2"/>
              </a:solidFill>
              <a:latin typeface="Calibri"/>
              <a:ea typeface="Calibri"/>
              <a:cs typeface="Times New Roman" panose="02020603050405020304" pitchFamily="18" charset="0"/>
            </a:endParaRPr>
          </a:p>
          <a:p>
            <a:pPr marL="342900" indent="-342900">
              <a:lnSpc>
                <a:spcPct val="110000"/>
              </a:lnSpc>
              <a:buFont typeface="Arial" charset="2"/>
              <a:buChar char="•"/>
            </a:pPr>
            <a:r>
              <a:rPr lang="en-US" sz="4400">
                <a:solidFill>
                  <a:srgbClr val="000000"/>
                </a:solidFill>
                <a:ea typeface="+mn-lt"/>
                <a:cs typeface="+mn-lt"/>
              </a:rPr>
              <a:t>Therapists with at least 5 cases were included.</a:t>
            </a:r>
            <a:endParaRPr lang="en-US" sz="4400">
              <a:solidFill>
                <a:srgbClr val="000000"/>
              </a:solidFill>
              <a:latin typeface="Calibri"/>
              <a:ea typeface="Calibri"/>
              <a:cs typeface="Calibri"/>
            </a:endParaRPr>
          </a:p>
          <a:p>
            <a:pPr marL="342900" indent="-342900">
              <a:lnSpc>
                <a:spcPct val="110000"/>
              </a:lnSpc>
              <a:buFont typeface="Arial" charset="2"/>
              <a:buChar char="•"/>
            </a:pPr>
            <a:endParaRPr lang="en-US" sz="4400">
              <a:solidFill>
                <a:srgbClr val="1F497D"/>
              </a:solidFill>
              <a:latin typeface="Calibri"/>
              <a:ea typeface="Calibri"/>
              <a:cs typeface="Times New Roman" panose="02020603050405020304" pitchFamily="18" charset="0"/>
            </a:endParaRPr>
          </a:p>
          <a:p>
            <a:r>
              <a:rPr lang="en-US" sz="4400" b="1" u="sng">
                <a:solidFill>
                  <a:srgbClr val="0047B6"/>
                </a:solidFill>
                <a:latin typeface="Calibri"/>
                <a:ea typeface="Calibri"/>
                <a:cs typeface="Times New Roman"/>
              </a:rPr>
              <a:t> Random effect analysis</a:t>
            </a:r>
            <a:endParaRPr lang="en-US" sz="4400" b="1" u="sng">
              <a:solidFill>
                <a:srgbClr val="0047B6"/>
              </a:solidFill>
              <a:latin typeface="Calibri"/>
              <a:ea typeface="Calibri"/>
              <a:cs typeface="Times New Roman" panose="02020603050405020304" pitchFamily="18" charset="0"/>
            </a:endParaRPr>
          </a:p>
          <a:p>
            <a:pPr marL="571500" indent="-571500">
              <a:buFont typeface="Arial"/>
              <a:buChar char="•"/>
            </a:pPr>
            <a:r>
              <a:rPr lang="en-US" sz="4400">
                <a:solidFill>
                  <a:srgbClr val="000000"/>
                </a:solidFill>
                <a:ea typeface="+mn-lt"/>
                <a:cs typeface="+mn-lt"/>
              </a:rPr>
              <a:t>Random effect analysis was used to assess the heterogeneity in the Oswestry Back Pain Disability Questionnaire (ODQ), across therapists.</a:t>
            </a:r>
            <a:endParaRPr lang="en-US" sz="4400">
              <a:solidFill>
                <a:schemeClr val="tx2"/>
              </a:solidFill>
              <a:latin typeface="Calibri"/>
              <a:ea typeface="Calibri"/>
              <a:cs typeface="Times New Roman" panose="02020603050405020304" pitchFamily="18" charset="0"/>
            </a:endParaRPr>
          </a:p>
          <a:p>
            <a:endParaRPr lang="en-US" sz="4400">
              <a:solidFill>
                <a:srgbClr val="FF0000"/>
              </a:solidFill>
              <a:latin typeface="Calibri"/>
              <a:ea typeface="Calibri"/>
              <a:cs typeface="Times New Roman" panose="02020603050405020304" pitchFamily="18" charset="0"/>
            </a:endParaRPr>
          </a:p>
          <a:p>
            <a:r>
              <a:rPr lang="en-US" sz="4400" u="sng">
                <a:solidFill>
                  <a:srgbClr val="0047B6"/>
                </a:solidFill>
                <a:latin typeface="Calibri"/>
                <a:ea typeface="Calibri"/>
                <a:cs typeface="Times New Roman"/>
              </a:rPr>
              <a:t>  </a:t>
            </a:r>
            <a:r>
              <a:rPr lang="en-US" sz="4400" b="1" u="sng">
                <a:solidFill>
                  <a:srgbClr val="0047B6"/>
                </a:solidFill>
                <a:latin typeface="Calibri"/>
                <a:ea typeface="Calibri"/>
                <a:cs typeface="Times New Roman"/>
              </a:rPr>
              <a:t>Meta-regression</a:t>
            </a:r>
          </a:p>
          <a:p>
            <a:pPr marL="342900" indent="-342900">
              <a:lnSpc>
                <a:spcPct val="110000"/>
              </a:lnSpc>
              <a:buFont typeface="Arial" panose="05000000000000000000" pitchFamily="2" charset="2"/>
              <a:buChar char="•"/>
            </a:pPr>
            <a:r>
              <a:rPr lang="en-US" sz="4400">
                <a:solidFill>
                  <a:srgbClr val="000000"/>
                </a:solidFill>
                <a:ea typeface="+mn-lt"/>
                <a:cs typeface="+mn-lt"/>
              </a:rPr>
              <a:t>Meta-regression assessed the influence of therapists’ experience (number of cases), and approach (average number of visits), and patient factors (average entry ODQ and age per therapist). </a:t>
            </a:r>
          </a:p>
          <a:p>
            <a:pPr>
              <a:lnSpc>
                <a:spcPct val="110000"/>
              </a:lnSpc>
            </a:pPr>
            <a:endParaRPr lang="en-US" sz="4400" b="1">
              <a:solidFill>
                <a:srgbClr val="000000"/>
              </a:solidFill>
              <a:latin typeface="Calibri"/>
              <a:ea typeface="Calibri"/>
              <a:cs typeface="Calibri"/>
            </a:endParaRPr>
          </a:p>
          <a:p>
            <a:pPr>
              <a:lnSpc>
                <a:spcPct val="110000"/>
              </a:lnSpc>
            </a:pPr>
            <a:r>
              <a:rPr lang="en-US" sz="4400" b="1" u="sng">
                <a:solidFill>
                  <a:srgbClr val="0047B6"/>
                </a:solidFill>
                <a:latin typeface="Calibri"/>
                <a:ea typeface="Calibri"/>
                <a:cs typeface="Times New Roman"/>
              </a:rPr>
              <a:t> Spline regression analysis</a:t>
            </a:r>
          </a:p>
          <a:p>
            <a:pPr marL="342900" indent="-342900">
              <a:lnSpc>
                <a:spcPct val="110000"/>
              </a:lnSpc>
              <a:buFont typeface="Arial" panose="05000000000000000000" pitchFamily="2" charset="2"/>
              <a:buChar char="•"/>
            </a:pPr>
            <a:r>
              <a:rPr lang="en-US" sz="4400">
                <a:solidFill>
                  <a:srgbClr val="000000"/>
                </a:solidFill>
                <a:latin typeface="Calibri"/>
                <a:cs typeface="Calibri"/>
              </a:rPr>
              <a:t>Spline analyses looks for non-linear relations between the </a:t>
            </a:r>
            <a:r>
              <a:rPr lang="en-US" sz="4400" err="1">
                <a:solidFill>
                  <a:srgbClr val="000000"/>
                </a:solidFill>
                <a:latin typeface="Calibri"/>
                <a:cs typeface="Calibri"/>
              </a:rPr>
              <a:t>theraptis</a:t>
            </a:r>
            <a:r>
              <a:rPr lang="en-US" sz="4400">
                <a:solidFill>
                  <a:srgbClr val="000000"/>
                </a:solidFill>
                <a:latin typeface="Calibri"/>
                <a:cs typeface="Calibri"/>
              </a:rPr>
              <a:t> </a:t>
            </a:r>
            <a:r>
              <a:rPr lang="en-US" sz="4400" err="1">
                <a:solidFill>
                  <a:srgbClr val="000000"/>
                </a:solidFill>
                <a:latin typeface="Calibri"/>
                <a:cs typeface="Calibri"/>
              </a:rPr>
              <a:t>tactgds</a:t>
            </a:r>
            <a:r>
              <a:rPr lang="en-US" sz="4400">
                <a:solidFill>
                  <a:srgbClr val="000000"/>
                </a:solidFill>
                <a:latin typeface="Calibri"/>
                <a:cs typeface="Calibri"/>
              </a:rPr>
              <a:t>, patient characteristics and ODQ outcomes.</a:t>
            </a:r>
            <a:endParaRPr lang="en-US" sz="4400">
              <a:solidFill>
                <a:srgbClr val="000000"/>
              </a:solidFill>
              <a:latin typeface="Calibri"/>
              <a:ea typeface="Calibri"/>
              <a:cs typeface="Calibri"/>
            </a:endParaRPr>
          </a:p>
          <a:p>
            <a:pPr marL="342900" indent="-342900">
              <a:lnSpc>
                <a:spcPct val="110000"/>
              </a:lnSpc>
              <a:buFont typeface="Arial" panose="05000000000000000000" pitchFamily="2" charset="2"/>
              <a:buChar char="•"/>
            </a:pPr>
            <a:endParaRPr lang="en-US" sz="4400">
              <a:solidFill>
                <a:srgbClr val="000000"/>
              </a:solidFill>
              <a:latin typeface="Calibri"/>
              <a:ea typeface="Calibri"/>
              <a:cs typeface="Calibri"/>
            </a:endParaRPr>
          </a:p>
        </p:txBody>
      </p:sp>
      <p:sp>
        <p:nvSpPr>
          <p:cNvPr id="35" name="TextBox 34"/>
          <p:cNvSpPr txBox="1"/>
          <p:nvPr/>
        </p:nvSpPr>
        <p:spPr>
          <a:xfrm>
            <a:off x="443024" y="19742887"/>
            <a:ext cx="14045609" cy="8067465"/>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ctr"/>
            <a:endParaRPr lang="en-US" sz="4400" b="1">
              <a:latin typeface="Times New Roman"/>
              <a:cs typeface="Times New Roman"/>
            </a:endParaRPr>
          </a:p>
          <a:p>
            <a:pPr marL="342900" indent="-342900">
              <a:lnSpc>
                <a:spcPct val="120000"/>
              </a:lnSpc>
              <a:buFont typeface="Wingdings" panose="05000000000000000000" pitchFamily="2" charset="2"/>
              <a:buChar char="§"/>
            </a:pPr>
            <a:r>
              <a:rPr lang="en-US" sz="4400">
                <a:ea typeface="+mn-lt"/>
                <a:cs typeface="+mn-lt"/>
              </a:rPr>
              <a:t>1329 patients with a mean age of 57.5 years and entry ODQ score of 18.9 were treated by 42 therapists. </a:t>
            </a:r>
          </a:p>
          <a:p>
            <a:pPr marL="342900" indent="-342900">
              <a:lnSpc>
                <a:spcPct val="120000"/>
              </a:lnSpc>
              <a:buFont typeface="Wingdings" panose="05000000000000000000" pitchFamily="2" charset="2"/>
              <a:buChar char="§"/>
            </a:pPr>
            <a:r>
              <a:rPr lang="en-US" sz="4400">
                <a:ea typeface="+mn-lt"/>
                <a:cs typeface="+mn-lt"/>
              </a:rPr>
              <a:t>After an average of 8 visits, the mean ODQ score was 9.5.</a:t>
            </a:r>
          </a:p>
          <a:p>
            <a:pPr marL="342900" indent="-342900">
              <a:lnSpc>
                <a:spcPct val="120000"/>
              </a:lnSpc>
              <a:buFont typeface="Wingdings" panose="05000000000000000000" pitchFamily="2" charset="2"/>
              <a:buChar char="§"/>
            </a:pPr>
            <a:r>
              <a:rPr lang="en-US" sz="4400">
                <a:ea typeface="+mn-lt"/>
                <a:cs typeface="+mn-lt"/>
              </a:rPr>
              <a:t>Heterogeneity across therapists was moderate (I</a:t>
            </a:r>
            <a:r>
              <a:rPr lang="en-US" sz="4400" baseline="30000">
                <a:ea typeface="+mn-lt"/>
                <a:cs typeface="+mn-lt"/>
              </a:rPr>
              <a:t>2</a:t>
            </a:r>
            <a:r>
              <a:rPr lang="en-US" sz="4400">
                <a:ea typeface="+mn-lt"/>
                <a:cs typeface="+mn-lt"/>
              </a:rPr>
              <a:t> = 52%). </a:t>
            </a:r>
          </a:p>
          <a:p>
            <a:pPr marL="342900" indent="-342900">
              <a:lnSpc>
                <a:spcPct val="120000"/>
              </a:lnSpc>
              <a:buFont typeface="Wingdings" panose="05000000000000000000" pitchFamily="2" charset="2"/>
              <a:buChar char="§"/>
            </a:pPr>
            <a:r>
              <a:rPr lang="en-US" sz="4400">
                <a:ea typeface="+mn-lt"/>
                <a:cs typeface="+mn-lt"/>
              </a:rPr>
              <a:t>Nonlinear meta-regressions show significant effects of the average patient age, entry ODQ, and the number of visits of the therapists with the most benefit occurring in patients 56 years old with an ODQ of 23 and at 9 visits.</a:t>
            </a:r>
          </a:p>
          <a:p>
            <a:pPr marL="342900" indent="-342900">
              <a:lnSpc>
                <a:spcPct val="120000"/>
              </a:lnSpc>
              <a:buFont typeface="Wingdings" panose="05000000000000000000" pitchFamily="2" charset="2"/>
              <a:buChar char="§"/>
            </a:pPr>
            <a:endParaRPr lang="en-US" sz="3200">
              <a:solidFill>
                <a:srgbClr val="0047B6"/>
              </a:solidFill>
              <a:ea typeface="+mn-lt"/>
              <a:cs typeface="+mn-lt"/>
            </a:endParaRPr>
          </a:p>
          <a:p>
            <a:pPr marL="342900" indent="-342900">
              <a:lnSpc>
                <a:spcPct val="120000"/>
              </a:lnSpc>
              <a:buFont typeface="Wingdings" panose="05000000000000000000" pitchFamily="2" charset="2"/>
              <a:buChar char="§"/>
            </a:pPr>
            <a:r>
              <a:rPr lang="en-US" sz="1200">
                <a:solidFill>
                  <a:srgbClr val="000000"/>
                </a:solidFill>
                <a:ea typeface="+mn-lt"/>
                <a:cs typeface="+mn-lt"/>
              </a:rPr>
              <a:t>.</a:t>
            </a:r>
            <a:endParaRPr lang="en-US">
              <a:ea typeface="Calibri"/>
              <a:cs typeface="Calibri"/>
            </a:endParaRPr>
          </a:p>
        </p:txBody>
      </p:sp>
      <p:sp>
        <p:nvSpPr>
          <p:cNvPr id="38" name="Rectangle 37"/>
          <p:cNvSpPr/>
          <p:nvPr/>
        </p:nvSpPr>
        <p:spPr>
          <a:xfrm>
            <a:off x="30785709" y="29451044"/>
            <a:ext cx="19950524" cy="5709192"/>
          </a:xfrm>
          <a:prstGeom prst="rect">
            <a:avLst/>
          </a:prstGeom>
          <a:ln/>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lgn="ctr">
              <a:lnSpc>
                <a:spcPct val="120000"/>
              </a:lnSpc>
            </a:pPr>
            <a:endParaRPr lang="en-US" sz="4400" b="1">
              <a:latin typeface="Times New Roman"/>
              <a:cs typeface="Times New Roman"/>
            </a:endParaRPr>
          </a:p>
          <a:p>
            <a:pPr>
              <a:lnSpc>
                <a:spcPct val="120000"/>
              </a:lnSpc>
            </a:pPr>
            <a:r>
              <a:rPr lang="en-US" sz="4400" b="1">
                <a:solidFill>
                  <a:schemeClr val="tx1"/>
                </a:solidFill>
                <a:latin typeface="Calibri"/>
                <a:ea typeface="Calibri"/>
                <a:cs typeface="Times New Roman"/>
              </a:rPr>
              <a:t>References </a:t>
            </a:r>
          </a:p>
          <a:p>
            <a:pPr marL="342900" indent="-342900">
              <a:lnSpc>
                <a:spcPct val="120000"/>
              </a:lnSpc>
              <a:buFont typeface="Wingdings" panose="05000000000000000000" pitchFamily="2" charset="2"/>
              <a:buChar char="§"/>
            </a:pPr>
            <a:r>
              <a:rPr lang="en-US" sz="4400">
                <a:solidFill>
                  <a:schemeClr val="tx1"/>
                </a:solidFill>
                <a:latin typeface="Times New Roman"/>
                <a:ea typeface="Calibri"/>
                <a:cs typeface="Times New Roman"/>
              </a:rPr>
              <a:t>Chapman JR, Norvell DC, Hermsmeyer JT, Bransford RJ, DeVine J, McGirt MJ, Lee MJ. Evaluating common outcomes for measuring treatment success for chronic low back pain. </a:t>
            </a:r>
            <a:r>
              <a:rPr lang="en-US" sz="4400" i="1">
                <a:solidFill>
                  <a:schemeClr val="tx1"/>
                </a:solidFill>
                <a:latin typeface="Times New Roman"/>
                <a:ea typeface="Calibri"/>
                <a:cs typeface="Times New Roman"/>
              </a:rPr>
              <a:t>Spine</a:t>
            </a:r>
            <a:r>
              <a:rPr lang="en-US" sz="4400">
                <a:solidFill>
                  <a:schemeClr val="tx1"/>
                </a:solidFill>
                <a:latin typeface="Times New Roman"/>
                <a:ea typeface="Calibri"/>
                <a:cs typeface="Times New Roman"/>
              </a:rPr>
              <a:t>. 2011 PMID: 21952190</a:t>
            </a:r>
          </a:p>
          <a:p>
            <a:pPr marL="342900" indent="-342900">
              <a:lnSpc>
                <a:spcPct val="120000"/>
              </a:lnSpc>
              <a:buFont typeface="Wingdings" panose="05000000000000000000" pitchFamily="2" charset="2"/>
              <a:buChar char="§"/>
            </a:pPr>
            <a:r>
              <a:rPr lang="en-US" sz="4400" err="1">
                <a:solidFill>
                  <a:schemeClr val="tx1"/>
                </a:solidFill>
                <a:latin typeface="Times New Roman"/>
                <a:ea typeface="Calibri"/>
                <a:cs typeface="Times New Roman"/>
              </a:rPr>
              <a:t>Freburger</a:t>
            </a:r>
            <a:r>
              <a:rPr lang="en-US" sz="4400">
                <a:solidFill>
                  <a:schemeClr val="tx1"/>
                </a:solidFill>
                <a:latin typeface="Times New Roman"/>
                <a:ea typeface="Calibri"/>
                <a:cs typeface="Times New Roman"/>
              </a:rPr>
              <a:t> JK, Carey TS, Holmes GM. Physical therapy for chronic low back pain in North Carolina: overuse, underuse, or misuse? Phys </a:t>
            </a:r>
            <a:r>
              <a:rPr lang="en-US" sz="4400" err="1">
                <a:solidFill>
                  <a:schemeClr val="tx1"/>
                </a:solidFill>
                <a:latin typeface="Times New Roman"/>
                <a:ea typeface="Calibri"/>
                <a:cs typeface="Times New Roman"/>
              </a:rPr>
              <a:t>Ther</a:t>
            </a:r>
            <a:r>
              <a:rPr lang="en-US" sz="4400">
                <a:solidFill>
                  <a:schemeClr val="tx1"/>
                </a:solidFill>
                <a:latin typeface="Times New Roman"/>
                <a:ea typeface="Calibri"/>
                <a:cs typeface="Times New Roman"/>
              </a:rPr>
              <a:t>. 2011 PMID: 21330449</a:t>
            </a:r>
            <a:endParaRPr lang="en-US" sz="4400">
              <a:solidFill>
                <a:schemeClr val="tx2"/>
              </a:solidFill>
              <a:latin typeface="Times New Roman" panose="02020603050405020304" pitchFamily="18" charset="0"/>
              <a:cs typeface="Times New Roman" panose="02020603050405020304" pitchFamily="18" charset="0"/>
            </a:endParaRPr>
          </a:p>
        </p:txBody>
      </p:sp>
      <p:pic>
        <p:nvPicPr>
          <p:cNvPr id="9" name="Picture 8" descr="A table of numbers with numbers&#10;&#10;Description automatically generated">
            <a:extLst>
              <a:ext uri="{FF2B5EF4-FFF2-40B4-BE49-F238E27FC236}">
                <a16:creationId xmlns:a16="http://schemas.microsoft.com/office/drawing/2014/main" id="{D7777531-F9B1-37DF-8F79-5C0BB3BED6AF}"/>
              </a:ext>
            </a:extLst>
          </p:cNvPr>
          <p:cNvPicPr>
            <a:picLocks noChangeAspect="1"/>
          </p:cNvPicPr>
          <p:nvPr/>
        </p:nvPicPr>
        <p:blipFill>
          <a:blip r:embed="rId6"/>
          <a:stretch>
            <a:fillRect/>
          </a:stretch>
        </p:blipFill>
        <p:spPr>
          <a:xfrm>
            <a:off x="15256830" y="6615616"/>
            <a:ext cx="14555771" cy="19349333"/>
          </a:xfrm>
          <a:prstGeom prst="rect">
            <a:avLst/>
          </a:prstGeom>
          <a:ln>
            <a:solidFill>
              <a:srgbClr val="4472C4"/>
            </a:solidFill>
          </a:ln>
        </p:spPr>
      </p:pic>
      <p:sp>
        <p:nvSpPr>
          <p:cNvPr id="11" name="TextBox 10">
            <a:extLst>
              <a:ext uri="{FF2B5EF4-FFF2-40B4-BE49-F238E27FC236}">
                <a16:creationId xmlns:a16="http://schemas.microsoft.com/office/drawing/2014/main" id="{A064522E-151B-7656-9876-22BC67A13675}"/>
              </a:ext>
            </a:extLst>
          </p:cNvPr>
          <p:cNvSpPr txBox="1"/>
          <p:nvPr/>
        </p:nvSpPr>
        <p:spPr>
          <a:xfrm>
            <a:off x="235170" y="6602577"/>
            <a:ext cx="14043527"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a typeface="Calibri"/>
                <a:cs typeface="Calibri"/>
              </a:rPr>
              <a:t>Objectives</a:t>
            </a:r>
            <a:endParaRPr lang="en-US" sz="4800"/>
          </a:p>
        </p:txBody>
      </p:sp>
      <p:sp>
        <p:nvSpPr>
          <p:cNvPr id="12" name="TextBox 11">
            <a:extLst>
              <a:ext uri="{FF2B5EF4-FFF2-40B4-BE49-F238E27FC236}">
                <a16:creationId xmlns:a16="http://schemas.microsoft.com/office/drawing/2014/main" id="{4BFCAD44-3D18-98AD-D918-778A46BDCCAF}"/>
              </a:ext>
            </a:extLst>
          </p:cNvPr>
          <p:cNvSpPr txBox="1"/>
          <p:nvPr/>
        </p:nvSpPr>
        <p:spPr>
          <a:xfrm>
            <a:off x="286393" y="12469503"/>
            <a:ext cx="14078476"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a typeface="Calibri"/>
                <a:cs typeface="Calibri"/>
              </a:rPr>
              <a:t>Introduction</a:t>
            </a:r>
          </a:p>
        </p:txBody>
      </p:sp>
      <p:sp>
        <p:nvSpPr>
          <p:cNvPr id="14" name="TextBox 13">
            <a:extLst>
              <a:ext uri="{FF2B5EF4-FFF2-40B4-BE49-F238E27FC236}">
                <a16:creationId xmlns:a16="http://schemas.microsoft.com/office/drawing/2014/main" id="{0ED5CAFD-1BD8-F8D0-8B31-E1ED2148266A}"/>
              </a:ext>
            </a:extLst>
          </p:cNvPr>
          <p:cNvSpPr txBox="1"/>
          <p:nvPr/>
        </p:nvSpPr>
        <p:spPr>
          <a:xfrm>
            <a:off x="395205" y="18929167"/>
            <a:ext cx="14187287"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a typeface="Calibri"/>
                <a:cs typeface="Calibri"/>
              </a:rPr>
              <a:t>Results</a:t>
            </a:r>
          </a:p>
        </p:txBody>
      </p:sp>
      <p:sp>
        <p:nvSpPr>
          <p:cNvPr id="15" name="TextBox 14">
            <a:extLst>
              <a:ext uri="{FF2B5EF4-FFF2-40B4-BE49-F238E27FC236}">
                <a16:creationId xmlns:a16="http://schemas.microsoft.com/office/drawing/2014/main" id="{214E0399-E8AA-A683-CDE6-C2E9EE26DC85}"/>
              </a:ext>
            </a:extLst>
          </p:cNvPr>
          <p:cNvSpPr txBox="1"/>
          <p:nvPr/>
        </p:nvSpPr>
        <p:spPr>
          <a:xfrm>
            <a:off x="539687" y="28636220"/>
            <a:ext cx="14087066"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a typeface="Calibri"/>
                <a:cs typeface="Calibri"/>
              </a:rPr>
              <a:t>Discussion</a:t>
            </a:r>
          </a:p>
        </p:txBody>
      </p:sp>
      <p:sp>
        <p:nvSpPr>
          <p:cNvPr id="3" name="TextBox 2">
            <a:extLst>
              <a:ext uri="{FF2B5EF4-FFF2-40B4-BE49-F238E27FC236}">
                <a16:creationId xmlns:a16="http://schemas.microsoft.com/office/drawing/2014/main" id="{6C9EA118-594A-67E7-3F29-1655BA777B81}"/>
              </a:ext>
            </a:extLst>
          </p:cNvPr>
          <p:cNvSpPr txBox="1"/>
          <p:nvPr/>
        </p:nvSpPr>
        <p:spPr>
          <a:xfrm>
            <a:off x="30772774" y="6638752"/>
            <a:ext cx="20001639"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a:ea typeface="Calibri"/>
                <a:cs typeface="Calibri"/>
              </a:rPr>
              <a:t>Methods</a:t>
            </a:r>
          </a:p>
        </p:txBody>
      </p:sp>
      <p:sp>
        <p:nvSpPr>
          <p:cNvPr id="4" name="TextBox 3">
            <a:extLst>
              <a:ext uri="{FF2B5EF4-FFF2-40B4-BE49-F238E27FC236}">
                <a16:creationId xmlns:a16="http://schemas.microsoft.com/office/drawing/2014/main" id="{2B95E284-A5C3-72AD-B046-058ACF80E094}"/>
              </a:ext>
            </a:extLst>
          </p:cNvPr>
          <p:cNvSpPr txBox="1"/>
          <p:nvPr/>
        </p:nvSpPr>
        <p:spPr>
          <a:xfrm>
            <a:off x="30681150" y="29446761"/>
            <a:ext cx="19991930"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a typeface="Calibri"/>
                <a:cs typeface="Calibri"/>
              </a:rPr>
              <a:t>References</a:t>
            </a:r>
          </a:p>
        </p:txBody>
      </p:sp>
      <p:sp>
        <p:nvSpPr>
          <p:cNvPr id="5" name="TextBox 4">
            <a:extLst>
              <a:ext uri="{FF2B5EF4-FFF2-40B4-BE49-F238E27FC236}">
                <a16:creationId xmlns:a16="http://schemas.microsoft.com/office/drawing/2014/main" id="{67B3D2E6-BD78-07F9-E9CB-CBF0DF3BF75C}"/>
              </a:ext>
            </a:extLst>
          </p:cNvPr>
          <p:cNvSpPr txBox="1"/>
          <p:nvPr/>
        </p:nvSpPr>
        <p:spPr>
          <a:xfrm>
            <a:off x="30721143" y="22557262"/>
            <a:ext cx="19977831" cy="618630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400">
                <a:latin typeface="Calibri"/>
                <a:ea typeface="Calibri"/>
                <a:cs typeface="Arial"/>
              </a:rPr>
              <a:t>The</a:t>
            </a:r>
            <a:r>
              <a:rPr lang="en-US" sz="4400" i="1" u="sng">
                <a:latin typeface="Calibri"/>
                <a:ea typeface="Calibri"/>
                <a:cs typeface="Arial"/>
              </a:rPr>
              <a:t> long-term goal </a:t>
            </a:r>
            <a:r>
              <a:rPr lang="en-US" sz="4400">
                <a:latin typeface="Calibri"/>
                <a:ea typeface="Calibri"/>
                <a:cs typeface="Arial"/>
              </a:rPr>
              <a:t>is to use PD to improve the impact of physical therapy</a:t>
            </a:r>
            <a:endParaRPr lang="en-US"/>
          </a:p>
          <a:p>
            <a:endParaRPr lang="en-US" sz="4400">
              <a:latin typeface="Calibri"/>
              <a:ea typeface="Calibri"/>
              <a:cs typeface="Arial"/>
            </a:endParaRPr>
          </a:p>
          <a:p>
            <a:pPr marL="571500" indent="-571500">
              <a:buFont typeface="Arial"/>
              <a:buChar char="•"/>
            </a:pPr>
            <a:r>
              <a:rPr lang="en-US" sz="4400">
                <a:latin typeface="Calibri"/>
                <a:ea typeface="Calibri"/>
                <a:cs typeface="Arial"/>
              </a:rPr>
              <a:t>The</a:t>
            </a:r>
            <a:r>
              <a:rPr lang="en-US" sz="4400" i="1" u="sng">
                <a:latin typeface="Calibri"/>
                <a:ea typeface="Calibri"/>
                <a:cs typeface="Arial"/>
              </a:rPr>
              <a:t> current goal </a:t>
            </a:r>
            <a:r>
              <a:rPr lang="en-US" sz="4400">
                <a:latin typeface="Calibri"/>
                <a:ea typeface="Calibri"/>
                <a:cs typeface="Arial"/>
              </a:rPr>
              <a:t>is to assess the appropriateness of a positive deviance approach by measuring the heterogeneity in outcomes of physical therapy across providers in a single clinical site.</a:t>
            </a:r>
            <a:endParaRPr lang="en-US" sz="4400">
              <a:latin typeface="Calibri"/>
              <a:ea typeface="Calibri"/>
              <a:cs typeface="Calibri"/>
            </a:endParaRPr>
          </a:p>
          <a:p>
            <a:endParaRPr lang="en-US" sz="4400">
              <a:latin typeface="Calibri"/>
              <a:ea typeface="Calibri"/>
              <a:cs typeface="Arial"/>
            </a:endParaRPr>
          </a:p>
          <a:p>
            <a:pPr marL="571500" indent="-571500">
              <a:buFont typeface="Arial"/>
              <a:buChar char="•"/>
            </a:pPr>
            <a:r>
              <a:rPr lang="en-US" sz="4400">
                <a:latin typeface="Calibri"/>
                <a:ea typeface="Calibri"/>
                <a:cs typeface="Arial"/>
              </a:rPr>
              <a:t> The </a:t>
            </a:r>
            <a:r>
              <a:rPr lang="en-US" sz="4400" i="1" u="sng">
                <a:latin typeface="Calibri"/>
                <a:ea typeface="Calibri"/>
                <a:cs typeface="Arial"/>
              </a:rPr>
              <a:t>central hypothesis</a:t>
            </a:r>
            <a:r>
              <a:rPr lang="en-US" sz="4400">
                <a:latin typeface="Calibri"/>
                <a:ea typeface="Calibri"/>
                <a:cs typeface="Arial"/>
              </a:rPr>
              <a:t> is that when treating patients with low back pain, therapists will have significant heterogeneity in rates of positive outcomes. </a:t>
            </a:r>
            <a:endParaRPr lang="en-US" sz="4400">
              <a:latin typeface="Calibri"/>
              <a:ea typeface="Calibri"/>
              <a:cs typeface="Calibri"/>
            </a:endParaRPr>
          </a:p>
          <a:p>
            <a:endParaRPr lang="en-US" sz="4400">
              <a:latin typeface="Arial"/>
              <a:cs typeface="Arial"/>
            </a:endParaRPr>
          </a:p>
        </p:txBody>
      </p:sp>
      <p:sp>
        <p:nvSpPr>
          <p:cNvPr id="6" name="TextBox 5">
            <a:extLst>
              <a:ext uri="{FF2B5EF4-FFF2-40B4-BE49-F238E27FC236}">
                <a16:creationId xmlns:a16="http://schemas.microsoft.com/office/drawing/2014/main" id="{6EADE5F7-1B45-C86E-AEDE-E5278B298EF0}"/>
              </a:ext>
            </a:extLst>
          </p:cNvPr>
          <p:cNvSpPr txBox="1"/>
          <p:nvPr/>
        </p:nvSpPr>
        <p:spPr>
          <a:xfrm>
            <a:off x="30741639" y="21719875"/>
            <a:ext cx="20024605"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ea typeface="Calibri"/>
                <a:cs typeface="Calibri"/>
              </a:rPr>
              <a:t>Aims of our study</a:t>
            </a:r>
          </a:p>
        </p:txBody>
      </p:sp>
      <p:sp>
        <p:nvSpPr>
          <p:cNvPr id="7" name="TextBox 6">
            <a:extLst>
              <a:ext uri="{FF2B5EF4-FFF2-40B4-BE49-F238E27FC236}">
                <a16:creationId xmlns:a16="http://schemas.microsoft.com/office/drawing/2014/main" id="{5CDB3A79-7A46-10DF-C688-DC9D37BFA144}"/>
              </a:ext>
            </a:extLst>
          </p:cNvPr>
          <p:cNvSpPr txBox="1"/>
          <p:nvPr/>
        </p:nvSpPr>
        <p:spPr>
          <a:xfrm>
            <a:off x="9745721" y="661847"/>
            <a:ext cx="31025443" cy="343170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b="1" u="sng">
                <a:latin typeface="Times New Roman"/>
                <a:cs typeface="Times New Roman"/>
              </a:rPr>
              <a:t>Outcome Variation in Physical Therapists: Implication for Positive Deviance to Share Tacit Expertise</a:t>
            </a:r>
            <a:br>
              <a:rPr lang="en-US" sz="8800" b="1">
                <a:latin typeface="Times New Roman"/>
                <a:cs typeface="Times New Roman"/>
              </a:rPr>
            </a:br>
            <a:endParaRPr lang="en-US" sz="4100">
              <a:latin typeface="Times New Roman"/>
              <a:cs typeface="Times New Roman"/>
            </a:endParaRPr>
          </a:p>
        </p:txBody>
      </p:sp>
      <p:sp>
        <p:nvSpPr>
          <p:cNvPr id="2" name="Title 1"/>
          <p:cNvSpPr>
            <a:spLocks noGrp="1"/>
          </p:cNvSpPr>
          <p:nvPr>
            <p:ph type="ctrTitle"/>
          </p:nvPr>
        </p:nvSpPr>
        <p:spPr>
          <a:xfrm>
            <a:off x="10939924" y="3423501"/>
            <a:ext cx="29320252" cy="2146273"/>
          </a:xfrm>
        </p:spPr>
        <p:txBody>
          <a:bodyPr>
            <a:normAutofit fontScale="90000"/>
          </a:bodyPr>
          <a:lstStyle/>
          <a:p>
            <a:r>
              <a:rPr lang="en-US" sz="4600" err="1">
                <a:solidFill>
                  <a:srgbClr val="1F497D"/>
                </a:solidFill>
                <a:latin typeface="Times New Roman"/>
                <a:cs typeface="Times New Roman"/>
              </a:rPr>
              <a:t>Ashina</a:t>
            </a:r>
            <a:r>
              <a:rPr lang="en-US" sz="4600">
                <a:solidFill>
                  <a:srgbClr val="1F497D"/>
                </a:solidFill>
                <a:latin typeface="Times New Roman"/>
                <a:cs typeface="Times New Roman"/>
              </a:rPr>
              <a:t> K. Rana, MD</a:t>
            </a:r>
            <a:r>
              <a:rPr lang="en-US" sz="4600" baseline="30000">
                <a:solidFill>
                  <a:srgbClr val="1F497D"/>
                </a:solidFill>
                <a:latin typeface="Times New Roman"/>
                <a:cs typeface="Times New Roman"/>
              </a:rPr>
              <a:t>1</a:t>
            </a:r>
            <a:r>
              <a:rPr lang="en-US" sz="4600">
                <a:solidFill>
                  <a:srgbClr val="1F497D"/>
                </a:solidFill>
                <a:latin typeface="Times New Roman"/>
                <a:cs typeface="Times New Roman"/>
              </a:rPr>
              <a:t>; Robert G. Badgett, MD</a:t>
            </a:r>
            <a:r>
              <a:rPr lang="en-US" sz="4600" baseline="30000">
                <a:solidFill>
                  <a:srgbClr val="1F497D"/>
                </a:solidFill>
                <a:latin typeface="Times New Roman"/>
                <a:cs typeface="Times New Roman"/>
              </a:rPr>
              <a:t>1</a:t>
            </a:r>
            <a:r>
              <a:rPr lang="en-US" sz="4600">
                <a:solidFill>
                  <a:srgbClr val="1F497D"/>
                </a:solidFill>
                <a:latin typeface="Times New Roman"/>
                <a:cs typeface="Times New Roman"/>
              </a:rPr>
              <a:t>; Michael Reynolds, OTR; Robert C. Manske, PT, DPT, MEd</a:t>
            </a:r>
            <a:br>
              <a:rPr lang="en-US" sz="4600">
                <a:latin typeface="Times New Roman" panose="02020603050405020304" pitchFamily="18" charset="0"/>
                <a:cs typeface="Times New Roman" panose="02020603050405020304" pitchFamily="18" charset="0"/>
              </a:rPr>
            </a:br>
            <a:r>
              <a:rPr lang="en-US" sz="4600">
                <a:solidFill>
                  <a:srgbClr val="1F497D"/>
                </a:solidFill>
                <a:latin typeface="Times New Roman"/>
                <a:cs typeface="Times New Roman"/>
              </a:rPr>
              <a:t>   Kansas University School of Medicine – Wichita</a:t>
            </a:r>
            <a:br>
              <a:rPr lang="en-US" sz="4600">
                <a:latin typeface="Times New Roman" panose="02020603050405020304" pitchFamily="18" charset="0"/>
                <a:cs typeface="Times New Roman" panose="02020603050405020304" pitchFamily="18" charset="0"/>
              </a:rPr>
            </a:br>
            <a:r>
              <a:rPr lang="en-US" sz="4600">
                <a:solidFill>
                  <a:srgbClr val="1F497D"/>
                </a:solidFill>
                <a:latin typeface="Times New Roman"/>
                <a:cs typeface="Times New Roman"/>
              </a:rPr>
              <a:t>Wichita State University</a:t>
            </a:r>
            <a:endParaRPr lang="en-US" sz="4600"/>
          </a:p>
        </p:txBody>
      </p:sp>
    </p:spTree>
    <p:extLst>
      <p:ext uri="{BB962C8B-B14F-4D97-AF65-F5344CB8AC3E}">
        <p14:creationId xmlns:p14="http://schemas.microsoft.com/office/powerpoint/2010/main" val="2104185443"/>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278A42-321E-4574-98A5-5485B775300E}"/>
              </a:ext>
            </a:extLst>
          </p:cNvPr>
          <p:cNvSpPr/>
          <p:nvPr/>
        </p:nvSpPr>
        <p:spPr>
          <a:xfrm>
            <a:off x="35736027" y="17538404"/>
            <a:ext cx="15479215" cy="5358810"/>
          </a:xfrm>
          <a:prstGeom prst="rect">
            <a:avLst/>
          </a:prstGeom>
          <a:solidFill>
            <a:srgbClr val="73CBF2"/>
          </a:solidFill>
          <a:ln>
            <a:solidFill>
              <a:srgbClr val="73CBF2"/>
            </a:solidFill>
          </a:ln>
        </p:spPr>
        <p:style>
          <a:lnRef idx="2">
            <a:schemeClr val="accent1">
              <a:shade val="50000"/>
            </a:schemeClr>
          </a:lnRef>
          <a:fillRef idx="1">
            <a:schemeClr val="accent1"/>
          </a:fillRef>
          <a:effectRef idx="0">
            <a:schemeClr val="accent1"/>
          </a:effectRef>
          <a:fontRef idx="minor">
            <a:schemeClr val="lt1"/>
          </a:fontRef>
        </p:style>
        <p:txBody>
          <a:bodyPr lIns="149349" tIns="74674" rIns="149349" bIns="74674" rtlCol="0" anchor="ctr"/>
          <a:lstStyle/>
          <a:p>
            <a:pPr algn="ctr"/>
            <a:endParaRPr lang="en-US"/>
          </a:p>
        </p:txBody>
      </p:sp>
      <p:sp>
        <p:nvSpPr>
          <p:cNvPr id="22" name="Rectangle 21"/>
          <p:cNvSpPr/>
          <p:nvPr/>
        </p:nvSpPr>
        <p:spPr>
          <a:xfrm>
            <a:off x="6014485" y="17501190"/>
            <a:ext cx="39843738" cy="5433237"/>
          </a:xfrm>
          <a:prstGeom prst="rect">
            <a:avLst/>
          </a:prstGeom>
          <a:solidFill>
            <a:srgbClr val="0047B6"/>
          </a:solidFill>
        </p:spPr>
        <p:style>
          <a:lnRef idx="1">
            <a:schemeClr val="accent1"/>
          </a:lnRef>
          <a:fillRef idx="3">
            <a:schemeClr val="accent1"/>
          </a:fillRef>
          <a:effectRef idx="2">
            <a:schemeClr val="accent1"/>
          </a:effectRef>
          <a:fontRef idx="minor">
            <a:schemeClr val="lt1"/>
          </a:fontRef>
        </p:style>
        <p:txBody>
          <a:bodyPr lIns="149349" tIns="74674" rIns="149349" bIns="74674" rtlCol="0" anchor="ctr"/>
          <a:lstStyle/>
          <a:p>
            <a:pPr algn="ctr"/>
            <a:r>
              <a:rPr lang="en-US" sz="8800">
                <a:solidFill>
                  <a:schemeClr val="bg1"/>
                </a:solidFill>
                <a:ea typeface="+mn-lt"/>
                <a:cs typeface="+mn-lt"/>
              </a:rPr>
              <a:t>Can positive deviance in physical therapy outcomes be a means of shared learning to improve groups' outcomes</a:t>
            </a:r>
            <a:endParaRPr lang="en-US" sz="8800">
              <a:solidFill>
                <a:schemeClr val="bg1"/>
              </a:solidFill>
            </a:endParaRPr>
          </a:p>
        </p:txBody>
      </p:sp>
      <p:sp>
        <p:nvSpPr>
          <p:cNvPr id="2" name="Title 1"/>
          <p:cNvSpPr>
            <a:spLocks noGrp="1"/>
          </p:cNvSpPr>
          <p:nvPr>
            <p:ph type="ctrTitle"/>
          </p:nvPr>
        </p:nvSpPr>
        <p:spPr>
          <a:xfrm>
            <a:off x="9590568" y="724788"/>
            <a:ext cx="34233296" cy="4775790"/>
          </a:xfrm>
        </p:spPr>
        <p:txBody>
          <a:bodyPr>
            <a:normAutofit fontScale="90000"/>
          </a:bodyPr>
          <a:lstStyle/>
          <a:p>
            <a:r>
              <a:rPr lang="en-US" sz="9600">
                <a:latin typeface="Times New Roman"/>
                <a:ea typeface="Calibri"/>
                <a:cs typeface="Calibri"/>
              </a:rPr>
              <a:t>Outcome</a:t>
            </a:r>
            <a:r>
              <a:rPr lang="en-US" sz="9600">
                <a:latin typeface="Times New Roman"/>
                <a:ea typeface="+mj-lt"/>
                <a:cs typeface="+mj-lt"/>
              </a:rPr>
              <a:t> Variation in Physical Therapists: Implication for Positive Deviance to Share Tacit Expertise</a:t>
            </a:r>
            <a:br>
              <a:rPr lang="en-US" sz="9800">
                <a:latin typeface="Times New Roman"/>
                <a:cs typeface="Times New Roman"/>
              </a:rPr>
            </a:br>
            <a:r>
              <a:rPr lang="en-US" sz="5100" err="1">
                <a:solidFill>
                  <a:srgbClr val="1F497D"/>
                </a:solidFill>
                <a:latin typeface="Times New Roman"/>
                <a:cs typeface="Times New Roman"/>
              </a:rPr>
              <a:t>Ashina</a:t>
            </a:r>
            <a:r>
              <a:rPr lang="en-US" sz="5100">
                <a:solidFill>
                  <a:srgbClr val="1F497D"/>
                </a:solidFill>
                <a:latin typeface="Times New Roman"/>
                <a:cs typeface="Times New Roman"/>
              </a:rPr>
              <a:t> K. Rana, MD</a:t>
            </a:r>
            <a:r>
              <a:rPr lang="en-US" sz="5100" baseline="30000">
                <a:solidFill>
                  <a:srgbClr val="1F497D"/>
                </a:solidFill>
                <a:latin typeface="Times New Roman"/>
                <a:cs typeface="Times New Roman"/>
              </a:rPr>
              <a:t>1</a:t>
            </a:r>
            <a:r>
              <a:rPr lang="en-US" sz="5100">
                <a:solidFill>
                  <a:srgbClr val="1F497D"/>
                </a:solidFill>
                <a:latin typeface="Times New Roman"/>
                <a:cs typeface="Times New Roman"/>
              </a:rPr>
              <a:t>; Robert G. Badgett, MD</a:t>
            </a:r>
            <a:r>
              <a:rPr lang="en-US" sz="5100" baseline="30000">
                <a:solidFill>
                  <a:srgbClr val="1F497D"/>
                </a:solidFill>
                <a:latin typeface="Times New Roman"/>
                <a:cs typeface="Times New Roman"/>
              </a:rPr>
              <a:t>1</a:t>
            </a:r>
            <a:r>
              <a:rPr lang="en-US" sz="5100">
                <a:solidFill>
                  <a:srgbClr val="1F497D"/>
                </a:solidFill>
                <a:latin typeface="Times New Roman"/>
                <a:cs typeface="Times New Roman"/>
              </a:rPr>
              <a:t>; Michael Reynolds, OTR; Robert C. Manske, PT, DPT, MEd</a:t>
            </a:r>
            <a:br>
              <a:rPr lang="en-US" sz="5100">
                <a:latin typeface="Times New Roman" panose="02020603050405020304" pitchFamily="18" charset="0"/>
                <a:cs typeface="Times New Roman" panose="02020603050405020304" pitchFamily="18" charset="0"/>
              </a:rPr>
            </a:br>
            <a:r>
              <a:rPr lang="en-US" sz="5100">
                <a:solidFill>
                  <a:srgbClr val="1F497D"/>
                </a:solidFill>
                <a:latin typeface="Times New Roman"/>
                <a:cs typeface="Times New Roman"/>
              </a:rPr>
              <a:t>   Kansas University School of Medicine – Wichita</a:t>
            </a:r>
            <a:br>
              <a:rPr lang="en-US" sz="5100">
                <a:latin typeface="Times New Roman" panose="02020603050405020304" pitchFamily="18" charset="0"/>
                <a:cs typeface="Times New Roman" panose="02020603050405020304" pitchFamily="18" charset="0"/>
              </a:rPr>
            </a:br>
            <a:r>
              <a:rPr lang="en-US" sz="5100">
                <a:solidFill>
                  <a:srgbClr val="1F497D"/>
                </a:solidFill>
                <a:latin typeface="Times New Roman"/>
                <a:cs typeface="Times New Roman"/>
              </a:rPr>
              <a:t>Wichita State University</a:t>
            </a:r>
            <a:br>
              <a:rPr lang="en-US" sz="5100">
                <a:solidFill>
                  <a:srgbClr val="1F497D"/>
                </a:solidFill>
                <a:latin typeface="Times New Roman"/>
                <a:cs typeface="Times New Roman"/>
              </a:rPr>
            </a:br>
            <a:br>
              <a:rPr lang="en-US" sz="5100"/>
            </a:br>
            <a:endParaRPr lang="en-US" sz="5100">
              <a:latin typeface="Times New Roman" panose="02020603050405020304" pitchFamily="18" charset="0"/>
              <a:cs typeface="Times New Roman" panose="02020603050405020304" pitchFamily="18" charset="0"/>
            </a:endParaRPr>
          </a:p>
        </p:txBody>
      </p:sp>
      <p:pic>
        <p:nvPicPr>
          <p:cNvPr id="1025" name="Picture 1024"/>
          <p:cNvPicPr>
            <a:picLocks noChangeAspect="1"/>
          </p:cNvPicPr>
          <p:nvPr/>
        </p:nvPicPr>
        <p:blipFill>
          <a:blip r:embed="rId2"/>
          <a:stretch>
            <a:fillRect/>
          </a:stretch>
        </p:blipFill>
        <p:spPr>
          <a:xfrm>
            <a:off x="889000" y="622300"/>
            <a:ext cx="8940800" cy="4864100"/>
          </a:xfrm>
          <a:prstGeom prst="rect">
            <a:avLst/>
          </a:prstGeom>
        </p:spPr>
      </p:pic>
      <p:sp>
        <p:nvSpPr>
          <p:cNvPr id="27" name="Rectangle 26"/>
          <p:cNvSpPr/>
          <p:nvPr/>
        </p:nvSpPr>
        <p:spPr>
          <a:xfrm>
            <a:off x="304800" y="16992600"/>
            <a:ext cx="23317200" cy="1015663"/>
          </a:xfrm>
          <a:prstGeom prst="rect">
            <a:avLst/>
          </a:prstGeom>
          <a:noFill/>
          <a:ln w="57150">
            <a:noFill/>
          </a:ln>
        </p:spPr>
        <p:txBody>
          <a:bodyPr wrap="square" lIns="91440" tIns="45720" rIns="91440" bIns="45720" anchor="t">
            <a:spAutoFit/>
          </a:bodyPr>
          <a:lstStyle/>
          <a:p>
            <a:pPr algn="ctr"/>
            <a:endParaRPr lang="en-US" sz="3600" b="1">
              <a:solidFill>
                <a:srgbClr val="000000"/>
              </a:solidFill>
              <a:latin typeface="Times New Roman" panose="02020603050405020304" pitchFamily="18" charset="0"/>
              <a:cs typeface="Times New Roman" panose="02020603050405020304" pitchFamily="18" charset="0"/>
            </a:endParaRPr>
          </a:p>
          <a:p>
            <a:endParaRPr lang="en-US" sz="2400">
              <a:solidFill>
                <a:schemeClr val="tx2"/>
              </a:solidFill>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3A278A42-321E-4574-98A5-5485B775300E}"/>
              </a:ext>
            </a:extLst>
          </p:cNvPr>
          <p:cNvSpPr/>
          <p:nvPr/>
        </p:nvSpPr>
        <p:spPr>
          <a:xfrm>
            <a:off x="-37213" y="17501193"/>
            <a:ext cx="6043693" cy="5358806"/>
          </a:xfrm>
          <a:prstGeom prst="rect">
            <a:avLst/>
          </a:prstGeom>
          <a:solidFill>
            <a:srgbClr val="73CBF2"/>
          </a:solidFill>
          <a:ln>
            <a:solidFill>
              <a:srgbClr val="73CBF2"/>
            </a:solidFill>
          </a:ln>
        </p:spPr>
        <p:style>
          <a:lnRef idx="2">
            <a:schemeClr val="accent1">
              <a:shade val="50000"/>
            </a:schemeClr>
          </a:lnRef>
          <a:fillRef idx="1">
            <a:schemeClr val="accent1"/>
          </a:fillRef>
          <a:effectRef idx="0">
            <a:schemeClr val="accent1"/>
          </a:effectRef>
          <a:fontRef idx="minor">
            <a:schemeClr val="lt1"/>
          </a:fontRef>
        </p:style>
        <p:txBody>
          <a:bodyPr lIns="149349" tIns="74674" rIns="149349" bIns="74674" rtlCol="0" anchor="ctr"/>
          <a:lstStyle/>
          <a:p>
            <a:pPr algn="ctr"/>
            <a:endParaRPr lang="en-US"/>
          </a:p>
        </p:txBody>
      </p:sp>
      <p:sp>
        <p:nvSpPr>
          <p:cNvPr id="29" name="TextBox 28"/>
          <p:cNvSpPr txBox="1"/>
          <p:nvPr/>
        </p:nvSpPr>
        <p:spPr>
          <a:xfrm>
            <a:off x="466060" y="5950686"/>
            <a:ext cx="16214651" cy="5201424"/>
          </a:xfrm>
          <a:prstGeom prst="rect">
            <a:avLst/>
          </a:prstGeom>
          <a:noFill/>
          <a:ln w="57150">
            <a:noFill/>
          </a:ln>
        </p:spPr>
        <p:txBody>
          <a:bodyPr wrap="square" lIns="91440" tIns="45720" rIns="91440" bIns="45720" rtlCol="0" anchor="t">
            <a:spAutoFit/>
          </a:bodyPr>
          <a:lstStyle/>
          <a:p>
            <a:pPr algn="ctr"/>
            <a:r>
              <a:rPr lang="en-US" sz="4400" b="1">
                <a:solidFill>
                  <a:srgbClr val="000000"/>
                </a:solidFill>
                <a:latin typeface="Times New Roman"/>
                <a:cs typeface="Times New Roman"/>
              </a:rPr>
              <a:t>Objectives</a:t>
            </a:r>
          </a:p>
          <a:p>
            <a:pPr marL="571500" indent="-571500">
              <a:lnSpc>
                <a:spcPct val="120000"/>
              </a:lnSpc>
              <a:buFont typeface="Arial"/>
              <a:buChar char="•"/>
            </a:pPr>
            <a:r>
              <a:rPr lang="en-US" sz="4400">
                <a:solidFill>
                  <a:srgbClr val="000000"/>
                </a:solidFill>
                <a:ea typeface="+mn-lt"/>
                <a:cs typeface="+mn-lt"/>
              </a:rPr>
              <a:t>Assess the appropriateness of a positive deviance approach to shared learning of expertise </a:t>
            </a:r>
          </a:p>
          <a:p>
            <a:pPr marL="571500" indent="-571500">
              <a:lnSpc>
                <a:spcPct val="120000"/>
              </a:lnSpc>
              <a:buFont typeface="Arial"/>
              <a:buChar char="•"/>
            </a:pPr>
            <a:r>
              <a:rPr lang="en-US" sz="4400">
                <a:solidFill>
                  <a:srgbClr val="000000"/>
                </a:solidFill>
                <a:ea typeface="+mn-lt"/>
                <a:cs typeface="+mn-lt"/>
              </a:rPr>
              <a:t>Measuring the heterogeneity in physical therapy outcomes across therapists causing the positive deviance. </a:t>
            </a:r>
            <a:endParaRPr lang="en-US" sz="4400">
              <a:ea typeface="Calibri"/>
              <a:cs typeface="Calibri"/>
            </a:endParaRPr>
          </a:p>
          <a:p>
            <a:pPr marL="571500" indent="-571500">
              <a:lnSpc>
                <a:spcPct val="120000"/>
              </a:lnSpc>
              <a:buFont typeface="Arial"/>
              <a:buChar char="•"/>
            </a:pPr>
            <a:endParaRPr lang="en-US" sz="4400">
              <a:solidFill>
                <a:srgbClr val="000000"/>
              </a:solidFill>
              <a:latin typeface="Calibri"/>
              <a:ea typeface="Calibri"/>
              <a:cs typeface="Calibri"/>
            </a:endParaRPr>
          </a:p>
          <a:p>
            <a:endParaRPr lang="en-US" sz="2400">
              <a:solidFill>
                <a:schemeClr val="tx2"/>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56706" y="11623158"/>
            <a:ext cx="17031586" cy="5331909"/>
          </a:xfrm>
          <a:prstGeom prst="rect">
            <a:avLst/>
          </a:prstGeom>
          <a:noFill/>
          <a:ln w="57150">
            <a:noFill/>
          </a:ln>
        </p:spPr>
        <p:txBody>
          <a:bodyPr wrap="square" lIns="91440" tIns="45720" rIns="91440" bIns="45720" rtlCol="0" anchor="t">
            <a:spAutoFit/>
          </a:bodyPr>
          <a:lstStyle/>
          <a:p>
            <a:pPr algn="ctr"/>
            <a:endParaRPr lang="en-US" sz="3600" b="1">
              <a:solidFill>
                <a:srgbClr val="000000"/>
              </a:solidFill>
              <a:latin typeface="Times New Roman"/>
              <a:cs typeface="Times New Roman"/>
            </a:endParaRPr>
          </a:p>
          <a:p>
            <a:pPr algn="ctr"/>
            <a:r>
              <a:rPr lang="en-US" sz="4400" b="1">
                <a:solidFill>
                  <a:srgbClr val="000000"/>
                </a:solidFill>
                <a:latin typeface="Times New Roman"/>
                <a:cs typeface="Times New Roman"/>
              </a:rPr>
              <a:t>Introduction </a:t>
            </a:r>
          </a:p>
          <a:p>
            <a:pPr marL="342900" indent="-342900">
              <a:lnSpc>
                <a:spcPct val="120000"/>
              </a:lnSpc>
              <a:buFont typeface="Wingdings" panose="05000000000000000000" pitchFamily="2" charset="2"/>
              <a:buChar char="§"/>
            </a:pPr>
            <a:r>
              <a:rPr lang="en-US" sz="4400">
                <a:solidFill>
                  <a:srgbClr val="000000"/>
                </a:solidFill>
                <a:latin typeface="Calibri"/>
                <a:ea typeface="Calibri"/>
                <a:cs typeface="Calibri"/>
              </a:rPr>
              <a:t>Back</a:t>
            </a:r>
            <a:r>
              <a:rPr lang="en-US" sz="4400">
                <a:solidFill>
                  <a:srgbClr val="000000"/>
                </a:solidFill>
                <a:ea typeface="+mn-lt"/>
                <a:cs typeface="+mn-lt"/>
              </a:rPr>
              <a:t> pain is a common problem in primary care settings.</a:t>
            </a:r>
            <a:endParaRPr lang="en-US" sz="4400">
              <a:solidFill>
                <a:srgbClr val="1F497D"/>
              </a:solidFill>
              <a:latin typeface="Times New Roman" panose="02020603050405020304" pitchFamily="18" charset="0"/>
              <a:ea typeface="+mn-lt"/>
              <a:cs typeface="Times New Roman" panose="02020603050405020304" pitchFamily="18" charset="0"/>
            </a:endParaRPr>
          </a:p>
          <a:p>
            <a:pPr marL="342900" indent="-342900">
              <a:lnSpc>
                <a:spcPct val="120000"/>
              </a:lnSpc>
              <a:buFont typeface="Wingdings" panose="05000000000000000000" pitchFamily="2" charset="2"/>
              <a:buChar char="§"/>
            </a:pPr>
            <a:r>
              <a:rPr lang="en-US" sz="4400">
                <a:solidFill>
                  <a:srgbClr val="000000"/>
                </a:solidFill>
                <a:ea typeface="+mn-lt"/>
                <a:cs typeface="+mn-lt"/>
              </a:rPr>
              <a:t> Therapists' effectiveness varies based on their tacit knowledge and skills, as well as their choice of tactics. </a:t>
            </a:r>
          </a:p>
          <a:p>
            <a:pPr marL="342900" indent="-342900">
              <a:lnSpc>
                <a:spcPct val="120000"/>
              </a:lnSpc>
              <a:buFont typeface="Wingdings" panose="05000000000000000000" pitchFamily="2" charset="2"/>
              <a:buChar char="§"/>
            </a:pPr>
            <a:r>
              <a:rPr lang="en-US" sz="4400">
                <a:solidFill>
                  <a:srgbClr val="000000"/>
                </a:solidFill>
                <a:latin typeface="Calibri"/>
                <a:ea typeface="Calibri"/>
                <a:cs typeface="Calibri"/>
              </a:rPr>
              <a:t>Positive deviance can be a means of shared learning to improve outcomes</a:t>
            </a:r>
          </a:p>
        </p:txBody>
      </p:sp>
      <p:sp>
        <p:nvSpPr>
          <p:cNvPr id="32" name="Rectangle 31"/>
          <p:cNvSpPr/>
          <p:nvPr/>
        </p:nvSpPr>
        <p:spPr>
          <a:xfrm>
            <a:off x="292395" y="29120804"/>
            <a:ext cx="19888200" cy="2850011"/>
          </a:xfrm>
          <a:prstGeom prst="rect">
            <a:avLst/>
          </a:prstGeom>
          <a:noFill/>
          <a:ln w="57150">
            <a:noFill/>
          </a:ln>
        </p:spPr>
        <p:txBody>
          <a:bodyPr wrap="square" lIns="91440" tIns="45720" rIns="91440" bIns="45720" anchor="t">
            <a:spAutoFit/>
          </a:bodyPr>
          <a:lstStyle/>
          <a:p>
            <a:pPr algn="ctr"/>
            <a:r>
              <a:rPr lang="en-US" sz="4000" b="1">
                <a:solidFill>
                  <a:srgbClr val="000000"/>
                </a:solidFill>
                <a:latin typeface="Times New Roman" panose="02020603050405020304" pitchFamily="18" charset="0"/>
                <a:cs typeface="Times New Roman" panose="02020603050405020304" pitchFamily="18" charset="0"/>
              </a:rPr>
              <a:t>Discussion</a:t>
            </a:r>
          </a:p>
          <a:p>
            <a:pPr marL="342900" indent="-342900">
              <a:lnSpc>
                <a:spcPct val="120000"/>
              </a:lnSpc>
              <a:buFont typeface="Wingdings" panose="05000000000000000000" pitchFamily="2" charset="2"/>
              <a:buChar char="§"/>
            </a:pPr>
            <a:r>
              <a:rPr lang="en-US" sz="3200">
                <a:solidFill>
                  <a:srgbClr val="0047B6"/>
                </a:solidFill>
                <a:ea typeface="+mn-lt"/>
                <a:cs typeface="+mn-lt"/>
              </a:rPr>
              <a:t>The significant heterogeneity supports the role of positive deviance as a method of shared learning to improve the group’s outcomes.</a:t>
            </a:r>
          </a:p>
          <a:p>
            <a:pPr marL="342900" indent="-342900">
              <a:lnSpc>
                <a:spcPct val="120000"/>
              </a:lnSpc>
              <a:buFont typeface="Wingdings" panose="05000000000000000000" pitchFamily="2" charset="2"/>
              <a:buChar char="§"/>
            </a:pPr>
            <a:r>
              <a:rPr lang="en-US" sz="3200">
                <a:solidFill>
                  <a:srgbClr val="0047B6"/>
                </a:solidFill>
                <a:ea typeface="+mn-lt"/>
                <a:cs typeface="+mn-lt"/>
              </a:rPr>
              <a:t> The meta regressions suggest topics that shared learning should address to improve physical therapy outcomes. </a:t>
            </a:r>
            <a:endParaRPr lang="en-US">
              <a:solidFill>
                <a:srgbClr val="0047B6"/>
              </a:solidFill>
            </a:endParaRPr>
          </a:p>
          <a:p>
            <a:endParaRPr lang="en-US" sz="2400">
              <a:solidFill>
                <a:schemeClr val="tx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31220737" y="5486399"/>
            <a:ext cx="19108479" cy="11510574"/>
          </a:xfrm>
          <a:prstGeom prst="rect">
            <a:avLst/>
          </a:prstGeom>
          <a:noFill/>
          <a:ln w="57150">
            <a:noFill/>
          </a:ln>
        </p:spPr>
        <p:txBody>
          <a:bodyPr wrap="square" lIns="91440" tIns="45720" rIns="91440" bIns="45720" rtlCol="0" anchor="t">
            <a:spAutoFit/>
          </a:bodyPr>
          <a:lstStyle/>
          <a:p>
            <a:pPr algn="ctr"/>
            <a:r>
              <a:rPr lang="en-US" sz="4000" b="1">
                <a:solidFill>
                  <a:srgbClr val="000000"/>
                </a:solidFill>
                <a:latin typeface="Times New Roman"/>
                <a:cs typeface="Times New Roman"/>
              </a:rPr>
              <a:t>Methods</a:t>
            </a:r>
          </a:p>
          <a:p>
            <a:r>
              <a:rPr lang="en-US" sz="4000">
                <a:solidFill>
                  <a:srgbClr val="FF0000"/>
                </a:solidFill>
                <a:latin typeface="Times New Roman"/>
                <a:cs typeface="Times New Roman"/>
              </a:rPr>
              <a:t> Retrospective cohort study</a:t>
            </a:r>
            <a:endParaRPr lang="en-US" sz="4000">
              <a:solidFill>
                <a:srgbClr val="FF0000"/>
              </a:solidFill>
              <a:latin typeface="Times New Roman" panose="02020603050405020304" pitchFamily="18" charset="0"/>
              <a:cs typeface="Times New Roman" panose="02020603050405020304" pitchFamily="18" charset="0"/>
            </a:endParaRPr>
          </a:p>
          <a:p>
            <a:pPr marL="342900" indent="-342900">
              <a:lnSpc>
                <a:spcPct val="110000"/>
              </a:lnSpc>
              <a:buFont typeface="Arial" charset="2"/>
              <a:buChar char="•"/>
            </a:pPr>
            <a:r>
              <a:rPr lang="en-US" sz="4000">
                <a:solidFill>
                  <a:srgbClr val="000000"/>
                </a:solidFill>
                <a:ea typeface="+mn-lt"/>
                <a:cs typeface="+mn-lt"/>
              </a:rPr>
              <a:t>Outpatient cases at Ascension Via Christi Therapy with a diagnosis of lumbar back pain, between March 2012 and March 2023 were studied. </a:t>
            </a:r>
            <a:endParaRPr lang="en-US" sz="4000">
              <a:solidFill>
                <a:schemeClr val="tx2"/>
              </a:solidFill>
              <a:latin typeface="Times New Roman" panose="02020603050405020304" pitchFamily="18" charset="0"/>
              <a:cs typeface="Times New Roman" panose="02020603050405020304" pitchFamily="18" charset="0"/>
            </a:endParaRPr>
          </a:p>
          <a:p>
            <a:pPr marL="342900" indent="-342900">
              <a:lnSpc>
                <a:spcPct val="110000"/>
              </a:lnSpc>
              <a:buFont typeface="Arial" charset="2"/>
              <a:buChar char="•"/>
            </a:pPr>
            <a:r>
              <a:rPr lang="en-US" sz="4000">
                <a:solidFill>
                  <a:srgbClr val="000000"/>
                </a:solidFill>
                <a:ea typeface="+mn-lt"/>
                <a:cs typeface="+mn-lt"/>
              </a:rPr>
              <a:t>Therapists with at least 5 cases were included.</a:t>
            </a:r>
            <a:endParaRPr lang="en-US" sz="4000">
              <a:solidFill>
                <a:srgbClr val="000000"/>
              </a:solidFill>
              <a:latin typeface="Calibri"/>
              <a:ea typeface="Calibri"/>
              <a:cs typeface="Calibri"/>
            </a:endParaRPr>
          </a:p>
          <a:p>
            <a:pPr marL="342900" indent="-342900">
              <a:lnSpc>
                <a:spcPct val="110000"/>
              </a:lnSpc>
              <a:buFont typeface="Arial" charset="2"/>
              <a:buChar char="•"/>
            </a:pPr>
            <a:endParaRPr lang="en-US" sz="4000">
              <a:solidFill>
                <a:srgbClr val="1F497D"/>
              </a:solidFill>
              <a:latin typeface="Times New Roman" panose="02020603050405020304" pitchFamily="18" charset="0"/>
              <a:cs typeface="Times New Roman" panose="02020603050405020304" pitchFamily="18" charset="0"/>
            </a:endParaRPr>
          </a:p>
          <a:p>
            <a:r>
              <a:rPr lang="en-US" sz="4000">
                <a:solidFill>
                  <a:srgbClr val="FF0000"/>
                </a:solidFill>
                <a:latin typeface="Times New Roman"/>
                <a:cs typeface="Times New Roman"/>
              </a:rPr>
              <a:t> Random effect analysis</a:t>
            </a:r>
            <a:endParaRPr lang="en-US" sz="4000">
              <a:solidFill>
                <a:srgbClr val="FF0000"/>
              </a:solidFill>
              <a:latin typeface="Times New Roman" panose="02020603050405020304" pitchFamily="18" charset="0"/>
              <a:cs typeface="Times New Roman" panose="02020603050405020304" pitchFamily="18" charset="0"/>
            </a:endParaRPr>
          </a:p>
          <a:p>
            <a:pPr marL="571500" indent="-571500">
              <a:buFont typeface="Arial"/>
              <a:buChar char="•"/>
            </a:pPr>
            <a:r>
              <a:rPr lang="en-US" sz="4000">
                <a:solidFill>
                  <a:srgbClr val="000000"/>
                </a:solidFill>
                <a:ea typeface="+mn-lt"/>
                <a:cs typeface="+mn-lt"/>
              </a:rPr>
              <a:t>Random effect analysis was used to assess the heterogeneity in the Oswestry Back Pain Disability Questionnaire (ODQ), across therapists.</a:t>
            </a:r>
            <a:endParaRPr lang="en-US" sz="4000">
              <a:solidFill>
                <a:schemeClr val="tx2"/>
              </a:solidFill>
              <a:latin typeface="Times New Roman" panose="02020603050405020304" pitchFamily="18" charset="0"/>
              <a:cs typeface="Times New Roman" panose="02020603050405020304" pitchFamily="18" charset="0"/>
            </a:endParaRPr>
          </a:p>
          <a:p>
            <a:endParaRPr lang="en-US" sz="4000">
              <a:solidFill>
                <a:srgbClr val="FF0000"/>
              </a:solidFill>
              <a:latin typeface="Times New Roman" panose="02020603050405020304" pitchFamily="18" charset="0"/>
              <a:cs typeface="Times New Roman" panose="02020603050405020304" pitchFamily="18" charset="0"/>
            </a:endParaRPr>
          </a:p>
          <a:p>
            <a:r>
              <a:rPr lang="en-US" sz="4000">
                <a:solidFill>
                  <a:srgbClr val="FF0000"/>
                </a:solidFill>
                <a:latin typeface="Times New Roman"/>
                <a:cs typeface="Times New Roman"/>
              </a:rPr>
              <a:t>  Meta-regression</a:t>
            </a:r>
            <a:endParaRPr lang="en-US" sz="4000">
              <a:latin typeface="Times New Roman"/>
              <a:ea typeface="Calibri"/>
              <a:cs typeface="Times New Roman"/>
            </a:endParaRPr>
          </a:p>
          <a:p>
            <a:pPr marL="342900" indent="-342900">
              <a:lnSpc>
                <a:spcPct val="110000"/>
              </a:lnSpc>
              <a:buFont typeface="Arial" panose="05000000000000000000" pitchFamily="2" charset="2"/>
              <a:buChar char="•"/>
            </a:pPr>
            <a:r>
              <a:rPr lang="en-US" sz="4000">
                <a:solidFill>
                  <a:srgbClr val="000000"/>
                </a:solidFill>
                <a:ea typeface="+mn-lt"/>
                <a:cs typeface="+mn-lt"/>
              </a:rPr>
              <a:t>Meta-regression assessed the influence of therapists’ experience (number of cases), and approach (average number of visits), and patient factors (average entry ODQ and age per therapist). </a:t>
            </a:r>
          </a:p>
          <a:p>
            <a:pPr>
              <a:lnSpc>
                <a:spcPct val="110000"/>
              </a:lnSpc>
            </a:pPr>
            <a:r>
              <a:rPr lang="en-US" sz="4000">
                <a:solidFill>
                  <a:srgbClr val="FF0000"/>
                </a:solidFill>
                <a:latin typeface="Times New Roman"/>
                <a:cs typeface="Times New Roman"/>
              </a:rPr>
              <a:t>Spline regression analysis</a:t>
            </a:r>
          </a:p>
          <a:p>
            <a:pPr marL="342900" indent="-342900">
              <a:lnSpc>
                <a:spcPct val="110000"/>
              </a:lnSpc>
              <a:buFont typeface="Arial" panose="05000000000000000000" pitchFamily="2" charset="2"/>
              <a:buChar char="•"/>
            </a:pPr>
            <a:r>
              <a:rPr lang="en-US" sz="4000">
                <a:solidFill>
                  <a:srgbClr val="000000"/>
                </a:solidFill>
                <a:latin typeface="Calibri"/>
                <a:cs typeface="Calibri"/>
              </a:rPr>
              <a:t>Spline analyses looks for non-linear relations between the </a:t>
            </a:r>
            <a:r>
              <a:rPr lang="en-US" sz="4000" err="1">
                <a:solidFill>
                  <a:srgbClr val="000000"/>
                </a:solidFill>
                <a:latin typeface="Calibri"/>
                <a:cs typeface="Calibri"/>
              </a:rPr>
              <a:t>theraptis</a:t>
            </a:r>
            <a:r>
              <a:rPr lang="en-US" sz="4000">
                <a:solidFill>
                  <a:srgbClr val="000000"/>
                </a:solidFill>
                <a:latin typeface="Calibri"/>
                <a:cs typeface="Calibri"/>
              </a:rPr>
              <a:t> </a:t>
            </a:r>
            <a:r>
              <a:rPr lang="en-US" sz="4000" err="1">
                <a:solidFill>
                  <a:srgbClr val="000000"/>
                </a:solidFill>
                <a:latin typeface="Calibri"/>
                <a:cs typeface="Calibri"/>
              </a:rPr>
              <a:t>tactgds</a:t>
            </a:r>
            <a:r>
              <a:rPr lang="en-US" sz="4000">
                <a:solidFill>
                  <a:srgbClr val="000000"/>
                </a:solidFill>
                <a:latin typeface="Calibri"/>
                <a:cs typeface="Calibri"/>
              </a:rPr>
              <a:t>, patient characteristics and ODQ outcomes.</a:t>
            </a:r>
            <a:endParaRPr lang="en-US" sz="4000">
              <a:solidFill>
                <a:srgbClr val="000000"/>
              </a:solidFill>
              <a:latin typeface="Calibri"/>
              <a:ea typeface="Calibri"/>
              <a:cs typeface="Calibri"/>
            </a:endParaRPr>
          </a:p>
        </p:txBody>
      </p:sp>
      <p:sp>
        <p:nvSpPr>
          <p:cNvPr id="35" name="TextBox 34"/>
          <p:cNvSpPr txBox="1"/>
          <p:nvPr/>
        </p:nvSpPr>
        <p:spPr>
          <a:xfrm>
            <a:off x="294167" y="23501498"/>
            <a:ext cx="19888200" cy="4398768"/>
          </a:xfrm>
          <a:prstGeom prst="rect">
            <a:avLst/>
          </a:prstGeom>
          <a:noFill/>
          <a:ln w="57150">
            <a:solidFill>
              <a:schemeClr val="tx1"/>
            </a:solidFill>
          </a:ln>
        </p:spPr>
        <p:txBody>
          <a:bodyPr wrap="square" lIns="91440" tIns="45720" rIns="91440" bIns="45720" rtlCol="0" anchor="t">
            <a:spAutoFit/>
          </a:bodyPr>
          <a:lstStyle/>
          <a:p>
            <a:pPr algn="ctr"/>
            <a:r>
              <a:rPr lang="en-US" sz="3600" b="1">
                <a:latin typeface="Times New Roman"/>
                <a:cs typeface="Times New Roman"/>
              </a:rPr>
              <a:t>Results</a:t>
            </a:r>
          </a:p>
          <a:p>
            <a:pPr marL="342900" indent="-342900">
              <a:lnSpc>
                <a:spcPct val="120000"/>
              </a:lnSpc>
              <a:buFont typeface="Wingdings" panose="05000000000000000000" pitchFamily="2" charset="2"/>
              <a:buChar char="§"/>
            </a:pPr>
            <a:r>
              <a:rPr lang="en-US" sz="3200">
                <a:solidFill>
                  <a:srgbClr val="0047B6"/>
                </a:solidFill>
                <a:ea typeface="+mn-lt"/>
                <a:cs typeface="+mn-lt"/>
              </a:rPr>
              <a:t>1329 patients with a mean age of 57.5 years and entry ODQ score of 18.9 were treated by 42 therapists. </a:t>
            </a:r>
          </a:p>
          <a:p>
            <a:pPr marL="342900" indent="-342900">
              <a:lnSpc>
                <a:spcPct val="120000"/>
              </a:lnSpc>
              <a:buFont typeface="Wingdings" panose="05000000000000000000" pitchFamily="2" charset="2"/>
              <a:buChar char="§"/>
            </a:pPr>
            <a:r>
              <a:rPr lang="en-US" sz="3200">
                <a:solidFill>
                  <a:srgbClr val="0047B6"/>
                </a:solidFill>
                <a:ea typeface="+mn-lt"/>
                <a:cs typeface="+mn-lt"/>
              </a:rPr>
              <a:t>After an average of 8 visits, the mean ODQ score was 9.5.</a:t>
            </a:r>
            <a:endParaRPr lang="en-US">
              <a:solidFill>
                <a:srgbClr val="0047B6"/>
              </a:solidFill>
              <a:ea typeface="+mn-lt"/>
              <a:cs typeface="+mn-lt"/>
            </a:endParaRPr>
          </a:p>
          <a:p>
            <a:pPr marL="342900" indent="-342900">
              <a:lnSpc>
                <a:spcPct val="120000"/>
              </a:lnSpc>
              <a:buFont typeface="Wingdings" panose="05000000000000000000" pitchFamily="2" charset="2"/>
              <a:buChar char="§"/>
            </a:pPr>
            <a:r>
              <a:rPr lang="en-US" sz="3200">
                <a:solidFill>
                  <a:srgbClr val="0047B6"/>
                </a:solidFill>
                <a:ea typeface="+mn-lt"/>
                <a:cs typeface="+mn-lt"/>
              </a:rPr>
              <a:t>Heterogeneity across therapists was moderate (I</a:t>
            </a:r>
            <a:r>
              <a:rPr lang="en-US" sz="3200" baseline="30000">
                <a:solidFill>
                  <a:srgbClr val="0047B6"/>
                </a:solidFill>
                <a:ea typeface="+mn-lt"/>
                <a:cs typeface="+mn-lt"/>
              </a:rPr>
              <a:t>2</a:t>
            </a:r>
            <a:r>
              <a:rPr lang="en-US" sz="3200">
                <a:solidFill>
                  <a:srgbClr val="0047B6"/>
                </a:solidFill>
                <a:ea typeface="+mn-lt"/>
                <a:cs typeface="+mn-lt"/>
              </a:rPr>
              <a:t> = 52%). </a:t>
            </a:r>
            <a:endParaRPr lang="en-US">
              <a:solidFill>
                <a:srgbClr val="0047B6"/>
              </a:solidFill>
              <a:ea typeface="+mn-lt"/>
              <a:cs typeface="+mn-lt"/>
            </a:endParaRPr>
          </a:p>
          <a:p>
            <a:pPr marL="342900" indent="-342900">
              <a:lnSpc>
                <a:spcPct val="120000"/>
              </a:lnSpc>
              <a:buFont typeface="Wingdings" panose="05000000000000000000" pitchFamily="2" charset="2"/>
              <a:buChar char="§"/>
            </a:pPr>
            <a:r>
              <a:rPr lang="en-US" sz="3200">
                <a:solidFill>
                  <a:srgbClr val="0047B6"/>
                </a:solidFill>
                <a:ea typeface="+mn-lt"/>
                <a:cs typeface="+mn-lt"/>
              </a:rPr>
              <a:t>Nonlinear meta-regressions show significant effects of the average patient age, entry ODQ, and the number of visits of the therapists with the most benefit occurring in patients 56 years old with an ODQ of 23 and at 9 visits</a:t>
            </a:r>
            <a:endParaRPr lang="en-US">
              <a:solidFill>
                <a:srgbClr val="000000"/>
              </a:solidFill>
              <a:ea typeface="+mn-lt"/>
              <a:cs typeface="+mn-lt"/>
            </a:endParaRPr>
          </a:p>
          <a:p>
            <a:pPr marL="342900" indent="-342900">
              <a:lnSpc>
                <a:spcPct val="120000"/>
              </a:lnSpc>
              <a:buFont typeface="Wingdings" panose="05000000000000000000" pitchFamily="2" charset="2"/>
              <a:buChar char="§"/>
            </a:pPr>
            <a:endParaRPr lang="en-US" sz="3200">
              <a:solidFill>
                <a:srgbClr val="0047B6"/>
              </a:solidFill>
              <a:ea typeface="+mn-lt"/>
              <a:cs typeface="+mn-lt"/>
            </a:endParaRPr>
          </a:p>
          <a:p>
            <a:pPr marL="342900" indent="-342900">
              <a:lnSpc>
                <a:spcPct val="120000"/>
              </a:lnSpc>
              <a:buFont typeface="Wingdings" panose="05000000000000000000" pitchFamily="2" charset="2"/>
              <a:buChar char="§"/>
            </a:pPr>
            <a:r>
              <a:rPr lang="en-US" sz="1200">
                <a:solidFill>
                  <a:srgbClr val="000000"/>
                </a:solidFill>
                <a:ea typeface="+mn-lt"/>
                <a:cs typeface="+mn-lt"/>
              </a:rPr>
              <a:t>.</a:t>
            </a:r>
            <a:endParaRPr lang="en-US">
              <a:ea typeface="Calibri"/>
              <a:cs typeface="Calibri"/>
            </a:endParaRPr>
          </a:p>
        </p:txBody>
      </p:sp>
      <p:sp>
        <p:nvSpPr>
          <p:cNvPr id="38" name="Rectangle 37"/>
          <p:cNvSpPr/>
          <p:nvPr/>
        </p:nvSpPr>
        <p:spPr>
          <a:xfrm>
            <a:off x="292394" y="32608285"/>
            <a:ext cx="19889974" cy="1370375"/>
          </a:xfrm>
          <a:prstGeom prst="rect">
            <a:avLst/>
          </a:prstGeom>
          <a:ln w="57150">
            <a:solidFill>
              <a:schemeClr val="tx1"/>
            </a:solidFill>
          </a:ln>
        </p:spPr>
        <p:txBody>
          <a:bodyPr wrap="square" lIns="91440" tIns="45720" rIns="91440" bIns="45720" anchor="t">
            <a:spAutoFit/>
          </a:bodyPr>
          <a:lstStyle/>
          <a:p>
            <a:pPr algn="ctr">
              <a:lnSpc>
                <a:spcPct val="120000"/>
              </a:lnSpc>
            </a:pPr>
            <a:r>
              <a:rPr lang="en-US" sz="4000" b="1">
                <a:latin typeface="Times New Roman"/>
                <a:cs typeface="Times New Roman"/>
              </a:rPr>
              <a:t>References</a:t>
            </a:r>
          </a:p>
          <a:p>
            <a:pPr marL="342900" indent="-342900">
              <a:lnSpc>
                <a:spcPct val="120000"/>
              </a:lnSpc>
              <a:buFont typeface="Wingdings" panose="05000000000000000000" pitchFamily="2" charset="2"/>
              <a:buChar char="§"/>
            </a:pPr>
            <a:r>
              <a:rPr lang="en-US" sz="3200">
                <a:solidFill>
                  <a:schemeClr val="tx2"/>
                </a:solidFill>
                <a:latin typeface="Times New Roman" panose="02020603050405020304" pitchFamily="18" charset="0"/>
                <a:cs typeface="Times New Roman" panose="02020603050405020304" pitchFamily="18" charset="0"/>
              </a:rPr>
              <a:t>References can be found online </a:t>
            </a:r>
          </a:p>
        </p:txBody>
      </p:sp>
      <p:pic>
        <p:nvPicPr>
          <p:cNvPr id="8" name="Picture 7">
            <a:extLst>
              <a:ext uri="{FF2B5EF4-FFF2-40B4-BE49-F238E27FC236}">
                <a16:creationId xmlns:a16="http://schemas.microsoft.com/office/drawing/2014/main" id="{3B30303C-88F3-1296-1CC4-9271277F1AFC}"/>
              </a:ext>
            </a:extLst>
          </p:cNvPr>
          <p:cNvPicPr>
            <a:picLocks noChangeAspect="1"/>
          </p:cNvPicPr>
          <p:nvPr/>
        </p:nvPicPr>
        <p:blipFill>
          <a:blip r:embed="rId3"/>
          <a:stretch>
            <a:fillRect/>
          </a:stretch>
        </p:blipFill>
        <p:spPr>
          <a:xfrm>
            <a:off x="36419613" y="25692692"/>
            <a:ext cx="13906501" cy="10947990"/>
          </a:xfrm>
          <a:prstGeom prst="rect">
            <a:avLst/>
          </a:prstGeom>
        </p:spPr>
      </p:pic>
    </p:spTree>
    <p:extLst>
      <p:ext uri="{BB962C8B-B14F-4D97-AF65-F5344CB8AC3E}">
        <p14:creationId xmlns:p14="http://schemas.microsoft.com/office/powerpoint/2010/main" val="2491291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Ashina K. Rana, MD1; Robert G. Badgett, MD1; Michael Reynolds, OTR; Robert C. Manske, PT, DPT, MEd    Kansas University School of Medicine – Wichita Wichita State University</vt:lpstr>
      <vt:lpstr>Outcome Variation in Physical Therapists: Implication for Positive Deviance to Share Tacit Expertise Ashina K. Rana, MD1; Robert G. Badgett, MD1; Michael Reynolds, OTR; Robert C. Manske, PT, DPT, MEd    Kansas University School of Medicine – Wichita Wichita State University  </vt:lpstr>
    </vt:vector>
  </TitlesOfParts>
  <Company>KUSM-W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jeaton2</dc:creator>
  <cp:revision>2</cp:revision>
  <dcterms:created xsi:type="dcterms:W3CDTF">2011-12-15T16:02:35Z</dcterms:created>
  <dcterms:modified xsi:type="dcterms:W3CDTF">2024-04-09T18:00:56Z</dcterms:modified>
</cp:coreProperties>
</file>