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Badgett" userId="46529258_tp_dropbox" providerId="OAuth2" clId="{E9EC7FCF-275F-B844-B63F-DF8345D8321D}"/>
    <pc:docChg chg="undo custSel modSld">
      <pc:chgData name="Robert Badgett" userId="46529258_tp_dropbox" providerId="OAuth2" clId="{E9EC7FCF-275F-B844-B63F-DF8345D8321D}" dt="2019-05-12T17:10:32.233" v="40" actId="20577"/>
      <pc:docMkLst>
        <pc:docMk/>
      </pc:docMkLst>
      <pc:sldChg chg="modSp">
        <pc:chgData name="Robert Badgett" userId="46529258_tp_dropbox" providerId="OAuth2" clId="{E9EC7FCF-275F-B844-B63F-DF8345D8321D}" dt="2019-05-12T17:10:32.233" v="40" actId="20577"/>
        <pc:sldMkLst>
          <pc:docMk/>
          <pc:sldMk cId="2101638663" sldId="256"/>
        </pc:sldMkLst>
        <pc:spChg chg="mod">
          <ac:chgData name="Robert Badgett" userId="46529258_tp_dropbox" providerId="OAuth2" clId="{E9EC7FCF-275F-B844-B63F-DF8345D8321D}" dt="2019-05-12T17:10:32.233" v="40" actId="20577"/>
          <ac:spMkLst>
            <pc:docMk/>
            <pc:sldMk cId="2101638663" sldId="256"/>
            <ac:spMk id="4" creationId="{90BDE728-AD84-46BA-BF85-A7A07ED80024}"/>
          </ac:spMkLst>
        </pc:spChg>
        <pc:spChg chg="mod">
          <ac:chgData name="Robert Badgett" userId="46529258_tp_dropbox" providerId="OAuth2" clId="{E9EC7FCF-275F-B844-B63F-DF8345D8321D}" dt="2019-05-12T02:55:05.884" v="38" actId="20577"/>
          <ac:spMkLst>
            <pc:docMk/>
            <pc:sldMk cId="2101638663" sldId="256"/>
            <ac:spMk id="8" creationId="{21D65404-35CE-4396-A529-90A1FB6DB9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DC708-EACC-4505-895F-F27BCDE0D7B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0172-F6FA-49E2-B283-B9357111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E0172-F6FA-49E2-B283-B93571119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8C09-CA9B-448C-8C62-395827BE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38F4-D769-4AE2-BE84-031CAA53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D0BA-6F2C-4C98-8707-91E6DDF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2276-F3C1-4C75-81E2-28793BE7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0D48-16D4-46D6-B536-CDC0EF9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BE4-E30F-4F23-B391-1ABA27A9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EFA71-D1FB-40DE-9635-E34F95AD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0286-24AA-42DB-B409-7BB3CB4D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2E44-03C3-4941-BBE2-8AF8EA9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C0C0-1B95-4782-9BDB-3D96E2A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2E3F3-749C-40E0-89BA-06D4AF2C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147EE-3AAC-47E8-A470-F8430C4E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20C8-EB56-4B3B-9875-0EA20771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D5AB-3D11-4613-B42C-0B65E760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FEB2-F570-407F-94A1-D27B4DDE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5F57-DEC4-42D7-A847-306DC3B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FB6B-0E4F-46E7-B35C-BA2B0A91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BC41-B490-430B-B62E-9B511D3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3DE4-B1CE-4B7A-99F0-F18582CD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6EEF-83BC-4FD5-A650-2C83DF7D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2744-6659-4E6D-B1BE-B6F6A004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E6B4-9B33-441A-8A1E-73F97BB1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0093-7C64-441F-B430-5EA1F4C0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BDB1-DA09-437A-9001-9F31F37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6073-EA1E-46F0-AE29-0C980682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04ED-8379-4BF8-92E7-5926057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F2F4-FA34-4CA1-B489-81FDAB61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669B-3957-4D1C-B321-C4023A14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9212-30F3-4A74-BDCD-5CF9986F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F885-3A53-4BFF-9F5E-3B58998B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3D29-2709-49D0-A601-D0924B9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3F34-9136-4942-AF3F-8CE962C7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7479-4E13-445B-A6E4-61C71BDD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5176-15B9-41B5-97D8-AFB6504D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44F7-9642-48CF-AD85-2B9CF478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43BD5-230B-4331-A3D9-E75A19FDE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9A7CA-35A2-4D6E-9312-F0565211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94B9A-D7FE-41C7-96CF-84C23D6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71190-48D0-42B1-A6D4-2173528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FDEF-074D-41E1-8580-5CC97F87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6DA08-5279-4FC7-9727-8B81AFF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410CC-7136-4873-A5D5-F63C3A63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EF478-2887-4D57-ABA3-39B5822E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CD5FE-E1C0-4097-AAF3-87E8E3B0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061FF-7731-40ED-870A-D3DF2E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BAE1-45C3-4868-B004-024986D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82A-CA00-432D-BBA1-9E463A37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706A-FE11-4E12-A280-AE5110D5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435E-313B-45AF-BAF5-A7B52AF2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A2191-DBE6-4DA2-A6A7-0BD0B771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A004-644D-42FA-BDB5-CE72AEE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999B-EF4F-473A-A80A-08C05A93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6218-BF02-4BCD-930B-BB07FC2D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86B2F-74EF-4054-8DE0-CC78FBDF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E3AF-6C77-4AA8-AA98-8FB833AF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B7C6-9393-4E4A-8296-B0D85F5E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9D39-EF83-437C-8C5F-132E5D3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1E22-D3AA-4002-A545-C224A1E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BD68B-3EEF-41BF-83C5-D1BE0794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4FC9-C1C5-4FD0-858A-8703CC53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5D43-E555-458F-9E03-832650D3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1D7F-6D14-47F5-9A7D-CEFC2641D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4DD-E3D8-46D6-8050-32F79DA28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DE728-AD84-46BA-BF85-A7A07ED80024}"/>
              </a:ext>
            </a:extLst>
          </p:cNvPr>
          <p:cNvSpPr/>
          <p:nvPr/>
        </p:nvSpPr>
        <p:spPr>
          <a:xfrm>
            <a:off x="3969834" y="97917"/>
            <a:ext cx="4170555" cy="16639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Dependent variables: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SHMI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NHS CQC rating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Patient sat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Staff recommendation for family/friends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(index year 0: </a:t>
            </a:r>
            <a:r>
              <a:rPr lang="en-US" b="1" dirty="0">
                <a:solidFill>
                  <a:schemeClr val="bg1"/>
                </a:solidFill>
              </a:rPr>
              <a:t>2017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F74E1B-32BD-434B-98F0-FD66B98A1F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8140389" y="919976"/>
            <a:ext cx="1683835" cy="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D65404-35CE-4396-A529-90A1FB6DB94D}"/>
              </a:ext>
            </a:extLst>
          </p:cNvPr>
          <p:cNvSpPr/>
          <p:nvPr/>
        </p:nvSpPr>
        <p:spPr>
          <a:xfrm>
            <a:off x="9824224" y="267629"/>
            <a:ext cx="1996069" cy="130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+1: 2018)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1086D-0E5B-4E85-AAE2-9F012B3ADA1F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2125672" y="919976"/>
            <a:ext cx="1844162" cy="9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BF4DD-531D-493F-B4F5-5C7775B141D6}"/>
              </a:ext>
            </a:extLst>
          </p:cNvPr>
          <p:cNvCxnSpPr>
            <a:cxnSpLocks/>
          </p:cNvCxnSpPr>
          <p:nvPr/>
        </p:nvCxnSpPr>
        <p:spPr>
          <a:xfrm>
            <a:off x="5494079" y="1750740"/>
            <a:ext cx="0" cy="22890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BD7A8E-F0FD-4619-B20C-274C0032C6DF}"/>
              </a:ext>
            </a:extLst>
          </p:cNvPr>
          <p:cNvSpPr txBox="1"/>
          <p:nvPr/>
        </p:nvSpPr>
        <p:spPr>
          <a:xfrm>
            <a:off x="2154618" y="956461"/>
            <a:ext cx="2047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-1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Baselines:</a:t>
            </a:r>
          </a:p>
          <a:p>
            <a:r>
              <a:rPr lang="en-US" dirty="0"/>
              <a:t>• SHMI</a:t>
            </a:r>
            <a:r>
              <a:rPr lang="en-US" baseline="-25000" dirty="0"/>
              <a:t>-1 </a:t>
            </a:r>
            <a:r>
              <a:rPr lang="en-US" dirty="0">
                <a:solidFill>
                  <a:srgbClr val="FF0000"/>
                </a:solidFill>
              </a:rPr>
              <a:t>(or CQC, staff rec, or patient sat according to dependent variable)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-1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6FC2A-59AE-455D-8B0F-96E251517117}"/>
              </a:ext>
            </a:extLst>
          </p:cNvPr>
          <p:cNvSpPr/>
          <p:nvPr/>
        </p:nvSpPr>
        <p:spPr>
          <a:xfrm>
            <a:off x="77988" y="267629"/>
            <a:ext cx="2047684" cy="130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-1: 2016)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71108-69E4-4F9A-BCD4-9F1B4756B37A}"/>
              </a:ext>
            </a:extLst>
          </p:cNvPr>
          <p:cNvSpPr/>
          <p:nvPr/>
        </p:nvSpPr>
        <p:spPr>
          <a:xfrm>
            <a:off x="4632894" y="4039812"/>
            <a:ext cx="3038213" cy="889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Independent variable:</a:t>
            </a:r>
          </a:p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(index year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8C4B8-5A48-479F-A982-ED8103FA4635}"/>
              </a:ext>
            </a:extLst>
          </p:cNvPr>
          <p:cNvSpPr txBox="1"/>
          <p:nvPr/>
        </p:nvSpPr>
        <p:spPr>
          <a:xfrm>
            <a:off x="7459459" y="5008312"/>
            <a:ext cx="466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Lagged regression analysis: </a:t>
            </a:r>
            <a:r>
              <a:rPr lang="en-US" dirty="0"/>
              <a:t>After calculating </a:t>
            </a:r>
            <a:r>
              <a:rPr lang="el-GR" dirty="0"/>
              <a:t>β</a:t>
            </a:r>
            <a:r>
              <a:rPr lang="en-US" dirty="0"/>
              <a:t>s, compare values of </a:t>
            </a:r>
            <a:r>
              <a:rPr lang="el-GR" dirty="0"/>
              <a:t>β</a:t>
            </a:r>
            <a:r>
              <a:rPr lang="en-US" dirty="0"/>
              <a:t>s at the three time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-1</a:t>
            </a:r>
            <a:r>
              <a:rPr lang="en-US" dirty="0"/>
              <a:t> is the largest coefficient, then suggests that engagement leads to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+1</a:t>
            </a:r>
            <a:r>
              <a:rPr lang="en-US" dirty="0"/>
              <a:t> is the largest coefficient, then suggests that performance leads to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863C02-1769-4EEA-AB07-6BEC5E493910}"/>
              </a:ext>
            </a:extLst>
          </p:cNvPr>
          <p:cNvSpPr txBox="1"/>
          <p:nvPr/>
        </p:nvSpPr>
        <p:spPr>
          <a:xfrm>
            <a:off x="5529109" y="1803425"/>
            <a:ext cx="1885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0</a:t>
            </a:r>
          </a:p>
          <a:p>
            <a:r>
              <a:rPr lang="en-US" b="1" dirty="0"/>
              <a:t>Adjustments: </a:t>
            </a:r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0</a:t>
            </a:r>
            <a:endParaRPr lang="en-US" dirty="0"/>
          </a:p>
          <a:p>
            <a:endParaRPr lang="en-US" baseline="-25000" dirty="0"/>
          </a:p>
          <a:p>
            <a:endParaRPr lang="en-US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66346-304A-48BE-9298-E8A1AA23ADD1}"/>
              </a:ext>
            </a:extLst>
          </p:cNvPr>
          <p:cNvSpPr txBox="1"/>
          <p:nvPr/>
        </p:nvSpPr>
        <p:spPr>
          <a:xfrm>
            <a:off x="8175418" y="956461"/>
            <a:ext cx="2448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+1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+1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3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176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Badgett</dc:creator>
  <cp:lastModifiedBy>Robert Badgett</cp:lastModifiedBy>
  <cp:revision>36</cp:revision>
  <dcterms:created xsi:type="dcterms:W3CDTF">2019-05-12T00:21:17Z</dcterms:created>
  <dcterms:modified xsi:type="dcterms:W3CDTF">2019-05-19T23:50:33Z</dcterms:modified>
</cp:coreProperties>
</file>