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2" r:id="rId3"/>
    <p:sldId id="257" r:id="rId4"/>
    <p:sldId id="265" r:id="rId5"/>
    <p:sldId id="266" r:id="rId6"/>
    <p:sldId id="267" r:id="rId7"/>
    <p:sldId id="268" r:id="rId8"/>
    <p:sldId id="269" r:id="rId9"/>
    <p:sldId id="270" r:id="rId10"/>
    <p:sldId id="25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632C9A3-DDCE-45CB-A3C3-1BEF076DB112}">
          <p14:sldIdLst>
            <p14:sldId id="256"/>
            <p14:sldId id="272"/>
            <p14:sldId id="257"/>
            <p14:sldId id="265"/>
            <p14:sldId id="266"/>
            <p14:sldId id="267"/>
            <p14:sldId id="268"/>
            <p14:sldId id="269"/>
            <p14:sldId id="270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5" autoAdjust="0"/>
    <p:restoredTop sz="94660"/>
  </p:normalViewPr>
  <p:slideViewPr>
    <p:cSldViewPr>
      <p:cViewPr varScale="1">
        <p:scale>
          <a:sx n="68" d="100"/>
          <a:sy n="68" d="100"/>
        </p:scale>
        <p:origin x="5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F1CD0-56C6-4879-B30D-0D3129EBBC95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1F171-72D9-4648-B222-7E810EA1E9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7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1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947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6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4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35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1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2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3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9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3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3F7B-B737-4424-9DB3-C4618B0817C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1B725-DFAE-4F4F-A3CA-20CE6D0C20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96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badgett@kumc.edu" TargetMode="External"/><Relationship Id="rId2" Type="http://schemas.openxmlformats.org/officeDocument/2006/relationships/hyperlink" Target="https://ebmgt.github.io/spline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does spline regression work?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https://ebmgt.github.io/splines/</a:t>
            </a:r>
            <a:endParaRPr lang="en-US" dirty="0"/>
          </a:p>
          <a:p>
            <a:r>
              <a:rPr lang="en-US" dirty="0">
                <a:hlinkClick r:id="rId3"/>
              </a:rPr>
              <a:t>rbadgett@kumc.edu</a:t>
            </a:r>
            <a:endParaRPr lang="en-US" dirty="0"/>
          </a:p>
          <a:p>
            <a:r>
              <a:rPr lang="en-US" dirty="0"/>
              <a:t>02/05/2024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Roboto Condensed" panose="02000000000000000000" pitchFamily="2" charset="0"/>
              </a:rPr>
              <a:t>CC BY-SA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5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FA7672-E30E-2F3F-B200-84F33755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Optimal fit at 5 knots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: 0.817 (compared to 0038 with linear regression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E2A9F81-F971-B9F5-DC1A-ED6D39D6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regression: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pic>
        <p:nvPicPr>
          <p:cNvPr id="8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5800202B-52F1-60A2-4E43-644CE64D4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3429000"/>
            <a:ext cx="5123957" cy="256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49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5EFA39-1804-3443-E034-89000EEE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 an example plot of </a:t>
            </a:r>
            <a:br>
              <a:rPr lang="en-US" dirty="0"/>
            </a:br>
            <a:r>
              <a:rPr lang="en-US" dirty="0"/>
              <a:t>rates of events over time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BD8C1-9FDD-D191-33FD-8F7977BED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next 7 plots, note how</a:t>
            </a:r>
          </a:p>
          <a:p>
            <a:pPr lvl="1"/>
            <a:r>
              <a:rPr lang="en-US" dirty="0"/>
              <a:t> each knot (deflection) added to the curve improves the fit with the data points </a:t>
            </a:r>
          </a:p>
          <a:p>
            <a:pPr lvl="1"/>
            <a:r>
              <a:rPr lang="en-US" dirty="0"/>
              <a:t>until the final plot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 algn="r">
              <a:buNone/>
            </a:pPr>
            <a:r>
              <a:rPr lang="en-US" dirty="0"/>
              <a:t>Data source:</a:t>
            </a:r>
          </a:p>
          <a:p>
            <a:pPr marL="457200" lvl="1" indent="0" algn="r">
              <a:buNone/>
            </a:pPr>
            <a:r>
              <a:rPr lang="en-US" dirty="0"/>
              <a:t>https://ebmgt.github.io/copyright_case_studies/</a:t>
            </a:r>
          </a:p>
          <a:p>
            <a:pPr lvl="1"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1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lines&#10;&#10;Description automatically generated">
            <a:extLst>
              <a:ext uri="{FF2B5EF4-FFF2-40B4-BE49-F238E27FC236}">
                <a16:creationId xmlns:a16="http://schemas.microsoft.com/office/drawing/2014/main" id="{A18E7108-8178-3EB2-701B-962861C59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000"/>
            <a:ext cx="9143995" cy="4572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FAD4D16-B67A-0EF5-CCBA-6888E2A5F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Linear</a:t>
            </a:r>
            <a:r>
              <a:rPr lang="en-US" dirty="0"/>
              <a:t> regression (0 knots):</a:t>
            </a:r>
            <a:br>
              <a:rPr lang="en-US" dirty="0"/>
            </a:br>
            <a:r>
              <a:rPr lang="en-US" dirty="0"/>
              <a:t>insignificant</a:t>
            </a:r>
          </a:p>
        </p:txBody>
      </p:sp>
    </p:spTree>
    <p:extLst>
      <p:ext uri="{BB962C8B-B14F-4D97-AF65-F5344CB8AC3E}">
        <p14:creationId xmlns:p14="http://schemas.microsoft.com/office/powerpoint/2010/main" val="167743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510B-1F47-7AEE-6B75-066158C71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line with dots and lines&#10;&#10;Description automatically generated with medium confidence">
            <a:extLst>
              <a:ext uri="{FF2B5EF4-FFF2-40B4-BE49-F238E27FC236}">
                <a16:creationId xmlns:a16="http://schemas.microsoft.com/office/drawing/2014/main" id="{CDBA8AEA-8251-0736-2F19-DFD851199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" y="2288342"/>
            <a:ext cx="9139311" cy="4569658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AD36D4D9-A47E-1C63-6728-648BB92E7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rgbClr val="FF0000"/>
                </a:solidFill>
              </a:rPr>
              <a:t>Spline</a:t>
            </a:r>
            <a:r>
              <a:rPr lang="en-US" dirty="0"/>
              <a:t> regression (1 knot):</a:t>
            </a:r>
            <a:br>
              <a:rPr lang="en-US" dirty="0"/>
            </a:br>
            <a:r>
              <a:rPr lang="en-US" dirty="0"/>
              <a:t>significant</a:t>
            </a:r>
          </a:p>
        </p:txBody>
      </p:sp>
    </p:spTree>
    <p:extLst>
      <p:ext uri="{BB962C8B-B14F-4D97-AF65-F5344CB8AC3E}">
        <p14:creationId xmlns:p14="http://schemas.microsoft.com/office/powerpoint/2010/main" val="323599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015CF-ED01-E69A-2524-C45A2369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 (2 knots):</a:t>
            </a:r>
            <a:br>
              <a:rPr lang="en-US" dirty="0"/>
            </a:br>
            <a:r>
              <a:rPr lang="en-US" dirty="0"/>
              <a:t>no improvement</a:t>
            </a:r>
          </a:p>
        </p:txBody>
      </p:sp>
      <p:pic>
        <p:nvPicPr>
          <p:cNvPr id="5" name="Content Placeholder 4" descr="A graph with dots and lines&#10;&#10;Description automatically generated">
            <a:extLst>
              <a:ext uri="{FF2B5EF4-FFF2-40B4-BE49-F238E27FC236}">
                <a16:creationId xmlns:a16="http://schemas.microsoft.com/office/drawing/2014/main" id="{DC43B8A9-B203-C960-91B3-FF35410279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1515"/>
            <a:ext cx="9144000" cy="4572003"/>
          </a:xfrm>
        </p:spPr>
      </p:pic>
    </p:spTree>
    <p:extLst>
      <p:ext uri="{BB962C8B-B14F-4D97-AF65-F5344CB8AC3E}">
        <p14:creationId xmlns:p14="http://schemas.microsoft.com/office/powerpoint/2010/main" val="3332495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2306A70-6BF3-5079-9411-5260D56D4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 (3 knots)</a:t>
            </a:r>
            <a:br>
              <a:rPr lang="en-US" dirty="0"/>
            </a:br>
            <a:r>
              <a:rPr lang="en-US" dirty="0"/>
              <a:t>significant</a:t>
            </a:r>
          </a:p>
        </p:txBody>
      </p:sp>
      <p:pic>
        <p:nvPicPr>
          <p:cNvPr id="5" name="Content Placeholder 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6D64168A-7C25-3DDF-4908-A18C3F80A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5997"/>
            <a:ext cx="9144000" cy="4572003"/>
          </a:xfrm>
        </p:spPr>
      </p:pic>
    </p:spTree>
    <p:extLst>
      <p:ext uri="{BB962C8B-B14F-4D97-AF65-F5344CB8AC3E}">
        <p14:creationId xmlns:p14="http://schemas.microsoft.com/office/powerpoint/2010/main" val="1833132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04BD-9F15-7608-A444-B8CEED3B9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 (4 knots)</a:t>
            </a:r>
            <a:br>
              <a:rPr lang="en-US" dirty="0"/>
            </a:br>
            <a:r>
              <a:rPr lang="en-US" dirty="0"/>
              <a:t>no improvement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1B4466A0-80E1-A76E-73BA-6AA96428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5997"/>
            <a:ext cx="9144000" cy="4572003"/>
          </a:xfrm>
        </p:spPr>
      </p:pic>
    </p:spTree>
    <p:extLst>
      <p:ext uri="{BB962C8B-B14F-4D97-AF65-F5344CB8AC3E}">
        <p14:creationId xmlns:p14="http://schemas.microsoft.com/office/powerpoint/2010/main" val="2327701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A720-DAFF-B648-DCE8-DD948BF05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 (5 knots)</a:t>
            </a:r>
            <a:br>
              <a:rPr lang="en-US" dirty="0"/>
            </a:br>
            <a:r>
              <a:rPr lang="en-US" dirty="0"/>
              <a:t>This is the final plot that improves fit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433F475C-4D47-6A30-0E5B-B2EC1731E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21856"/>
            <a:ext cx="9144000" cy="4572003"/>
          </a:xfrm>
        </p:spPr>
      </p:pic>
    </p:spTree>
    <p:extLst>
      <p:ext uri="{BB962C8B-B14F-4D97-AF65-F5344CB8AC3E}">
        <p14:creationId xmlns:p14="http://schemas.microsoft.com/office/powerpoint/2010/main" val="583687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DCA7A-F1C6-6DF6-F304-9E211F20F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/>
              <a:t>Spline regression (6 knots)</a:t>
            </a:r>
            <a:br>
              <a:rPr lang="en-US" dirty="0"/>
            </a:br>
            <a:r>
              <a:rPr lang="en-US" b="1" i="1" dirty="0"/>
              <a:t>no</a:t>
            </a:r>
            <a:r>
              <a:rPr lang="en-US" dirty="0"/>
              <a:t> improvement with </a:t>
            </a:r>
            <a:r>
              <a:rPr lang="en-US" i="1" dirty="0"/>
              <a:t>6 or more knots</a:t>
            </a:r>
          </a:p>
        </p:txBody>
      </p:sp>
      <p:pic>
        <p:nvPicPr>
          <p:cNvPr id="5" name="Content Placeholder 4" descr="A graph with red and blue dots&#10;&#10;Description automatically generated">
            <a:extLst>
              <a:ext uri="{FF2B5EF4-FFF2-40B4-BE49-F238E27FC236}">
                <a16:creationId xmlns:a16="http://schemas.microsoft.com/office/drawing/2014/main" id="{D445E784-4023-63C3-F593-BD67C7E8C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8409"/>
            <a:ext cx="9144000" cy="4572003"/>
          </a:xfrm>
        </p:spPr>
      </p:pic>
    </p:spTree>
    <p:extLst>
      <p:ext uri="{BB962C8B-B14F-4D97-AF65-F5344CB8AC3E}">
        <p14:creationId xmlns:p14="http://schemas.microsoft.com/office/powerpoint/2010/main" val="2483247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172</Words>
  <Application>Microsoft Office PowerPoint</Application>
  <PresentationFormat>On-screen Show (4:3)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Roboto Condensed</vt:lpstr>
      <vt:lpstr>Office Theme</vt:lpstr>
      <vt:lpstr>How does spline regression work?</vt:lpstr>
      <vt:lpstr>In an example plot of  rates of events over time</vt:lpstr>
      <vt:lpstr>Linear regression (0 knots): insignificant</vt:lpstr>
      <vt:lpstr>Spline regression (1 knot): significant</vt:lpstr>
      <vt:lpstr>Spline regression (2 knots): no improvement</vt:lpstr>
      <vt:lpstr>Spline regression (3 knots) significant</vt:lpstr>
      <vt:lpstr>Spline regression (4 knots) no improvement</vt:lpstr>
      <vt:lpstr>Spline regression (5 knots) This is the final plot that improves fit</vt:lpstr>
      <vt:lpstr>Spline regression (6 knots) no improvement with 6 or more knots</vt:lpstr>
      <vt:lpstr>Spline regression: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does multiple regression work?</dc:title>
  <dc:creator>Robert Badgett</dc:creator>
  <cp:lastModifiedBy>Bob Badgett</cp:lastModifiedBy>
  <cp:revision>29</cp:revision>
  <dcterms:created xsi:type="dcterms:W3CDTF">2015-04-07T01:36:53Z</dcterms:created>
  <dcterms:modified xsi:type="dcterms:W3CDTF">2025-02-05T19:31:56Z</dcterms:modified>
</cp:coreProperties>
</file>