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264" r:id="rId2"/>
    <p:sldId id="265" r:id="rId3"/>
    <p:sldId id="266" r:id="rId4"/>
    <p:sldId id="268" r:id="rId5"/>
    <p:sldId id="267" r:id="rId6"/>
    <p:sldId id="269" r:id="rId7"/>
    <p:sldId id="270" r:id="rId8"/>
    <p:sldId id="271" r:id="rId9"/>
    <p:sldId id="272" r:id="rId10"/>
    <p:sldId id="273" r:id="rId11"/>
    <p:sldId id="274"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80" d="100"/>
          <a:sy n="80" d="100"/>
        </p:scale>
        <p:origin x="58"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4/25/2019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4/25/2019</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4/25/2019</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4/25/2019</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4/25/2019</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4/25/2019</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4/25/2019</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4/25/2019</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4/25/2019</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4/25/2019</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4/25/2019</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4/25/2019</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4/25/2019</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ixabay.com/en/text-mining-icon-data-mining-icon-2793702/" TargetMode="External"/><Relationship Id="rId3" Type="http://schemas.openxmlformats.org/officeDocument/2006/relationships/image" Target="../media/image1.jp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rainbowtux.blogspot.com/2012/10/an-introduction-to-sctp.html" TargetMode="External"/><Relationship Id="rId5" Type="http://schemas.openxmlformats.org/officeDocument/2006/relationships/image" Target="../media/image2.png"/><Relationship Id="rId10" Type="http://schemas.openxmlformats.org/officeDocument/2006/relationships/hyperlink" Target="http://www.tonybates.ca/2016/01/04/book-review-the-future-of-the-professions-including-teaching/" TargetMode="External"/><Relationship Id="rId4" Type="http://schemas.openxmlformats.org/officeDocument/2006/relationships/hyperlink" Target="https://pixabay.com/en/artificial-intelligence-ai-robot-2228610/" TargetMode="External"/><Relationship Id="rId9"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2696A1A4-8E43-47F6-A6DC-A9ADAB053D8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414545" y="1119308"/>
            <a:ext cx="2471202" cy="2481560"/>
          </a:xfrm>
          <a:prstGeom prst="ellipse">
            <a:avLst/>
          </a:prstGeom>
          <a:ln w="63500" cap="rnd">
            <a:solidFill>
              <a:srgbClr val="333333"/>
            </a:solidFill>
          </a:ln>
          <a:effectLst>
            <a:outerShdw blurRad="50800" dist="38100" dir="2700000" algn="tl"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Scraping the Web for Data</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a:solidFill>
                  <a:srgbClr val="E7E6E6"/>
                </a:solidFill>
                <a:latin typeface="Segoe UI" panose="020B0502040204020203" pitchFamily="34" charset="0"/>
                <a:cs typeface="Segoe UI" panose="020B0502040204020203" pitchFamily="34" charset="0"/>
              </a:rPr>
              <a:t>An unsupervised method for gathering data</a:t>
            </a:r>
          </a:p>
        </p:txBody>
      </p:sp>
      <p:pic>
        <p:nvPicPr>
          <p:cNvPr id="11" name="Graphic 10">
            <a:extLst>
              <a:ext uri="{FF2B5EF4-FFF2-40B4-BE49-F238E27FC236}">
                <a16:creationId xmlns:a16="http://schemas.microsoft.com/office/drawing/2014/main" id="{18A239E6-97C0-4A74-8E7A-C9FD39A8C92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14839" y="983211"/>
            <a:ext cx="2860465" cy="2860465"/>
          </a:xfrm>
          <a:prstGeom prst="rect">
            <a:avLst/>
          </a:prstGeom>
        </p:spPr>
      </p:pic>
      <p:pic>
        <p:nvPicPr>
          <p:cNvPr id="5" name="Graphic 4">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202605" y="1357544"/>
            <a:ext cx="2968835" cy="2348544"/>
          </a:xfrm>
          <a:prstGeom prst="rect">
            <a:avLst/>
          </a:prstGeom>
        </p:spPr>
      </p:pic>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8608-C143-40AB-AF28-A3CFE6A98FE2}"/>
              </a:ext>
            </a:extLst>
          </p:cNvPr>
          <p:cNvSpPr>
            <a:spLocks noGrp="1"/>
          </p:cNvSpPr>
          <p:nvPr>
            <p:ph type="title"/>
          </p:nvPr>
        </p:nvSpPr>
        <p:spPr/>
        <p:txBody>
          <a:bodyPr/>
          <a:lstStyle/>
          <a:p>
            <a:r>
              <a:rPr lang="en-US" dirty="0"/>
              <a:t>Results – LDA analysis (35% similarity)</a:t>
            </a:r>
          </a:p>
        </p:txBody>
      </p:sp>
      <p:pic>
        <p:nvPicPr>
          <p:cNvPr id="1026" name="Picture 2" descr="https://lh3.googleusercontent.com/g7gW01r4Wb09sVGpT0R1uPvTyagmjR2Uemkx0ht4dENCcMkE0-IQnN82s5XWdAyfTBoxsxdzjPHThxsPZ2YpDzX_ABcpppWwtEh-Lzng0zKVDLADFf3eGkZwQelQLSeC_fAC1Tht">
            <a:extLst>
              <a:ext uri="{FF2B5EF4-FFF2-40B4-BE49-F238E27FC236}">
                <a16:creationId xmlns:a16="http://schemas.microsoft.com/office/drawing/2014/main" id="{EB6E07A8-6B13-4EA5-8F0A-A95DF0E5A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099" y="1368425"/>
            <a:ext cx="9763125" cy="512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04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7A00F-2C5F-49E6-B5A0-F2AED2B3098B}"/>
              </a:ext>
            </a:extLst>
          </p:cNvPr>
          <p:cNvSpPr>
            <a:spLocks noGrp="1"/>
          </p:cNvSpPr>
          <p:nvPr>
            <p:ph type="title"/>
          </p:nvPr>
        </p:nvSpPr>
        <p:spPr/>
        <p:txBody>
          <a:bodyPr/>
          <a:lstStyle/>
          <a:p>
            <a:r>
              <a:rPr lang="en-US" dirty="0"/>
              <a:t>Results – LDA analysis (40% similarity)</a:t>
            </a:r>
          </a:p>
        </p:txBody>
      </p:sp>
      <p:pic>
        <p:nvPicPr>
          <p:cNvPr id="2050" name="Picture 2" descr="https://lh5.googleusercontent.com/_nzG3a4VbB2NjJnqXdN9QdOm3rPdAOevZxeMD0s31PENPF-9keR75fwtULXp2b2vPrTWiTxK2nPk0yZ92V7U7jUGY2tZCasylLq1WmH_WIYF-dHK9L5dgZcNgRzlN5yls98uoEAi">
            <a:extLst>
              <a:ext uri="{FF2B5EF4-FFF2-40B4-BE49-F238E27FC236}">
                <a16:creationId xmlns:a16="http://schemas.microsoft.com/office/drawing/2014/main" id="{07FB7C09-E800-4E57-B421-351485DED7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091170" cy="4763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144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D160-B560-43A8-85D6-EB20371EC12C}"/>
              </a:ext>
            </a:extLst>
          </p:cNvPr>
          <p:cNvSpPr>
            <a:spLocks noGrp="1"/>
          </p:cNvSpPr>
          <p:nvPr>
            <p:ph type="title"/>
          </p:nvPr>
        </p:nvSpPr>
        <p:spPr/>
        <p:txBody>
          <a:bodyPr/>
          <a:lstStyle/>
          <a:p>
            <a:r>
              <a:rPr lang="en-US" dirty="0"/>
              <a:t>Results – Sentiment Analysis</a:t>
            </a:r>
          </a:p>
        </p:txBody>
      </p:sp>
      <p:pic>
        <p:nvPicPr>
          <p:cNvPr id="3074" name="Picture 2" descr="https://lh3.googleusercontent.com/5RdGfsp7WLExX3HufTkxSfmhOgFNbOquBwC6nmUbXoIRGxEJacl49BadrNJRk_cA6Z3GgUj8OpPY1GJraN1lR07uU1SHdoYtT_K-yil3fJ6f0Al6KHH_UitMIXNLP-tcZNotXpy4">
            <a:extLst>
              <a:ext uri="{FF2B5EF4-FFF2-40B4-BE49-F238E27FC236}">
                <a16:creationId xmlns:a16="http://schemas.microsoft.com/office/drawing/2014/main" id="{DE287005-F186-407F-9B3B-216B3470E6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573739"/>
            <a:ext cx="5801784" cy="43513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3.googleusercontent.com/5RdGfsp7WLExX3HufTkxSfmhOgFNbOquBwC6nmUbXoIRGxEJacl49BadrNJRk_cA6Z3GgUj8OpPY1GJraN1lR07uU1SHdoYtT_K-yil3fJ6f0Al6KHH_UitMIXNLP-tcZNotXpy4">
            <a:extLst>
              <a:ext uri="{FF2B5EF4-FFF2-40B4-BE49-F238E27FC236}">
                <a16:creationId xmlns:a16="http://schemas.microsoft.com/office/drawing/2014/main" id="{502BCA13-3F1C-4386-83BB-A3EB9D564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4591" y="1664753"/>
            <a:ext cx="5519209" cy="4169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737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7402-4FB7-4999-B209-41B98641AA0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7DE6E1F-3E78-45AD-AD62-6026DE8988B4}"/>
              </a:ext>
            </a:extLst>
          </p:cNvPr>
          <p:cNvSpPr>
            <a:spLocks noGrp="1"/>
          </p:cNvSpPr>
          <p:nvPr>
            <p:ph idx="1"/>
          </p:nvPr>
        </p:nvSpPr>
        <p:spPr/>
        <p:txBody>
          <a:bodyPr/>
          <a:lstStyle/>
          <a:p>
            <a:r>
              <a:rPr lang="en-US" dirty="0"/>
              <a:t>All data is collectible</a:t>
            </a:r>
          </a:p>
          <a:p>
            <a:endParaRPr lang="en-US" dirty="0"/>
          </a:p>
          <a:p>
            <a:r>
              <a:rPr lang="en-US" dirty="0"/>
              <a:t>Our method provides a viable way to extract and sanitize data without supervision</a:t>
            </a:r>
          </a:p>
        </p:txBody>
      </p:sp>
    </p:spTree>
    <p:extLst>
      <p:ext uri="{BB962C8B-B14F-4D97-AF65-F5344CB8AC3E}">
        <p14:creationId xmlns:p14="http://schemas.microsoft.com/office/powerpoint/2010/main" val="3500382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6B51-7C5F-45B8-81C6-F513EA8FC7C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4D7D70C-0EFE-4994-A938-239D7216D661}"/>
              </a:ext>
            </a:extLst>
          </p:cNvPr>
          <p:cNvSpPr>
            <a:spLocks noGrp="1"/>
          </p:cNvSpPr>
          <p:nvPr>
            <p:ph idx="1"/>
          </p:nvPr>
        </p:nvSpPr>
        <p:spPr/>
        <p:txBody>
          <a:bodyPr/>
          <a:lstStyle/>
          <a:p>
            <a:r>
              <a:rPr lang="en-US" dirty="0"/>
              <a:t>Machine Learning requires sizeable data</a:t>
            </a:r>
          </a:p>
          <a:p>
            <a:r>
              <a:rPr lang="en-US" dirty="0"/>
              <a:t>The internet is riddled with data, but it there’s not much structure</a:t>
            </a:r>
          </a:p>
          <a:p>
            <a:r>
              <a:rPr lang="en-US" dirty="0"/>
              <a:t>Makes it difficult to automate processes to mine data</a:t>
            </a:r>
          </a:p>
        </p:txBody>
      </p:sp>
    </p:spTree>
    <p:extLst>
      <p:ext uri="{BB962C8B-B14F-4D97-AF65-F5344CB8AC3E}">
        <p14:creationId xmlns:p14="http://schemas.microsoft.com/office/powerpoint/2010/main" val="2368365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7A13-75C0-4818-9B13-AD967A49B1EF}"/>
              </a:ext>
            </a:extLst>
          </p:cNvPr>
          <p:cNvSpPr>
            <a:spLocks noGrp="1"/>
          </p:cNvSpPr>
          <p:nvPr>
            <p:ph type="title"/>
          </p:nvPr>
        </p:nvSpPr>
        <p:spPr/>
        <p:txBody>
          <a:bodyPr/>
          <a:lstStyle/>
          <a:p>
            <a:r>
              <a:rPr lang="en-US" dirty="0"/>
              <a:t>Web scraping challenges</a:t>
            </a:r>
          </a:p>
        </p:txBody>
      </p:sp>
      <p:sp>
        <p:nvSpPr>
          <p:cNvPr id="3" name="Content Placeholder 2">
            <a:extLst>
              <a:ext uri="{FF2B5EF4-FFF2-40B4-BE49-F238E27FC236}">
                <a16:creationId xmlns:a16="http://schemas.microsoft.com/office/drawing/2014/main" id="{DF16155D-A61A-4121-82BB-7A500B6A1405}"/>
              </a:ext>
            </a:extLst>
          </p:cNvPr>
          <p:cNvSpPr>
            <a:spLocks noGrp="1"/>
          </p:cNvSpPr>
          <p:nvPr>
            <p:ph idx="1"/>
          </p:nvPr>
        </p:nvSpPr>
        <p:spPr/>
        <p:txBody>
          <a:bodyPr/>
          <a:lstStyle/>
          <a:p>
            <a:r>
              <a:rPr lang="en-US" dirty="0"/>
              <a:t>A lot….</a:t>
            </a:r>
          </a:p>
          <a:p>
            <a:endParaRPr lang="en-US" dirty="0"/>
          </a:p>
        </p:txBody>
      </p:sp>
    </p:spTree>
    <p:extLst>
      <p:ext uri="{BB962C8B-B14F-4D97-AF65-F5344CB8AC3E}">
        <p14:creationId xmlns:p14="http://schemas.microsoft.com/office/powerpoint/2010/main" val="4040691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6484-DE7F-4211-9723-1EE2FF500C9B}"/>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73248497-2A65-44AD-92BF-E96E0A90CA24}"/>
              </a:ext>
            </a:extLst>
          </p:cNvPr>
          <p:cNvSpPr>
            <a:spLocks noGrp="1"/>
          </p:cNvSpPr>
          <p:nvPr>
            <p:ph idx="1"/>
          </p:nvPr>
        </p:nvSpPr>
        <p:spPr/>
        <p:txBody>
          <a:bodyPr/>
          <a:lstStyle/>
          <a:p>
            <a:r>
              <a:rPr lang="en-US" dirty="0"/>
              <a:t>Spider</a:t>
            </a:r>
          </a:p>
          <a:p>
            <a:pPr lvl="1"/>
            <a:r>
              <a:rPr lang="en-US" dirty="0"/>
              <a:t>Two classes defined to scrape websites</a:t>
            </a:r>
          </a:p>
          <a:p>
            <a:pPr lvl="2"/>
            <a:r>
              <a:rPr lang="en-US" dirty="0"/>
              <a:t>Politico</a:t>
            </a:r>
          </a:p>
          <a:p>
            <a:pPr lvl="2"/>
            <a:r>
              <a:rPr lang="en-US" dirty="0"/>
              <a:t>Fox News</a:t>
            </a:r>
          </a:p>
          <a:p>
            <a:pPr lvl="1"/>
            <a:endParaRPr lang="en-US" dirty="0"/>
          </a:p>
          <a:p>
            <a:r>
              <a:rPr lang="en-US" dirty="0"/>
              <a:t>Text Agent</a:t>
            </a:r>
          </a:p>
          <a:p>
            <a:pPr lvl="1"/>
            <a:r>
              <a:rPr lang="en-US" dirty="0"/>
              <a:t>Encapsulates some basic NLP operations</a:t>
            </a:r>
          </a:p>
          <a:p>
            <a:pPr lvl="2"/>
            <a:r>
              <a:rPr lang="en-US" dirty="0"/>
              <a:t>TF-IDF word vectorization</a:t>
            </a:r>
          </a:p>
          <a:p>
            <a:pPr lvl="2"/>
            <a:r>
              <a:rPr lang="en-US" dirty="0"/>
              <a:t>Cosine Similarity</a:t>
            </a:r>
          </a:p>
          <a:p>
            <a:pPr lvl="2"/>
            <a:r>
              <a:rPr lang="en-US" dirty="0"/>
              <a:t>Appending to ontology</a:t>
            </a:r>
          </a:p>
          <a:p>
            <a:pPr lvl="1"/>
            <a:endParaRPr lang="en-US" dirty="0"/>
          </a:p>
        </p:txBody>
      </p:sp>
    </p:spTree>
    <p:extLst>
      <p:ext uri="{BB962C8B-B14F-4D97-AF65-F5344CB8AC3E}">
        <p14:creationId xmlns:p14="http://schemas.microsoft.com/office/powerpoint/2010/main" val="170013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5392D-F1E2-4AF1-91CE-3D5F75650A79}"/>
              </a:ext>
            </a:extLst>
          </p:cNvPr>
          <p:cNvSpPr>
            <a:spLocks noGrp="1"/>
          </p:cNvSpPr>
          <p:nvPr>
            <p:ph type="title"/>
          </p:nvPr>
        </p:nvSpPr>
        <p:spPr/>
        <p:txBody>
          <a:bodyPr/>
          <a:lstStyle/>
          <a:p>
            <a:r>
              <a:rPr lang="en-US" dirty="0"/>
              <a:t>Procedure</a:t>
            </a:r>
          </a:p>
        </p:txBody>
      </p:sp>
      <p:sp>
        <p:nvSpPr>
          <p:cNvPr id="3" name="Content Placeholder 2">
            <a:extLst>
              <a:ext uri="{FF2B5EF4-FFF2-40B4-BE49-F238E27FC236}">
                <a16:creationId xmlns:a16="http://schemas.microsoft.com/office/drawing/2014/main" id="{1A544B41-2CB6-4665-8E56-8F8883FC3A69}"/>
              </a:ext>
            </a:extLst>
          </p:cNvPr>
          <p:cNvSpPr>
            <a:spLocks noGrp="1"/>
          </p:cNvSpPr>
          <p:nvPr>
            <p:ph idx="1"/>
          </p:nvPr>
        </p:nvSpPr>
        <p:spPr/>
        <p:txBody>
          <a:bodyPr/>
          <a:lstStyle/>
          <a:p>
            <a:pPr marL="514350" indent="-514350">
              <a:buFont typeface="+mj-lt"/>
              <a:buAutoNum type="arabicPeriod"/>
            </a:pPr>
            <a:r>
              <a:rPr lang="en-US" dirty="0"/>
              <a:t>Text Agent is initialized with the following</a:t>
            </a:r>
          </a:p>
          <a:p>
            <a:pPr lvl="1"/>
            <a:r>
              <a:rPr lang="en-US" dirty="0"/>
              <a:t>Text sample: should encompass a general topic the user wants</a:t>
            </a:r>
          </a:p>
          <a:p>
            <a:pPr lvl="1"/>
            <a:r>
              <a:rPr lang="en-US" dirty="0"/>
              <a:t>Similarity threshold</a:t>
            </a:r>
          </a:p>
          <a:p>
            <a:pPr marL="514350" indent="-514350">
              <a:buFont typeface="+mj-lt"/>
              <a:buAutoNum type="arabicPeriod"/>
            </a:pPr>
            <a:r>
              <a:rPr lang="en-US" dirty="0"/>
              <a:t>Spider carries a Text Agent through the target website</a:t>
            </a:r>
          </a:p>
          <a:p>
            <a:pPr marL="514350" indent="-514350">
              <a:buFont typeface="+mj-lt"/>
              <a:buAutoNum type="arabicPeriod"/>
            </a:pPr>
            <a:r>
              <a:rPr lang="en-US" dirty="0"/>
              <a:t>Spider scrapes articles from sites and passes them to the agent</a:t>
            </a:r>
          </a:p>
          <a:p>
            <a:pPr marL="514350" indent="-514350">
              <a:buFont typeface="+mj-lt"/>
              <a:buAutoNum type="arabicPeriod"/>
            </a:pPr>
            <a:r>
              <a:rPr lang="en-US" dirty="0"/>
              <a:t>Agent computes a similarity between initial sample and current text</a:t>
            </a:r>
          </a:p>
          <a:p>
            <a:pPr marL="514350" indent="-514350">
              <a:buFont typeface="+mj-lt"/>
              <a:buAutoNum type="arabicPeriod"/>
            </a:pPr>
            <a:r>
              <a:rPr lang="en-US" dirty="0"/>
              <a:t>If text is similar enough, append and continue</a:t>
            </a:r>
          </a:p>
          <a:p>
            <a:pPr lvl="1"/>
            <a:r>
              <a:rPr lang="en-US" dirty="0"/>
              <a:t>Else, stop expanding on child links</a:t>
            </a:r>
          </a:p>
        </p:txBody>
      </p:sp>
    </p:spTree>
    <p:extLst>
      <p:ext uri="{BB962C8B-B14F-4D97-AF65-F5344CB8AC3E}">
        <p14:creationId xmlns:p14="http://schemas.microsoft.com/office/powerpoint/2010/main" val="3284895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0F2C-F512-4A9E-BA0C-678F69BF3998}"/>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F57174A2-822D-4A1B-B068-AFDA20B357A3}"/>
              </a:ext>
            </a:extLst>
          </p:cNvPr>
          <p:cNvSpPr>
            <a:spLocks noGrp="1"/>
          </p:cNvSpPr>
          <p:nvPr>
            <p:ph idx="1"/>
          </p:nvPr>
        </p:nvSpPr>
        <p:spPr/>
        <p:txBody>
          <a:bodyPr/>
          <a:lstStyle/>
          <a:p>
            <a:r>
              <a:rPr lang="en-US" dirty="0"/>
              <a:t>Demonstrate that any data is collectible</a:t>
            </a:r>
          </a:p>
          <a:p>
            <a:endParaRPr lang="en-US" dirty="0"/>
          </a:p>
          <a:p>
            <a:r>
              <a:rPr lang="en-US" dirty="0"/>
              <a:t>Gather relevant data with our current method</a:t>
            </a:r>
          </a:p>
          <a:p>
            <a:endParaRPr lang="en-US" dirty="0"/>
          </a:p>
          <a:p>
            <a:r>
              <a:rPr lang="en-US" dirty="0"/>
              <a:t>Find an adequate value for similarity</a:t>
            </a:r>
          </a:p>
          <a:p>
            <a:endParaRPr lang="en-US" dirty="0"/>
          </a:p>
          <a:p>
            <a:r>
              <a:rPr lang="en-US" dirty="0"/>
              <a:t>Demonstrate one potential use for this kind of text mining</a:t>
            </a:r>
          </a:p>
        </p:txBody>
      </p:sp>
    </p:spTree>
    <p:extLst>
      <p:ext uri="{BB962C8B-B14F-4D97-AF65-F5344CB8AC3E}">
        <p14:creationId xmlns:p14="http://schemas.microsoft.com/office/powerpoint/2010/main" val="3949812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558F4-C449-439B-A58C-D7BA44A20122}"/>
              </a:ext>
            </a:extLst>
          </p:cNvPr>
          <p:cNvSpPr>
            <a:spLocks noGrp="1"/>
          </p:cNvSpPr>
          <p:nvPr>
            <p:ph type="title"/>
          </p:nvPr>
        </p:nvSpPr>
        <p:spPr/>
        <p:txBody>
          <a:bodyPr/>
          <a:lstStyle/>
          <a:p>
            <a:r>
              <a:rPr lang="en-US" dirty="0"/>
              <a:t>Technique overview</a:t>
            </a:r>
          </a:p>
        </p:txBody>
      </p:sp>
      <p:sp>
        <p:nvSpPr>
          <p:cNvPr id="3" name="Content Placeholder 2">
            <a:extLst>
              <a:ext uri="{FF2B5EF4-FFF2-40B4-BE49-F238E27FC236}">
                <a16:creationId xmlns:a16="http://schemas.microsoft.com/office/drawing/2014/main" id="{8591F78D-FED0-4901-BBBA-AEE3E9644C83}"/>
              </a:ext>
            </a:extLst>
          </p:cNvPr>
          <p:cNvSpPr>
            <a:spLocks noGrp="1"/>
          </p:cNvSpPr>
          <p:nvPr>
            <p:ph idx="1"/>
          </p:nvPr>
        </p:nvSpPr>
        <p:spPr/>
        <p:txBody>
          <a:bodyPr/>
          <a:lstStyle/>
          <a:p>
            <a:r>
              <a:rPr lang="en-US" dirty="0" err="1"/>
              <a:t>Scrapy</a:t>
            </a:r>
            <a:endParaRPr lang="en-US" dirty="0"/>
          </a:p>
          <a:p>
            <a:pPr lvl="1"/>
            <a:r>
              <a:rPr lang="en-US" dirty="0"/>
              <a:t>Spider looks for articles in website based on rules</a:t>
            </a:r>
          </a:p>
          <a:p>
            <a:pPr lvl="1"/>
            <a:endParaRPr lang="en-US" dirty="0"/>
          </a:p>
          <a:p>
            <a:r>
              <a:rPr lang="en-US" dirty="0"/>
              <a:t>Latent </a:t>
            </a:r>
            <a:r>
              <a:rPr lang="en-US" dirty="0" err="1"/>
              <a:t>Drichlet</a:t>
            </a:r>
            <a:r>
              <a:rPr lang="en-US" dirty="0"/>
              <a:t> Allocation</a:t>
            </a:r>
          </a:p>
          <a:p>
            <a:pPr lvl="1"/>
            <a:r>
              <a:rPr lang="en-US" dirty="0"/>
              <a:t>Used to visualize </a:t>
            </a:r>
            <a:r>
              <a:rPr lang="en-US" i="1" dirty="0"/>
              <a:t>concepts</a:t>
            </a:r>
          </a:p>
          <a:p>
            <a:pPr lvl="1"/>
            <a:endParaRPr lang="en-US" i="1" dirty="0"/>
          </a:p>
          <a:p>
            <a:r>
              <a:rPr lang="en-US" dirty="0"/>
              <a:t>Sentiment analysis</a:t>
            </a:r>
          </a:p>
          <a:p>
            <a:pPr lvl="1"/>
            <a:r>
              <a:rPr lang="en-US" dirty="0"/>
              <a:t>Provides a metric for sentiment in text</a:t>
            </a:r>
          </a:p>
          <a:p>
            <a:pPr lvl="2"/>
            <a:r>
              <a:rPr lang="en-US" dirty="0"/>
              <a:t>Sentiments are scored in their positive, negative, neutral and composite attributes</a:t>
            </a:r>
          </a:p>
          <a:p>
            <a:pPr lvl="1"/>
            <a:r>
              <a:rPr lang="en-US" dirty="0"/>
              <a:t>Lexical rule dictionary used for this study</a:t>
            </a:r>
          </a:p>
          <a:p>
            <a:pPr lvl="1"/>
            <a:endParaRPr lang="en-US" i="1" dirty="0"/>
          </a:p>
          <a:p>
            <a:endParaRPr lang="en-US" dirty="0"/>
          </a:p>
        </p:txBody>
      </p:sp>
    </p:spTree>
    <p:extLst>
      <p:ext uri="{BB962C8B-B14F-4D97-AF65-F5344CB8AC3E}">
        <p14:creationId xmlns:p14="http://schemas.microsoft.com/office/powerpoint/2010/main" val="3696350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581A-D429-4D3C-B2DC-6C56ECD89948}"/>
              </a:ext>
            </a:extLst>
          </p:cNvPr>
          <p:cNvSpPr>
            <a:spLocks noGrp="1"/>
          </p:cNvSpPr>
          <p:nvPr>
            <p:ph type="title"/>
          </p:nvPr>
        </p:nvSpPr>
        <p:spPr/>
        <p:txBody>
          <a:bodyPr/>
          <a:lstStyle/>
          <a:p>
            <a:r>
              <a:rPr lang="en-US" dirty="0"/>
              <a:t>Results – Items scrapped</a:t>
            </a:r>
          </a:p>
        </p:txBody>
      </p:sp>
      <p:sp>
        <p:nvSpPr>
          <p:cNvPr id="3" name="Content Placeholder 2">
            <a:extLst>
              <a:ext uri="{FF2B5EF4-FFF2-40B4-BE49-F238E27FC236}">
                <a16:creationId xmlns:a16="http://schemas.microsoft.com/office/drawing/2014/main" id="{8D6C18AE-FBBE-4193-980B-D167CAA0D7BE}"/>
              </a:ext>
            </a:extLst>
          </p:cNvPr>
          <p:cNvSpPr>
            <a:spLocks noGrp="1"/>
          </p:cNvSpPr>
          <p:nvPr>
            <p:ph idx="1"/>
          </p:nvPr>
        </p:nvSpPr>
        <p:spPr/>
        <p:txBody>
          <a:bodyPr/>
          <a:lstStyle/>
          <a:p>
            <a:r>
              <a:rPr lang="en-US" dirty="0"/>
              <a:t>Politico spider</a:t>
            </a:r>
          </a:p>
          <a:p>
            <a:pPr lvl="1"/>
            <a:r>
              <a:rPr lang="en-US" dirty="0"/>
              <a:t>Mueller articles: 117</a:t>
            </a:r>
          </a:p>
          <a:p>
            <a:pPr lvl="1"/>
            <a:r>
              <a:rPr lang="en-US" dirty="0"/>
              <a:t>2020 Election articles: 54</a:t>
            </a:r>
          </a:p>
          <a:p>
            <a:pPr lvl="1"/>
            <a:endParaRPr lang="en-US" dirty="0"/>
          </a:p>
          <a:p>
            <a:r>
              <a:rPr lang="en-US" dirty="0"/>
              <a:t>Fox News spider</a:t>
            </a:r>
          </a:p>
          <a:p>
            <a:pPr lvl="1"/>
            <a:r>
              <a:rPr lang="en-US" dirty="0"/>
              <a:t>Mueller articles: 168</a:t>
            </a:r>
          </a:p>
          <a:p>
            <a:pPr lvl="1"/>
            <a:r>
              <a:rPr lang="en-US" dirty="0"/>
              <a:t>2020 Election articles: 24</a:t>
            </a:r>
          </a:p>
        </p:txBody>
      </p:sp>
    </p:spTree>
    <p:extLst>
      <p:ext uri="{BB962C8B-B14F-4D97-AF65-F5344CB8AC3E}">
        <p14:creationId xmlns:p14="http://schemas.microsoft.com/office/powerpoint/2010/main" val="191496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6BB9B4E-C97B-45EF-96CA-074F8CC4A8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4878" y="709613"/>
            <a:ext cx="9062244" cy="6262687"/>
          </a:xfrm>
        </p:spPr>
      </p:pic>
      <p:sp>
        <p:nvSpPr>
          <p:cNvPr id="2" name="Title 1">
            <a:extLst>
              <a:ext uri="{FF2B5EF4-FFF2-40B4-BE49-F238E27FC236}">
                <a16:creationId xmlns:a16="http://schemas.microsoft.com/office/drawing/2014/main" id="{37949136-CF15-4F6B-933B-ABC1121D6B11}"/>
              </a:ext>
            </a:extLst>
          </p:cNvPr>
          <p:cNvSpPr>
            <a:spLocks noGrp="1"/>
          </p:cNvSpPr>
          <p:nvPr>
            <p:ph type="title"/>
          </p:nvPr>
        </p:nvSpPr>
        <p:spPr/>
        <p:txBody>
          <a:bodyPr/>
          <a:lstStyle/>
          <a:p>
            <a:r>
              <a:rPr lang="en-US" dirty="0"/>
              <a:t>Results – Similarity Experiments</a:t>
            </a:r>
          </a:p>
        </p:txBody>
      </p:sp>
    </p:spTree>
    <p:extLst>
      <p:ext uri="{BB962C8B-B14F-4D97-AF65-F5344CB8AC3E}">
        <p14:creationId xmlns:p14="http://schemas.microsoft.com/office/powerpoint/2010/main" val="2630246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 Presentation.potx" id="{56FA722C-F846-4CAB-B731-AD623A5E3E2F}" vid="{D64B6417-52F1-44C8-A69F-2D9066A046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0</TotalTime>
  <Words>491</Words>
  <Application>Microsoft Office PowerPoint</Application>
  <PresentationFormat>Widescreen</PresentationFormat>
  <Paragraphs>73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Franklin Gothic Book</vt:lpstr>
      <vt:lpstr>Segoe UI</vt:lpstr>
      <vt:lpstr>Office Theme</vt:lpstr>
      <vt:lpstr>Scraping the Web for Data</vt:lpstr>
      <vt:lpstr>Introduction</vt:lpstr>
      <vt:lpstr>Web scraping challenges</vt:lpstr>
      <vt:lpstr>Components</vt:lpstr>
      <vt:lpstr>Procedure</vt:lpstr>
      <vt:lpstr>Goals</vt:lpstr>
      <vt:lpstr>Technique overview</vt:lpstr>
      <vt:lpstr>Results – Items scrapped</vt:lpstr>
      <vt:lpstr>Results – Similarity Experiments</vt:lpstr>
      <vt:lpstr>Results – LDA analysis (35% similarity)</vt:lpstr>
      <vt:lpstr>Results – LDA analysis (40% similarity)</vt:lpstr>
      <vt:lpstr>Results – Sentiment Analysis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2019-04-25T13:28:42Z</dcterms:created>
  <dcterms:modified xsi:type="dcterms:W3CDTF">2019-04-25T14:30:39Z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2018-08-20T21:31:52.5878850Z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