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52" r:id="rId2"/>
    <p:sldId id="302" r:id="rId3"/>
    <p:sldId id="317" r:id="rId4"/>
    <p:sldId id="346" r:id="rId5"/>
    <p:sldId id="308" r:id="rId6"/>
    <p:sldId id="303" r:id="rId7"/>
    <p:sldId id="353" r:id="rId8"/>
    <p:sldId id="326" r:id="rId9"/>
    <p:sldId id="342" r:id="rId10"/>
    <p:sldId id="318" r:id="rId11"/>
    <p:sldId id="319" r:id="rId12"/>
    <p:sldId id="344" r:id="rId13"/>
    <p:sldId id="354" r:id="rId14"/>
    <p:sldId id="335" r:id="rId15"/>
    <p:sldId id="336" r:id="rId16"/>
    <p:sldId id="333" r:id="rId17"/>
    <p:sldId id="343" r:id="rId18"/>
    <p:sldId id="337" r:id="rId19"/>
    <p:sldId id="334" r:id="rId20"/>
    <p:sldId id="338" r:id="rId21"/>
    <p:sldId id="340" r:id="rId22"/>
    <p:sldId id="339" r:id="rId23"/>
    <p:sldId id="34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87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0171B-42D9-4615-A46A-57AFA34C909E}" type="doc">
      <dgm:prSet loTypeId="urn:microsoft.com/office/officeart/2005/8/layout/cycle5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9CD210F-F1F0-4215-869F-2C023F9F8AB0}">
      <dgm:prSet phldrT="[Text]" custT="1"/>
      <dgm:spPr/>
      <dgm:t>
        <a:bodyPr/>
        <a:lstStyle/>
        <a:p>
          <a:r>
            <a:rPr lang="en-US" sz="1600" b="1"/>
            <a:t>Moves towards waypoint</a:t>
          </a:r>
        </a:p>
      </dgm:t>
    </dgm:pt>
    <dgm:pt modelId="{2189E0D5-8406-499F-A008-ECB74D07B9F8}" type="parTrans" cxnId="{8925BFB7-AB54-49AD-8025-28639E7A7609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19622ED2-52D3-4001-A985-D40E7A3BF954}" type="sibTrans" cxnId="{8925BFB7-AB54-49AD-8025-28639E7A7609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BAF7E9DC-A68D-47DE-AA57-A5CFB13DFBE1}">
      <dgm:prSet phldrT="[Text]" custT="1"/>
      <dgm:spPr/>
      <dgm:t>
        <a:bodyPr/>
        <a:lstStyle/>
        <a:p>
          <a:r>
            <a:rPr lang="en-US" sz="1600" b="1"/>
            <a:t>Takes picture</a:t>
          </a:r>
        </a:p>
      </dgm:t>
    </dgm:pt>
    <dgm:pt modelId="{6C8CC23E-6871-4A08-8591-2CD3EE986319}" type="parTrans" cxnId="{7D38F89D-4E6F-469E-8422-826804BE1131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944F2716-C087-4965-9A1E-416959461F5C}" type="sibTrans" cxnId="{7D38F89D-4E6F-469E-8422-826804BE1131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16257898-240A-42E1-ADC2-F6206897BE04}">
      <dgm:prSet phldrT="[Text]" custT="1"/>
      <dgm:spPr/>
      <dgm:t>
        <a:bodyPr/>
        <a:lstStyle/>
        <a:p>
          <a:r>
            <a:rPr lang="en-US" sz="1600" b="1"/>
            <a:t>Sends image for analysis</a:t>
          </a:r>
        </a:p>
      </dgm:t>
    </dgm:pt>
    <dgm:pt modelId="{4E15B740-3FB4-49CD-9CC9-1CAC5E39F580}" type="parTrans" cxnId="{82E0F431-A3FC-4B58-9518-40FDD9F38CEB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FA53FCFE-FE9C-4447-B908-639DEF8DFF16}" type="sibTrans" cxnId="{82E0F431-A3FC-4B58-9518-40FDD9F38CEB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4656AC9E-FE78-4821-AD42-451CB1F21371}">
      <dgm:prSet phldrT="[Text]" custT="1"/>
      <dgm:spPr/>
      <dgm:t>
        <a:bodyPr/>
        <a:lstStyle/>
        <a:p>
          <a:r>
            <a:rPr lang="en-US" sz="1600" b="1"/>
            <a:t>Receives analyzed data</a:t>
          </a:r>
        </a:p>
      </dgm:t>
    </dgm:pt>
    <dgm:pt modelId="{C8BDFFA7-139D-47BD-9D6A-6F4A816B940B}" type="parTrans" cxnId="{B38C53F9-3115-4CE6-A514-4F51C5BE21F3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0B0C532F-0670-465C-9664-4262E0C0ECA8}" type="sibTrans" cxnId="{B38C53F9-3115-4CE6-A514-4F51C5BE21F3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8D5C35CE-7ED9-4A6A-8F1C-42E53D83DC34}">
      <dgm:prSet phldrT="[Text]" custT="1"/>
      <dgm:spPr/>
      <dgm:t>
        <a:bodyPr/>
        <a:lstStyle/>
        <a:p>
          <a:r>
            <a:rPr lang="en-US" sz="1600" b="1" dirty="0"/>
            <a:t>Sends detailed messages</a:t>
          </a:r>
        </a:p>
      </dgm:t>
    </dgm:pt>
    <dgm:pt modelId="{51DEBCC1-C41A-4258-BBD9-E0A2D9C82A41}" type="parTrans" cxnId="{0F9FA128-099E-4746-A87D-96C8A883662C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2F94C433-54CF-4CAC-A31E-B67D7DC55C8B}" type="sibTrans" cxnId="{0F9FA128-099E-4746-A87D-96C8A883662C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21881642-ABC3-477E-BC98-AF26F20712B7}">
      <dgm:prSet phldrT="[Text]" custT="1"/>
      <dgm:spPr/>
      <dgm:t>
        <a:bodyPr/>
        <a:lstStyle/>
        <a:p>
          <a:r>
            <a:rPr lang="en-US" sz="1600" b="1"/>
            <a:t>Reacts to analyzed data</a:t>
          </a:r>
          <a:endParaRPr lang="en-US" sz="1600" b="1" dirty="0"/>
        </a:p>
      </dgm:t>
    </dgm:pt>
    <dgm:pt modelId="{57B649B4-5C9B-4EFF-98BA-DC060E20E020}" type="parTrans" cxnId="{1C5D866F-36F5-40F5-B57F-66CBCFA85F71}">
      <dgm:prSet/>
      <dgm:spPr/>
      <dgm:t>
        <a:bodyPr/>
        <a:lstStyle/>
        <a:p>
          <a:endParaRPr lang="en-US"/>
        </a:p>
      </dgm:t>
    </dgm:pt>
    <dgm:pt modelId="{FE2B1774-AD19-493C-8D1A-DA3D338DF6FB}" type="sibTrans" cxnId="{1C5D866F-36F5-40F5-B57F-66CBCFA85F71}">
      <dgm:prSet/>
      <dgm:spPr/>
      <dgm:t>
        <a:bodyPr/>
        <a:lstStyle/>
        <a:p>
          <a:endParaRPr lang="en-US"/>
        </a:p>
      </dgm:t>
    </dgm:pt>
    <dgm:pt modelId="{B7EA4B30-0672-43F8-A884-52551012BF54}" type="pres">
      <dgm:prSet presAssocID="{87D0171B-42D9-4615-A46A-57AFA34C909E}" presName="cycle" presStyleCnt="0">
        <dgm:presLayoutVars>
          <dgm:dir/>
          <dgm:resizeHandles val="exact"/>
        </dgm:presLayoutVars>
      </dgm:prSet>
      <dgm:spPr/>
    </dgm:pt>
    <dgm:pt modelId="{4B9699DB-2D2C-4973-AAF3-EFFF205BDFD1}" type="pres">
      <dgm:prSet presAssocID="{C9CD210F-F1F0-4215-869F-2C023F9F8AB0}" presName="node" presStyleLbl="node1" presStyleIdx="0" presStyleCnt="6">
        <dgm:presLayoutVars>
          <dgm:bulletEnabled val="1"/>
        </dgm:presLayoutVars>
      </dgm:prSet>
      <dgm:spPr/>
    </dgm:pt>
    <dgm:pt modelId="{B17446EC-D9F6-4A9F-A94E-C621F5601A51}" type="pres">
      <dgm:prSet presAssocID="{C9CD210F-F1F0-4215-869F-2C023F9F8AB0}" presName="spNode" presStyleCnt="0"/>
      <dgm:spPr/>
    </dgm:pt>
    <dgm:pt modelId="{CA64BE4B-E871-4ED5-B8D4-041A414A2A93}" type="pres">
      <dgm:prSet presAssocID="{19622ED2-52D3-4001-A985-D40E7A3BF954}" presName="sibTrans" presStyleLbl="sibTrans1D1" presStyleIdx="0" presStyleCnt="6"/>
      <dgm:spPr/>
    </dgm:pt>
    <dgm:pt modelId="{C85C6B3F-09BE-4266-950C-F7415AA5A373}" type="pres">
      <dgm:prSet presAssocID="{BAF7E9DC-A68D-47DE-AA57-A5CFB13DFBE1}" presName="node" presStyleLbl="node1" presStyleIdx="1" presStyleCnt="6">
        <dgm:presLayoutVars>
          <dgm:bulletEnabled val="1"/>
        </dgm:presLayoutVars>
      </dgm:prSet>
      <dgm:spPr/>
    </dgm:pt>
    <dgm:pt modelId="{48BF985C-51FC-4F4C-92FF-50B8B1686689}" type="pres">
      <dgm:prSet presAssocID="{BAF7E9DC-A68D-47DE-AA57-A5CFB13DFBE1}" presName="spNode" presStyleCnt="0"/>
      <dgm:spPr/>
    </dgm:pt>
    <dgm:pt modelId="{F79B0B2C-EC5D-41D0-8D1A-13BC8BA55C70}" type="pres">
      <dgm:prSet presAssocID="{944F2716-C087-4965-9A1E-416959461F5C}" presName="sibTrans" presStyleLbl="sibTrans1D1" presStyleIdx="1" presStyleCnt="6"/>
      <dgm:spPr/>
    </dgm:pt>
    <dgm:pt modelId="{E28E42AD-B235-4E0B-AD90-3BC64C560F08}" type="pres">
      <dgm:prSet presAssocID="{16257898-240A-42E1-ADC2-F6206897BE04}" presName="node" presStyleLbl="node1" presStyleIdx="2" presStyleCnt="6">
        <dgm:presLayoutVars>
          <dgm:bulletEnabled val="1"/>
        </dgm:presLayoutVars>
      </dgm:prSet>
      <dgm:spPr/>
    </dgm:pt>
    <dgm:pt modelId="{1A587656-ED62-4210-8ABE-93024D1B3734}" type="pres">
      <dgm:prSet presAssocID="{16257898-240A-42E1-ADC2-F6206897BE04}" presName="spNode" presStyleCnt="0"/>
      <dgm:spPr/>
    </dgm:pt>
    <dgm:pt modelId="{5C477F2D-D252-4F23-81AF-F2ED671EAFF1}" type="pres">
      <dgm:prSet presAssocID="{FA53FCFE-FE9C-4447-B908-639DEF8DFF16}" presName="sibTrans" presStyleLbl="sibTrans1D1" presStyleIdx="2" presStyleCnt="6"/>
      <dgm:spPr/>
    </dgm:pt>
    <dgm:pt modelId="{4587D2B3-1DFF-4B69-BC6E-E3FC331AA44D}" type="pres">
      <dgm:prSet presAssocID="{4656AC9E-FE78-4821-AD42-451CB1F21371}" presName="node" presStyleLbl="node1" presStyleIdx="3" presStyleCnt="6">
        <dgm:presLayoutVars>
          <dgm:bulletEnabled val="1"/>
        </dgm:presLayoutVars>
      </dgm:prSet>
      <dgm:spPr/>
    </dgm:pt>
    <dgm:pt modelId="{CF0E5730-68AE-4531-B184-ACF0319CE522}" type="pres">
      <dgm:prSet presAssocID="{4656AC9E-FE78-4821-AD42-451CB1F21371}" presName="spNode" presStyleCnt="0"/>
      <dgm:spPr/>
    </dgm:pt>
    <dgm:pt modelId="{69A0C158-89ED-4C04-BE26-B7FC287E6543}" type="pres">
      <dgm:prSet presAssocID="{0B0C532F-0670-465C-9664-4262E0C0ECA8}" presName="sibTrans" presStyleLbl="sibTrans1D1" presStyleIdx="3" presStyleCnt="6"/>
      <dgm:spPr/>
    </dgm:pt>
    <dgm:pt modelId="{1F50D9B0-2DC9-4B04-A46B-8F81E915AF1E}" type="pres">
      <dgm:prSet presAssocID="{8D5C35CE-7ED9-4A6A-8F1C-42E53D83DC34}" presName="node" presStyleLbl="node1" presStyleIdx="4" presStyleCnt="6">
        <dgm:presLayoutVars>
          <dgm:bulletEnabled val="1"/>
        </dgm:presLayoutVars>
      </dgm:prSet>
      <dgm:spPr/>
    </dgm:pt>
    <dgm:pt modelId="{FD7BECA4-E55D-429A-B94A-C2A23A4F57B6}" type="pres">
      <dgm:prSet presAssocID="{8D5C35CE-7ED9-4A6A-8F1C-42E53D83DC34}" presName="spNode" presStyleCnt="0"/>
      <dgm:spPr/>
    </dgm:pt>
    <dgm:pt modelId="{1947C779-B61D-45C5-B4E5-13C8C3D0C5BB}" type="pres">
      <dgm:prSet presAssocID="{2F94C433-54CF-4CAC-A31E-B67D7DC55C8B}" presName="sibTrans" presStyleLbl="sibTrans1D1" presStyleIdx="4" presStyleCnt="6"/>
      <dgm:spPr/>
    </dgm:pt>
    <dgm:pt modelId="{7DD7E890-FD83-44BB-9025-F94F84F2BD49}" type="pres">
      <dgm:prSet presAssocID="{21881642-ABC3-477E-BC98-AF26F20712B7}" presName="node" presStyleLbl="node1" presStyleIdx="5" presStyleCnt="6">
        <dgm:presLayoutVars>
          <dgm:bulletEnabled val="1"/>
        </dgm:presLayoutVars>
      </dgm:prSet>
      <dgm:spPr/>
    </dgm:pt>
    <dgm:pt modelId="{943A995A-9DA8-4054-81F5-8903C7032B66}" type="pres">
      <dgm:prSet presAssocID="{21881642-ABC3-477E-BC98-AF26F20712B7}" presName="spNode" presStyleCnt="0"/>
      <dgm:spPr/>
    </dgm:pt>
    <dgm:pt modelId="{D44D4A6A-0F93-4747-855B-099BADD0E198}" type="pres">
      <dgm:prSet presAssocID="{FE2B1774-AD19-493C-8D1A-DA3D338DF6FB}" presName="sibTrans" presStyleLbl="sibTrans1D1" presStyleIdx="5" presStyleCnt="6"/>
      <dgm:spPr/>
    </dgm:pt>
  </dgm:ptLst>
  <dgm:cxnLst>
    <dgm:cxn modelId="{9C581808-291B-4FA3-998F-1B3304CE4205}" type="presOf" srcId="{16257898-240A-42E1-ADC2-F6206897BE04}" destId="{E28E42AD-B235-4E0B-AD90-3BC64C560F08}" srcOrd="0" destOrd="0" presId="urn:microsoft.com/office/officeart/2005/8/layout/cycle5"/>
    <dgm:cxn modelId="{C6B26E14-6C8A-455B-8868-FBEFC150A1B3}" type="presOf" srcId="{8D5C35CE-7ED9-4A6A-8F1C-42E53D83DC34}" destId="{1F50D9B0-2DC9-4B04-A46B-8F81E915AF1E}" srcOrd="0" destOrd="0" presId="urn:microsoft.com/office/officeart/2005/8/layout/cycle5"/>
    <dgm:cxn modelId="{0F9FA128-099E-4746-A87D-96C8A883662C}" srcId="{87D0171B-42D9-4615-A46A-57AFA34C909E}" destId="{8D5C35CE-7ED9-4A6A-8F1C-42E53D83DC34}" srcOrd="4" destOrd="0" parTransId="{51DEBCC1-C41A-4258-BBD9-E0A2D9C82A41}" sibTransId="{2F94C433-54CF-4CAC-A31E-B67D7DC55C8B}"/>
    <dgm:cxn modelId="{82E0F431-A3FC-4B58-9518-40FDD9F38CEB}" srcId="{87D0171B-42D9-4615-A46A-57AFA34C909E}" destId="{16257898-240A-42E1-ADC2-F6206897BE04}" srcOrd="2" destOrd="0" parTransId="{4E15B740-3FB4-49CD-9CC9-1CAC5E39F580}" sibTransId="{FA53FCFE-FE9C-4447-B908-639DEF8DFF16}"/>
    <dgm:cxn modelId="{A7D3753B-34A7-4A9A-971B-BE80A4A7F204}" type="presOf" srcId="{21881642-ABC3-477E-BC98-AF26F20712B7}" destId="{7DD7E890-FD83-44BB-9025-F94F84F2BD49}" srcOrd="0" destOrd="0" presId="urn:microsoft.com/office/officeart/2005/8/layout/cycle5"/>
    <dgm:cxn modelId="{8851DA45-72D7-4F73-B67E-2B6D984B1798}" type="presOf" srcId="{C9CD210F-F1F0-4215-869F-2C023F9F8AB0}" destId="{4B9699DB-2D2C-4973-AAF3-EFFF205BDFD1}" srcOrd="0" destOrd="0" presId="urn:microsoft.com/office/officeart/2005/8/layout/cycle5"/>
    <dgm:cxn modelId="{1C5D866F-36F5-40F5-B57F-66CBCFA85F71}" srcId="{87D0171B-42D9-4615-A46A-57AFA34C909E}" destId="{21881642-ABC3-477E-BC98-AF26F20712B7}" srcOrd="5" destOrd="0" parTransId="{57B649B4-5C9B-4EFF-98BA-DC060E20E020}" sibTransId="{FE2B1774-AD19-493C-8D1A-DA3D338DF6FB}"/>
    <dgm:cxn modelId="{3FA8D072-3A10-4F12-8078-4A957444D211}" type="presOf" srcId="{BAF7E9DC-A68D-47DE-AA57-A5CFB13DFBE1}" destId="{C85C6B3F-09BE-4266-950C-F7415AA5A373}" srcOrd="0" destOrd="0" presId="urn:microsoft.com/office/officeart/2005/8/layout/cycle5"/>
    <dgm:cxn modelId="{CE187E86-EAFF-45F6-97A1-DFB481D67D3A}" type="presOf" srcId="{87D0171B-42D9-4615-A46A-57AFA34C909E}" destId="{B7EA4B30-0672-43F8-A884-52551012BF54}" srcOrd="0" destOrd="0" presId="urn:microsoft.com/office/officeart/2005/8/layout/cycle5"/>
    <dgm:cxn modelId="{D750A088-BCDE-4C6E-A4ED-1E35486B8FFE}" type="presOf" srcId="{FA53FCFE-FE9C-4447-B908-639DEF8DFF16}" destId="{5C477F2D-D252-4F23-81AF-F2ED671EAFF1}" srcOrd="0" destOrd="0" presId="urn:microsoft.com/office/officeart/2005/8/layout/cycle5"/>
    <dgm:cxn modelId="{FE9EDC8A-4BB4-4B9E-BB21-D9AE2D82A758}" type="presOf" srcId="{4656AC9E-FE78-4821-AD42-451CB1F21371}" destId="{4587D2B3-1DFF-4B69-BC6E-E3FC331AA44D}" srcOrd="0" destOrd="0" presId="urn:microsoft.com/office/officeart/2005/8/layout/cycle5"/>
    <dgm:cxn modelId="{D02D0F93-5354-4583-8DBC-E7B9A21B06CB}" type="presOf" srcId="{944F2716-C087-4965-9A1E-416959461F5C}" destId="{F79B0B2C-EC5D-41D0-8D1A-13BC8BA55C70}" srcOrd="0" destOrd="0" presId="urn:microsoft.com/office/officeart/2005/8/layout/cycle5"/>
    <dgm:cxn modelId="{7D38F89D-4E6F-469E-8422-826804BE1131}" srcId="{87D0171B-42D9-4615-A46A-57AFA34C909E}" destId="{BAF7E9DC-A68D-47DE-AA57-A5CFB13DFBE1}" srcOrd="1" destOrd="0" parTransId="{6C8CC23E-6871-4A08-8591-2CD3EE986319}" sibTransId="{944F2716-C087-4965-9A1E-416959461F5C}"/>
    <dgm:cxn modelId="{8925BFB7-AB54-49AD-8025-28639E7A7609}" srcId="{87D0171B-42D9-4615-A46A-57AFA34C909E}" destId="{C9CD210F-F1F0-4215-869F-2C023F9F8AB0}" srcOrd="0" destOrd="0" parTransId="{2189E0D5-8406-499F-A008-ECB74D07B9F8}" sibTransId="{19622ED2-52D3-4001-A985-D40E7A3BF954}"/>
    <dgm:cxn modelId="{73692EDD-CCD4-4B15-84E2-F0E435F8BF32}" type="presOf" srcId="{19622ED2-52D3-4001-A985-D40E7A3BF954}" destId="{CA64BE4B-E871-4ED5-B8D4-041A414A2A93}" srcOrd="0" destOrd="0" presId="urn:microsoft.com/office/officeart/2005/8/layout/cycle5"/>
    <dgm:cxn modelId="{1EA273E8-0B59-4AAB-B7E6-1F6909321FC1}" type="presOf" srcId="{2F94C433-54CF-4CAC-A31E-B67D7DC55C8B}" destId="{1947C779-B61D-45C5-B4E5-13C8C3D0C5BB}" srcOrd="0" destOrd="0" presId="urn:microsoft.com/office/officeart/2005/8/layout/cycle5"/>
    <dgm:cxn modelId="{EA5943EF-616A-4467-A1AA-22D1749C7CF8}" type="presOf" srcId="{FE2B1774-AD19-493C-8D1A-DA3D338DF6FB}" destId="{D44D4A6A-0F93-4747-855B-099BADD0E198}" srcOrd="0" destOrd="0" presId="urn:microsoft.com/office/officeart/2005/8/layout/cycle5"/>
    <dgm:cxn modelId="{E0ABAEF7-5D81-400B-B2C7-EE717D8BD5CB}" type="presOf" srcId="{0B0C532F-0670-465C-9664-4262E0C0ECA8}" destId="{69A0C158-89ED-4C04-BE26-B7FC287E6543}" srcOrd="0" destOrd="0" presId="urn:microsoft.com/office/officeart/2005/8/layout/cycle5"/>
    <dgm:cxn modelId="{B38C53F9-3115-4CE6-A514-4F51C5BE21F3}" srcId="{87D0171B-42D9-4615-A46A-57AFA34C909E}" destId="{4656AC9E-FE78-4821-AD42-451CB1F21371}" srcOrd="3" destOrd="0" parTransId="{C8BDFFA7-139D-47BD-9D6A-6F4A816B940B}" sibTransId="{0B0C532F-0670-465C-9664-4262E0C0ECA8}"/>
    <dgm:cxn modelId="{CE3676FE-147B-4D77-83FD-C64A3A3C8A94}" type="presParOf" srcId="{B7EA4B30-0672-43F8-A884-52551012BF54}" destId="{4B9699DB-2D2C-4973-AAF3-EFFF205BDFD1}" srcOrd="0" destOrd="0" presId="urn:microsoft.com/office/officeart/2005/8/layout/cycle5"/>
    <dgm:cxn modelId="{5F21A7FE-0021-4C45-850D-B20D769F2095}" type="presParOf" srcId="{B7EA4B30-0672-43F8-A884-52551012BF54}" destId="{B17446EC-D9F6-4A9F-A94E-C621F5601A51}" srcOrd="1" destOrd="0" presId="urn:microsoft.com/office/officeart/2005/8/layout/cycle5"/>
    <dgm:cxn modelId="{EF546EFD-646B-46C3-AA46-75599668C360}" type="presParOf" srcId="{B7EA4B30-0672-43F8-A884-52551012BF54}" destId="{CA64BE4B-E871-4ED5-B8D4-041A414A2A93}" srcOrd="2" destOrd="0" presId="urn:microsoft.com/office/officeart/2005/8/layout/cycle5"/>
    <dgm:cxn modelId="{5491FA95-4BED-45D1-876D-8DC85CD1922A}" type="presParOf" srcId="{B7EA4B30-0672-43F8-A884-52551012BF54}" destId="{C85C6B3F-09BE-4266-950C-F7415AA5A373}" srcOrd="3" destOrd="0" presId="urn:microsoft.com/office/officeart/2005/8/layout/cycle5"/>
    <dgm:cxn modelId="{96B6004C-2A57-42C0-8C99-FC6CFDF9E0E5}" type="presParOf" srcId="{B7EA4B30-0672-43F8-A884-52551012BF54}" destId="{48BF985C-51FC-4F4C-92FF-50B8B1686689}" srcOrd="4" destOrd="0" presId="urn:microsoft.com/office/officeart/2005/8/layout/cycle5"/>
    <dgm:cxn modelId="{040D76E3-AA7A-4299-AC0C-720CFEB1A067}" type="presParOf" srcId="{B7EA4B30-0672-43F8-A884-52551012BF54}" destId="{F79B0B2C-EC5D-41D0-8D1A-13BC8BA55C70}" srcOrd="5" destOrd="0" presId="urn:microsoft.com/office/officeart/2005/8/layout/cycle5"/>
    <dgm:cxn modelId="{8AA91922-1EC9-4F97-98FA-166267BBA666}" type="presParOf" srcId="{B7EA4B30-0672-43F8-A884-52551012BF54}" destId="{E28E42AD-B235-4E0B-AD90-3BC64C560F08}" srcOrd="6" destOrd="0" presId="urn:microsoft.com/office/officeart/2005/8/layout/cycle5"/>
    <dgm:cxn modelId="{F25F875A-7E4E-442D-8CF0-A04E696AD00F}" type="presParOf" srcId="{B7EA4B30-0672-43F8-A884-52551012BF54}" destId="{1A587656-ED62-4210-8ABE-93024D1B3734}" srcOrd="7" destOrd="0" presId="urn:microsoft.com/office/officeart/2005/8/layout/cycle5"/>
    <dgm:cxn modelId="{CB374D91-6299-4C10-B090-6E007F3C46A6}" type="presParOf" srcId="{B7EA4B30-0672-43F8-A884-52551012BF54}" destId="{5C477F2D-D252-4F23-81AF-F2ED671EAFF1}" srcOrd="8" destOrd="0" presId="urn:microsoft.com/office/officeart/2005/8/layout/cycle5"/>
    <dgm:cxn modelId="{C0C7DB12-D258-429F-A576-AA1F0ACE7556}" type="presParOf" srcId="{B7EA4B30-0672-43F8-A884-52551012BF54}" destId="{4587D2B3-1DFF-4B69-BC6E-E3FC331AA44D}" srcOrd="9" destOrd="0" presId="urn:microsoft.com/office/officeart/2005/8/layout/cycle5"/>
    <dgm:cxn modelId="{A0A30F9C-2E4B-4E88-A270-063F297F8AC9}" type="presParOf" srcId="{B7EA4B30-0672-43F8-A884-52551012BF54}" destId="{CF0E5730-68AE-4531-B184-ACF0319CE522}" srcOrd="10" destOrd="0" presId="urn:microsoft.com/office/officeart/2005/8/layout/cycle5"/>
    <dgm:cxn modelId="{D0EDAD88-AB8B-4893-9E31-B48EFFE5D98B}" type="presParOf" srcId="{B7EA4B30-0672-43F8-A884-52551012BF54}" destId="{69A0C158-89ED-4C04-BE26-B7FC287E6543}" srcOrd="11" destOrd="0" presId="urn:microsoft.com/office/officeart/2005/8/layout/cycle5"/>
    <dgm:cxn modelId="{D66D7277-01C1-4541-8430-F899DA91261A}" type="presParOf" srcId="{B7EA4B30-0672-43F8-A884-52551012BF54}" destId="{1F50D9B0-2DC9-4B04-A46B-8F81E915AF1E}" srcOrd="12" destOrd="0" presId="urn:microsoft.com/office/officeart/2005/8/layout/cycle5"/>
    <dgm:cxn modelId="{B701813A-BD1F-42B4-B056-1CE6E7370C77}" type="presParOf" srcId="{B7EA4B30-0672-43F8-A884-52551012BF54}" destId="{FD7BECA4-E55D-429A-B94A-C2A23A4F57B6}" srcOrd="13" destOrd="0" presId="urn:microsoft.com/office/officeart/2005/8/layout/cycle5"/>
    <dgm:cxn modelId="{237B9EA3-CFEC-44BA-8F7F-3A21724E35D2}" type="presParOf" srcId="{B7EA4B30-0672-43F8-A884-52551012BF54}" destId="{1947C779-B61D-45C5-B4E5-13C8C3D0C5BB}" srcOrd="14" destOrd="0" presId="urn:microsoft.com/office/officeart/2005/8/layout/cycle5"/>
    <dgm:cxn modelId="{32FBB564-A834-49A5-8D1D-31EA86CCE0AF}" type="presParOf" srcId="{B7EA4B30-0672-43F8-A884-52551012BF54}" destId="{7DD7E890-FD83-44BB-9025-F94F84F2BD49}" srcOrd="15" destOrd="0" presId="urn:microsoft.com/office/officeart/2005/8/layout/cycle5"/>
    <dgm:cxn modelId="{08FC5C9A-1A8C-4443-ADA8-FC62FA9FA7E2}" type="presParOf" srcId="{B7EA4B30-0672-43F8-A884-52551012BF54}" destId="{943A995A-9DA8-4054-81F5-8903C7032B66}" srcOrd="16" destOrd="0" presId="urn:microsoft.com/office/officeart/2005/8/layout/cycle5"/>
    <dgm:cxn modelId="{36C5A316-7C84-4BB2-B9DB-534A46742EB5}" type="presParOf" srcId="{B7EA4B30-0672-43F8-A884-52551012BF54}" destId="{D44D4A6A-0F93-4747-855B-099BADD0E198}" srcOrd="17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699DB-2D2C-4973-AAF3-EFFF205BDFD1}">
      <dsp:nvSpPr>
        <dsp:cNvPr id="0" name=""/>
        <dsp:cNvSpPr/>
      </dsp:nvSpPr>
      <dsp:spPr>
        <a:xfrm>
          <a:off x="3180159" y="2455"/>
          <a:ext cx="1295240" cy="8419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Moves towards waypoint</a:t>
          </a:r>
        </a:p>
      </dsp:txBody>
      <dsp:txXfrm>
        <a:off x="3221257" y="43553"/>
        <a:ext cx="1213044" cy="759710"/>
      </dsp:txXfrm>
    </dsp:sp>
    <dsp:sp modelId="{CA64BE4B-E871-4ED5-B8D4-041A414A2A93}">
      <dsp:nvSpPr>
        <dsp:cNvPr id="0" name=""/>
        <dsp:cNvSpPr/>
      </dsp:nvSpPr>
      <dsp:spPr>
        <a:xfrm>
          <a:off x="1845687" y="423409"/>
          <a:ext cx="3964184" cy="3964184"/>
        </a:xfrm>
        <a:custGeom>
          <a:avLst/>
          <a:gdLst/>
          <a:ahLst/>
          <a:cxnLst/>
          <a:rect l="0" t="0" r="0" b="0"/>
          <a:pathLst>
            <a:path>
              <a:moveTo>
                <a:pt x="2792352" y="173178"/>
              </a:moveTo>
              <a:arcTo wR="1982092" hR="1982092" stAng="17647732" swAng="92305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C6B3F-09BE-4266-950C-F7415AA5A373}">
      <dsp:nvSpPr>
        <dsp:cNvPr id="0" name=""/>
        <dsp:cNvSpPr/>
      </dsp:nvSpPr>
      <dsp:spPr>
        <a:xfrm>
          <a:off x="4896702" y="993502"/>
          <a:ext cx="1295240" cy="8419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Takes picture</a:t>
          </a:r>
        </a:p>
      </dsp:txBody>
      <dsp:txXfrm>
        <a:off x="4937800" y="1034600"/>
        <a:ext cx="1213044" cy="759710"/>
      </dsp:txXfrm>
    </dsp:sp>
    <dsp:sp modelId="{F79B0B2C-EC5D-41D0-8D1A-13BC8BA55C70}">
      <dsp:nvSpPr>
        <dsp:cNvPr id="0" name=""/>
        <dsp:cNvSpPr/>
      </dsp:nvSpPr>
      <dsp:spPr>
        <a:xfrm>
          <a:off x="1845687" y="423409"/>
          <a:ext cx="3964184" cy="3964184"/>
        </a:xfrm>
        <a:custGeom>
          <a:avLst/>
          <a:gdLst/>
          <a:ahLst/>
          <a:cxnLst/>
          <a:rect l="0" t="0" r="0" b="0"/>
          <a:pathLst>
            <a:path>
              <a:moveTo>
                <a:pt x="3933324" y="1633687"/>
              </a:moveTo>
              <a:arcTo wR="1982092" hR="1982092" stAng="20992570" swAng="1214859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E42AD-B235-4E0B-AD90-3BC64C560F08}">
      <dsp:nvSpPr>
        <dsp:cNvPr id="0" name=""/>
        <dsp:cNvSpPr/>
      </dsp:nvSpPr>
      <dsp:spPr>
        <a:xfrm>
          <a:off x="4896702" y="2975594"/>
          <a:ext cx="1295240" cy="8419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Sends image for analysis</a:t>
          </a:r>
        </a:p>
      </dsp:txBody>
      <dsp:txXfrm>
        <a:off x="4937800" y="3016692"/>
        <a:ext cx="1213044" cy="759710"/>
      </dsp:txXfrm>
    </dsp:sp>
    <dsp:sp modelId="{5C477F2D-D252-4F23-81AF-F2ED671EAFF1}">
      <dsp:nvSpPr>
        <dsp:cNvPr id="0" name=""/>
        <dsp:cNvSpPr/>
      </dsp:nvSpPr>
      <dsp:spPr>
        <a:xfrm>
          <a:off x="1845687" y="423409"/>
          <a:ext cx="3964184" cy="3964184"/>
        </a:xfrm>
        <a:custGeom>
          <a:avLst/>
          <a:gdLst/>
          <a:ahLst/>
          <a:cxnLst/>
          <a:rect l="0" t="0" r="0" b="0"/>
          <a:pathLst>
            <a:path>
              <a:moveTo>
                <a:pt x="3243209" y="3511234"/>
              </a:moveTo>
              <a:arcTo wR="1982092" hR="1982092" stAng="3029211" swAng="92305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7D2B3-1DFF-4B69-BC6E-E3FC331AA44D}">
      <dsp:nvSpPr>
        <dsp:cNvPr id="0" name=""/>
        <dsp:cNvSpPr/>
      </dsp:nvSpPr>
      <dsp:spPr>
        <a:xfrm>
          <a:off x="3180159" y="3966640"/>
          <a:ext cx="1295240" cy="8419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Receives analyzed data</a:t>
          </a:r>
        </a:p>
      </dsp:txBody>
      <dsp:txXfrm>
        <a:off x="3221257" y="4007738"/>
        <a:ext cx="1213044" cy="759710"/>
      </dsp:txXfrm>
    </dsp:sp>
    <dsp:sp modelId="{69A0C158-89ED-4C04-BE26-B7FC287E6543}">
      <dsp:nvSpPr>
        <dsp:cNvPr id="0" name=""/>
        <dsp:cNvSpPr/>
      </dsp:nvSpPr>
      <dsp:spPr>
        <a:xfrm>
          <a:off x="1845687" y="423409"/>
          <a:ext cx="3964184" cy="3964184"/>
        </a:xfrm>
        <a:custGeom>
          <a:avLst/>
          <a:gdLst/>
          <a:ahLst/>
          <a:cxnLst/>
          <a:rect l="0" t="0" r="0" b="0"/>
          <a:pathLst>
            <a:path>
              <a:moveTo>
                <a:pt x="1171832" y="3791006"/>
              </a:moveTo>
              <a:arcTo wR="1982092" hR="1982092" stAng="6847732" swAng="92305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0D9B0-2DC9-4B04-A46B-8F81E915AF1E}">
      <dsp:nvSpPr>
        <dsp:cNvPr id="0" name=""/>
        <dsp:cNvSpPr/>
      </dsp:nvSpPr>
      <dsp:spPr>
        <a:xfrm>
          <a:off x="1463617" y="2975594"/>
          <a:ext cx="1295240" cy="8419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Sends detailed messages</a:t>
          </a:r>
        </a:p>
      </dsp:txBody>
      <dsp:txXfrm>
        <a:off x="1504715" y="3016692"/>
        <a:ext cx="1213044" cy="759710"/>
      </dsp:txXfrm>
    </dsp:sp>
    <dsp:sp modelId="{1947C779-B61D-45C5-B4E5-13C8C3D0C5BB}">
      <dsp:nvSpPr>
        <dsp:cNvPr id="0" name=""/>
        <dsp:cNvSpPr/>
      </dsp:nvSpPr>
      <dsp:spPr>
        <a:xfrm>
          <a:off x="1845687" y="423409"/>
          <a:ext cx="3964184" cy="3964184"/>
        </a:xfrm>
        <a:custGeom>
          <a:avLst/>
          <a:gdLst/>
          <a:ahLst/>
          <a:cxnLst/>
          <a:rect l="0" t="0" r="0" b="0"/>
          <a:pathLst>
            <a:path>
              <a:moveTo>
                <a:pt x="30860" y="2330497"/>
              </a:moveTo>
              <a:arcTo wR="1982092" hR="1982092" stAng="10192570" swAng="1214859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7E890-FD83-44BB-9025-F94F84F2BD49}">
      <dsp:nvSpPr>
        <dsp:cNvPr id="0" name=""/>
        <dsp:cNvSpPr/>
      </dsp:nvSpPr>
      <dsp:spPr>
        <a:xfrm>
          <a:off x="1463617" y="993502"/>
          <a:ext cx="1295240" cy="8419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Reacts to analyzed data</a:t>
          </a:r>
          <a:endParaRPr lang="en-US" sz="1600" b="1" kern="1200" dirty="0"/>
        </a:p>
      </dsp:txBody>
      <dsp:txXfrm>
        <a:off x="1504715" y="1034600"/>
        <a:ext cx="1213044" cy="759710"/>
      </dsp:txXfrm>
    </dsp:sp>
    <dsp:sp modelId="{D44D4A6A-0F93-4747-855B-099BADD0E198}">
      <dsp:nvSpPr>
        <dsp:cNvPr id="0" name=""/>
        <dsp:cNvSpPr/>
      </dsp:nvSpPr>
      <dsp:spPr>
        <a:xfrm>
          <a:off x="1845687" y="423409"/>
          <a:ext cx="3964184" cy="3964184"/>
        </a:xfrm>
        <a:custGeom>
          <a:avLst/>
          <a:gdLst/>
          <a:ahLst/>
          <a:cxnLst/>
          <a:rect l="0" t="0" r="0" b="0"/>
          <a:pathLst>
            <a:path>
              <a:moveTo>
                <a:pt x="720975" y="452950"/>
              </a:moveTo>
              <a:arcTo wR="1982092" hR="1982092" stAng="13829211" swAng="92305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E5BB-CC9B-478D-9989-9341F88ADB2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D7B43-FCEC-405F-A66C-28CCFD1B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3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Add intro. Slides in between each, just like the repeating agendas</a:t>
            </a:r>
          </a:p>
          <a:p>
            <a:r>
              <a:rPr lang="en-US">
                <a:cs typeface="Calibri"/>
              </a:rPr>
              <a:t>- ALL OF THESE SLIDES NEED TO BE RE-ORDERERD AND RE-NUMBERED</a:t>
            </a:r>
          </a:p>
          <a:p>
            <a:pPr marL="171450" indent="-171450"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80B35-C535-4161-91D9-28773CF9289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9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Great slide</a:t>
            </a:r>
            <a:endParaRPr lang="en-US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C80B35-C535-4161-91D9-28773CF928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49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Square saying this is what we are selecting or place it at the end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Add plus or minus instead of bullets</a:t>
            </a:r>
          </a:p>
          <a:p>
            <a:pPr marL="171450" indent="-171450">
              <a:buFontTx/>
              <a:buChar char="-"/>
            </a:pPr>
            <a:endParaRPr lang="en-US">
              <a:cs typeface="Calibri"/>
            </a:endParaRPr>
          </a:p>
          <a:p>
            <a:pPr marL="171450" indent="-171450">
              <a:buFontTx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C80B35-C535-4161-91D9-28773CF928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017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Slide after this we need a subsystem slide transition to radiation.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80B35-C535-4161-91D9-28773CF9289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25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Add intro. Slides in between each, just like the repeating agendas</a:t>
            </a:r>
          </a:p>
          <a:p>
            <a:r>
              <a:rPr lang="en-US">
                <a:cs typeface="Calibri"/>
              </a:rPr>
              <a:t>- ALL OF THESE SLIDES NEED TO BE RE-ORDERERD AND RE-NUMBERED</a:t>
            </a:r>
          </a:p>
          <a:p>
            <a:pPr marL="171450" indent="-171450"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80B35-C535-4161-91D9-28773CF9289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91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 where stuff came from.  Caption on picture.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80B35-C535-4161-91D9-28773CF9289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88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Drop "</a:t>
            </a:r>
            <a:r>
              <a:rPr lang="en-US" err="1">
                <a:cs typeface="Calibri"/>
              </a:rPr>
              <a:t>unkown</a:t>
            </a:r>
            <a:r>
              <a:rPr lang="en-US">
                <a:cs typeface="Calibri"/>
              </a:rPr>
              <a:t>"</a:t>
            </a:r>
          </a:p>
          <a:p>
            <a:r>
              <a:rPr lang="en-US">
                <a:cs typeface="Calibri"/>
              </a:rPr>
              <a:t>Focus on adaptive swarm and spectroscopy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80B35-C535-4161-91D9-28773CF9289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79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Drop the part about starting in the middle and moving across.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80B35-C535-4161-91D9-28773CF9289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89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Look for a little movie or something put in here as a visual aid.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80B35-C535-4161-91D9-28773CF9289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81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80B35-C535-4161-91D9-28773CF9289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5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C80B35-C535-4161-91D9-28773CF928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88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C80B35-C535-4161-91D9-28773CF928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3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Reason algorithm is not specified because familiarity from artificial intelligence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C80B35-C535-4161-91D9-28773CF928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514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Switch box 5 and 6 he said it was confusing</a:t>
            </a:r>
            <a:endParaRPr lang="en-US"/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80B35-C535-4161-91D9-28773CF928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5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Start with initial route... call the pre route mentioned before</a:t>
            </a:r>
            <a:endParaRPr lang="en-US"/>
          </a:p>
          <a:p>
            <a:pPr marL="171450" indent="-171450"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C80B35-C535-4161-91D9-28773CF928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25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Add intro. Slides in between each, just like the repeating agendas</a:t>
            </a:r>
          </a:p>
          <a:p>
            <a:r>
              <a:rPr lang="en-US">
                <a:cs typeface="Calibri"/>
              </a:rPr>
              <a:t>- ALL OF THESE SLIDES NEED TO BE RE-ORDERERD AND RE-NUMBERED</a:t>
            </a:r>
          </a:p>
          <a:p>
            <a:pPr marL="171450" indent="-171450"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80B35-C535-4161-91D9-28773CF928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4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Objectives not requirements</a:t>
            </a:r>
            <a:endParaRPr lang="en-US"/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C80B35-C535-4161-91D9-28773CF928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736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Watch sig figs not to be petty ;)</a:t>
            </a:r>
          </a:p>
          <a:p>
            <a:r>
              <a:rPr lang="en-US">
                <a:cs typeface="Calibri"/>
              </a:rPr>
              <a:t>Get with SE for score evaluation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80B35-C535-4161-91D9-28773CF928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1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3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517F-88A6-4EB6-B052-710C67C4E60E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3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A158-5887-4B16-AADD-7D46C7ED99B0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9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CF9C-40D0-4DB5-95EE-55858E051377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3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EF1-F46D-430D-8F20-59BCDFC59FD3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8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C683-84C0-4DD6-90F2-0EEBCAE91688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41BE-5374-434F-A4FD-4FB2EEE5FD3C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3BE8-7D41-45DE-B24B-5C6A66ADE60C}" type="datetime1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5E8A-F8E1-45E6-BDAB-83F37674F894}" type="datetime1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8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9A74-B03B-4DBB-9699-C0EA4999D30B}" type="datetime1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7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9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D4B0-5A9A-4739-BEF4-E58F50F15A76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7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9FF9-E4EF-44A2-A050-1584095FD211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1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5123-3E5B-479F-9F54-149D038CB170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222379" y="997748"/>
            <a:ext cx="142876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Template ART.t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114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7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vidia.com/content/dam/en-zz/Solutions/intelligent-machines/jetson-tx2/nvidia-jetson-tx2-module-1cc-p@2x.jpg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cdn11.bigcommerce.com/s-hvhcbznkl4/images/stencil/2000x2000/products/7508/46722/Rear_1__98754.1553520624.jpg?c=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hardkernel.com/wp-content/uploads/2019/03/odroid-N2.jpg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3.xlsx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2.xls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adioactive_contamination_from_the_Rocky_Flats_Plan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rc.gov/docs/ML1825/ML18250A320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oogle.com/maps/@41.3834453,-73.9653432,15z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qlexamples.info/images/road_names.jp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5.imimg.com/data5/RB/UA/MY-4630481/machine-vision-camera-500x500.jpg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gaz3.staticbg.com/thumb/large/upload/2015/07/SKU260098-8.jpg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webobjects2.cdw.com/is/image/CDW/2354471?$product-main$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8">
            <a:extLst>
              <a:ext uri="{FF2B5EF4-FFF2-40B4-BE49-F238E27FC236}">
                <a16:creationId xmlns:a16="http://schemas.microsoft.com/office/drawing/2014/main" id="{27374889-7063-40BC-943A-C27F69D11A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67400" y="0"/>
            <a:ext cx="4800600" cy="914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/>
          <a:p>
            <a:r>
              <a:rPr lang="en-US" sz="3200" b="1" i="1">
                <a:solidFill>
                  <a:schemeClr val="bg1"/>
                </a:solidFill>
              </a:rPr>
              <a:t>Design Concepts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4D526-7351-4380-B46C-1C9B7EC1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1655E-8EA7-4681-B930-164695C8C518}"/>
              </a:ext>
            </a:extLst>
          </p:cNvPr>
          <p:cNvSpPr txBox="1"/>
          <p:nvPr/>
        </p:nvSpPr>
        <p:spPr>
          <a:xfrm>
            <a:off x="2609850" y="1477866"/>
            <a:ext cx="6515100" cy="30839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Route Reconnaissance Swarming Behavior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Image Analysis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Radiation Detection Swarming Behavior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Radiation Detectors 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Quick-Launcher Design</a:t>
            </a:r>
            <a:endParaRPr lang="en-US" sz="20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9EE14-DF54-404C-8B81-D95F35D7644B}"/>
              </a:ext>
            </a:extLst>
          </p:cNvPr>
          <p:cNvSpPr/>
          <p:nvPr/>
        </p:nvSpPr>
        <p:spPr>
          <a:xfrm>
            <a:off x="2993570" y="1662862"/>
            <a:ext cx="4620987" cy="488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637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4D526-7351-4380-B46C-1C9B7EC1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FDED34C-DE97-4463-B92A-AD521C2553A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hape 48">
            <a:extLst>
              <a:ext uri="{FF2B5EF4-FFF2-40B4-BE49-F238E27FC236}">
                <a16:creationId xmlns:a16="http://schemas.microsoft.com/office/drawing/2014/main" id="{F4BF12B7-3E38-4BB3-A7E9-B04999309109}"/>
              </a:ext>
            </a:extLst>
          </p:cNvPr>
          <p:cNvSpPr txBox="1">
            <a:spLocks/>
          </p:cNvSpPr>
          <p:nvPr/>
        </p:nvSpPr>
        <p:spPr>
          <a:xfrm>
            <a:off x="5867400" y="0"/>
            <a:ext cx="4800600" cy="914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>
                <a:solidFill>
                  <a:schemeClr val="bg1"/>
                </a:solidFill>
              </a:rPr>
              <a:t>II. Image Analysis: </a:t>
            </a:r>
            <a:br>
              <a:rPr lang="en-US" sz="2400" b="1" i="1">
                <a:solidFill>
                  <a:schemeClr val="bg1"/>
                </a:solidFill>
              </a:rPr>
            </a:br>
            <a:r>
              <a:rPr lang="en-US" sz="2400" b="1" i="1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6FB17-4B30-4EB5-96E2-DB1B0147181F}"/>
              </a:ext>
            </a:extLst>
          </p:cNvPr>
          <p:cNvSpPr txBox="1"/>
          <p:nvPr/>
        </p:nvSpPr>
        <p:spPr>
          <a:xfrm>
            <a:off x="4689701" y="3635500"/>
            <a:ext cx="2290082" cy="1754326"/>
          </a:xfrm>
          <a:prstGeom prst="rect">
            <a:avLst/>
          </a:prstGeom>
          <a:solidFill>
            <a:srgbClr val="F7F7D7"/>
          </a:solidFill>
        </p:spPr>
        <p:txBody>
          <a:bodyPr wrap="square" rtlCol="0">
            <a:spAutoFit/>
          </a:bodyPr>
          <a:lstStyle/>
          <a:p>
            <a:r>
              <a:rPr lang="en-US" b="1" err="1"/>
              <a:t>Keras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Terrible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Very slow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Might finish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AA0D3-CAAD-4FC3-A439-B160D64CC696}"/>
              </a:ext>
            </a:extLst>
          </p:cNvPr>
          <p:cNvSpPr txBox="1"/>
          <p:nvPr/>
        </p:nvSpPr>
        <p:spPr>
          <a:xfrm>
            <a:off x="7410451" y="3635500"/>
            <a:ext cx="258418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/>
              <a:t>YOLO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High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Easy to 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Already trained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Very fast</a:t>
            </a:r>
          </a:p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718C3-2EAB-4BB1-ADFE-966AB3AFFA6F}"/>
              </a:ext>
            </a:extLst>
          </p:cNvPr>
          <p:cNvSpPr txBox="1"/>
          <p:nvPr/>
        </p:nvSpPr>
        <p:spPr>
          <a:xfrm>
            <a:off x="1936108" y="3635500"/>
            <a:ext cx="2355585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/>
              <a:t>Build our own R-CNN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Terrible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Very slow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Will not finish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8161F-7388-4837-9C25-C08136B00331}"/>
              </a:ext>
            </a:extLst>
          </p:cNvPr>
          <p:cNvSpPr txBox="1"/>
          <p:nvPr/>
        </p:nvSpPr>
        <p:spPr>
          <a:xfrm>
            <a:off x="2003676" y="1647788"/>
            <a:ext cx="221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Accurate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Easy to Develop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CF061-B42C-400F-905D-90A816ACB7B7}"/>
              </a:ext>
            </a:extLst>
          </p:cNvPr>
          <p:cNvSpPr txBox="1"/>
          <p:nvPr/>
        </p:nvSpPr>
        <p:spPr>
          <a:xfrm>
            <a:off x="4548212" y="1647789"/>
            <a:ext cx="23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Image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Detect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E68AC-B3DE-4CCD-94EE-D4157E550440}"/>
              </a:ext>
            </a:extLst>
          </p:cNvPr>
          <p:cNvSpPr txBox="1"/>
          <p:nvPr/>
        </p:nvSpPr>
        <p:spPr>
          <a:xfrm>
            <a:off x="7457240" y="1647788"/>
            <a:ext cx="2214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Evaluation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Time to Develop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Time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Space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64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21CF8E-C72E-4ACD-9E56-396F69D0D056}"/>
              </a:ext>
            </a:extLst>
          </p:cNvPr>
          <p:cNvSpPr txBox="1"/>
          <p:nvPr/>
        </p:nvSpPr>
        <p:spPr>
          <a:xfrm>
            <a:off x="7594146" y="1657350"/>
            <a:ext cx="270646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hape 48">
            <a:extLst>
              <a:ext uri="{FF2B5EF4-FFF2-40B4-BE49-F238E27FC236}">
                <a16:creationId xmlns:a16="http://schemas.microsoft.com/office/drawing/2014/main" id="{F4BF12B7-3E38-4BB3-A7E9-B04999309109}"/>
              </a:ext>
            </a:extLst>
          </p:cNvPr>
          <p:cNvSpPr txBox="1">
            <a:spLocks/>
          </p:cNvSpPr>
          <p:nvPr/>
        </p:nvSpPr>
        <p:spPr>
          <a:xfrm>
            <a:off x="6222546" y="0"/>
            <a:ext cx="4445454" cy="914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</a:rPr>
              <a:t>II. Image Analysis: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High Level Implementation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E861B0-8B8A-4C08-8826-EA180CE7EEAE}"/>
              </a:ext>
            </a:extLst>
          </p:cNvPr>
          <p:cNvSpPr txBox="1">
            <a:spLocks/>
          </p:cNvSpPr>
          <p:nvPr/>
        </p:nvSpPr>
        <p:spPr>
          <a:xfrm>
            <a:off x="2453130" y="1727520"/>
            <a:ext cx="2199084" cy="33415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r>
              <a:rPr lang="en-US" sz="1500" u="sng">
                <a:solidFill>
                  <a:sysClr val="windowText" lastClr="000000"/>
                </a:solidFill>
                <a:latin typeface="Calibri" panose="020F0502020204030204"/>
              </a:rPr>
              <a:t>Use </a:t>
            </a:r>
            <a:r>
              <a:rPr lang="en-US" sz="1500" u="sng" err="1">
                <a:solidFill>
                  <a:sysClr val="windowText" lastClr="000000"/>
                </a:solidFill>
                <a:latin typeface="Calibri" panose="020F0502020204030204"/>
              </a:rPr>
              <a:t>Odroid</a:t>
            </a:r>
            <a:endParaRPr lang="en-US" sz="1500" u="sng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DD29401-89CC-412F-9CEC-2203FA378071}"/>
              </a:ext>
            </a:extLst>
          </p:cNvPr>
          <p:cNvSpPr txBox="1">
            <a:spLocks/>
          </p:cNvSpPr>
          <p:nvPr/>
        </p:nvSpPr>
        <p:spPr>
          <a:xfrm>
            <a:off x="2429206" y="2138115"/>
            <a:ext cx="2199084" cy="14943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</a:pPr>
            <a:r>
              <a:rPr lang="en-US" sz="1800">
                <a:solidFill>
                  <a:srgbClr val="00B050"/>
                </a:solidFill>
                <a:latin typeface="Calibri" panose="020F0502020204030204"/>
              </a:rPr>
              <a:t>Cheap</a:t>
            </a:r>
          </a:p>
          <a:p>
            <a:pPr marL="171450" indent="-171450" defTabSz="685800">
              <a:spcBef>
                <a:spcPts val="750"/>
              </a:spcBef>
            </a:pPr>
            <a:r>
              <a:rPr lang="en-US" sz="1800">
                <a:solidFill>
                  <a:srgbClr val="FF0000"/>
                </a:solidFill>
                <a:latin typeface="Calibri" panose="020F0502020204030204"/>
              </a:rPr>
              <a:t>Very slow</a:t>
            </a:r>
          </a:p>
          <a:p>
            <a:pPr marL="171450" indent="-171450" defTabSz="685800">
              <a:spcBef>
                <a:spcPts val="750"/>
              </a:spcBef>
            </a:pPr>
            <a:r>
              <a:rPr lang="en-US" sz="1800">
                <a:solidFill>
                  <a:srgbClr val="FF0000"/>
                </a:solidFill>
                <a:latin typeface="Calibri" panose="020F0502020204030204"/>
              </a:rPr>
              <a:t>Already has a high workload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854D2D-472C-4DBE-9F3E-6FD2D8F9264C}"/>
              </a:ext>
            </a:extLst>
          </p:cNvPr>
          <p:cNvSpPr txBox="1">
            <a:spLocks/>
          </p:cNvSpPr>
          <p:nvPr/>
        </p:nvSpPr>
        <p:spPr>
          <a:xfrm>
            <a:off x="8158613" y="1727520"/>
            <a:ext cx="1610329" cy="33415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r>
              <a:rPr lang="en-US" sz="1500" u="sng" dirty="0">
                <a:solidFill>
                  <a:sysClr val="windowText" lastClr="000000"/>
                </a:solidFill>
                <a:latin typeface="Calibri" panose="020F0502020204030204"/>
              </a:rPr>
              <a:t>On-Board GPU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6C0E6B3-6A82-484C-BCD6-E9740E8BE522}"/>
              </a:ext>
            </a:extLst>
          </p:cNvPr>
          <p:cNvSpPr txBox="1">
            <a:spLocks/>
          </p:cNvSpPr>
          <p:nvPr/>
        </p:nvSpPr>
        <p:spPr>
          <a:xfrm>
            <a:off x="8134689" y="2138115"/>
            <a:ext cx="2362613" cy="16224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</a:pPr>
            <a:r>
              <a:rPr lang="en-US" sz="1800">
                <a:solidFill>
                  <a:srgbClr val="00B050"/>
                </a:solidFill>
                <a:latin typeface="Calibri" panose="020F0502020204030204"/>
              </a:rPr>
              <a:t>Very fast</a:t>
            </a:r>
          </a:p>
          <a:p>
            <a:pPr marL="171450" indent="-171450" defTabSz="685800">
              <a:spcBef>
                <a:spcPts val="750"/>
              </a:spcBef>
            </a:pPr>
            <a:r>
              <a:rPr lang="en-US" sz="1800">
                <a:solidFill>
                  <a:srgbClr val="00B050"/>
                </a:solidFill>
                <a:latin typeface="Calibri" panose="020F0502020204030204"/>
              </a:rPr>
              <a:t>Real time analysis</a:t>
            </a:r>
          </a:p>
          <a:p>
            <a:pPr marL="171450" indent="-171450" defTabSz="685800">
              <a:spcBef>
                <a:spcPts val="750"/>
              </a:spcBef>
            </a:pPr>
            <a:r>
              <a:rPr lang="en-US" sz="1800">
                <a:solidFill>
                  <a:srgbClr val="FF0000"/>
                </a:solidFill>
                <a:latin typeface="Calibri" panose="020F0502020204030204"/>
              </a:rPr>
              <a:t>More power and weight</a:t>
            </a:r>
          </a:p>
          <a:p>
            <a:pPr marL="171450" indent="-171450" defTabSz="685800">
              <a:spcBef>
                <a:spcPts val="750"/>
              </a:spcBef>
            </a:pPr>
            <a:r>
              <a:rPr lang="en-US" sz="1800">
                <a:solidFill>
                  <a:srgbClr val="FF0000"/>
                </a:solidFill>
                <a:latin typeface="Calibri" panose="020F0502020204030204"/>
              </a:rPr>
              <a:t>Expensive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CF08E3C-9CF7-4AAD-8A70-1480524D7EFB}"/>
              </a:ext>
            </a:extLst>
          </p:cNvPr>
          <p:cNvSpPr txBox="1">
            <a:spLocks/>
          </p:cNvSpPr>
          <p:nvPr/>
        </p:nvSpPr>
        <p:spPr>
          <a:xfrm>
            <a:off x="4980035" y="1727520"/>
            <a:ext cx="2706461" cy="33415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r>
              <a:rPr lang="en-US" sz="1500" u="sng" dirty="0">
                <a:solidFill>
                  <a:prstClr val="black"/>
                </a:solidFill>
                <a:latin typeface="Calibri" panose="020F0502020204030204"/>
              </a:rPr>
              <a:t>Send to Ground Station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5F29F5A-5D69-4F02-A411-E176CC29BDCB}"/>
              </a:ext>
            </a:extLst>
          </p:cNvPr>
          <p:cNvSpPr txBox="1">
            <a:spLocks/>
          </p:cNvSpPr>
          <p:nvPr/>
        </p:nvSpPr>
        <p:spPr>
          <a:xfrm>
            <a:off x="4956110" y="2138115"/>
            <a:ext cx="2706461" cy="14943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</a:pPr>
            <a:r>
              <a:rPr lang="en-US" sz="1800">
                <a:solidFill>
                  <a:srgbClr val="00B050"/>
                </a:solidFill>
                <a:latin typeface="Calibri" panose="020F0502020204030204"/>
              </a:rPr>
              <a:t>Cheap</a:t>
            </a:r>
          </a:p>
          <a:p>
            <a:pPr marL="171450" indent="-171450" defTabSz="685800">
              <a:spcBef>
                <a:spcPts val="750"/>
              </a:spcBef>
            </a:pPr>
            <a:r>
              <a:rPr lang="en-US" sz="1800">
                <a:solidFill>
                  <a:srgbClr val="FF0000"/>
                </a:solidFill>
                <a:latin typeface="Calibri" panose="020F0502020204030204"/>
              </a:rPr>
              <a:t>Slow</a:t>
            </a:r>
          </a:p>
          <a:p>
            <a:pPr marL="171450" indent="-171450" defTabSz="685800">
              <a:spcBef>
                <a:spcPts val="750"/>
              </a:spcBef>
            </a:pPr>
            <a:r>
              <a:rPr lang="en-US" sz="1800">
                <a:solidFill>
                  <a:srgbClr val="FF0000"/>
                </a:solidFill>
                <a:latin typeface="Calibri" panose="020F0502020204030204"/>
              </a:rPr>
              <a:t>Low bandwidth</a:t>
            </a:r>
          </a:p>
          <a:p>
            <a:pPr marL="171450" indent="-171450" defTabSz="685800">
              <a:spcBef>
                <a:spcPts val="750"/>
              </a:spcBef>
            </a:pPr>
            <a:r>
              <a:rPr lang="en-US" sz="1800">
                <a:solidFill>
                  <a:srgbClr val="FF0000"/>
                </a:solidFill>
                <a:latin typeface="Calibri" panose="020F0502020204030204"/>
              </a:rPr>
              <a:t>Unreliable</a:t>
            </a:r>
          </a:p>
        </p:txBody>
      </p:sp>
      <p:pic>
        <p:nvPicPr>
          <p:cNvPr id="3076" name="Picture 4" descr="Image result for odroid computer">
            <a:extLst>
              <a:ext uri="{FF2B5EF4-FFF2-40B4-BE49-F238E27FC236}">
                <a16:creationId xmlns:a16="http://schemas.microsoft.com/office/drawing/2014/main" id="{A39E98AB-8BF4-4081-B38E-F6AE6F08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83" y="4230096"/>
            <a:ext cx="2137682" cy="156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nvidia tx2">
            <a:extLst>
              <a:ext uri="{FF2B5EF4-FFF2-40B4-BE49-F238E27FC236}">
                <a16:creationId xmlns:a16="http://schemas.microsoft.com/office/drawing/2014/main" id="{383594BF-37E2-4C66-8781-AF5FFFF9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978" y="4090307"/>
            <a:ext cx="233559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predator laptop">
            <a:extLst>
              <a:ext uri="{FF2B5EF4-FFF2-40B4-BE49-F238E27FC236}">
                <a16:creationId xmlns:a16="http://schemas.microsoft.com/office/drawing/2014/main" id="{79E63556-0953-43A5-8A79-A2C10205D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75" y="4230097"/>
            <a:ext cx="2653393" cy="16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585ABF-C945-464D-AD30-E64BC6FDA086}"/>
              </a:ext>
            </a:extLst>
          </p:cNvPr>
          <p:cNvSpPr/>
          <p:nvPr/>
        </p:nvSpPr>
        <p:spPr>
          <a:xfrm>
            <a:off x="2626178" y="595108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err="1">
                <a:hlinkClick r:id="rId6"/>
              </a:rPr>
              <a:t>Odroid</a:t>
            </a:r>
            <a:r>
              <a:rPr lang="en-US" sz="800" dirty="0">
                <a:hlinkClick r:id="rId6"/>
              </a:rPr>
              <a:t> Computer</a:t>
            </a:r>
            <a:endParaRPr 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EAF434-A868-4855-A793-92BAD758925C}"/>
              </a:ext>
            </a:extLst>
          </p:cNvPr>
          <p:cNvSpPr/>
          <p:nvPr/>
        </p:nvSpPr>
        <p:spPr>
          <a:xfrm>
            <a:off x="5438775" y="597806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7"/>
              </a:rPr>
              <a:t>MSI Predator Laptop</a:t>
            </a:r>
            <a:endParaRPr lang="en-US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1DE30A-6D70-45B2-AA47-536660C4AE4D}"/>
              </a:ext>
            </a:extLst>
          </p:cNvPr>
          <p:cNvSpPr/>
          <p:nvPr/>
        </p:nvSpPr>
        <p:spPr>
          <a:xfrm>
            <a:off x="8431166" y="600504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err="1">
                <a:hlinkClick r:id="rId8"/>
              </a:rPr>
              <a:t>nvidia</a:t>
            </a:r>
            <a:r>
              <a:rPr lang="en-US" sz="800" dirty="0">
                <a:hlinkClick r:id="rId8"/>
              </a:rPr>
              <a:t> Jetson TX2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395711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DAFC6-77DF-4BB4-837A-757C5BF9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Shape 48">
            <a:extLst>
              <a:ext uri="{FF2B5EF4-FFF2-40B4-BE49-F238E27FC236}">
                <a16:creationId xmlns:a16="http://schemas.microsoft.com/office/drawing/2014/main" id="{39EB1551-4409-4E91-802C-6662766EB543}"/>
              </a:ext>
            </a:extLst>
          </p:cNvPr>
          <p:cNvSpPr txBox="1">
            <a:spLocks/>
          </p:cNvSpPr>
          <p:nvPr/>
        </p:nvSpPr>
        <p:spPr>
          <a:xfrm>
            <a:off x="6353175" y="0"/>
            <a:ext cx="4314825" cy="914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</a:rPr>
              <a:t>II. Image Analysis: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On-Board GPU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3A11036-997A-40BC-A58B-F198B48F8B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6575" y="1514015"/>
          <a:ext cx="603885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6038626" imgH="1492078" progId="Excel.Sheet.12">
                  <p:embed/>
                </p:oleObj>
              </mc:Choice>
              <mc:Fallback>
                <p:oleObj name="Worksheet" r:id="rId4" imgW="6038626" imgH="1492078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3A11036-997A-40BC-A58B-F198B48F8B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6575" y="1514015"/>
                        <a:ext cx="603885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06536B-1E47-4B2B-8B29-0D635C4797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9587" y="3429000"/>
          <a:ext cx="7312826" cy="2504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6" imgW="5543543" imgH="1898461" progId="Excel.Sheet.12">
                  <p:embed/>
                </p:oleObj>
              </mc:Choice>
              <mc:Fallback>
                <p:oleObj name="Worksheet" r:id="rId6" imgW="5543543" imgH="1898461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306536B-1E47-4B2B-8B29-0D635C4797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9587" y="3429000"/>
                        <a:ext cx="7312826" cy="2504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13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8">
            <a:extLst>
              <a:ext uri="{FF2B5EF4-FFF2-40B4-BE49-F238E27FC236}">
                <a16:creationId xmlns:a16="http://schemas.microsoft.com/office/drawing/2014/main" id="{27374889-7063-40BC-943A-C27F69D11A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67400" y="0"/>
            <a:ext cx="4800600" cy="914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/>
          <a:p>
            <a:r>
              <a:rPr lang="en-US" sz="3200" b="1" i="1">
                <a:solidFill>
                  <a:schemeClr val="bg1"/>
                </a:solidFill>
              </a:rPr>
              <a:t>Design Concepts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4D526-7351-4380-B46C-1C9B7EC1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1655E-8EA7-4681-B930-164695C8C518}"/>
              </a:ext>
            </a:extLst>
          </p:cNvPr>
          <p:cNvSpPr txBox="1"/>
          <p:nvPr/>
        </p:nvSpPr>
        <p:spPr>
          <a:xfrm>
            <a:off x="2609850" y="1477866"/>
            <a:ext cx="6515100" cy="30839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Route Reconnaissance Swarming Behavior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Image Analysis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Radiation Detection Swarming Behavior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Radiation Detectors 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Quick-Launcher Design</a:t>
            </a:r>
            <a:endParaRPr lang="en-US" sz="20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9EE14-DF54-404C-8B81-D95F35D7644B}"/>
              </a:ext>
            </a:extLst>
          </p:cNvPr>
          <p:cNvSpPr/>
          <p:nvPr/>
        </p:nvSpPr>
        <p:spPr>
          <a:xfrm>
            <a:off x="3001734" y="2863012"/>
            <a:ext cx="4420963" cy="488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065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F368-F355-4077-A7E2-5056E81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515" y="-23535"/>
            <a:ext cx="4047829" cy="894522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cs typeface="Calibri"/>
              </a:rPr>
              <a:t>III. Radiation Detection: Mission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FD64-B554-42E9-BB20-BA5669C09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723" y="1326881"/>
            <a:ext cx="3922645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1800" b="1">
                <a:ea typeface="+mn-lt"/>
                <a:cs typeface="+mn-lt"/>
              </a:rPr>
              <a:t>Our goal for this sub-mission is to map out the edge of the plume and the line of highest concentration in the middle of the plume. </a:t>
            </a:r>
            <a:endParaRPr lang="en-US">
              <a:ea typeface="+mn-lt"/>
              <a:cs typeface="+mn-lt"/>
            </a:endParaRPr>
          </a:p>
          <a:p>
            <a:pPr marL="285750" indent="-285750"/>
            <a:r>
              <a:rPr lang="en-US" sz="1800">
                <a:ea typeface="+mn-lt"/>
                <a:cs typeface="+mn-lt"/>
              </a:rPr>
              <a:t>The edge of the plume = 3x natural dose</a:t>
            </a:r>
            <a:endParaRPr lang="en-US" sz="1800">
              <a:cs typeface="Calibri"/>
            </a:endParaRPr>
          </a:p>
          <a:p>
            <a:pPr marL="285750" indent="-285750"/>
            <a:r>
              <a:rPr lang="en-US" sz="1800">
                <a:cs typeface="Calibri"/>
              </a:rPr>
              <a:t>Nuclear Eng. Cadets considerations</a:t>
            </a:r>
          </a:p>
          <a:p>
            <a:pPr marL="556895" lvl="1" indent="-213995"/>
            <a:r>
              <a:rPr lang="en-US" sz="1500">
                <a:cs typeface="Calibri"/>
              </a:rPr>
              <a:t>Aspects of Plume</a:t>
            </a:r>
          </a:p>
          <a:p>
            <a:pPr marL="556895" lvl="1" indent="-213995"/>
            <a:r>
              <a:rPr lang="en-US" sz="1500">
                <a:cs typeface="Calibri"/>
              </a:rPr>
              <a:t>What detectors were going to be used</a:t>
            </a:r>
          </a:p>
          <a:p>
            <a:pPr marL="556895" lvl="1" indent="-213995"/>
            <a:r>
              <a:rPr lang="en-US" sz="1500">
                <a:cs typeface="Calibri"/>
              </a:rPr>
              <a:t>Detector measurements </a:t>
            </a:r>
          </a:p>
          <a:p>
            <a:pPr marL="556895" lvl="1" indent="-213995"/>
            <a:r>
              <a:rPr lang="en-US" sz="1500">
                <a:cs typeface="Calibri"/>
              </a:rPr>
              <a:t>Percentage of dose, count, spectroscopy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BB4A-C448-452A-96EA-9F841A87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54529E7-5AF4-43E1-BF8E-33670DF7D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271" y="1310180"/>
            <a:ext cx="3911047" cy="416309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D94B49-0437-4ECC-95E4-EFC9EB924DC6}"/>
              </a:ext>
            </a:extLst>
          </p:cNvPr>
          <p:cNvCxnSpPr/>
          <p:nvPr/>
        </p:nvCxnSpPr>
        <p:spPr>
          <a:xfrm flipH="1">
            <a:off x="8118613" y="1754255"/>
            <a:ext cx="1603512" cy="483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213503-5B8D-4A25-A406-92614B2CCED6}"/>
              </a:ext>
            </a:extLst>
          </p:cNvPr>
          <p:cNvCxnSpPr>
            <a:cxnSpLocks/>
          </p:cNvCxnSpPr>
          <p:nvPr/>
        </p:nvCxnSpPr>
        <p:spPr>
          <a:xfrm flipH="1">
            <a:off x="8864047" y="1737691"/>
            <a:ext cx="874644" cy="1552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BF9529-C8ED-4D3C-A8EF-ACFCAD74D5B0}"/>
              </a:ext>
            </a:extLst>
          </p:cNvPr>
          <p:cNvSpPr txBox="1"/>
          <p:nvPr/>
        </p:nvSpPr>
        <p:spPr>
          <a:xfrm>
            <a:off x="9406145" y="1487971"/>
            <a:ext cx="14676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Edge of plume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62CA4F-6552-4DE8-8BBE-D040B7D4E039}"/>
              </a:ext>
            </a:extLst>
          </p:cNvPr>
          <p:cNvCxnSpPr>
            <a:cxnSpLocks/>
          </p:cNvCxnSpPr>
          <p:nvPr/>
        </p:nvCxnSpPr>
        <p:spPr>
          <a:xfrm flipH="1" flipV="1">
            <a:off x="7240656" y="3687419"/>
            <a:ext cx="1537251" cy="2125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5CB47A-1CC9-4960-ADFA-3E1869B39D6F}"/>
              </a:ext>
            </a:extLst>
          </p:cNvPr>
          <p:cNvSpPr txBox="1"/>
          <p:nvPr/>
        </p:nvSpPr>
        <p:spPr>
          <a:xfrm>
            <a:off x="8735253" y="5604428"/>
            <a:ext cx="165817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Point of highest concentration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F4B3D-A1C7-4B79-B24C-3331CA3224B6}"/>
              </a:ext>
            </a:extLst>
          </p:cNvPr>
          <p:cNvSpPr txBox="1"/>
          <p:nvPr/>
        </p:nvSpPr>
        <p:spPr>
          <a:xfrm>
            <a:off x="5880389" y="54604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ea typeface="+mn-lt"/>
                <a:cs typeface="+mn-lt"/>
                <a:hlinkClick r:id="rId4"/>
              </a:rPr>
              <a:t>https://en.wikipedia.org/wiki/Radioactive_contamination_from_the_Rocky_Flats_Plant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5616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BCBD319-F02B-4535-9F3F-78CC4B25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4" y="-23535"/>
            <a:ext cx="3590628" cy="894522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cs typeface="Calibri"/>
              </a:rPr>
              <a:t>III. Radiation Detection: AY20 mission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9AD9-6C6E-4473-8816-B25D85843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465" y="1719176"/>
            <a:ext cx="5189883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ea typeface="+mn-lt"/>
                <a:cs typeface="+mn-lt"/>
              </a:rPr>
              <a:t>Differences this year  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mapping contour lines, or edges. 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Utilization of Hermes Detectors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cs typeface="Calibri"/>
              </a:rPr>
              <a:t>Smart swarming behavior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292D7-DB85-46B1-BBFB-6AE3BCA0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2F35EEF-1488-482E-9E8F-6C16447F7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704" y="1987098"/>
            <a:ext cx="3513482" cy="29252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BFAAD8-5C2C-4976-96BA-6A948FFEC634}"/>
              </a:ext>
            </a:extLst>
          </p:cNvPr>
          <p:cNvSpPr txBox="1"/>
          <p:nvPr/>
        </p:nvSpPr>
        <p:spPr>
          <a:xfrm>
            <a:off x="6867526" y="4914900"/>
            <a:ext cx="334067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hlinkClick r:id="rId4"/>
              </a:rPr>
              <a:t>https://www.nrc.gov/docs/ML1825/ML18250A320.pdf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16501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FBC3CA-902A-41E8-B1DD-C844262FCD17}"/>
              </a:ext>
            </a:extLst>
          </p:cNvPr>
          <p:cNvSpPr txBox="1"/>
          <p:nvPr/>
        </p:nvSpPr>
        <p:spPr>
          <a:xfrm>
            <a:off x="6512380" y="22303"/>
            <a:ext cx="3811849" cy="9074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 defTabSz="685800">
              <a:spcBef>
                <a:spcPct val="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III. Radiation Detection: Swarming Behavior Initial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E124-EB53-42AE-B393-949711516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7293" y="1163947"/>
            <a:ext cx="4370157" cy="4595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2400" u="sng"/>
              <a:t>2019 Swarm Behavior –­­­­­­­­­­­­­­­­­­­­­ </a:t>
            </a:r>
            <a:endParaRPr lang="en-US" sz="240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/>
              <a:t>Broken up into 2 different phases </a:t>
            </a:r>
            <a:endParaRPr lang="en-US" sz="240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/>
              <a:t>Phase 1: 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Initial pass UAS self-distribute the available lanes  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 The data server populates the heat map 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/>
              <a:t>Continuously updates max radiation location. </a:t>
            </a:r>
            <a:endParaRPr lang="en-US" sz="240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/>
              <a:t>Phase 2: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b="1"/>
              <a:t> </a:t>
            </a:r>
            <a:r>
              <a:rPr lang="en-US" sz="2400"/>
              <a:t>50x50m grid of survey points with 5m separation centered on max location</a:t>
            </a:r>
            <a:endParaRPr lang="en-US" sz="24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>
                <a:cs typeface="Calibri"/>
              </a:rPr>
              <a:t>Greedy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CFEAB-FEE9-40EE-ADD0-9ADB2543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ED34C-DE97-4463-B92A-AD521C2553A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" name="Picture 6" descr="A picture containing green, photo, table, cake&#10;&#10;Description generated with very high confidence">
            <a:extLst>
              <a:ext uri="{FF2B5EF4-FFF2-40B4-BE49-F238E27FC236}">
                <a16:creationId xmlns:a16="http://schemas.microsoft.com/office/drawing/2014/main" id="{E566B1B0-0770-41CB-A5C5-497B7F64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049" y="2218083"/>
            <a:ext cx="4501035" cy="3080809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B9B83A-83EB-4FD0-8D9C-9B6E3960D941}"/>
              </a:ext>
            </a:extLst>
          </p:cNvPr>
          <p:cNvSpPr txBox="1"/>
          <p:nvPr/>
        </p:nvSpPr>
        <p:spPr>
          <a:xfrm>
            <a:off x="6372641" y="1767508"/>
            <a:ext cx="7636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Drone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FBC51-5523-449E-8AC3-70390B5E846C}"/>
              </a:ext>
            </a:extLst>
          </p:cNvPr>
          <p:cNvSpPr txBox="1"/>
          <p:nvPr/>
        </p:nvSpPr>
        <p:spPr>
          <a:xfrm>
            <a:off x="7954617" y="1825487"/>
            <a:ext cx="14593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Point Source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76D10-9930-416C-8498-7F20CA2AF2C7}"/>
              </a:ext>
            </a:extLst>
          </p:cNvPr>
          <p:cNvSpPr txBox="1"/>
          <p:nvPr/>
        </p:nvSpPr>
        <p:spPr>
          <a:xfrm>
            <a:off x="6091030" y="5502964"/>
            <a:ext cx="415952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cs typeface="Calibri"/>
              </a:rPr>
              <a:t>Depiction of Range 11: USMA Test Site</a:t>
            </a:r>
            <a:endParaRPr lang="en-US" sz="1600" i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6A83C8-C83A-4281-A8D8-9DC153993B2F}"/>
              </a:ext>
            </a:extLst>
          </p:cNvPr>
          <p:cNvCxnSpPr/>
          <p:nvPr/>
        </p:nvCxnSpPr>
        <p:spPr>
          <a:xfrm>
            <a:off x="6657561" y="2102129"/>
            <a:ext cx="110987" cy="657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B91782-CD7C-4615-A0DD-653AFE57E1EA}"/>
              </a:ext>
            </a:extLst>
          </p:cNvPr>
          <p:cNvCxnSpPr>
            <a:cxnSpLocks/>
          </p:cNvCxnSpPr>
          <p:nvPr/>
        </p:nvCxnSpPr>
        <p:spPr>
          <a:xfrm flipH="1">
            <a:off x="7017027" y="2126977"/>
            <a:ext cx="1338469" cy="1278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9596EF-F063-441F-8107-2761DBAFC5F2}"/>
              </a:ext>
            </a:extLst>
          </p:cNvPr>
          <p:cNvSpPr txBox="1"/>
          <p:nvPr/>
        </p:nvSpPr>
        <p:spPr>
          <a:xfrm>
            <a:off x="6091030" y="5204791"/>
            <a:ext cx="43334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>
                <a:cs typeface="Calibri"/>
              </a:rPr>
              <a:t>Phase 1                                               Phase 2</a:t>
            </a:r>
            <a:endParaRPr lang="en-US" sz="1400" b="1" i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9129FF-EF2E-41A6-8D39-60CE8692FBE9}"/>
              </a:ext>
            </a:extLst>
          </p:cNvPr>
          <p:cNvSpPr txBox="1"/>
          <p:nvPr/>
        </p:nvSpPr>
        <p:spPr>
          <a:xfrm>
            <a:off x="6049241" y="5707208"/>
            <a:ext cx="414597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hlinkClick r:id="rId4"/>
              </a:rPr>
              <a:t>https://www.google.com/maps/@41.3834453,-73.9653432,15z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21369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FE27F72-B901-4C1D-B182-1B2058E1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629" y="1454723"/>
            <a:ext cx="2957817" cy="4770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FBC3CA-902A-41E8-B1DD-C844262FCD17}"/>
              </a:ext>
            </a:extLst>
          </p:cNvPr>
          <p:cNvSpPr txBox="1"/>
          <p:nvPr/>
        </p:nvSpPr>
        <p:spPr>
          <a:xfrm>
            <a:off x="6520543" y="22303"/>
            <a:ext cx="3803686" cy="9074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 defTabSz="685800">
              <a:spcBef>
                <a:spcPct val="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III. Radiation Detection: Swarming Behavior Initial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E124-EB53-42AE-B393-949711516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7293" y="1163948"/>
            <a:ext cx="4370157" cy="2253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u="sng">
                <a:ea typeface="+mn-lt"/>
                <a:cs typeface="+mn-lt"/>
              </a:rPr>
              <a:t>Savidge Swarm-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2000">
                <a:ea typeface="+mn-lt"/>
                <a:cs typeface="+mn-lt"/>
              </a:rPr>
              <a:t>Smart swarm behavior </a:t>
            </a:r>
          </a:p>
          <a:p>
            <a:pPr>
              <a:lnSpc>
                <a:spcPct val="90000"/>
              </a:lnSpc>
            </a:pPr>
            <a:r>
              <a:rPr lang="en-US" sz="2000">
                <a:ea typeface="+mn-lt"/>
                <a:cs typeface="+mn-lt"/>
              </a:rPr>
              <a:t>Swarming behavior communicates a new message of known data points used to update a system of predicted data points </a:t>
            </a:r>
          </a:p>
          <a:p>
            <a:pPr>
              <a:lnSpc>
                <a:spcPct val="90000"/>
              </a:lnSpc>
            </a:pPr>
            <a:r>
              <a:rPr lang="en-US" sz="2000">
                <a:ea typeface="+mn-lt"/>
                <a:cs typeface="+mn-lt"/>
              </a:rPr>
              <a:t>Re-calculation of the ordering of data points.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CFEAB-FEE9-40EE-ADD0-9ADB2543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ED34C-DE97-4463-B92A-AD521C2553AA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9B83A-83EB-4FD0-8D9C-9B6E3960D941}"/>
              </a:ext>
            </a:extLst>
          </p:cNvPr>
          <p:cNvSpPr txBox="1"/>
          <p:nvPr/>
        </p:nvSpPr>
        <p:spPr>
          <a:xfrm>
            <a:off x="9683400" y="2781006"/>
            <a:ext cx="7636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Drone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FBC51-5523-449E-8AC3-70390B5E846C}"/>
              </a:ext>
            </a:extLst>
          </p:cNvPr>
          <p:cNvSpPr txBox="1"/>
          <p:nvPr/>
        </p:nvSpPr>
        <p:spPr>
          <a:xfrm>
            <a:off x="9519908" y="1848009"/>
            <a:ext cx="14593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Point Source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76D10-9930-416C-8498-7F20CA2AF2C7}"/>
              </a:ext>
            </a:extLst>
          </p:cNvPr>
          <p:cNvSpPr txBox="1"/>
          <p:nvPr/>
        </p:nvSpPr>
        <p:spPr>
          <a:xfrm>
            <a:off x="1798829" y="6221818"/>
            <a:ext cx="415952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cs typeface="Calibri"/>
              </a:rPr>
              <a:t>Savidge Prediction Behavior and Heat Map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6A83C8-C83A-4281-A8D8-9DC153993B2F}"/>
              </a:ext>
            </a:extLst>
          </p:cNvPr>
          <p:cNvCxnSpPr/>
          <p:nvPr/>
        </p:nvCxnSpPr>
        <p:spPr>
          <a:xfrm flipH="1">
            <a:off x="8412665" y="3025538"/>
            <a:ext cx="1319170" cy="590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B91782-CD7C-4615-A0DD-653AFE57E1EA}"/>
              </a:ext>
            </a:extLst>
          </p:cNvPr>
          <p:cNvCxnSpPr>
            <a:cxnSpLocks/>
          </p:cNvCxnSpPr>
          <p:nvPr/>
        </p:nvCxnSpPr>
        <p:spPr>
          <a:xfrm flipH="1">
            <a:off x="7951696" y="2126977"/>
            <a:ext cx="1665040" cy="1312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6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3CA0516D-08B7-4528-B896-0FE85B18B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86" y="3635456"/>
            <a:ext cx="4570216" cy="258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8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E124-EB53-42AE-B393-949711516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705" y="1089403"/>
            <a:ext cx="4797690" cy="52669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u="sng">
                <a:ea typeface="+mn-lt"/>
                <a:cs typeface="+mn-lt"/>
              </a:rPr>
              <a:t>Combining </a:t>
            </a:r>
            <a:r>
              <a:rPr lang="en-US" sz="2000" u="sng" err="1">
                <a:ea typeface="+mn-lt"/>
                <a:cs typeface="+mn-lt"/>
              </a:rPr>
              <a:t>Stigmergic</a:t>
            </a:r>
            <a:r>
              <a:rPr lang="en-US" sz="2000" u="sng">
                <a:ea typeface="+mn-lt"/>
                <a:cs typeface="+mn-lt"/>
              </a:rPr>
              <a:t> and Flocking behaviors to perform target search-</a:t>
            </a:r>
            <a:r>
              <a:rPr lang="en-US" sz="2000">
                <a:ea typeface="+mn-lt"/>
                <a:cs typeface="+mn-lt"/>
              </a:rPr>
              <a:t> 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drone behavior is structured into a three-layer logic</a:t>
            </a:r>
          </a:p>
          <a:p>
            <a:pPr lvl="1"/>
            <a:r>
              <a:rPr lang="en-US" sz="1600">
                <a:ea typeface="+mn-lt"/>
                <a:cs typeface="+mn-lt"/>
              </a:rPr>
              <a:t>random fly (exploration) lowest priority layer </a:t>
            </a:r>
          </a:p>
          <a:p>
            <a:pPr lvl="1"/>
            <a:r>
              <a:rPr lang="en-US" sz="1600">
                <a:ea typeface="+mn-lt"/>
                <a:cs typeface="+mn-lt"/>
              </a:rPr>
              <a:t>pheromone-based coordination (exploitation) middle layer</a:t>
            </a:r>
          </a:p>
          <a:p>
            <a:pPr lvl="1"/>
            <a:r>
              <a:rPr lang="en-US" sz="1600">
                <a:ea typeface="+mn-lt"/>
                <a:cs typeface="+mn-lt"/>
              </a:rPr>
              <a:t>pheromone releasing behaviors highest priority architectural level. </a:t>
            </a:r>
          </a:p>
          <a:p>
            <a:r>
              <a:rPr lang="en-US" sz="2000">
                <a:ea typeface="+mn-lt"/>
                <a:cs typeface="+mn-lt"/>
              </a:rPr>
              <a:t>concentrate of points of interest by leaving a pheromone that diffuses overtime. </a:t>
            </a:r>
          </a:p>
          <a:p>
            <a:r>
              <a:rPr lang="en-US" sz="2000">
                <a:ea typeface="+mn-lt"/>
                <a:cs typeface="+mn-lt"/>
              </a:rPr>
              <a:t>This algorithm works like Savidge swarm with the added layer of flocking  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CFEAB-FEE9-40EE-ADD0-9ADB2543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ED34C-DE97-4463-B92A-AD521C2553A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76D10-9930-416C-8498-7F20CA2AF2C7}"/>
              </a:ext>
            </a:extLst>
          </p:cNvPr>
          <p:cNvSpPr txBox="1"/>
          <p:nvPr/>
        </p:nvSpPr>
        <p:spPr>
          <a:xfrm>
            <a:off x="6240116" y="5734877"/>
            <a:ext cx="43665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err="1">
                <a:cs typeface="Calibri"/>
              </a:rPr>
              <a:t>Stigmergic</a:t>
            </a:r>
            <a:r>
              <a:rPr lang="en-US" sz="1400" i="1">
                <a:cs typeface="Calibri"/>
              </a:rPr>
              <a:t> and Flocking Behavior over time</a:t>
            </a:r>
            <a:endParaRPr lang="en-US" sz="1400" i="1"/>
          </a:p>
        </p:txBody>
      </p:sp>
      <p:pic>
        <p:nvPicPr>
          <p:cNvPr id="16" name="Picture 16" descr="A picture containing bird, rain, flock, large&#10;&#10;Description generated with very high confidence">
            <a:extLst>
              <a:ext uri="{FF2B5EF4-FFF2-40B4-BE49-F238E27FC236}">
                <a16:creationId xmlns:a16="http://schemas.microsoft.com/office/drawing/2014/main" id="{0322B36B-A6D3-4303-8AEC-08D58CB24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72" b="5196"/>
          <a:stretch/>
        </p:blipFill>
        <p:spPr>
          <a:xfrm>
            <a:off x="6709741" y="1360213"/>
            <a:ext cx="3062928" cy="4323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DC5F3F-0BAA-4B92-9758-B0D36EBF5A52}"/>
              </a:ext>
            </a:extLst>
          </p:cNvPr>
          <p:cNvSpPr txBox="1"/>
          <p:nvPr/>
        </p:nvSpPr>
        <p:spPr>
          <a:xfrm>
            <a:off x="6520543" y="22303"/>
            <a:ext cx="3803686" cy="9074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 defTabSz="685800">
              <a:spcBef>
                <a:spcPct val="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III. Radiation Detection: Swarming Behavior Initial Considerations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BE18F9-4772-4D54-A0AA-D70E8284701C}"/>
              </a:ext>
            </a:extLst>
          </p:cNvPr>
          <p:cNvSpPr/>
          <p:nvPr/>
        </p:nvSpPr>
        <p:spPr>
          <a:xfrm>
            <a:off x="6436395" y="5451949"/>
            <a:ext cx="15135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err="1"/>
              <a:t>doi</a:t>
            </a:r>
            <a:r>
              <a:rPr lang="en-US" sz="800"/>
              <a:t>: 10.1109/IISA.2015.7387990</a:t>
            </a:r>
          </a:p>
        </p:txBody>
      </p:sp>
    </p:spTree>
    <p:extLst>
      <p:ext uri="{BB962C8B-B14F-4D97-AF65-F5344CB8AC3E}">
        <p14:creationId xmlns:p14="http://schemas.microsoft.com/office/powerpoint/2010/main" val="59803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53DD-1FAF-4DBB-805C-04A5EEB2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171" y="4373"/>
            <a:ext cx="4021333" cy="895257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cs typeface="Calibri"/>
              </a:rPr>
              <a:t>III. Radiation Detection: Initial Thoughts for Algorithm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3D9F69-20B6-4509-8977-8A8D2C2C1B1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769224"/>
          <a:ext cx="8229600" cy="355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45944735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5776249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82270607"/>
                    </a:ext>
                  </a:extLst>
                </a:gridCol>
              </a:tblGrid>
              <a:tr h="861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Swarming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39815"/>
                  </a:ext>
                </a:extLst>
              </a:tr>
              <a:tr h="8614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AY-19 Swarm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Initial Pass is an effective maneuver for initial data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Phase 2 is not considered a smart swarm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33576"/>
                  </a:ext>
                </a:extLst>
              </a:tr>
              <a:tr h="861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Savidge Swarm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Utilizes a smart swarm for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Currently implemented to focus on point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27118"/>
                  </a:ext>
                </a:extLst>
              </a:tr>
              <a:tr h="861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Flocking and Stigmergic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Utilizes a smart swarm system to adapt behavior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Flocking for our purposes could slow down effective data gathering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7184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60ADA-85AA-4704-BF2D-64A5CB56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4D526-7351-4380-B46C-1C9B7EC1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EAF0EF36-22F9-45CA-9FDB-8FB8F771CAEB}"/>
              </a:ext>
            </a:extLst>
          </p:cNvPr>
          <p:cNvSpPr txBox="1">
            <a:spLocks/>
          </p:cNvSpPr>
          <p:nvPr/>
        </p:nvSpPr>
        <p:spPr>
          <a:xfrm>
            <a:off x="2235522" y="2597824"/>
            <a:ext cx="3736015" cy="166235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/>
              <a:t>Route Distribution:</a:t>
            </a:r>
          </a:p>
          <a:p>
            <a:r>
              <a:rPr lang="en-US" sz="1800"/>
              <a:t>Create route plan</a:t>
            </a:r>
          </a:p>
          <a:p>
            <a:r>
              <a:rPr lang="en-US" sz="1800"/>
              <a:t>Decide which drones move to which waypoints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AB85-8211-44F8-BE54-AA3413850EC8}"/>
              </a:ext>
            </a:extLst>
          </p:cNvPr>
          <p:cNvSpPr/>
          <p:nvPr/>
        </p:nvSpPr>
        <p:spPr>
          <a:xfrm>
            <a:off x="2296753" y="4561555"/>
            <a:ext cx="4923854" cy="1086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sz="2100" b="1" kern="0" dirty="0">
                <a:solidFill>
                  <a:prstClr val="black"/>
                </a:solidFill>
              </a:rPr>
              <a:t>Drone Behavior:</a:t>
            </a:r>
          </a:p>
          <a:p>
            <a:pPr marL="285750" indent="-2857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prstClr val="black"/>
                </a:solidFill>
              </a:rPr>
              <a:t>Individual drone behavior given a route plan</a:t>
            </a:r>
          </a:p>
          <a:p>
            <a:pPr marL="285750" indent="-2857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prstClr val="black"/>
                </a:solidFill>
              </a:rPr>
              <a:t>Communication between all drones</a:t>
            </a:r>
          </a:p>
        </p:txBody>
      </p:sp>
      <p:sp>
        <p:nvSpPr>
          <p:cNvPr id="8" name="Shape 48">
            <a:extLst>
              <a:ext uri="{FF2B5EF4-FFF2-40B4-BE49-F238E27FC236}">
                <a16:creationId xmlns:a16="http://schemas.microsoft.com/office/drawing/2014/main" id="{D0E3026E-83B3-43AA-BDE4-ED8260A17864}"/>
              </a:ext>
            </a:extLst>
          </p:cNvPr>
          <p:cNvSpPr txBox="1">
            <a:spLocks/>
          </p:cNvSpPr>
          <p:nvPr/>
        </p:nvSpPr>
        <p:spPr>
          <a:xfrm>
            <a:off x="6332764" y="5865"/>
            <a:ext cx="4335236" cy="914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>
                <a:solidFill>
                  <a:schemeClr val="bg1"/>
                </a:solidFill>
              </a:rPr>
              <a:t>I. Swarming Behavior: </a:t>
            </a:r>
          </a:p>
          <a:p>
            <a:r>
              <a:rPr lang="en-US" sz="2800" b="1" i="1" dirty="0">
                <a:solidFill>
                  <a:schemeClr val="bg1"/>
                </a:solidFill>
              </a:rPr>
              <a:t>Route Reconnaissance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6E9C07-2DA3-48DD-A1E2-739EFD235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61" y="1589121"/>
            <a:ext cx="3186423" cy="4098380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48D4BA6-9F7D-48D9-9FBE-40F1667A6834}"/>
              </a:ext>
            </a:extLst>
          </p:cNvPr>
          <p:cNvSpPr txBox="1">
            <a:spLocks/>
          </p:cNvSpPr>
          <p:nvPr/>
        </p:nvSpPr>
        <p:spPr>
          <a:xfrm>
            <a:off x="2235522" y="1465268"/>
            <a:ext cx="4187051" cy="166235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/>
              <a:t>Goal: </a:t>
            </a:r>
            <a:r>
              <a:rPr lang="en-US" sz="2100"/>
              <a:t>Use a swarm of drones to detect obstacles on a road network</a:t>
            </a:r>
            <a:endParaRPr lang="en-US" sz="21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FF8EB-AB45-4EAD-80EA-A05243943059}"/>
              </a:ext>
            </a:extLst>
          </p:cNvPr>
          <p:cNvSpPr txBox="1"/>
          <p:nvPr/>
        </p:nvSpPr>
        <p:spPr>
          <a:xfrm>
            <a:off x="7685314" y="5687501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Savannah River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270371290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9ADD-0B68-455E-AE0E-9736C68C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840" y="4372"/>
            <a:ext cx="3739665" cy="906518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cs typeface="Calibri"/>
              </a:rPr>
              <a:t>III. AY-20 Radiation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B6FA-E6BE-481E-B159-5415BCC2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890" y="1262375"/>
            <a:ext cx="4907582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1900">
                <a:ea typeface="+mn-lt"/>
                <a:cs typeface="+mn-lt"/>
              </a:rPr>
              <a:t>Use the initial pass portion of the 2019 Swarm Algorithm</a:t>
            </a:r>
            <a:endParaRPr lang="en-US" sz="19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1900">
                <a:ea typeface="+mn-lt"/>
                <a:cs typeface="+mn-lt"/>
              </a:rPr>
              <a:t>After the initial pass, send to ground server all points where detector spike to 3x the natural dosage and points of max dosage recorded</a:t>
            </a:r>
            <a:endParaRPr lang="en-US" sz="19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1900">
                <a:ea typeface="+mn-lt"/>
                <a:cs typeface="+mn-lt"/>
              </a:rPr>
              <a:t>Use Savidge Swarm on a portion of the drones (1-2) on max points for spectroscopy</a:t>
            </a:r>
          </a:p>
          <a:p>
            <a:pPr marL="457200" indent="-457200">
              <a:buAutoNum type="arabicPeriod"/>
            </a:pPr>
            <a:r>
              <a:rPr lang="en-US" sz="1900">
                <a:ea typeface="+mn-lt"/>
                <a:cs typeface="+mn-lt"/>
              </a:rPr>
              <a:t>Using Savidge swarm on the rest of the drones (1-15) to break up way points that are calculated by creating 4 waypoints around each 3x dose point  </a:t>
            </a:r>
            <a:endParaRPr lang="en-US" sz="19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1900">
                <a:ea typeface="+mn-lt"/>
                <a:cs typeface="+mn-lt"/>
              </a:rPr>
              <a:t>Drones calculate waypoint in “dead space” in between waypoints</a:t>
            </a: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2389F-43AA-4EC6-B3B7-A17B763F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1204C-A3DB-4D66-8217-D1D8C1A74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63" y="1262374"/>
            <a:ext cx="3684447" cy="519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27E0-C2D8-4465-8921-CAD7544A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945785"/>
            <a:ext cx="8229600" cy="638895"/>
          </a:xfrm>
        </p:spPr>
        <p:txBody>
          <a:bodyPr>
            <a:normAutofit/>
          </a:bodyPr>
          <a:lstStyle/>
          <a:p>
            <a:r>
              <a:rPr lang="en-US" sz="1800">
                <a:cs typeface="Calibri"/>
              </a:rPr>
              <a:t>1.Use the initial pass portion of the 2019 Swarm Algorithm</a:t>
            </a:r>
            <a:endParaRPr lang="en-US" sz="1800">
              <a:ea typeface="+mj-lt"/>
              <a:cs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0D5933-B2FE-432A-B1B9-FE640B90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70681-AD35-459A-B705-F338706585EA}"/>
              </a:ext>
            </a:extLst>
          </p:cNvPr>
          <p:cNvSpPr txBox="1"/>
          <p:nvPr/>
        </p:nvSpPr>
        <p:spPr>
          <a:xfrm>
            <a:off x="4724400" y="320040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FFFFFF"/>
                </a:solidFill>
              </a:rPr>
              <a:t>AY-20 Radiation Detection Algorithm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BA8627-4C2D-4C63-B6F2-FDE19BA5939A}"/>
              </a:ext>
            </a:extLst>
          </p:cNvPr>
          <p:cNvSpPr txBox="1">
            <a:spLocks/>
          </p:cNvSpPr>
          <p:nvPr/>
        </p:nvSpPr>
        <p:spPr>
          <a:xfrm>
            <a:off x="6859361" y="4372"/>
            <a:ext cx="3813142" cy="906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  <a:cs typeface="Calibri"/>
              </a:rPr>
              <a:t>III. AY-20 Radiation Detection Algorithm: PHASE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36B85-F7AD-4AF9-9B9F-6C8C6F8F2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9" b="67503"/>
          <a:stretch/>
        </p:blipFill>
        <p:spPr>
          <a:xfrm>
            <a:off x="2134366" y="1273322"/>
            <a:ext cx="8076435" cy="35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50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27E0-C2D8-4465-8921-CAD7544A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806" y="4531328"/>
            <a:ext cx="8229600" cy="26197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/>
            <a:br>
              <a:rPr lang="en-US" sz="1800">
                <a:cs typeface="Calibri"/>
              </a:rPr>
            </a:br>
            <a:endParaRPr lang="en-US" sz="180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0D5933-B2FE-432A-B1B9-FE640B90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70681-AD35-459A-B705-F338706585EA}"/>
              </a:ext>
            </a:extLst>
          </p:cNvPr>
          <p:cNvSpPr txBox="1"/>
          <p:nvPr/>
        </p:nvSpPr>
        <p:spPr>
          <a:xfrm>
            <a:off x="4724400" y="320040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FFFFFF"/>
                </a:solidFill>
              </a:rPr>
              <a:t>AY-20 Radiation Detection Algorithm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BA8627-4C2D-4C63-B6F2-FDE19BA5939A}"/>
              </a:ext>
            </a:extLst>
          </p:cNvPr>
          <p:cNvSpPr txBox="1">
            <a:spLocks/>
          </p:cNvSpPr>
          <p:nvPr/>
        </p:nvSpPr>
        <p:spPr>
          <a:xfrm>
            <a:off x="6879771" y="4372"/>
            <a:ext cx="3792732" cy="906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  <a:cs typeface="Calibri"/>
              </a:rPr>
              <a:t>III. AY-20 Radiation Detection Algorithm: PHASE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DA8724-C34A-41B1-824D-B8B561E2C15F}"/>
              </a:ext>
            </a:extLst>
          </p:cNvPr>
          <p:cNvSpPr/>
          <p:nvPr/>
        </p:nvSpPr>
        <p:spPr>
          <a:xfrm>
            <a:off x="8258597" y="1565809"/>
            <a:ext cx="1106585" cy="560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81033-B7F7-443E-A08B-14E0A47228E6}"/>
              </a:ext>
            </a:extLst>
          </p:cNvPr>
          <p:cNvSpPr txBox="1"/>
          <p:nvPr/>
        </p:nvSpPr>
        <p:spPr>
          <a:xfrm>
            <a:off x="1834807" y="4770127"/>
            <a:ext cx="8896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After the initial pass, send to ground server all points where detectors spike to 3x the natural dosage and points of max dosage recorded</a:t>
            </a:r>
            <a:endParaRPr lang="en-US">
              <a:cs typeface="Calibri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Use Savidge Swarm on a portion of the drones (1-2) on max points for spectroscopy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Using Savidge swarm on the rest of the drones (1-15) to break up way points that are calculated by creating 4 waypoints around each 3x dose point (5 meters apart)</a:t>
            </a:r>
            <a:endParaRPr lang="en-US">
              <a:cs typeface="Calibri"/>
            </a:endParaRPr>
          </a:p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8A98DC-48EA-432B-BA96-A38E27853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46" b="32735"/>
          <a:stretch/>
        </p:blipFill>
        <p:spPr>
          <a:xfrm>
            <a:off x="1956267" y="1185261"/>
            <a:ext cx="7676769" cy="358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66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27E0-C2D8-4465-8921-CAD7544A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4665020"/>
            <a:ext cx="8229600" cy="8395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ct val="20000"/>
              </a:spcBef>
            </a:pPr>
            <a:r>
              <a:rPr lang="en-US" sz="1800">
                <a:ea typeface="+mj-lt"/>
                <a:cs typeface="+mj-lt"/>
              </a:rPr>
              <a:t>5. Drones calculate waypoint in “dead space” in between waypoints </a:t>
            </a:r>
          </a:p>
          <a:p>
            <a:endParaRPr lang="en-US" sz="180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0D5933-B2FE-432A-B1B9-FE640B90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70681-AD35-459A-B705-F338706585EA}"/>
              </a:ext>
            </a:extLst>
          </p:cNvPr>
          <p:cNvSpPr txBox="1"/>
          <p:nvPr/>
        </p:nvSpPr>
        <p:spPr>
          <a:xfrm>
            <a:off x="4724400" y="320040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FFFFFF"/>
                </a:solidFill>
              </a:rPr>
              <a:t>AY-20 Radiation Detection Algorithm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BA8627-4C2D-4C63-B6F2-FDE19BA5939A}"/>
              </a:ext>
            </a:extLst>
          </p:cNvPr>
          <p:cNvSpPr txBox="1">
            <a:spLocks/>
          </p:cNvSpPr>
          <p:nvPr/>
        </p:nvSpPr>
        <p:spPr>
          <a:xfrm>
            <a:off x="6879771" y="4372"/>
            <a:ext cx="3792732" cy="906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  <a:cs typeface="Calibri"/>
              </a:rPr>
              <a:t>III. AY-20 Radiation Detection Algorithm: PHASE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DA8724-C34A-41B1-824D-B8B561E2C15F}"/>
              </a:ext>
            </a:extLst>
          </p:cNvPr>
          <p:cNvSpPr/>
          <p:nvPr/>
        </p:nvSpPr>
        <p:spPr>
          <a:xfrm>
            <a:off x="8258597" y="1565809"/>
            <a:ext cx="1106585" cy="560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3126C0-FE77-4E13-8DCF-3F12C61C7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83"/>
          <a:stretch/>
        </p:blipFill>
        <p:spPr>
          <a:xfrm>
            <a:off x="2299365" y="1142180"/>
            <a:ext cx="7593271" cy="3556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91132-CE0F-4C87-A2AA-0E6DD4FE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5063358"/>
            <a:ext cx="2495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1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0D00F5-9719-4888-9EE9-AE3F928F0525}"/>
              </a:ext>
            </a:extLst>
          </p:cNvPr>
          <p:cNvSpPr/>
          <p:nvPr/>
        </p:nvSpPr>
        <p:spPr>
          <a:xfrm>
            <a:off x="7432746" y="3354537"/>
            <a:ext cx="2866698" cy="2764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A64DC9-E112-4AB0-9E46-C007CF7D2A95}"/>
              </a:ext>
            </a:extLst>
          </p:cNvPr>
          <p:cNvSpPr/>
          <p:nvPr/>
        </p:nvSpPr>
        <p:spPr>
          <a:xfrm>
            <a:off x="4408390" y="3354537"/>
            <a:ext cx="2866698" cy="2764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4D526-7351-4380-B46C-1C9B7EC1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FDED34C-DE97-4463-B92A-AD521C2553A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hape 48">
            <a:extLst>
              <a:ext uri="{FF2B5EF4-FFF2-40B4-BE49-F238E27FC236}">
                <a16:creationId xmlns:a16="http://schemas.microsoft.com/office/drawing/2014/main" id="{F4BF12B7-3E38-4BB3-A7E9-B04999309109}"/>
              </a:ext>
            </a:extLst>
          </p:cNvPr>
          <p:cNvSpPr txBox="1">
            <a:spLocks/>
          </p:cNvSpPr>
          <p:nvPr/>
        </p:nvSpPr>
        <p:spPr>
          <a:xfrm>
            <a:off x="5867400" y="0"/>
            <a:ext cx="4800600" cy="914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>
                <a:solidFill>
                  <a:schemeClr val="bg1"/>
                </a:solidFill>
              </a:rPr>
              <a:t>I. Swarming Behavior: </a:t>
            </a:r>
            <a:br>
              <a:rPr lang="en-US" sz="2400" b="1" i="1">
                <a:solidFill>
                  <a:schemeClr val="bg1"/>
                </a:solidFill>
              </a:rPr>
            </a:br>
            <a:r>
              <a:rPr lang="en-US" sz="2400" b="1" i="1">
                <a:solidFill>
                  <a:schemeClr val="bg1"/>
                </a:solidFill>
              </a:rPr>
              <a:t>Route Distribution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6FB17-4B30-4EB5-96E2-DB1B0147181F}"/>
              </a:ext>
            </a:extLst>
          </p:cNvPr>
          <p:cNvSpPr txBox="1"/>
          <p:nvPr/>
        </p:nvSpPr>
        <p:spPr>
          <a:xfrm>
            <a:off x="4654354" y="3536319"/>
            <a:ext cx="277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Graph Traversal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Low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Not optimal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764271-98B6-48C8-AF8E-1B84F44A88FD}"/>
              </a:ext>
            </a:extLst>
          </p:cNvPr>
          <p:cNvSpPr/>
          <p:nvPr/>
        </p:nvSpPr>
        <p:spPr>
          <a:xfrm>
            <a:off x="1821524" y="3354537"/>
            <a:ext cx="2429208" cy="2764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AA0D3-CAAD-4FC3-A439-B160D64CC696}"/>
              </a:ext>
            </a:extLst>
          </p:cNvPr>
          <p:cNvSpPr txBox="1"/>
          <p:nvPr/>
        </p:nvSpPr>
        <p:spPr>
          <a:xfrm>
            <a:off x="7518836" y="3536318"/>
            <a:ext cx="2691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Close to optimal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Low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Difficult to implement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718C3-2EAB-4BB1-ADFE-966AB3AFFA6F}"/>
              </a:ext>
            </a:extLst>
          </p:cNvPr>
          <p:cNvSpPr txBox="1"/>
          <p:nvPr/>
        </p:nvSpPr>
        <p:spPr>
          <a:xfrm>
            <a:off x="1979182" y="3562633"/>
            <a:ext cx="2185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Greedy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Very fast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Very low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Quick to develop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Not optimal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604194-1DC9-4B37-B42B-A5D49A101065}"/>
              </a:ext>
            </a:extLst>
          </p:cNvPr>
          <p:cNvSpPr txBox="1"/>
          <p:nvPr/>
        </p:nvSpPr>
        <p:spPr>
          <a:xfrm>
            <a:off x="1979183" y="1468174"/>
            <a:ext cx="2214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Quick to 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7CA39-8CD3-48F4-9566-AC2C9E910C83}"/>
              </a:ext>
            </a:extLst>
          </p:cNvPr>
          <p:cNvSpPr txBox="1"/>
          <p:nvPr/>
        </p:nvSpPr>
        <p:spPr>
          <a:xfrm>
            <a:off x="4523719" y="1468174"/>
            <a:ext cx="2384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Sequence of Waypoints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FF0F5-74AB-4EC9-80E4-8B861A8C724F}"/>
              </a:ext>
            </a:extLst>
          </p:cNvPr>
          <p:cNvSpPr txBox="1"/>
          <p:nvPr/>
        </p:nvSpPr>
        <p:spPr>
          <a:xfrm>
            <a:off x="7432747" y="1468174"/>
            <a:ext cx="221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Optimality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Space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060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454705-DA64-44E2-8BAF-9DC73CD14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9426" y="1600207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Model</a:t>
            </a:r>
          </a:p>
          <a:p>
            <a:r>
              <a:rPr lang="en-US"/>
              <a:t>Constraints</a:t>
            </a:r>
          </a:p>
          <a:p>
            <a:r>
              <a:rPr lang="en-US"/>
              <a:t>Variable</a:t>
            </a:r>
          </a:p>
          <a:p>
            <a:r>
              <a:rPr lang="en-US"/>
              <a:t>Cost Function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5A7420-D6BE-48A4-ACAF-03EA1189C9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Solution</a:t>
            </a:r>
          </a:p>
          <a:p>
            <a:r>
              <a:rPr lang="en-US"/>
              <a:t>Recursive Backtracking</a:t>
            </a:r>
          </a:p>
          <a:p>
            <a:r>
              <a:rPr lang="en-US"/>
              <a:t>Simulated Annealing</a:t>
            </a:r>
          </a:p>
          <a:p>
            <a:r>
              <a:rPr lang="en-US"/>
              <a:t>Genetic Algorithm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4D526-7351-4380-B46C-1C9B7EC1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hape 48">
            <a:extLst>
              <a:ext uri="{FF2B5EF4-FFF2-40B4-BE49-F238E27FC236}">
                <a16:creationId xmlns:a16="http://schemas.microsoft.com/office/drawing/2014/main" id="{4F753FEE-52D3-4E75-AD1A-8D22D3F6EC73}"/>
              </a:ext>
            </a:extLst>
          </p:cNvPr>
          <p:cNvSpPr txBox="1">
            <a:spLocks/>
          </p:cNvSpPr>
          <p:nvPr/>
        </p:nvSpPr>
        <p:spPr>
          <a:xfrm>
            <a:off x="7053263" y="857250"/>
            <a:ext cx="3600450" cy="685800"/>
          </a:xfrm>
          <a:prstGeom prst="rect">
            <a:avLst/>
          </a:prstGeom>
        </p:spPr>
        <p:txBody>
          <a:bodyPr vert="horz" wrap="square" lIns="68569" tIns="68569" rIns="68569" bIns="68569" rtlCol="0" anchor="ctr" anchorCtr="0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>
                <a:solidFill>
                  <a:schemeClr val="bg1"/>
                </a:solidFill>
              </a:rPr>
              <a:t>I. Swarming Behavior: </a:t>
            </a:r>
            <a:br>
              <a:rPr lang="en-US" sz="1800" b="1" i="1">
                <a:solidFill>
                  <a:schemeClr val="bg1"/>
                </a:solidFill>
              </a:rPr>
            </a:br>
            <a:r>
              <a:rPr lang="en-US" sz="1800" b="1" i="1">
                <a:solidFill>
                  <a:schemeClr val="bg1"/>
                </a:solidFill>
              </a:rPr>
              <a:t>Constraint Optimization Problem</a:t>
            </a:r>
          </a:p>
        </p:txBody>
      </p:sp>
      <p:sp>
        <p:nvSpPr>
          <p:cNvPr id="6" name="Shape 48">
            <a:extLst>
              <a:ext uri="{FF2B5EF4-FFF2-40B4-BE49-F238E27FC236}">
                <a16:creationId xmlns:a16="http://schemas.microsoft.com/office/drawing/2014/main" id="{8C9BA41B-6384-4BCE-959D-FBA3E56B38F6}"/>
              </a:ext>
            </a:extLst>
          </p:cNvPr>
          <p:cNvSpPr txBox="1">
            <a:spLocks/>
          </p:cNvSpPr>
          <p:nvPr/>
        </p:nvSpPr>
        <p:spPr>
          <a:xfrm>
            <a:off x="5853113" y="0"/>
            <a:ext cx="4800600" cy="914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>
                <a:solidFill>
                  <a:schemeClr val="bg1"/>
                </a:solidFill>
              </a:rPr>
              <a:t>I. Swarming Behavior: </a:t>
            </a:r>
            <a:br>
              <a:rPr lang="en-US" sz="2400" b="1" i="1">
                <a:solidFill>
                  <a:schemeClr val="bg1"/>
                </a:solidFill>
              </a:rPr>
            </a:br>
            <a:r>
              <a:rPr lang="en-US" sz="2400" b="1" i="1">
                <a:solidFill>
                  <a:schemeClr val="bg1"/>
                </a:solidFill>
              </a:rPr>
              <a:t>Constraint Optimization Problem</a:t>
            </a:r>
          </a:p>
        </p:txBody>
      </p:sp>
      <p:pic>
        <p:nvPicPr>
          <p:cNvPr id="5122" name="Picture 2" descr="Image result for road network graph">
            <a:extLst>
              <a:ext uri="{FF2B5EF4-FFF2-40B4-BE49-F238E27FC236}">
                <a16:creationId xmlns:a16="http://schemas.microsoft.com/office/drawing/2014/main" id="{17D89407-A3E4-4A09-BC02-DD314286F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90" y="3863187"/>
            <a:ext cx="3057422" cy="240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3563C1-A89C-4B35-89CB-9EF8D2124E0F}"/>
              </a:ext>
            </a:extLst>
          </p:cNvPr>
          <p:cNvSpPr/>
          <p:nvPr/>
        </p:nvSpPr>
        <p:spPr>
          <a:xfrm>
            <a:off x="5655130" y="6266669"/>
            <a:ext cx="8817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Road Network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052495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8">
            <a:extLst>
              <a:ext uri="{FF2B5EF4-FFF2-40B4-BE49-F238E27FC236}">
                <a16:creationId xmlns:a16="http://schemas.microsoft.com/office/drawing/2014/main" id="{27374889-7063-40BC-943A-C27F69D11A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3960" y="0"/>
            <a:ext cx="4384040" cy="914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I. Swarming Behavior: </a:t>
            </a:r>
            <a:br>
              <a:rPr lang="en-US" sz="2800" b="1" i="1" dirty="0">
                <a:solidFill>
                  <a:schemeClr val="bg1"/>
                </a:solidFill>
              </a:rPr>
            </a:br>
            <a:r>
              <a:rPr lang="en-US" sz="2800" b="1" i="1" dirty="0">
                <a:solidFill>
                  <a:schemeClr val="bg1"/>
                </a:solidFill>
              </a:rPr>
              <a:t>Route Reconnaissance Tasks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4D526-7351-4380-B46C-1C9B7EC1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87CC60D-5B23-449C-9D42-20542EF1DF8B}"/>
              </a:ext>
            </a:extLst>
          </p:cNvPr>
          <p:cNvGraphicFramePr/>
          <p:nvPr/>
        </p:nvGraphicFramePr>
        <p:xfrm>
          <a:off x="2268220" y="1464074"/>
          <a:ext cx="7655560" cy="4811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8F8C10-163B-4DEC-B1D9-FCBEB49CD33D}"/>
              </a:ext>
            </a:extLst>
          </p:cNvPr>
          <p:cNvSpPr txBox="1"/>
          <p:nvPr/>
        </p:nvSpPr>
        <p:spPr>
          <a:xfrm>
            <a:off x="5867400" y="1094741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78A21-7007-4B5D-A8C5-34DBAC9CAFDA}"/>
              </a:ext>
            </a:extLst>
          </p:cNvPr>
          <p:cNvSpPr txBox="1"/>
          <p:nvPr/>
        </p:nvSpPr>
        <p:spPr>
          <a:xfrm>
            <a:off x="7660640" y="2143006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8AAF1-4559-4263-9FBC-4D1E7A3703CB}"/>
              </a:ext>
            </a:extLst>
          </p:cNvPr>
          <p:cNvSpPr txBox="1"/>
          <p:nvPr/>
        </p:nvSpPr>
        <p:spPr>
          <a:xfrm>
            <a:off x="7660640" y="4052038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6014D-AC2F-4B4F-8309-4F6F3DB1C3C8}"/>
              </a:ext>
            </a:extLst>
          </p:cNvPr>
          <p:cNvSpPr txBox="1"/>
          <p:nvPr/>
        </p:nvSpPr>
        <p:spPr>
          <a:xfrm>
            <a:off x="5867400" y="5109726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6226B-42BD-43E7-86CD-AA2BE108C75B}"/>
              </a:ext>
            </a:extLst>
          </p:cNvPr>
          <p:cNvSpPr txBox="1"/>
          <p:nvPr/>
        </p:nvSpPr>
        <p:spPr>
          <a:xfrm>
            <a:off x="4114801" y="4024375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86E98-79FC-429F-B51C-7D306B54E5B0}"/>
              </a:ext>
            </a:extLst>
          </p:cNvPr>
          <p:cNvSpPr txBox="1"/>
          <p:nvPr/>
        </p:nvSpPr>
        <p:spPr>
          <a:xfrm>
            <a:off x="4114801" y="2143006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E7A5A4-69CB-4A5F-9E4D-2A9685EB8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1047" y="3267939"/>
            <a:ext cx="2049907" cy="11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973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360F0A-627F-4714-BAFD-E28E80EB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760" y="1446850"/>
            <a:ext cx="3185160" cy="20964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/>
              <a:t>Inputs:</a:t>
            </a:r>
          </a:p>
          <a:p>
            <a:pPr marL="457200" lvl="1" indent="0">
              <a:buNone/>
            </a:pPr>
            <a:r>
              <a:rPr lang="en-US" sz="1600" b="1" dirty="0"/>
              <a:t>T</a:t>
            </a:r>
            <a:r>
              <a:rPr lang="en-US" sz="1600" dirty="0"/>
              <a:t>: Time between pictures</a:t>
            </a:r>
          </a:p>
          <a:p>
            <a:pPr marL="457200" lvl="1" indent="0">
              <a:buNone/>
            </a:pPr>
            <a:r>
              <a:rPr lang="en-US" sz="1600" b="1" dirty="0"/>
              <a:t>R</a:t>
            </a:r>
            <a:r>
              <a:rPr lang="en-US" sz="1600" dirty="0"/>
              <a:t>: Road segments</a:t>
            </a:r>
            <a:endParaRPr lang="en-US" sz="1600" b="1" dirty="0"/>
          </a:p>
          <a:p>
            <a:pPr marL="457200" lvl="1" indent="0">
              <a:buNone/>
            </a:pPr>
            <a:r>
              <a:rPr lang="en-US" sz="1600" b="1" dirty="0"/>
              <a:t>A</a:t>
            </a:r>
            <a:r>
              <a:rPr lang="en-US" sz="1600" dirty="0"/>
              <a:t>: Analyzed road segments</a:t>
            </a:r>
          </a:p>
          <a:p>
            <a:pPr marL="457200" lvl="1" indent="0">
              <a:buNone/>
            </a:pPr>
            <a:r>
              <a:rPr lang="en-US" sz="1600" b="1" dirty="0"/>
              <a:t>P</a:t>
            </a:r>
            <a:r>
              <a:rPr lang="en-US" sz="1600" dirty="0"/>
              <a:t>: Drone positions</a:t>
            </a:r>
          </a:p>
          <a:p>
            <a:pPr marL="457200" lvl="1" indent="0">
              <a:buNone/>
            </a:pPr>
            <a:r>
              <a:rPr lang="en-US" sz="1600" b="1" dirty="0"/>
              <a:t>W</a:t>
            </a:r>
            <a:r>
              <a:rPr lang="en-US" sz="1600" dirty="0"/>
              <a:t>: Waypoint sequence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dirty="0"/>
              <a:t>	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4D526-7351-4380-B46C-1C9B7EC1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FDED34C-DE97-4463-B92A-AD521C2553A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Shape 48">
            <a:extLst>
              <a:ext uri="{FF2B5EF4-FFF2-40B4-BE49-F238E27FC236}">
                <a16:creationId xmlns:a16="http://schemas.microsoft.com/office/drawing/2014/main" id="{79EFBCF2-4661-46AB-900F-46FABAB758CE}"/>
              </a:ext>
            </a:extLst>
          </p:cNvPr>
          <p:cNvSpPr txBox="1">
            <a:spLocks/>
          </p:cNvSpPr>
          <p:nvPr/>
        </p:nvSpPr>
        <p:spPr>
          <a:xfrm>
            <a:off x="5867400" y="0"/>
            <a:ext cx="4800600" cy="914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>
                <a:solidFill>
                  <a:schemeClr val="bg1"/>
                </a:solidFill>
              </a:rPr>
              <a:t>I. Swarming Behavior: </a:t>
            </a:r>
            <a:br>
              <a:rPr lang="en-US" sz="2400" b="1" i="1">
                <a:solidFill>
                  <a:schemeClr val="bg1"/>
                </a:solidFill>
              </a:rPr>
            </a:br>
            <a:r>
              <a:rPr lang="en-US" sz="2400" b="1" i="1">
                <a:solidFill>
                  <a:schemeClr val="bg1"/>
                </a:solidFill>
              </a:rPr>
              <a:t>Route Reconnaissance Behavior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F9A524-BDDA-4D13-BF5C-0DF4707E4D1F}"/>
              </a:ext>
            </a:extLst>
          </p:cNvPr>
          <p:cNvSpPr/>
          <p:nvPr/>
        </p:nvSpPr>
        <p:spPr>
          <a:xfrm>
            <a:off x="5455920" y="1446848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Algorithm:</a:t>
            </a:r>
          </a:p>
          <a:p>
            <a:pPr lvl="1"/>
            <a:r>
              <a:rPr lang="en-US" sz="1600" i="1" dirty="0"/>
              <a:t>If initialize:</a:t>
            </a:r>
          </a:p>
          <a:p>
            <a:pPr lvl="1"/>
            <a:r>
              <a:rPr lang="en-US" sz="1600" i="1" dirty="0"/>
              <a:t>	Plan W with P and R</a:t>
            </a:r>
          </a:p>
          <a:p>
            <a:pPr lvl="1"/>
            <a:r>
              <a:rPr lang="en-US" sz="1600" i="1" dirty="0"/>
              <a:t>If we’re at the first waypoint in W:</a:t>
            </a:r>
          </a:p>
          <a:p>
            <a:pPr lvl="2"/>
            <a:r>
              <a:rPr lang="en-US" sz="1600" dirty="0"/>
              <a:t>Remove it from W</a:t>
            </a:r>
          </a:p>
          <a:p>
            <a:pPr lvl="2"/>
            <a:r>
              <a:rPr lang="en-US" sz="1600" dirty="0"/>
              <a:t>Mark segment in A</a:t>
            </a:r>
          </a:p>
          <a:p>
            <a:pPr lvl="2"/>
            <a:r>
              <a:rPr lang="en-US" sz="1600" dirty="0"/>
              <a:t>Send segment analyzed message</a:t>
            </a:r>
          </a:p>
          <a:p>
            <a:pPr lvl="1"/>
            <a:r>
              <a:rPr lang="en-US" sz="1600" i="1" dirty="0"/>
              <a:t>If it’s been T time since the last picture:</a:t>
            </a:r>
          </a:p>
          <a:p>
            <a:pPr lvl="2"/>
            <a:r>
              <a:rPr lang="en-US" sz="1600" dirty="0"/>
              <a:t>Take a picture</a:t>
            </a:r>
          </a:p>
          <a:p>
            <a:pPr lvl="2"/>
            <a:r>
              <a:rPr lang="en-US" sz="1600" dirty="0"/>
              <a:t>Send the picture to analysis</a:t>
            </a:r>
          </a:p>
          <a:p>
            <a:pPr lvl="2"/>
            <a:r>
              <a:rPr lang="en-US" sz="1600" dirty="0"/>
              <a:t>If analysis states there is an obstruction:</a:t>
            </a:r>
          </a:p>
          <a:p>
            <a:pPr lvl="3"/>
            <a:r>
              <a:rPr lang="en-US" sz="1600" dirty="0"/>
              <a:t>Send re-plan message</a:t>
            </a:r>
          </a:p>
          <a:p>
            <a:pPr lvl="3"/>
            <a:r>
              <a:rPr lang="en-US" sz="1600" dirty="0"/>
              <a:t>Re-plan W with P and R</a:t>
            </a:r>
          </a:p>
          <a:p>
            <a:pPr lvl="1"/>
            <a:r>
              <a:rPr lang="en-US" sz="1600" i="1" dirty="0"/>
              <a:t>If receive re-plan message:</a:t>
            </a:r>
          </a:p>
          <a:p>
            <a:pPr lvl="2"/>
            <a:r>
              <a:rPr lang="en-US" sz="1600" dirty="0"/>
              <a:t>Re-plan W with P and R</a:t>
            </a:r>
          </a:p>
          <a:p>
            <a:pPr lvl="1"/>
            <a:r>
              <a:rPr lang="en-US" sz="1600" i="1" dirty="0"/>
              <a:t>If receive segment analyzed message:</a:t>
            </a:r>
          </a:p>
          <a:p>
            <a:pPr lvl="2"/>
            <a:r>
              <a:rPr lang="en-US" sz="1600" dirty="0"/>
              <a:t>Mark segment in A</a:t>
            </a:r>
          </a:p>
          <a:p>
            <a:pPr lvl="1"/>
            <a:r>
              <a:rPr lang="en-US" sz="1600" i="1" dirty="0"/>
              <a:t>If receive position update message:</a:t>
            </a:r>
          </a:p>
          <a:p>
            <a:pPr lvl="2"/>
            <a:r>
              <a:rPr lang="en-US" sz="1600" dirty="0"/>
              <a:t>Update drone position in 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CA44CD-0D57-4B7E-978C-A31B6D154386}"/>
              </a:ext>
            </a:extLst>
          </p:cNvPr>
          <p:cNvSpPr txBox="1">
            <a:spLocks/>
          </p:cNvSpPr>
          <p:nvPr/>
        </p:nvSpPr>
        <p:spPr>
          <a:xfrm>
            <a:off x="2270760" y="3847506"/>
            <a:ext cx="3185160" cy="2096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Dependencies:</a:t>
            </a:r>
          </a:p>
          <a:p>
            <a:pPr marL="457200" lvl="1" indent="0">
              <a:buNone/>
            </a:pPr>
            <a:r>
              <a:rPr lang="en-US" sz="1600" dirty="0"/>
              <a:t>Route Plan Algorithm</a:t>
            </a:r>
          </a:p>
          <a:p>
            <a:pPr marL="457200" lvl="1" indent="0">
              <a:buNone/>
            </a:pPr>
            <a:r>
              <a:rPr lang="en-US" sz="1600" dirty="0"/>
              <a:t>Take Picture</a:t>
            </a:r>
          </a:p>
          <a:p>
            <a:pPr marL="457200" lvl="1" indent="0">
              <a:buNone/>
            </a:pPr>
            <a:r>
              <a:rPr lang="en-US" sz="1600" dirty="0"/>
              <a:t>Send Picture to Analysis</a:t>
            </a:r>
          </a:p>
          <a:p>
            <a:pPr marL="457200" lvl="1" indent="0">
              <a:buNone/>
            </a:pPr>
            <a:r>
              <a:rPr lang="en-US" sz="1600" dirty="0"/>
              <a:t>Send Message	</a:t>
            </a:r>
          </a:p>
          <a:p>
            <a:pPr marL="457200" lvl="1" indent="0">
              <a:buNone/>
            </a:pPr>
            <a:r>
              <a:rPr lang="en-US" sz="16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660944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8">
            <a:extLst>
              <a:ext uri="{FF2B5EF4-FFF2-40B4-BE49-F238E27FC236}">
                <a16:creationId xmlns:a16="http://schemas.microsoft.com/office/drawing/2014/main" id="{27374889-7063-40BC-943A-C27F69D11A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67400" y="0"/>
            <a:ext cx="4800600" cy="914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/>
          <a:p>
            <a:r>
              <a:rPr lang="en-US" sz="3200" b="1" i="1">
                <a:solidFill>
                  <a:schemeClr val="bg1"/>
                </a:solidFill>
              </a:rPr>
              <a:t>Design Concepts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4D526-7351-4380-B46C-1C9B7EC1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1655E-8EA7-4681-B930-164695C8C518}"/>
              </a:ext>
            </a:extLst>
          </p:cNvPr>
          <p:cNvSpPr txBox="1"/>
          <p:nvPr/>
        </p:nvSpPr>
        <p:spPr>
          <a:xfrm>
            <a:off x="2609850" y="1477866"/>
            <a:ext cx="6515100" cy="30839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Route Reconnaissance Swarming Behavior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Image Analysis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Radiation Detection Swarming Behavior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Radiation Detectors 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Quick-Launcher Design</a:t>
            </a:r>
            <a:endParaRPr lang="en-US" sz="20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9EE14-DF54-404C-8B81-D95F35D7644B}"/>
              </a:ext>
            </a:extLst>
          </p:cNvPr>
          <p:cNvSpPr/>
          <p:nvPr/>
        </p:nvSpPr>
        <p:spPr>
          <a:xfrm>
            <a:off x="3013980" y="2267019"/>
            <a:ext cx="1694092" cy="488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315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4D526-7351-4380-B46C-1C9B7EC1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FDED34C-DE97-4463-B92A-AD521C2553A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hape 48">
            <a:extLst>
              <a:ext uri="{FF2B5EF4-FFF2-40B4-BE49-F238E27FC236}">
                <a16:creationId xmlns:a16="http://schemas.microsoft.com/office/drawing/2014/main" id="{F4BF12B7-3E38-4BB3-A7E9-B04999309109}"/>
              </a:ext>
            </a:extLst>
          </p:cNvPr>
          <p:cNvSpPr txBox="1">
            <a:spLocks/>
          </p:cNvSpPr>
          <p:nvPr/>
        </p:nvSpPr>
        <p:spPr>
          <a:xfrm>
            <a:off x="5867400" y="0"/>
            <a:ext cx="4800600" cy="914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>
                <a:solidFill>
                  <a:schemeClr val="bg1"/>
                </a:solidFill>
              </a:rPr>
              <a:t>II. Image Analysis: </a:t>
            </a:r>
            <a:br>
              <a:rPr lang="en-US" sz="2400" b="1" i="1">
                <a:solidFill>
                  <a:schemeClr val="bg1"/>
                </a:solidFill>
              </a:rPr>
            </a:br>
            <a:r>
              <a:rPr lang="en-US" sz="2400" b="1" i="1">
                <a:solidFill>
                  <a:schemeClr val="bg1"/>
                </a:solidFill>
              </a:rPr>
              <a:t>Image Collection</a:t>
            </a:r>
          </a:p>
        </p:txBody>
      </p:sp>
      <p:sp>
        <p:nvSpPr>
          <p:cNvPr id="7" name="Shape 48">
            <a:extLst>
              <a:ext uri="{FF2B5EF4-FFF2-40B4-BE49-F238E27FC236}">
                <a16:creationId xmlns:a16="http://schemas.microsoft.com/office/drawing/2014/main" id="{719BA946-867A-4687-BDD3-AAA6F9F3FAC7}"/>
              </a:ext>
            </a:extLst>
          </p:cNvPr>
          <p:cNvSpPr txBox="1">
            <a:spLocks/>
          </p:cNvSpPr>
          <p:nvPr/>
        </p:nvSpPr>
        <p:spPr>
          <a:xfrm>
            <a:off x="2296753" y="1461407"/>
            <a:ext cx="2346005" cy="4894952"/>
          </a:xfrm>
          <a:prstGeom prst="rect">
            <a:avLst/>
          </a:prstGeom>
        </p:spPr>
        <p:txBody>
          <a:bodyPr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b="1" dirty="0"/>
              <a:t>Objectives: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Low power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Lightweight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Small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High framerate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High resolution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Cheap</a:t>
            </a:r>
          </a:p>
          <a:p>
            <a:pPr algn="l"/>
            <a:endParaRPr lang="en-US" sz="1800" b="1" dirty="0"/>
          </a:p>
          <a:p>
            <a:pPr algn="l"/>
            <a:r>
              <a:rPr lang="en-US" sz="1800" b="1" dirty="0"/>
              <a:t>Constraints: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No motion blur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USB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b="1" dirty="0"/>
              <a:t>Evaluation Criteria: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Cost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Framerate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Resolution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Weight</a:t>
            </a:r>
          </a:p>
          <a:p>
            <a:pPr algn="l"/>
            <a:endParaRPr lang="en-US" sz="1800" dirty="0"/>
          </a:p>
        </p:txBody>
      </p:sp>
      <p:sp>
        <p:nvSpPr>
          <p:cNvPr id="10" name="Shape 48">
            <a:extLst>
              <a:ext uri="{FF2B5EF4-FFF2-40B4-BE49-F238E27FC236}">
                <a16:creationId xmlns:a16="http://schemas.microsoft.com/office/drawing/2014/main" id="{6CDD00BE-1628-40BF-B643-BD471A419EF1}"/>
              </a:ext>
            </a:extLst>
          </p:cNvPr>
          <p:cNvSpPr txBox="1">
            <a:spLocks/>
          </p:cNvSpPr>
          <p:nvPr/>
        </p:nvSpPr>
        <p:spPr>
          <a:xfrm>
            <a:off x="8019983" y="3304003"/>
            <a:ext cx="1956841" cy="432708"/>
          </a:xfrm>
          <a:prstGeom prst="rect">
            <a:avLst/>
          </a:prstGeom>
        </p:spPr>
        <p:txBody>
          <a:bodyPr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b="1"/>
              <a:t>Action Cameras</a:t>
            </a:r>
            <a:endParaRPr lang="en-US" sz="1800"/>
          </a:p>
        </p:txBody>
      </p:sp>
      <p:sp>
        <p:nvSpPr>
          <p:cNvPr id="12" name="Shape 48">
            <a:extLst>
              <a:ext uri="{FF2B5EF4-FFF2-40B4-BE49-F238E27FC236}">
                <a16:creationId xmlns:a16="http://schemas.microsoft.com/office/drawing/2014/main" id="{96A51BCB-ED74-47A4-A85E-A5E7070480A9}"/>
              </a:ext>
            </a:extLst>
          </p:cNvPr>
          <p:cNvSpPr txBox="1">
            <a:spLocks/>
          </p:cNvSpPr>
          <p:nvPr/>
        </p:nvSpPr>
        <p:spPr>
          <a:xfrm>
            <a:off x="8267700" y="1614718"/>
            <a:ext cx="1394860" cy="432708"/>
          </a:xfrm>
          <a:prstGeom prst="rect">
            <a:avLst/>
          </a:prstGeom>
        </p:spPr>
        <p:txBody>
          <a:bodyPr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b="1"/>
              <a:t>Webcams</a:t>
            </a:r>
            <a:endParaRPr lang="en-US" sz="1800"/>
          </a:p>
        </p:txBody>
      </p:sp>
      <p:sp>
        <p:nvSpPr>
          <p:cNvPr id="13" name="Shape 48">
            <a:extLst>
              <a:ext uri="{FF2B5EF4-FFF2-40B4-BE49-F238E27FC236}">
                <a16:creationId xmlns:a16="http://schemas.microsoft.com/office/drawing/2014/main" id="{42EA86EB-1CC3-46F2-B3E7-5DD2674F10D0}"/>
              </a:ext>
            </a:extLst>
          </p:cNvPr>
          <p:cNvSpPr txBox="1">
            <a:spLocks/>
          </p:cNvSpPr>
          <p:nvPr/>
        </p:nvSpPr>
        <p:spPr>
          <a:xfrm>
            <a:off x="8077201" y="5175706"/>
            <a:ext cx="1956841" cy="432708"/>
          </a:xfrm>
          <a:prstGeom prst="rect">
            <a:avLst/>
          </a:prstGeom>
        </p:spPr>
        <p:txBody>
          <a:bodyPr vert="horz" wrap="square" lIns="68569" tIns="68569" rIns="68569" bIns="68569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b="1"/>
              <a:t>Machine Vision Cameras</a:t>
            </a:r>
            <a:endParaRPr lang="en-US" sz="1800"/>
          </a:p>
        </p:txBody>
      </p:sp>
      <p:pic>
        <p:nvPicPr>
          <p:cNvPr id="1040" name="Picture 16" descr="Image result for Webcamera">
            <a:extLst>
              <a:ext uri="{FF2B5EF4-FFF2-40B4-BE49-F238E27FC236}">
                <a16:creationId xmlns:a16="http://schemas.microsoft.com/office/drawing/2014/main" id="{E6005AAF-32BA-474F-B491-9FB6F281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098" y="1129467"/>
            <a:ext cx="2110367" cy="151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686AAC-3E53-4C7C-B937-256FD38116CB}"/>
              </a:ext>
            </a:extLst>
          </p:cNvPr>
          <p:cNvSpPr/>
          <p:nvPr/>
        </p:nvSpPr>
        <p:spPr>
          <a:xfrm>
            <a:off x="5875985" y="2636036"/>
            <a:ext cx="10817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Microsoft Webcam</a:t>
            </a:r>
            <a:endParaRPr lang="en-US" sz="700" dirty="0"/>
          </a:p>
        </p:txBody>
      </p:sp>
      <p:pic>
        <p:nvPicPr>
          <p:cNvPr id="5122" name="Picture 2" descr="Image result for mobius action cam">
            <a:extLst>
              <a:ext uri="{FF2B5EF4-FFF2-40B4-BE49-F238E27FC236}">
                <a16:creationId xmlns:a16="http://schemas.microsoft.com/office/drawing/2014/main" id="{2F60F02A-30F2-41E8-94D6-13222F243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989" y="2800581"/>
            <a:ext cx="1677761" cy="167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D06E61-BB65-43B4-8583-AAC435B777FD}"/>
              </a:ext>
            </a:extLst>
          </p:cNvPr>
          <p:cNvSpPr/>
          <p:nvPr/>
        </p:nvSpPr>
        <p:spPr>
          <a:xfrm>
            <a:off x="5798004" y="4221964"/>
            <a:ext cx="13471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6"/>
              </a:rPr>
              <a:t>Mobius Mini Action Camera</a:t>
            </a:r>
            <a:endParaRPr lang="en-US" sz="800" dirty="0"/>
          </a:p>
        </p:txBody>
      </p:sp>
      <p:pic>
        <p:nvPicPr>
          <p:cNvPr id="5124" name="Picture 4" descr="Image result for machine vision camera">
            <a:extLst>
              <a:ext uri="{FF2B5EF4-FFF2-40B4-BE49-F238E27FC236}">
                <a16:creationId xmlns:a16="http://schemas.microsoft.com/office/drawing/2014/main" id="{924F0BD6-5B58-4F8E-87BB-1E4C8878D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171" y="4555671"/>
            <a:ext cx="1891393" cy="189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A05F66-65B3-4403-B492-BBDE1A2A3A8F}"/>
              </a:ext>
            </a:extLst>
          </p:cNvPr>
          <p:cNvSpPr/>
          <p:nvPr/>
        </p:nvSpPr>
        <p:spPr>
          <a:xfrm>
            <a:off x="5961290" y="6216231"/>
            <a:ext cx="21512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hlinkClick r:id="rId8"/>
              </a:rPr>
              <a:t>Onix</a:t>
            </a:r>
            <a:r>
              <a:rPr lang="en-US" sz="900" dirty="0">
                <a:hlinkClick r:id="rId8"/>
              </a:rPr>
              <a:t> Vision Camera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582630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4DAAB-4B7D-466E-B271-0FE4FA7A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Shape 48">
            <a:extLst>
              <a:ext uri="{FF2B5EF4-FFF2-40B4-BE49-F238E27FC236}">
                <a16:creationId xmlns:a16="http://schemas.microsoft.com/office/drawing/2014/main" id="{0F45FFDD-3979-4361-87DE-7F3CA421A7FF}"/>
              </a:ext>
            </a:extLst>
          </p:cNvPr>
          <p:cNvSpPr txBox="1">
            <a:spLocks/>
          </p:cNvSpPr>
          <p:nvPr/>
        </p:nvSpPr>
        <p:spPr>
          <a:xfrm>
            <a:off x="5867400" y="0"/>
            <a:ext cx="4800600" cy="9144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>
                <a:solidFill>
                  <a:schemeClr val="bg1"/>
                </a:solidFill>
              </a:rPr>
              <a:t>II. Image Analysis: </a:t>
            </a:r>
            <a:br>
              <a:rPr lang="en-US" sz="2400" b="1" i="1">
                <a:solidFill>
                  <a:schemeClr val="bg1"/>
                </a:solidFill>
              </a:rPr>
            </a:br>
            <a:r>
              <a:rPr lang="en-US" sz="2400" b="1" i="1">
                <a:solidFill>
                  <a:schemeClr val="bg1"/>
                </a:solidFill>
              </a:rPr>
              <a:t>Image Collection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8D708B3-4D78-4E6F-93EF-7A46690CD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6275" y="4224338"/>
          <a:ext cx="82994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8172573" imgH="1530539" progId="Excel.Sheet.12">
                  <p:embed/>
                </p:oleObj>
              </mc:Choice>
              <mc:Fallback>
                <p:oleObj name="Worksheet" r:id="rId4" imgW="8172573" imgH="1530539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8D708B3-4D78-4E6F-93EF-7A46690CD7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6275" y="4224338"/>
                        <a:ext cx="8299450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5D12EF7-21BB-487D-B94F-96BEDB647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2197" y="1992539"/>
          <a:ext cx="5810406" cy="1282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6" imgW="5035504" imgH="1111181" progId="Excel.Sheet.12">
                  <p:embed/>
                </p:oleObj>
              </mc:Choice>
              <mc:Fallback>
                <p:oleObj name="Worksheet" r:id="rId6" imgW="5035504" imgH="1111181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5D12EF7-21BB-487D-B94F-96BEDB6473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2197" y="1992539"/>
                        <a:ext cx="5810406" cy="1282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6051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1011</Words>
  <Application>Microsoft Office PowerPoint</Application>
  <PresentationFormat>Widescreen</PresentationFormat>
  <Paragraphs>330</Paragraphs>
  <Slides>23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1_Office Theme</vt:lpstr>
      <vt:lpstr>Microsoft Excel Worksheet</vt:lpstr>
      <vt:lpstr>Design Concepts</vt:lpstr>
      <vt:lpstr>PowerPoint Presentation</vt:lpstr>
      <vt:lpstr>PowerPoint Presentation</vt:lpstr>
      <vt:lpstr>PowerPoint Presentation</vt:lpstr>
      <vt:lpstr>I. Swarming Behavior:  Route Reconnaissance Tasks</vt:lpstr>
      <vt:lpstr>PowerPoint Presentation</vt:lpstr>
      <vt:lpstr>Design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Concepts</vt:lpstr>
      <vt:lpstr>III. Radiation Detection: Mission Considerations</vt:lpstr>
      <vt:lpstr>III. Radiation Detection: AY20 mission updates</vt:lpstr>
      <vt:lpstr>PowerPoint Presentation</vt:lpstr>
      <vt:lpstr>PowerPoint Presentation</vt:lpstr>
      <vt:lpstr>PowerPoint Presentation</vt:lpstr>
      <vt:lpstr>III. Radiation Detection: Initial Thoughts for Algorithm</vt:lpstr>
      <vt:lpstr>III. AY-20 Radiation Detection Algorithm</vt:lpstr>
      <vt:lpstr>1.Use the initial pass portion of the 2019 Swarm Algorithm</vt:lpstr>
      <vt:lpstr> </vt:lpstr>
      <vt:lpstr>5. Drones calculate waypoint in “dead space” in between waypoints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Cone, Cooper E CDT 2020</dc:creator>
  <cp:lastModifiedBy>Cone, Cooper E CDT 2020</cp:lastModifiedBy>
  <cp:revision>7</cp:revision>
  <dcterms:created xsi:type="dcterms:W3CDTF">2019-11-06T01:41:48Z</dcterms:created>
  <dcterms:modified xsi:type="dcterms:W3CDTF">2019-11-07T05:21:37Z</dcterms:modified>
</cp:coreProperties>
</file>