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lKoIluN9SrdNzZg2URk/45A0f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6225ad519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2a6225ad51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7923ee29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players could have a big influence on game output.</a:t>
            </a:r>
            <a:br>
              <a:rPr lang="en-US"/>
            </a:br>
            <a:r>
              <a:rPr lang="en-US"/>
              <a:t>Concrete play patterns that lead to goals can be obtained easily.</a:t>
            </a:r>
            <a:endParaRPr/>
          </a:p>
        </p:txBody>
      </p:sp>
      <p:sp>
        <p:nvSpPr>
          <p:cNvPr id="234" name="Google Shape;234;g2a7923ee2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h.bing.com/th?id=OSB.AAyHQxB.png&amp;w=138&amp;h=104&amp;o=6&amp;dpr=1.2&amp;pid=SANGAM" TargetMode="External"/><Relationship Id="rId3" Type="http://schemas.openxmlformats.org/officeDocument/2006/relationships/hyperlink" Target="https://th.bing.com/th/id/OIP.KUpyt_FLyUX8pNUUoHgQkQHaHa?rs=1&amp;pid=ImgDetMain" TargetMode="External"/><Relationship Id="rId7" Type="http://schemas.openxmlformats.org/officeDocument/2006/relationships/hyperlink" Target="https://do3z7e6uuakno.cloudfront.net/uploads/event/logo/1004960/Disco_400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onardo.com.au/hs-fs/hubfs/ApromoreLogo.png?width=1626&amp;height=328&amp;name=ApromoreLogo.png" TargetMode="External"/><Relationship Id="rId5" Type="http://schemas.openxmlformats.org/officeDocument/2006/relationships/hyperlink" Target="https://openscience.vn/images/icons/csv-13-512.png" TargetMode="External"/><Relationship Id="rId10" Type="http://schemas.openxmlformats.org/officeDocument/2006/relationships/hyperlink" Target="https://th.bing.com/th?id=OSB.AAyB4Wc.png&amp;w=138&amp;h=104&amp;o=6&amp;dpr=1.2&amp;pid=SANGAM" TargetMode="External"/><Relationship Id="rId4" Type="http://schemas.openxmlformats.org/officeDocument/2006/relationships/hyperlink" Target="https://1.bp.blogspot.com/-ugMNNEeWN0g/X9WezhHRipI/AAAAAAAAJA4/LBtozO1knloe-kg8jBR_s4_dYaa2xncrQCLcBGAsYHQ/s982/pngfind.com-python-logo-png-626208.png" TargetMode="External"/><Relationship Id="rId9" Type="http://schemas.openxmlformats.org/officeDocument/2006/relationships/hyperlink" Target="https://www.futcards.com.br/wp-content/uploads/2018/10/eden-hazard-chelsea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3396000" y="445222"/>
            <a:ext cx="5400000" cy="5400000"/>
            <a:chOff x="3396000" y="445222"/>
            <a:chExt cx="5400000" cy="5400000"/>
          </a:xfrm>
        </p:grpSpPr>
        <p:pic>
          <p:nvPicPr>
            <p:cNvPr id="89" name="Google Shape;89;p1" descr="Football ball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96000" y="445222"/>
              <a:ext cx="5400000" cy="5400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" name="Google Shape;90;p1"/>
            <p:cNvGrpSpPr/>
            <p:nvPr/>
          </p:nvGrpSpPr>
          <p:grpSpPr>
            <a:xfrm>
              <a:off x="5286000" y="2398282"/>
              <a:ext cx="1620000" cy="1620000"/>
              <a:chOff x="5286000" y="2734610"/>
              <a:chExt cx="1620000" cy="1620000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5286000" y="2734610"/>
                <a:ext cx="1620000" cy="1620000"/>
              </a:xfrm>
              <a:prstGeom prst="flowChartConnector">
                <a:avLst/>
              </a:prstGeom>
              <a:solidFill>
                <a:srgbClr val="007CC4"/>
              </a:solidFill>
              <a:ln>
                <a:noFill/>
              </a:ln>
              <a:effectLst>
                <a:outerShdw blurRad="127000" dist="38100" dir="5400000" algn="t" rotWithShape="0">
                  <a:srgbClr val="000000">
                    <a:alpha val="2392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2" name="Google Shape;92;p1" descr="Research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56000" y="3004610"/>
                <a:ext cx="1080000" cy="108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93" name="Google Shape;93;p1" descr="Discover the members of the HELIOS Project Consortium"/>
          <p:cNvPicPr preferRelativeResize="0"/>
          <p:nvPr/>
        </p:nvPicPr>
        <p:blipFill rotWithShape="1">
          <a:blip r:embed="rId5">
            <a:alphaModFix/>
          </a:blip>
          <a:srcRect l="10688" t="37600" r="10355" b="36638"/>
          <a:stretch/>
        </p:blipFill>
        <p:spPr>
          <a:xfrm>
            <a:off x="620111" y="465965"/>
            <a:ext cx="2925233" cy="6561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620111" y="5468705"/>
            <a:ext cx="46667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Analysis of football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Process-oriented Data Science 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2F096B-5590-FE06-A160-CB22D965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607"/>
            <a:ext cx="10515600" cy="830997"/>
          </a:xfrm>
        </p:spPr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Thank you!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Any Questions?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4D854-A266-1BDB-4691-BD547F9808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326CAC-8389-430E-9202-4A63BACA8BB1}"/>
              </a:ext>
            </a:extLst>
          </p:cNvPr>
          <p:cNvGrpSpPr/>
          <p:nvPr/>
        </p:nvGrpSpPr>
        <p:grpSpPr>
          <a:xfrm>
            <a:off x="4656000" y="1989000"/>
            <a:ext cx="2880000" cy="2880000"/>
            <a:chOff x="4109780" y="2743200"/>
            <a:chExt cx="2880000" cy="2880000"/>
          </a:xfrm>
          <a:effectLst>
            <a:outerShdw blurRad="127000" dist="38100" dir="5400000" algn="t" rotWithShape="0">
              <a:prstClr val="black">
                <a:alpha val="24000"/>
              </a:prstClr>
            </a:outerShdw>
          </a:effectLst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90DA9B64-3D6C-7429-1A8E-7D5E07C15997}"/>
                </a:ext>
              </a:extLst>
            </p:cNvPr>
            <p:cNvSpPr/>
            <p:nvPr/>
          </p:nvSpPr>
          <p:spPr>
            <a:xfrm>
              <a:off x="4109780" y="2743200"/>
              <a:ext cx="2880000" cy="2880000"/>
            </a:xfrm>
            <a:prstGeom prst="flowChartConnector">
              <a:avLst/>
            </a:prstGeom>
            <a:solidFill>
              <a:srgbClr val="007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4" name="Graphic 3" descr="Badge Question Mark outline">
              <a:extLst>
                <a:ext uri="{FF2B5EF4-FFF2-40B4-BE49-F238E27FC236}">
                  <a16:creationId xmlns:a16="http://schemas.microsoft.com/office/drawing/2014/main" id="{AA3E2A8E-FF83-B2EB-D233-7CFAA0D14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9780" y="3103200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02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Image Sources</a:t>
            </a:r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74" name="Google Shape;27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6" name="Google Shape;276;p8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FIFA World Cup 2018: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https://th.bing.com/th/id/OIP.KUpyt_FLyUX8pNUUoHgQkQHaHa?rs=1&amp;pid=ImgDetMain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Python: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https://1.bp.blogspot.com/-ugMNNEeWN0g/X9WezhHRipI/AAAAAAAAJA4/LBtozO1knloe-kg8jBR_s4_dYaa2xncrQCLcBGAsYHQ/s982/pngfind.com-python-logo-png-626208.png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CSV: </a:t>
            </a:r>
            <a:r>
              <a:rPr lang="en-US" sz="1200" u="sng">
                <a:solidFill>
                  <a:schemeClr val="hlink"/>
                </a:solidFill>
                <a:hlinkClick r:id="rId5"/>
              </a:rPr>
              <a:t>https://openscience.vn/images/icons/csv-13-512.png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Apromore: </a:t>
            </a:r>
            <a:r>
              <a:rPr lang="en-US" sz="1200" u="sng">
                <a:solidFill>
                  <a:schemeClr val="hlink"/>
                </a:solidFill>
                <a:hlinkClick r:id="rId6"/>
              </a:rPr>
              <a:t>https://www.leonardo.com.au/hs-fs/hubfs/ApromoreLogo.png?width=1626&amp;height=328&amp;name=ApromoreLogo.png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Disco: </a:t>
            </a:r>
            <a:r>
              <a:rPr lang="en-US" sz="1200" u="sng">
                <a:solidFill>
                  <a:schemeClr val="hlink"/>
                </a:solidFill>
                <a:hlinkClick r:id="rId7"/>
              </a:rPr>
              <a:t>https://do3z7e6uuakno.cloudfront.net/uploads/event/logo/1004960/Disco_400.png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Luka Modric: </a:t>
            </a:r>
            <a:r>
              <a:rPr lang="en-US" sz="1200" u="sng">
                <a:solidFill>
                  <a:schemeClr val="hlink"/>
                </a:solidFill>
                <a:hlinkClick r:id="rId8"/>
              </a:rPr>
              <a:t>https://th.bing.com/th?id=OSB.AAyHQxB.png&amp;w=138&amp;h=104&amp;o=6&amp;dpr=1.2&amp;pid=SANGAM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Eden Hazard: </a:t>
            </a:r>
            <a:r>
              <a:rPr lang="en-US" sz="1200" u="sng">
                <a:solidFill>
                  <a:schemeClr val="hlink"/>
                </a:solidFill>
                <a:hlinkClick r:id="rId9"/>
              </a:rPr>
              <a:t>https://www.futcards.com.br/wp-content/uploads/2018/10/eden-hazard-chelsea.jpg</a:t>
            </a: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Antoine Griezmann: </a:t>
            </a:r>
            <a:r>
              <a:rPr lang="en-US" sz="1200" u="sng">
                <a:solidFill>
                  <a:schemeClr val="hlink"/>
                </a:solidFill>
                <a:hlinkClick r:id="rId10"/>
              </a:rPr>
              <a:t>https://th.bing.com/th?id=OSB.AAyB4Wc.png&amp;w=138&amp;h=104&amp;o=6&amp;dpr=1.2&amp;pid=SANGAM</a:t>
            </a:r>
            <a:endParaRPr sz="1200"/>
          </a:p>
          <a:p>
            <a:pPr marL="22860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22860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>
            <a:off x="1946099" y="224352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/>
          <p:nvPr/>
        </p:nvCxnSpPr>
        <p:spPr>
          <a:xfrm rot="10800000">
            <a:off x="2566202" y="315157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/>
          <p:nvPr/>
        </p:nvCxnSpPr>
        <p:spPr>
          <a:xfrm rot="10800000">
            <a:off x="2566202" y="405962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/>
          <p:nvPr/>
        </p:nvCxnSpPr>
        <p:spPr>
          <a:xfrm rot="10800000">
            <a:off x="2587222" y="496767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/>
          <p:nvPr/>
        </p:nvCxnSpPr>
        <p:spPr>
          <a:xfrm rot="10800000">
            <a:off x="1946099" y="5875721"/>
            <a:ext cx="1304057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grpSp>
        <p:nvGrpSpPr>
          <p:cNvPr id="104" name="Google Shape;104;p2"/>
          <p:cNvGrpSpPr/>
          <p:nvPr/>
        </p:nvGrpSpPr>
        <p:grpSpPr>
          <a:xfrm>
            <a:off x="-1811110" y="1359621"/>
            <a:ext cx="5400000" cy="5400000"/>
            <a:chOff x="-1811110" y="1359621"/>
            <a:chExt cx="5400000" cy="5400000"/>
          </a:xfrm>
        </p:grpSpPr>
        <p:pic>
          <p:nvPicPr>
            <p:cNvPr id="105" name="Google Shape;105;p2" descr="Football ball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811110" y="1359621"/>
              <a:ext cx="5400000" cy="5400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" name="Google Shape;106;p2"/>
            <p:cNvGrpSpPr/>
            <p:nvPr/>
          </p:nvGrpSpPr>
          <p:grpSpPr>
            <a:xfrm>
              <a:off x="78890" y="3312681"/>
              <a:ext cx="1620000" cy="1620000"/>
              <a:chOff x="5286000" y="2734610"/>
              <a:chExt cx="1620000" cy="1620000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5286000" y="2734610"/>
                <a:ext cx="1620000" cy="1620000"/>
              </a:xfrm>
              <a:prstGeom prst="flowChartConnector">
                <a:avLst/>
              </a:prstGeom>
              <a:solidFill>
                <a:srgbClr val="007CC4"/>
              </a:solidFill>
              <a:ln>
                <a:noFill/>
              </a:ln>
              <a:effectLst>
                <a:outerShdw blurRad="127000" dist="38100" dir="5400000" algn="t" rotWithShape="0">
                  <a:srgbClr val="000000">
                    <a:alpha val="2392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8" name="Google Shape;108;p2" descr="Research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56000" y="3004610"/>
                <a:ext cx="1080000" cy="108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4256088" y="2947855"/>
            <a:ext cx="2565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3191572" y="27725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" descr="Clipboard Partially Ticked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3572" y="2844521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4471988" y="3874955"/>
            <a:ext cx="1308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3407472" y="36996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256088" y="4802055"/>
            <a:ext cx="1075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3191572" y="46267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798888" y="2058855"/>
            <a:ext cx="2658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Description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2734372" y="18835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" descr="Clipboard Partially Ticked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6372" y="1955521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3798888" y="5691055"/>
            <a:ext cx="1917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Remarks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2734372" y="5515721"/>
            <a:ext cx="720000" cy="720000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" descr="Badge New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06372" y="5587721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 descr="Mining tools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15472" y="3807621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 descr="Folder Search out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63572" y="4698721"/>
            <a:ext cx="576000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12/12/2023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838200" y="3759120"/>
            <a:ext cx="900000" cy="900000"/>
          </a:xfrm>
          <a:prstGeom prst="flowChartConnector">
            <a:avLst/>
          </a:prstGeom>
          <a:solidFill>
            <a:srgbClr val="0D6986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890533" y="3839788"/>
            <a:ext cx="399320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insights for coaches by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play patterns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838200" y="5000422"/>
            <a:ext cx="900000" cy="900000"/>
          </a:xfrm>
          <a:prstGeom prst="flowChartConnector">
            <a:avLst/>
          </a:prstGeom>
          <a:solidFill>
            <a:srgbClr val="07485B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890533" y="5081090"/>
            <a:ext cx="44009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Process Discovery rather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performance</a:t>
            </a:r>
            <a:endParaRPr/>
          </a:p>
        </p:txBody>
      </p:sp>
      <p:pic>
        <p:nvPicPr>
          <p:cNvPr id="138" name="Google Shape;138;p3" descr="Logo Fifa World Cup Russia 2018 | SangDesStock"/>
          <p:cNvPicPr preferRelativeResize="0"/>
          <p:nvPr/>
        </p:nvPicPr>
        <p:blipFill rotWithShape="1">
          <a:blip r:embed="rId3">
            <a:alphaModFix/>
          </a:blip>
          <a:srcRect l="6335" r="67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 extrusionOk="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pic>
      <p:sp>
        <p:nvSpPr>
          <p:cNvPr id="139" name="Google Shape;13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Process-oriented Data Science 23/24</a:t>
            </a:r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Description</a:t>
            </a:r>
            <a:b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Key requirements for our project work</a:t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838200" y="2517817"/>
            <a:ext cx="900000" cy="900000"/>
          </a:xfrm>
          <a:prstGeom prst="flowChartConnector">
            <a:avLst/>
          </a:prstGeom>
          <a:solidFill>
            <a:srgbClr val="007CC4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890533" y="2598485"/>
            <a:ext cx="410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includes Games, Players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Team-specific data</a:t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0184524" y="6372225"/>
            <a:ext cx="2007476" cy="485775"/>
          </a:xfrm>
          <a:prstGeom prst="rect">
            <a:avLst/>
          </a:prstGeom>
          <a:solidFill>
            <a:srgbClr val="1115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3" descr="Football ball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200" y="2661817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 descr="Pie chart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2200" y="3903120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 descr="Telescope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2200" y="5144422"/>
            <a:ext cx="612000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351504" y="2115354"/>
            <a:ext cx="11525185" cy="660144"/>
          </a:xfrm>
          <a:prstGeom prst="roundRect">
            <a:avLst>
              <a:gd name="adj" fmla="val 16667"/>
            </a:avLst>
          </a:prstGeom>
          <a:solidFill>
            <a:srgbClr val="8EC7D2"/>
          </a:solidFill>
          <a:ln>
            <a:noFill/>
          </a:ln>
        </p:spPr>
        <p:txBody>
          <a:bodyPr spcFirstLastPara="1" wrap="square" lIns="1800000" tIns="144000" rIns="91425" bIns="14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general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Analytics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Mining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351504" y="3252545"/>
            <a:ext cx="11525185" cy="660144"/>
          </a:xfrm>
          <a:prstGeom prst="roundRect">
            <a:avLst>
              <a:gd name="adj" fmla="val 16667"/>
            </a:avLst>
          </a:prstGeom>
          <a:solidFill>
            <a:srgbClr val="007CC4"/>
          </a:solidFill>
          <a:ln>
            <a:noFill/>
          </a:ln>
        </p:spPr>
        <p:txBody>
          <a:bodyPr spcFirstLastPara="1" wrap="square" lIns="1800000" tIns="144000" rIns="91425" bIns="14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of play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the 2 finalists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France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Croatia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351504" y="4389736"/>
            <a:ext cx="11525185" cy="660144"/>
          </a:xfrm>
          <a:prstGeom prst="roundRect">
            <a:avLst>
              <a:gd name="adj" fmla="val 16667"/>
            </a:avLst>
          </a:prstGeom>
          <a:solidFill>
            <a:srgbClr val="0D6986"/>
          </a:solidFill>
          <a:ln>
            <a:noFill/>
          </a:ln>
        </p:spPr>
        <p:txBody>
          <a:bodyPr spcFirstLastPara="1" wrap="square" lIns="1800000" tIns="144000" rIns="91425" bIns="14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the MVP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Luka Modric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compared to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1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best player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351504" y="5526928"/>
            <a:ext cx="11525185" cy="660144"/>
          </a:xfrm>
          <a:prstGeom prst="roundRect">
            <a:avLst>
              <a:gd name="adj" fmla="val 16667"/>
            </a:avLst>
          </a:prstGeom>
          <a:solidFill>
            <a:srgbClr val="07485B"/>
          </a:solidFill>
          <a:ln>
            <a:noFill/>
          </a:ln>
        </p:spPr>
        <p:txBody>
          <a:bodyPr spcFirstLastPara="1" wrap="square" lIns="1800000" tIns="144000" rIns="91425" bIns="14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2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completely different games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involving the winner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France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838200" y="1995426"/>
            <a:ext cx="900000" cy="900000"/>
          </a:xfrm>
          <a:prstGeom prst="flowChartConnector">
            <a:avLst/>
          </a:prstGeom>
          <a:solidFill>
            <a:srgbClr val="8EC7D2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838200" y="3132617"/>
            <a:ext cx="900000" cy="900000"/>
          </a:xfrm>
          <a:prstGeom prst="flowChartConnector">
            <a:avLst/>
          </a:prstGeom>
          <a:solidFill>
            <a:srgbClr val="007CC4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838200" y="4269808"/>
            <a:ext cx="900000" cy="900000"/>
          </a:xfrm>
          <a:prstGeom prst="flowChartConnector">
            <a:avLst/>
          </a:prstGeom>
          <a:solidFill>
            <a:srgbClr val="0D6986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838200" y="5407000"/>
            <a:ext cx="900000" cy="900000"/>
          </a:xfrm>
          <a:prstGeom prst="flowChartConnector">
            <a:avLst/>
          </a:prstGeom>
          <a:solidFill>
            <a:srgbClr val="07485B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Project Description</a:t>
            </a:r>
            <a:br>
              <a:rPr lang="en-US"/>
            </a:br>
            <a:r>
              <a:rPr lang="en-US" sz="2400">
                <a:solidFill>
                  <a:srgbClr val="7F7F7F"/>
                </a:solidFill>
              </a:rPr>
              <a:t>Our approach to analyzing the World Cup data taking Process Mining into account</a:t>
            </a:r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64" name="Google Shape;164;p4" descr="Statistics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200" y="2139426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 descr="Crown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200" y="4413808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 descr="Sports Field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2200" y="5551000"/>
            <a:ext cx="612000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 descr="Football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2200" y="3276617"/>
            <a:ext cx="612000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351504" y="2007945"/>
            <a:ext cx="3240000" cy="660144"/>
          </a:xfrm>
          <a:prstGeom prst="roundRect">
            <a:avLst>
              <a:gd name="adj" fmla="val 16667"/>
            </a:avLst>
          </a:prstGeom>
          <a:solidFill>
            <a:srgbClr val="007CC4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0000" tIns="144000" rIns="91425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4485354" y="2007945"/>
            <a:ext cx="3240000" cy="660144"/>
          </a:xfrm>
          <a:prstGeom prst="roundRect">
            <a:avLst>
              <a:gd name="adj" fmla="val 16667"/>
            </a:avLst>
          </a:prstGeom>
          <a:solidFill>
            <a:srgbClr val="0D6986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0000" tIns="144000" rIns="91425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8619204" y="2007945"/>
            <a:ext cx="3240000" cy="660144"/>
          </a:xfrm>
          <a:prstGeom prst="roundRect">
            <a:avLst>
              <a:gd name="adj" fmla="val 16667"/>
            </a:avLst>
          </a:prstGeom>
          <a:solidFill>
            <a:srgbClr val="07485B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0000" tIns="144000" rIns="91425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Methods</a:t>
            </a:r>
            <a:br>
              <a:rPr lang="en-US"/>
            </a:br>
            <a:r>
              <a:rPr lang="en-US" sz="2400">
                <a:solidFill>
                  <a:srgbClr val="7F7F7F"/>
                </a:solidFill>
              </a:rPr>
              <a:t>Overview of data and pre-processing including our selection of tools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3822429" y="2068017"/>
            <a:ext cx="432000" cy="540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7956279" y="2068017"/>
            <a:ext cx="432000" cy="540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5"/>
          <p:cNvCxnSpPr/>
          <p:nvPr/>
        </p:nvCxnSpPr>
        <p:spPr>
          <a:xfrm>
            <a:off x="4038429" y="2895599"/>
            <a:ext cx="0" cy="30600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5"/>
          <p:cNvCxnSpPr/>
          <p:nvPr/>
        </p:nvCxnSpPr>
        <p:spPr>
          <a:xfrm>
            <a:off x="8172279" y="2895599"/>
            <a:ext cx="0" cy="30600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83" name="Google Shape;183;p5" descr="Hệ thống quản lý và chia sẻ dữ liệu nghiên cứu Khoa học và Công nghệ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504" y="3039882"/>
            <a:ext cx="900000" cy="9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5"/>
          <p:cNvGrpSpPr/>
          <p:nvPr/>
        </p:nvGrpSpPr>
        <p:grpSpPr>
          <a:xfrm>
            <a:off x="8899083" y="3039882"/>
            <a:ext cx="2680243" cy="2771435"/>
            <a:chOff x="8747006" y="3039882"/>
            <a:chExt cx="2680243" cy="2771435"/>
          </a:xfrm>
        </p:grpSpPr>
        <p:pic>
          <p:nvPicPr>
            <p:cNvPr id="185" name="Google Shape;185;p5" descr="Multi field sorting on python dictionarie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37127" y="3039882"/>
              <a:ext cx="900000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5" descr="Apromore Process Mining Services and Consulti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47006" y="5271317"/>
              <a:ext cx="2680243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5" descr="Process Mining Traini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07535" y="4245600"/>
              <a:ext cx="1959185" cy="72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8" name="Google Shape;188;p5" descr="Multi field sorting on python dictionari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354" y="3039882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5"/>
          <p:cNvSpPr/>
          <p:nvPr/>
        </p:nvSpPr>
        <p:spPr>
          <a:xfrm>
            <a:off x="594900" y="4316100"/>
            <a:ext cx="1119600" cy="389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108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1839339" y="4316105"/>
            <a:ext cx="1508770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108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Action Team</a:t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1724926" y="5224600"/>
            <a:ext cx="1623000" cy="389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108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Coordinates</a:t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>
            <a:off x="671805" y="5224601"/>
            <a:ext cx="920839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108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1510479" y="4770353"/>
            <a:ext cx="1913625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0" rIns="72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Possession Team</a:t>
            </a:r>
            <a:endParaRPr dirty="0"/>
          </a:p>
        </p:txBody>
      </p:sp>
      <p:sp>
        <p:nvSpPr>
          <p:cNvPr id="194" name="Google Shape;194;p5"/>
          <p:cNvSpPr/>
          <p:nvPr/>
        </p:nvSpPr>
        <p:spPr>
          <a:xfrm>
            <a:off x="518905" y="4770353"/>
            <a:ext cx="783100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0" rIns="72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>
            <a:off x="1160753" y="5678850"/>
            <a:ext cx="920693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0" rIns="72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Player</a:t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2289920" y="5678850"/>
            <a:ext cx="492336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7C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108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CC4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5046408" y="4316105"/>
            <a:ext cx="2117895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D69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0" rIns="72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6986"/>
                </a:solidFill>
                <a:latin typeface="Calibri"/>
                <a:ea typeface="Calibri"/>
                <a:cs typeface="Calibri"/>
                <a:sym typeface="Calibri"/>
              </a:rPr>
              <a:t>Adjust data format</a:t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939392" y="4770353"/>
            <a:ext cx="2331925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D69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108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6986"/>
                </a:solidFill>
                <a:latin typeface="Calibri"/>
                <a:ea typeface="Calibri"/>
                <a:cs typeface="Calibri"/>
                <a:sym typeface="Calibri"/>
              </a:rPr>
              <a:t>Add data (e.g. zones)</a:t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5408496" y="5224601"/>
            <a:ext cx="1393716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D69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108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6986"/>
                </a:solidFill>
                <a:latin typeface="Calibri"/>
                <a:ea typeface="Calibri"/>
                <a:cs typeface="Calibri"/>
                <a:sym typeface="Calibri"/>
              </a:rPr>
              <a:t>Merge files</a:t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697499" y="5678850"/>
            <a:ext cx="2815711" cy="38951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D69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108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D6986"/>
                </a:solidFill>
                <a:latin typeface="Calibri"/>
                <a:ea typeface="Calibri"/>
                <a:cs typeface="Calibri"/>
                <a:sym typeface="Calibri"/>
              </a:rPr>
              <a:t>Remove unnecessary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838200" y="339607"/>
            <a:ext cx="10515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500"/>
              <a:t>Results  </a:t>
            </a:r>
            <a:r>
              <a:rPr lang="en-US" sz="1700">
                <a:solidFill>
                  <a:srgbClr val="7F7F7F"/>
                </a:solidFill>
              </a:rPr>
              <a:t>Comparison of two finalists</a:t>
            </a:r>
            <a:endParaRPr sz="2900"/>
          </a:p>
        </p:txBody>
      </p:sp>
      <p:sp>
        <p:nvSpPr>
          <p:cNvPr id="206" name="Google Shape;20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07" name="Google Shape;20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08" name="Google Shape;20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09" name="Google Shape;2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413" y="1157925"/>
            <a:ext cx="1147450" cy="7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5063" y="1157925"/>
            <a:ext cx="1529948" cy="764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6"/>
          <p:cNvCxnSpPr/>
          <p:nvPr/>
        </p:nvCxnSpPr>
        <p:spPr>
          <a:xfrm flipH="1">
            <a:off x="6165650" y="1438700"/>
            <a:ext cx="9600" cy="44823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6"/>
          <p:cNvSpPr txBox="1"/>
          <p:nvPr/>
        </p:nvSpPr>
        <p:spPr>
          <a:xfrm>
            <a:off x="228713" y="2120550"/>
            <a:ext cx="564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Attacks based more on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dribblings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Intensive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pressing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unsuccessful passes or dribbles, often leading to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recovery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Shots after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deeper build-up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(low number of shots after first initial passes)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clear playmaking leader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most active players Kante, Pogba, Pavard, Varane have similar amount of passes. No player has as thick edges as Modric for Croatia.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Zones: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passes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defensive zones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possession losses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happen in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opponent’s half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6315488" y="2212400"/>
            <a:ext cx="564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Attacks based on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less dribblings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fouls after miscontrol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shots from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pieces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accidental (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w/o build up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strongly dependent on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Luka Modric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received and performed most passes, is among players that start and end the ball possession sequences most often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zones: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passes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transport the ball directly from defence to attack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Dispossessions in more central zone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field than France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6225ad519_2_0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Results</a:t>
            </a:r>
            <a:br>
              <a:rPr lang="en-US"/>
            </a:br>
            <a:r>
              <a:rPr lang="en-US" sz="2400">
                <a:solidFill>
                  <a:srgbClr val="7F7F7F"/>
                </a:solidFill>
              </a:rPr>
              <a:t>Analysis of MVP Luka Modric</a:t>
            </a:r>
            <a:endParaRPr/>
          </a:p>
        </p:txBody>
      </p:sp>
      <p:sp>
        <p:nvSpPr>
          <p:cNvPr id="222" name="Google Shape;222;g2a6225ad519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23" name="Google Shape;223;g2a6225ad519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24" name="Google Shape;224;g2a6225ad519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4D4E37-231C-35AD-ECFC-4816800BE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83979"/>
              </p:ext>
            </p:extLst>
          </p:nvPr>
        </p:nvGraphicFramePr>
        <p:xfrm>
          <a:off x="351504" y="2007944"/>
          <a:ext cx="5040000" cy="415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936272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13185904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2485719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08318435"/>
                    </a:ext>
                  </a:extLst>
                </a:gridCol>
              </a:tblGrid>
              <a:tr h="594097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Modric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Hazard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Griezmann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939972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Acc.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84%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83%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504812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Assists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6581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Shots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 (Body)"/>
                          <a:cs typeface="Calibri" panose="020F0502020204030204" pitchFamily="34" charset="0"/>
                        </a:rPr>
                        <a:t>18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 (Body)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253500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Target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82560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Goals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061970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Fouls</a:t>
                      </a:r>
                      <a:endParaRPr lang="en-GB" sz="18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GB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7CC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GB" sz="1800" b="1" dirty="0">
                        <a:solidFill>
                          <a:srgbClr val="007CC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038679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8B9E560-3A46-7C72-6D3D-7727CCB68BF3}"/>
              </a:ext>
            </a:extLst>
          </p:cNvPr>
          <p:cNvGrpSpPr/>
          <p:nvPr/>
        </p:nvGrpSpPr>
        <p:grpSpPr>
          <a:xfrm>
            <a:off x="6387842" y="2422642"/>
            <a:ext cx="5452653" cy="3382605"/>
            <a:chOff x="6387842" y="2517817"/>
            <a:chExt cx="5452653" cy="3382605"/>
          </a:xfrm>
        </p:grpSpPr>
        <p:sp>
          <p:nvSpPr>
            <p:cNvPr id="6" name="Google Shape;259;p7">
              <a:extLst>
                <a:ext uri="{FF2B5EF4-FFF2-40B4-BE49-F238E27FC236}">
                  <a16:creationId xmlns:a16="http://schemas.microsoft.com/office/drawing/2014/main" id="{773DFD18-CD66-B856-9B33-53D536FDD331}"/>
                </a:ext>
              </a:extLst>
            </p:cNvPr>
            <p:cNvSpPr/>
            <p:nvPr/>
          </p:nvSpPr>
          <p:spPr>
            <a:xfrm>
              <a:off x="6387842" y="3759120"/>
              <a:ext cx="900000" cy="900000"/>
            </a:xfrm>
            <a:prstGeom prst="flowChartConnector">
              <a:avLst/>
            </a:prstGeom>
            <a:solidFill>
              <a:srgbClr val="0D6986"/>
            </a:solidFill>
            <a:ln>
              <a:noFill/>
            </a:ln>
            <a:effectLst>
              <a:outerShdw blurRad="127000" dist="38100" dir="5400000" algn="t" rotWithShape="0">
                <a:srgbClr val="000000">
                  <a:alpha val="2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60;p7">
              <a:extLst>
                <a:ext uri="{FF2B5EF4-FFF2-40B4-BE49-F238E27FC236}">
                  <a16:creationId xmlns:a16="http://schemas.microsoft.com/office/drawing/2014/main" id="{E7C0FB10-45DA-D4E5-A38D-C829CE1FEB6F}"/>
                </a:ext>
              </a:extLst>
            </p:cNvPr>
            <p:cNvSpPr txBox="1"/>
            <p:nvPr/>
          </p:nvSpPr>
          <p:spPr>
            <a:xfrm>
              <a:off x="7440166" y="3839821"/>
              <a:ext cx="4400321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Outstanding success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failure stats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under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pressure</a:t>
              </a:r>
              <a:endParaRPr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61;p7">
              <a:extLst>
                <a:ext uri="{FF2B5EF4-FFF2-40B4-BE49-F238E27FC236}">
                  <a16:creationId xmlns:a16="http://schemas.microsoft.com/office/drawing/2014/main" id="{04845DF1-2939-A3B4-C278-EB76BCA7DBAA}"/>
                </a:ext>
              </a:extLst>
            </p:cNvPr>
            <p:cNvSpPr/>
            <p:nvPr/>
          </p:nvSpPr>
          <p:spPr>
            <a:xfrm>
              <a:off x="6387842" y="5000422"/>
              <a:ext cx="900000" cy="900000"/>
            </a:xfrm>
            <a:prstGeom prst="flowChartConnector">
              <a:avLst/>
            </a:prstGeom>
            <a:solidFill>
              <a:srgbClr val="07485B"/>
            </a:solidFill>
            <a:ln>
              <a:noFill/>
            </a:ln>
            <a:effectLst>
              <a:outerShdw blurRad="127000" dist="38100" dir="5400000" algn="t" rotWithShape="0">
                <a:srgbClr val="000000">
                  <a:alpha val="2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2;p7">
              <a:extLst>
                <a:ext uri="{FF2B5EF4-FFF2-40B4-BE49-F238E27FC236}">
                  <a16:creationId xmlns:a16="http://schemas.microsoft.com/office/drawing/2014/main" id="{51128768-C996-3F91-6B22-65E22594BC2B}"/>
                </a:ext>
              </a:extLst>
            </p:cNvPr>
            <p:cNvSpPr txBox="1"/>
            <p:nvPr/>
          </p:nvSpPr>
          <p:spPr>
            <a:xfrm>
              <a:off x="7440174" y="5081090"/>
              <a:ext cx="44003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Modric is more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important for his team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 the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their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</a:t>
              </a:r>
              <a:endParaRPr b="1" dirty="0"/>
            </a:p>
          </p:txBody>
        </p:sp>
        <p:sp>
          <p:nvSpPr>
            <p:cNvPr id="10" name="Google Shape;263;p7">
              <a:extLst>
                <a:ext uri="{FF2B5EF4-FFF2-40B4-BE49-F238E27FC236}">
                  <a16:creationId xmlns:a16="http://schemas.microsoft.com/office/drawing/2014/main" id="{0084A6F9-4190-6C44-D620-43B6E1D948FF}"/>
                </a:ext>
              </a:extLst>
            </p:cNvPr>
            <p:cNvSpPr/>
            <p:nvPr/>
          </p:nvSpPr>
          <p:spPr>
            <a:xfrm>
              <a:off x="6387842" y="2517817"/>
              <a:ext cx="900000" cy="900000"/>
            </a:xfrm>
            <a:prstGeom prst="flowChartConnector">
              <a:avLst/>
            </a:prstGeom>
            <a:solidFill>
              <a:srgbClr val="007CC4"/>
            </a:solidFill>
            <a:ln>
              <a:noFill/>
            </a:ln>
            <a:effectLst>
              <a:outerShdw blurRad="127000" dist="38100" dir="5400000" algn="t" rotWithShape="0">
                <a:srgbClr val="000000">
                  <a:alpha val="2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4;p7">
              <a:extLst>
                <a:ext uri="{FF2B5EF4-FFF2-40B4-BE49-F238E27FC236}">
                  <a16:creationId xmlns:a16="http://schemas.microsoft.com/office/drawing/2014/main" id="{1DBD1D30-B2CA-FAEE-B24A-3BCA33632A8B}"/>
                </a:ext>
              </a:extLst>
            </p:cNvPr>
            <p:cNvSpPr txBox="1"/>
            <p:nvPr/>
          </p:nvSpPr>
          <p:spPr>
            <a:xfrm>
              <a:off x="7440174" y="2598485"/>
              <a:ext cx="44003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Modric is far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important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opportunity creations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 team</a:t>
              </a:r>
              <a:endParaRPr b="1" dirty="0"/>
            </a:p>
          </p:txBody>
        </p:sp>
        <p:pic>
          <p:nvPicPr>
            <p:cNvPr id="15" name="Google Shape;167;p4" descr="Football outline">
              <a:extLst>
                <a:ext uri="{FF2B5EF4-FFF2-40B4-BE49-F238E27FC236}">
                  <a16:creationId xmlns:a16="http://schemas.microsoft.com/office/drawing/2014/main" id="{A4A9244F-80D3-B048-022F-88143D501DB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1842" y="3903120"/>
              <a:ext cx="612000" cy="61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raphic 16" descr="Atom outline">
              <a:extLst>
                <a:ext uri="{FF2B5EF4-FFF2-40B4-BE49-F238E27FC236}">
                  <a16:creationId xmlns:a16="http://schemas.microsoft.com/office/drawing/2014/main" id="{29F2E05A-B1BC-AFE6-7D55-F92BD1003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1842" y="5144422"/>
              <a:ext cx="612000" cy="612000"/>
            </a:xfrm>
            <a:prstGeom prst="rect">
              <a:avLst/>
            </a:prstGeom>
          </p:spPr>
        </p:pic>
        <p:pic>
          <p:nvPicPr>
            <p:cNvPr id="19" name="Graphic 18" descr="Football Goal outline">
              <a:extLst>
                <a:ext uri="{FF2B5EF4-FFF2-40B4-BE49-F238E27FC236}">
                  <a16:creationId xmlns:a16="http://schemas.microsoft.com/office/drawing/2014/main" id="{D7418D00-1FB7-5AC3-33C0-31267C229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31842" y="2661817"/>
              <a:ext cx="612000" cy="612000"/>
            </a:xfrm>
            <a:prstGeom prst="rect">
              <a:avLst/>
            </a:prstGeom>
          </p:spPr>
        </p:pic>
      </p:grpSp>
      <p:cxnSp>
        <p:nvCxnSpPr>
          <p:cNvPr id="22" name="Google Shape;181;p5">
            <a:extLst>
              <a:ext uri="{FF2B5EF4-FFF2-40B4-BE49-F238E27FC236}">
                <a16:creationId xmlns:a16="http://schemas.microsoft.com/office/drawing/2014/main" id="{15C8F856-F2C0-1DB7-8320-AC2DF82C6CD1}"/>
              </a:ext>
            </a:extLst>
          </p:cNvPr>
          <p:cNvCxnSpPr>
            <a:cxnSpLocks/>
          </p:cNvCxnSpPr>
          <p:nvPr/>
        </p:nvCxnSpPr>
        <p:spPr>
          <a:xfrm>
            <a:off x="5811472" y="2403944"/>
            <a:ext cx="0" cy="34200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036B09-D31C-084C-C671-0181884EE801}"/>
              </a:ext>
            </a:extLst>
          </p:cNvPr>
          <p:cNvSpPr/>
          <p:nvPr/>
        </p:nvSpPr>
        <p:spPr>
          <a:xfrm>
            <a:off x="4304369" y="2584585"/>
            <a:ext cx="914400" cy="3626642"/>
          </a:xfrm>
          <a:prstGeom prst="roundRect">
            <a:avLst>
              <a:gd name="adj" fmla="val 10569"/>
            </a:avLst>
          </a:prstGeom>
          <a:noFill/>
          <a:ln>
            <a:solidFill>
              <a:srgbClr val="007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25FACA-BB16-D4C0-CE5C-198FC229D024}"/>
              </a:ext>
            </a:extLst>
          </p:cNvPr>
          <p:cNvSpPr/>
          <p:nvPr/>
        </p:nvSpPr>
        <p:spPr>
          <a:xfrm>
            <a:off x="1769328" y="2584585"/>
            <a:ext cx="914400" cy="3626642"/>
          </a:xfrm>
          <a:prstGeom prst="roundRect">
            <a:avLst>
              <a:gd name="adj" fmla="val 10569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7923ee296_0_0"/>
          <p:cNvSpPr txBox="1">
            <a:spLocks noGrp="1"/>
          </p:cNvSpPr>
          <p:nvPr>
            <p:ph type="title"/>
          </p:nvPr>
        </p:nvSpPr>
        <p:spPr>
          <a:xfrm>
            <a:off x="838200" y="778600"/>
            <a:ext cx="1093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Results</a:t>
            </a:r>
            <a:br>
              <a:rPr lang="en-US"/>
            </a:br>
            <a:r>
              <a:rPr lang="en-US" sz="2400">
                <a:solidFill>
                  <a:srgbClr val="7F7F7F"/>
                </a:solidFill>
              </a:rPr>
              <a:t>Comparison of 2 different games with the France team involved: FRA-ARG vs. FRA-DEN</a:t>
            </a:r>
            <a:endParaRPr/>
          </a:p>
        </p:txBody>
      </p:sp>
      <p:sp>
        <p:nvSpPr>
          <p:cNvPr id="237" name="Google Shape;237;g2a7923ee296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38" name="Google Shape;238;g2a7923ee296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39" name="Google Shape;239;g2a7923ee296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0" name="Google Shape;240;g2a7923ee296_0_0"/>
          <p:cNvSpPr txBox="1">
            <a:spLocks noGrp="1"/>
          </p:cNvSpPr>
          <p:nvPr>
            <p:ph type="title"/>
          </p:nvPr>
        </p:nvSpPr>
        <p:spPr>
          <a:xfrm>
            <a:off x="5546275" y="74150"/>
            <a:ext cx="65106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1400">
                <a:solidFill>
                  <a:srgbClr val="7F7F7F"/>
                </a:solidFill>
              </a:rPr>
              <a:t>Disclaimer: it might not be completely fair to compare matches of 2 different opponents</a:t>
            </a:r>
            <a:endParaRPr sz="2600"/>
          </a:p>
        </p:txBody>
      </p:sp>
      <p:cxnSp>
        <p:nvCxnSpPr>
          <p:cNvPr id="241" name="Google Shape;241;g2a7923ee296_0_0"/>
          <p:cNvCxnSpPr/>
          <p:nvPr/>
        </p:nvCxnSpPr>
        <p:spPr>
          <a:xfrm flipH="1">
            <a:off x="6194400" y="1899600"/>
            <a:ext cx="3300" cy="27831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g2a7923ee296_0_0"/>
          <p:cNvSpPr txBox="1"/>
          <p:nvPr/>
        </p:nvSpPr>
        <p:spPr>
          <a:xfrm>
            <a:off x="228725" y="2120550"/>
            <a:ext cx="5752200" cy="2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Pressure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ending with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Fouls 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intense game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20s less case duration - higher pace in game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Left-side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players more involved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striker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Olivier Giroud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had more interactions with others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goalkeeper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highly involved in opportunity creation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a7923ee296_0_0"/>
          <p:cNvSpPr txBox="1"/>
          <p:nvPr/>
        </p:nvSpPr>
        <p:spPr>
          <a:xfrm>
            <a:off x="6315488" y="2212400"/>
            <a:ext cx="564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pass network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Clearance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more dominant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ball possession of France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Kylian Mbappé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ony substitute until 78’ minute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player interaction in the defense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a7923ee296_0_0"/>
          <p:cNvSpPr txBox="1"/>
          <p:nvPr/>
        </p:nvSpPr>
        <p:spPr>
          <a:xfrm>
            <a:off x="333050" y="4660700"/>
            <a:ext cx="56478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Zones: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France was playing more through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left-side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pitch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half required more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defense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2a7923ee29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163" y="1738600"/>
            <a:ext cx="473800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a7923ee29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88" y="1738600"/>
            <a:ext cx="473800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a7923ee29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8963" y="1738600"/>
            <a:ext cx="473800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a7923ee29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2238" y="1738600"/>
            <a:ext cx="473800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a7923ee29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0112" y="4769599"/>
            <a:ext cx="3962420" cy="208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g2a7923ee296_0_0"/>
          <p:cNvCxnSpPr/>
          <p:nvPr/>
        </p:nvCxnSpPr>
        <p:spPr>
          <a:xfrm flipH="1">
            <a:off x="6328275" y="4664175"/>
            <a:ext cx="5396700" cy="51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838200" y="778607"/>
            <a:ext cx="1051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Closing Remarks</a:t>
            </a:r>
            <a:br>
              <a:rPr lang="en-US" dirty="0"/>
            </a:br>
            <a:r>
              <a:rPr lang="en-US" sz="2400" dirty="0">
                <a:solidFill>
                  <a:srgbClr val="7F7F7F"/>
                </a:solidFill>
              </a:rPr>
              <a:t>Reflections on the projects and tools used</a:t>
            </a:r>
            <a:endParaRPr dirty="0"/>
          </a:p>
        </p:txBody>
      </p:sp>
      <p:sp>
        <p:nvSpPr>
          <p:cNvPr id="256" name="Google Shape;2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12/12/2023</a:t>
            </a:r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Process-oriented Data Science 23/24</a:t>
            </a:r>
            <a:endParaRPr/>
          </a:p>
        </p:txBody>
      </p:sp>
      <p:sp>
        <p:nvSpPr>
          <p:cNvPr id="258" name="Google Shape;2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838200" y="3759120"/>
            <a:ext cx="900000" cy="900000"/>
          </a:xfrm>
          <a:prstGeom prst="flowChartConnector">
            <a:avLst/>
          </a:prstGeom>
          <a:solidFill>
            <a:srgbClr val="0D6986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1890525" y="3839821"/>
            <a:ext cx="9540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Playing with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interesting to obtain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results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get to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findings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838200" y="5000422"/>
            <a:ext cx="900000" cy="900000"/>
          </a:xfrm>
          <a:prstGeom prst="flowChartConnector">
            <a:avLst/>
          </a:prstGeom>
          <a:solidFill>
            <a:srgbClr val="07485B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1890533" y="5081090"/>
            <a:ext cx="9540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today's technology standards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extended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Analytics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Mining tools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expected.</a:t>
            </a:r>
            <a:endParaRPr dirty="0"/>
          </a:p>
        </p:txBody>
      </p:sp>
      <p:sp>
        <p:nvSpPr>
          <p:cNvPr id="263" name="Google Shape;263;p7"/>
          <p:cNvSpPr/>
          <p:nvPr/>
        </p:nvSpPr>
        <p:spPr>
          <a:xfrm>
            <a:off x="838200" y="2517817"/>
            <a:ext cx="900000" cy="900000"/>
          </a:xfrm>
          <a:prstGeom prst="flowChartConnector">
            <a:avLst/>
          </a:prstGeom>
          <a:solidFill>
            <a:srgbClr val="007CC4"/>
          </a:solidFill>
          <a:ln>
            <a:noFill/>
          </a:ln>
          <a:effectLst>
            <a:outerShdw blurRad="127000" dist="38100" dir="5400000" algn="t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1890533" y="2598485"/>
            <a:ext cx="9540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some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data should also be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Mining context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only statistically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Data Analytics.</a:t>
            </a:r>
            <a:endParaRPr/>
          </a:p>
        </p:txBody>
      </p:sp>
      <p:pic>
        <p:nvPicPr>
          <p:cNvPr id="3" name="Graphic 2" descr="Internet outline">
            <a:extLst>
              <a:ext uri="{FF2B5EF4-FFF2-40B4-BE49-F238E27FC236}">
                <a16:creationId xmlns:a16="http://schemas.microsoft.com/office/drawing/2014/main" id="{425A0B0A-3751-50ED-1D5B-C1C541A63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200" y="5144422"/>
            <a:ext cx="612000" cy="612000"/>
          </a:xfrm>
          <a:prstGeom prst="rect">
            <a:avLst/>
          </a:prstGeom>
        </p:spPr>
      </p:pic>
      <p:pic>
        <p:nvPicPr>
          <p:cNvPr id="5" name="Graphic 4" descr="Eye outline">
            <a:extLst>
              <a:ext uri="{FF2B5EF4-FFF2-40B4-BE49-F238E27FC236}">
                <a16:creationId xmlns:a16="http://schemas.microsoft.com/office/drawing/2014/main" id="{586FDCEE-09D1-9AB5-A921-6A7FFE3DE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200" y="3903120"/>
            <a:ext cx="612000" cy="612000"/>
          </a:xfrm>
          <a:prstGeom prst="rect">
            <a:avLst/>
          </a:prstGeom>
        </p:spPr>
      </p:pic>
      <p:pic>
        <p:nvPicPr>
          <p:cNvPr id="7" name="Graphic 6" descr="Cause And Effect outline">
            <a:extLst>
              <a:ext uri="{FF2B5EF4-FFF2-40B4-BE49-F238E27FC236}">
                <a16:creationId xmlns:a16="http://schemas.microsoft.com/office/drawing/2014/main" id="{58CF111F-0A8E-0325-63C4-F961041FB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200" y="2661817"/>
            <a:ext cx="612000" cy="61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Widescreen</PresentationFormat>
  <Paragraphs>149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(Body)</vt:lpstr>
      <vt:lpstr>Office Theme</vt:lpstr>
      <vt:lpstr>PowerPoint Presentation</vt:lpstr>
      <vt:lpstr>Agenda</vt:lpstr>
      <vt:lpstr>Domain Description Key requirements for our project work</vt:lpstr>
      <vt:lpstr>Project Description Our approach to analyzing the World Cup data taking Process Mining into account</vt:lpstr>
      <vt:lpstr>Methods Overview of data and pre-processing including our selection of tools</vt:lpstr>
      <vt:lpstr>Results  Comparison of two finalists</vt:lpstr>
      <vt:lpstr>Results Analysis of MVP Luka Modric</vt:lpstr>
      <vt:lpstr>Results Comparison of 2 different games with the France team involved: FRA-ARG vs. FRA-DEN</vt:lpstr>
      <vt:lpstr>Closing Remarks Reflections on the projects and tools used</vt:lpstr>
      <vt:lpstr>Thank you! Any Questions?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Schwabe</dc:creator>
  <cp:lastModifiedBy>Tim Schwabe</cp:lastModifiedBy>
  <cp:revision>3</cp:revision>
  <dcterms:created xsi:type="dcterms:W3CDTF">2023-12-11T11:16:24Z</dcterms:created>
  <dcterms:modified xsi:type="dcterms:W3CDTF">2023-12-18T10:36:32Z</dcterms:modified>
</cp:coreProperties>
</file>