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56" r:id="rId5"/>
    <p:sldId id="257" r:id="rId6"/>
    <p:sldId id="258" r:id="rId7"/>
    <p:sldId id="259" r:id="rId8"/>
    <p:sldId id="260" r:id="rId9"/>
    <p:sldId id="261"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8" d="100"/>
          <a:sy n="78" d="100"/>
        </p:scale>
        <p:origin x="13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yclistic%20Bike%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Cyclistic%20Bike%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Cyclistic%20Bike%20Analysis%20%23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Cyclistic%20Bike%20Analysis%20%23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Cyclistic%20Bike%20Analysis%20%23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Cyclistic%20Bike%20Analysis%20%23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cuments\Cyclistic%20Bike%20Analysis%20%23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dirty="0"/>
          </a:p>
          <a:p>
            <a:pPr>
              <a:defRPr/>
            </a:pPr>
            <a:r>
              <a:rPr lang="en-US" dirty="0"/>
              <a:t>Busiest</a:t>
            </a:r>
            <a:r>
              <a:rPr lang="en-US" baseline="0" dirty="0"/>
              <a:t> Time of Day</a:t>
            </a:r>
          </a:p>
          <a:p>
            <a:pPr>
              <a:defRPr/>
            </a:pP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6811945848187"/>
          <c:y val="0.15513039615812865"/>
          <c:w val="0.76233518268238853"/>
          <c:h val="0.69954522850118284"/>
        </c:manualLayout>
      </c:layout>
      <c:lineChart>
        <c:grouping val="standard"/>
        <c:varyColors val="0"/>
        <c:ser>
          <c:idx val="0"/>
          <c:order val="0"/>
          <c:tx>
            <c:v>Casual</c:v>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6FF8-4B43-8C9E-23FF0F4FEE95}"/>
                </c:ext>
              </c:extLst>
            </c:dLbl>
            <c:dLbl>
              <c:idx val="1"/>
              <c:delete val="1"/>
              <c:extLst>
                <c:ext xmlns:c15="http://schemas.microsoft.com/office/drawing/2012/chart" uri="{CE6537A1-D6FC-4f65-9D91-7224C49458BB}"/>
                <c:ext xmlns:c16="http://schemas.microsoft.com/office/drawing/2014/chart" uri="{C3380CC4-5D6E-409C-BE32-E72D297353CC}">
                  <c16:uniqueId val="{00000001-6FF8-4B43-8C9E-23FF0F4FEE95}"/>
                </c:ext>
              </c:extLst>
            </c:dLbl>
            <c:dLbl>
              <c:idx val="2"/>
              <c:delete val="1"/>
              <c:extLst>
                <c:ext xmlns:c15="http://schemas.microsoft.com/office/drawing/2012/chart" uri="{CE6537A1-D6FC-4f65-9D91-7224C49458BB}"/>
                <c:ext xmlns:c16="http://schemas.microsoft.com/office/drawing/2014/chart" uri="{C3380CC4-5D6E-409C-BE32-E72D297353CC}">
                  <c16:uniqueId val="{00000002-6FF8-4B43-8C9E-23FF0F4FEE95}"/>
                </c:ext>
              </c:extLst>
            </c:dLbl>
            <c:dLbl>
              <c:idx val="3"/>
              <c:delete val="1"/>
              <c:extLst>
                <c:ext xmlns:c15="http://schemas.microsoft.com/office/drawing/2012/chart" uri="{CE6537A1-D6FC-4f65-9D91-7224C49458BB}"/>
                <c:ext xmlns:c16="http://schemas.microsoft.com/office/drawing/2014/chart" uri="{C3380CC4-5D6E-409C-BE32-E72D297353CC}">
                  <c16:uniqueId val="{00000003-6FF8-4B43-8C9E-23FF0F4FEE9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'Trips taken in 24hrs'!$B$3:$B$26</c:f>
              <c:numCache>
                <c:formatCode>#,##0</c:formatCode>
                <c:ptCount val="24"/>
                <c:pt idx="0">
                  <c:v>36094</c:v>
                </c:pt>
                <c:pt idx="1">
                  <c:v>23396</c:v>
                </c:pt>
                <c:pt idx="2">
                  <c:v>14159</c:v>
                </c:pt>
                <c:pt idx="3">
                  <c:v>7891</c:v>
                </c:pt>
                <c:pt idx="4">
                  <c:v>5852</c:v>
                </c:pt>
                <c:pt idx="5">
                  <c:v>11215</c:v>
                </c:pt>
                <c:pt idx="6">
                  <c:v>28817</c:v>
                </c:pt>
                <c:pt idx="7">
                  <c:v>51574</c:v>
                </c:pt>
                <c:pt idx="8">
                  <c:v>70656</c:v>
                </c:pt>
                <c:pt idx="9">
                  <c:v>70452</c:v>
                </c:pt>
                <c:pt idx="10">
                  <c:v>87554</c:v>
                </c:pt>
                <c:pt idx="11">
                  <c:v>111553</c:v>
                </c:pt>
                <c:pt idx="12">
                  <c:v>133367</c:v>
                </c:pt>
                <c:pt idx="13">
                  <c:v>138167</c:v>
                </c:pt>
                <c:pt idx="14">
                  <c:v>143388</c:v>
                </c:pt>
                <c:pt idx="15">
                  <c:v>159098</c:v>
                </c:pt>
                <c:pt idx="16">
                  <c:v>181866</c:v>
                </c:pt>
                <c:pt idx="17">
                  <c:v>196910</c:v>
                </c:pt>
                <c:pt idx="18">
                  <c:v>169887</c:v>
                </c:pt>
                <c:pt idx="19">
                  <c:v>125294</c:v>
                </c:pt>
                <c:pt idx="20">
                  <c:v>90800</c:v>
                </c:pt>
                <c:pt idx="21">
                  <c:v>75835</c:v>
                </c:pt>
                <c:pt idx="22">
                  <c:v>67382</c:v>
                </c:pt>
                <c:pt idx="23">
                  <c:v>48282</c:v>
                </c:pt>
              </c:numCache>
            </c:numRef>
          </c:val>
          <c:smooth val="0"/>
          <c:extLst>
            <c:ext xmlns:c16="http://schemas.microsoft.com/office/drawing/2014/chart" uri="{C3380CC4-5D6E-409C-BE32-E72D297353CC}">
              <c16:uniqueId val="{00000004-6FF8-4B43-8C9E-23FF0F4FEE95}"/>
            </c:ext>
          </c:extLst>
        </c:ser>
        <c:ser>
          <c:idx val="1"/>
          <c:order val="1"/>
          <c:tx>
            <c:v>Member</c:v>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6FF8-4B43-8C9E-23FF0F4FEE95}"/>
                </c:ext>
              </c:extLst>
            </c:dLbl>
            <c:dLbl>
              <c:idx val="1"/>
              <c:delete val="1"/>
              <c:extLst>
                <c:ext xmlns:c15="http://schemas.microsoft.com/office/drawing/2012/chart" uri="{CE6537A1-D6FC-4f65-9D91-7224C49458BB}"/>
                <c:ext xmlns:c16="http://schemas.microsoft.com/office/drawing/2014/chart" uri="{C3380CC4-5D6E-409C-BE32-E72D297353CC}">
                  <c16:uniqueId val="{00000006-6FF8-4B43-8C9E-23FF0F4FEE95}"/>
                </c:ext>
              </c:extLst>
            </c:dLbl>
            <c:dLbl>
              <c:idx val="2"/>
              <c:delete val="1"/>
              <c:extLst>
                <c:ext xmlns:c15="http://schemas.microsoft.com/office/drawing/2012/chart" uri="{CE6537A1-D6FC-4f65-9D91-7224C49458BB}"/>
                <c:ext xmlns:c16="http://schemas.microsoft.com/office/drawing/2014/chart" uri="{C3380CC4-5D6E-409C-BE32-E72D297353CC}">
                  <c16:uniqueId val="{00000007-6FF8-4B43-8C9E-23FF0F4FEE95}"/>
                </c:ext>
              </c:extLst>
            </c:dLbl>
            <c:dLbl>
              <c:idx val="3"/>
              <c:delete val="1"/>
              <c:extLst>
                <c:ext xmlns:c15="http://schemas.microsoft.com/office/drawing/2012/chart" uri="{CE6537A1-D6FC-4f65-9D91-7224C49458BB}"/>
                <c:ext xmlns:c16="http://schemas.microsoft.com/office/drawing/2014/chart" uri="{C3380CC4-5D6E-409C-BE32-E72D297353CC}">
                  <c16:uniqueId val="{00000008-6FF8-4B43-8C9E-23FF0F4FEE95}"/>
                </c:ext>
              </c:extLst>
            </c:dLbl>
            <c:dLbl>
              <c:idx val="4"/>
              <c:delete val="1"/>
              <c:extLst>
                <c:ext xmlns:c15="http://schemas.microsoft.com/office/drawing/2012/chart" uri="{CE6537A1-D6FC-4f65-9D91-7224C49458BB}"/>
                <c:ext xmlns:c16="http://schemas.microsoft.com/office/drawing/2014/chart" uri="{C3380CC4-5D6E-409C-BE32-E72D297353CC}">
                  <c16:uniqueId val="{00000009-6FF8-4B43-8C9E-23FF0F4FEE9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'Trips taken in 24hrs'!$B$28:$B$51</c:f>
              <c:numCache>
                <c:formatCode>#,##0</c:formatCode>
                <c:ptCount val="24"/>
                <c:pt idx="0">
                  <c:v>35270</c:v>
                </c:pt>
                <c:pt idx="1">
                  <c:v>20892</c:v>
                </c:pt>
                <c:pt idx="2">
                  <c:v>11841</c:v>
                </c:pt>
                <c:pt idx="3">
                  <c:v>7968</c:v>
                </c:pt>
                <c:pt idx="4">
                  <c:v>8991</c:v>
                </c:pt>
                <c:pt idx="5">
                  <c:v>34458</c:v>
                </c:pt>
                <c:pt idx="6">
                  <c:v>106198</c:v>
                </c:pt>
                <c:pt idx="7">
                  <c:v>197144</c:v>
                </c:pt>
                <c:pt idx="8">
                  <c:v>248323</c:v>
                </c:pt>
                <c:pt idx="9">
                  <c:v>168157</c:v>
                </c:pt>
                <c:pt idx="10">
                  <c:v>150312</c:v>
                </c:pt>
                <c:pt idx="11">
                  <c:v>178791</c:v>
                </c:pt>
                <c:pt idx="12">
                  <c:v>203388</c:v>
                </c:pt>
                <c:pt idx="13">
                  <c:v>202458</c:v>
                </c:pt>
                <c:pt idx="14">
                  <c:v>204497</c:v>
                </c:pt>
                <c:pt idx="15">
                  <c:v>249183</c:v>
                </c:pt>
                <c:pt idx="16">
                  <c:v>336058</c:v>
                </c:pt>
                <c:pt idx="17">
                  <c:v>391224</c:v>
                </c:pt>
                <c:pt idx="18">
                  <c:v>308965</c:v>
                </c:pt>
                <c:pt idx="19">
                  <c:v>216732</c:v>
                </c:pt>
                <c:pt idx="20">
                  <c:v>152376</c:v>
                </c:pt>
                <c:pt idx="21">
                  <c:v>117501</c:v>
                </c:pt>
                <c:pt idx="22">
                  <c:v>87400</c:v>
                </c:pt>
                <c:pt idx="23">
                  <c:v>55662</c:v>
                </c:pt>
              </c:numCache>
            </c:numRef>
          </c:val>
          <c:smooth val="0"/>
          <c:extLst>
            <c:ext xmlns:c16="http://schemas.microsoft.com/office/drawing/2014/chart" uri="{C3380CC4-5D6E-409C-BE32-E72D297353CC}">
              <c16:uniqueId val="{0000000A-6FF8-4B43-8C9E-23FF0F4FEE95}"/>
            </c:ext>
          </c:extLst>
        </c:ser>
        <c:dLbls>
          <c:dLblPos val="ctr"/>
          <c:showLegendKey val="0"/>
          <c:showVal val="1"/>
          <c:showCatName val="0"/>
          <c:showSerName val="0"/>
          <c:showPercent val="0"/>
          <c:showBubbleSize val="0"/>
        </c:dLbls>
        <c:smooth val="0"/>
        <c:axId val="1860797712"/>
        <c:axId val="1865477088"/>
      </c:lineChart>
      <c:catAx>
        <c:axId val="186079771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sz="1200" b="1" dirty="0"/>
              </a:p>
              <a:p>
                <a:pPr>
                  <a:defRPr/>
                </a:pPr>
                <a:r>
                  <a:rPr lang="en-US" sz="1400" b="1" dirty="0"/>
                  <a:t>Time</a:t>
                </a:r>
                <a:r>
                  <a:rPr lang="en-US" sz="1400" b="1" baseline="0" dirty="0"/>
                  <a:t> of Day</a:t>
                </a:r>
                <a:endParaRPr lang="en-US" sz="1400" b="1" dirty="0"/>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5477088"/>
        <c:crosses val="autoZero"/>
        <c:auto val="1"/>
        <c:lblAlgn val="ctr"/>
        <c:lblOffset val="100"/>
        <c:noMultiLvlLbl val="0"/>
      </c:catAx>
      <c:valAx>
        <c:axId val="186547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sz="1400" b="1"/>
              </a:p>
              <a:p>
                <a:pPr>
                  <a:defRPr/>
                </a:pPr>
                <a:r>
                  <a:rPr lang="en-US" sz="1400" b="1"/>
                  <a:t>Total</a:t>
                </a:r>
                <a:r>
                  <a:rPr lang="en-US" sz="1400" b="1" baseline="0"/>
                  <a:t> Trips take in 24hrs</a:t>
                </a:r>
              </a:p>
              <a:p>
                <a:pPr>
                  <a:defRPr/>
                </a:pPr>
                <a:endParaRPr lang="en-US" sz="1400" b="1"/>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0797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 Analysis #2.xlsx]Monthly trip length!PivotTable2</c:name>
    <c:fmtId val="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a:p>
            <a:pPr>
              <a:defRPr/>
            </a:pPr>
            <a:r>
              <a:rPr lang="en-US"/>
              <a:t>Monthly Average Trip Duration</a:t>
            </a:r>
          </a:p>
          <a:p>
            <a:pPr>
              <a:defRPr/>
            </a:pPr>
            <a:endParaRPr lang="en-US"/>
          </a:p>
        </c:rich>
      </c:tx>
      <c:layout>
        <c:manualLayout>
          <c:xMode val="edge"/>
          <c:yMode val="edge"/>
          <c:x val="0.38494672195459595"/>
          <c:y val="1.746724890829694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4"/>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5"/>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6"/>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7"/>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8"/>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9"/>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0"/>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1"/>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2"/>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5"/>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6"/>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7"/>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8"/>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19"/>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0"/>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1"/>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2"/>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3"/>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4"/>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5"/>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7"/>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8"/>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29"/>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0"/>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1"/>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2"/>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3"/>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4"/>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5"/>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6"/>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7"/>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
        <c:idx val="38"/>
        <c:spPr>
          <a:solidFill>
            <a:schemeClr val="accent2">
              <a:lumMod val="60000"/>
              <a:lumOff val="40000"/>
            </a:schemeClr>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'Monthly trip length'!$B$1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5D8-41FA-B05A-B165303E75FA}"/>
              </c:ext>
            </c:extLst>
          </c:dPt>
          <c:dPt>
            <c:idx val="1"/>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5D8-41FA-B05A-B165303E75FA}"/>
              </c:ext>
            </c:extLst>
          </c:dPt>
          <c:dPt>
            <c:idx val="2"/>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5D8-41FA-B05A-B165303E75FA}"/>
              </c:ext>
            </c:extLst>
          </c:dPt>
          <c:dPt>
            <c:idx val="3"/>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5D8-41FA-B05A-B165303E75FA}"/>
              </c:ext>
            </c:extLst>
          </c:dPt>
          <c:dPt>
            <c:idx val="4"/>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5D8-41FA-B05A-B165303E75FA}"/>
              </c:ext>
            </c:extLst>
          </c:dPt>
          <c:dPt>
            <c:idx val="5"/>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A5D8-41FA-B05A-B165303E75FA}"/>
              </c:ext>
            </c:extLst>
          </c:dPt>
          <c:dPt>
            <c:idx val="6"/>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A5D8-41FA-B05A-B165303E75FA}"/>
              </c:ext>
            </c:extLst>
          </c:dPt>
          <c:dPt>
            <c:idx val="7"/>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A5D8-41FA-B05A-B165303E75FA}"/>
              </c:ext>
            </c:extLst>
          </c:dPt>
          <c:dPt>
            <c:idx val="8"/>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A5D8-41FA-B05A-B165303E75FA}"/>
              </c:ext>
            </c:extLst>
          </c:dPt>
          <c:dPt>
            <c:idx val="9"/>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A5D8-41FA-B05A-B165303E75FA}"/>
              </c:ext>
            </c:extLst>
          </c:dPt>
          <c:dPt>
            <c:idx val="10"/>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A5D8-41FA-B05A-B165303E75FA}"/>
              </c:ext>
            </c:extLst>
          </c:dPt>
          <c:dPt>
            <c:idx val="11"/>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A5D8-41FA-B05A-B165303E75FA}"/>
              </c:ext>
            </c:extLst>
          </c:dPt>
          <c:cat>
            <c:multiLvlStrRef>
              <c:f>'Monthly trip length'!$A$2:$A$28</c:f>
              <c:multiLvlStrCache>
                <c:ptCount val="24"/>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lvl>
                <c:lvl>
                  <c:pt idx="0">
                    <c:v>Casual</c:v>
                  </c:pt>
                  <c:pt idx="12">
                    <c:v>Member</c:v>
                  </c:pt>
                </c:lvl>
              </c:multiLvlStrCache>
            </c:multiLvlStrRef>
          </c:cat>
          <c:val>
            <c:numRef>
              <c:f>'Monthly trip length'!$B$2:$B$28</c:f>
              <c:numCache>
                <c:formatCode>0.000</c:formatCode>
                <c:ptCount val="24"/>
                <c:pt idx="0">
                  <c:v>10.017375306623059</c:v>
                </c:pt>
                <c:pt idx="1">
                  <c:v>12.925344019676441</c:v>
                </c:pt>
                <c:pt idx="2">
                  <c:v>14.269557843731072</c:v>
                </c:pt>
                <c:pt idx="3">
                  <c:v>15.127167893179577</c:v>
                </c:pt>
                <c:pt idx="4">
                  <c:v>16.195036750383085</c:v>
                </c:pt>
                <c:pt idx="5">
                  <c:v>15.524230654317298</c:v>
                </c:pt>
                <c:pt idx="6">
                  <c:v>16.035496351378267</c:v>
                </c:pt>
                <c:pt idx="7">
                  <c:v>15.547382123228232</c:v>
                </c:pt>
                <c:pt idx="8">
                  <c:v>15.255141705047107</c:v>
                </c:pt>
                <c:pt idx="9">
                  <c:v>13.708156615143078</c:v>
                </c:pt>
                <c:pt idx="10">
                  <c:v>12.123353524676803</c:v>
                </c:pt>
                <c:pt idx="11">
                  <c:v>11.228111936832327</c:v>
                </c:pt>
                <c:pt idx="12">
                  <c:v>9.0419057742934736</c:v>
                </c:pt>
                <c:pt idx="13">
                  <c:v>10.105380083067709</c:v>
                </c:pt>
                <c:pt idx="14">
                  <c:v>10.042206473575892</c:v>
                </c:pt>
                <c:pt idx="15">
                  <c:v>10.562784457037939</c:v>
                </c:pt>
                <c:pt idx="16">
                  <c:v>11.560124182574807</c:v>
                </c:pt>
                <c:pt idx="17">
                  <c:v>11.483892941480157</c:v>
                </c:pt>
                <c:pt idx="18">
                  <c:v>11.734833551841428</c:v>
                </c:pt>
                <c:pt idx="19">
                  <c:v>11.651587296417645</c:v>
                </c:pt>
                <c:pt idx="20">
                  <c:v>11.255144093927894</c:v>
                </c:pt>
                <c:pt idx="21">
                  <c:v>10.244157626054738</c:v>
                </c:pt>
                <c:pt idx="22">
                  <c:v>9.70919939725737</c:v>
                </c:pt>
                <c:pt idx="23">
                  <c:v>9.4150323954037383</c:v>
                </c:pt>
              </c:numCache>
            </c:numRef>
          </c:val>
          <c:extLst>
            <c:ext xmlns:c16="http://schemas.microsoft.com/office/drawing/2014/chart" uri="{C3380CC4-5D6E-409C-BE32-E72D297353CC}">
              <c16:uniqueId val="{00000018-A5D8-41FA-B05A-B165303E75FA}"/>
            </c:ext>
          </c:extLst>
        </c:ser>
        <c:dLbls>
          <c:showLegendKey val="0"/>
          <c:showVal val="0"/>
          <c:showCatName val="0"/>
          <c:showSerName val="0"/>
          <c:showPercent val="0"/>
          <c:showBubbleSize val="0"/>
        </c:dLbls>
        <c:gapWidth val="100"/>
        <c:overlap val="-24"/>
        <c:axId val="95270352"/>
        <c:axId val="177913504"/>
      </c:barChart>
      <c:catAx>
        <c:axId val="9527035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b="1" dirty="0"/>
                  <a:t>Months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7913504"/>
        <c:crosses val="autoZero"/>
        <c:auto val="1"/>
        <c:lblAlgn val="ctr"/>
        <c:lblOffset val="100"/>
        <c:noMultiLvlLbl val="0"/>
      </c:catAx>
      <c:valAx>
        <c:axId val="177913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a:p>
                <a:pPr>
                  <a:defRPr/>
                </a:pPr>
                <a:r>
                  <a:rPr lang="en-US" sz="1400" b="1"/>
                  <a:t>Trip</a:t>
                </a:r>
                <a:r>
                  <a:rPr lang="en-US" sz="1400" b="1" baseline="0"/>
                  <a:t> Duration</a:t>
                </a:r>
              </a:p>
              <a:p>
                <a:pPr>
                  <a:defRPr/>
                </a:pP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270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 Analysis #2.xlsx]Bike preference per group!PivotTable3</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a:p>
            <a:pPr>
              <a:defRPr/>
            </a:pPr>
            <a:r>
              <a:rPr lang="en-US"/>
              <a:t>Bike Usage per Group</a:t>
            </a:r>
          </a:p>
          <a:p>
            <a:pPr>
              <a:defRPr/>
            </a:pPr>
            <a:endParaRPr lang="en-US"/>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'Bike preference per group'!$B$1:$B$2</c:f>
              <c:strCache>
                <c:ptCount val="1"/>
                <c:pt idx="0">
                  <c:v>classic_bike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'Bike preference per group'!$A$3:$A$5</c:f>
              <c:strCache>
                <c:ptCount val="2"/>
                <c:pt idx="0">
                  <c:v>Casual</c:v>
                </c:pt>
                <c:pt idx="1">
                  <c:v>Member</c:v>
                </c:pt>
              </c:strCache>
            </c:strRef>
          </c:cat>
          <c:val>
            <c:numRef>
              <c:f>'Bike preference per group'!$B$3:$B$5</c:f>
              <c:numCache>
                <c:formatCode>General</c:formatCode>
                <c:ptCount val="2"/>
                <c:pt idx="0">
                  <c:v>938825</c:v>
                </c:pt>
                <c:pt idx="1">
                  <c:v>1890903</c:v>
                </c:pt>
              </c:numCache>
            </c:numRef>
          </c:val>
          <c:extLst>
            <c:ext xmlns:c16="http://schemas.microsoft.com/office/drawing/2014/chart" uri="{C3380CC4-5D6E-409C-BE32-E72D297353CC}">
              <c16:uniqueId val="{00000000-CCE2-4055-9883-2115352E154D}"/>
            </c:ext>
          </c:extLst>
        </c:ser>
        <c:ser>
          <c:idx val="1"/>
          <c:order val="1"/>
          <c:tx>
            <c:strRef>
              <c:f>'Bike preference per group'!$C$1:$C$2</c:f>
              <c:strCache>
                <c:ptCount val="1"/>
                <c:pt idx="0">
                  <c:v>docked_bike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'Bike preference per group'!$A$3:$A$5</c:f>
              <c:strCache>
                <c:ptCount val="2"/>
                <c:pt idx="0">
                  <c:v>Casual</c:v>
                </c:pt>
                <c:pt idx="1">
                  <c:v>Member</c:v>
                </c:pt>
              </c:strCache>
            </c:strRef>
          </c:cat>
          <c:val>
            <c:numRef>
              <c:f>'Bike preference per group'!$C$3:$C$5</c:f>
              <c:numCache>
                <c:formatCode>General</c:formatCode>
                <c:ptCount val="2"/>
                <c:pt idx="0">
                  <c:v>49355</c:v>
                </c:pt>
              </c:numCache>
            </c:numRef>
          </c:val>
          <c:extLst>
            <c:ext xmlns:c16="http://schemas.microsoft.com/office/drawing/2014/chart" uri="{C3380CC4-5D6E-409C-BE32-E72D297353CC}">
              <c16:uniqueId val="{00000001-CCE2-4055-9883-2115352E154D}"/>
            </c:ext>
          </c:extLst>
        </c:ser>
        <c:ser>
          <c:idx val="2"/>
          <c:order val="2"/>
          <c:tx>
            <c:strRef>
              <c:f>'Bike preference per group'!$D$1:$D$2</c:f>
              <c:strCache>
                <c:ptCount val="1"/>
                <c:pt idx="0">
                  <c:v>electric_bike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'Bike preference per group'!$A$3:$A$5</c:f>
              <c:strCache>
                <c:ptCount val="2"/>
                <c:pt idx="0">
                  <c:v>Casual</c:v>
                </c:pt>
                <c:pt idx="1">
                  <c:v>Member</c:v>
                </c:pt>
              </c:strCache>
            </c:strRef>
          </c:cat>
          <c:val>
            <c:numRef>
              <c:f>'Bike preference per group'!$D$3:$D$5</c:f>
              <c:numCache>
                <c:formatCode>General</c:formatCode>
                <c:ptCount val="2"/>
                <c:pt idx="0">
                  <c:v>1061309</c:v>
                </c:pt>
                <c:pt idx="1">
                  <c:v>1802886</c:v>
                </c:pt>
              </c:numCache>
            </c:numRef>
          </c:val>
          <c:extLst>
            <c:ext xmlns:c16="http://schemas.microsoft.com/office/drawing/2014/chart" uri="{C3380CC4-5D6E-409C-BE32-E72D297353CC}">
              <c16:uniqueId val="{00000002-CCE2-4055-9883-2115352E154D}"/>
            </c:ext>
          </c:extLst>
        </c:ser>
        <c:dLbls>
          <c:showLegendKey val="0"/>
          <c:showVal val="0"/>
          <c:showCatName val="0"/>
          <c:showSerName val="0"/>
          <c:showPercent val="0"/>
          <c:showBubbleSize val="0"/>
        </c:dLbls>
        <c:gapWidth val="219"/>
        <c:overlap val="-27"/>
        <c:axId val="495978688"/>
        <c:axId val="497250528"/>
      </c:barChart>
      <c:catAx>
        <c:axId val="49597868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400" dirty="0"/>
                  <a:t>User Group</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97250528"/>
        <c:crosses val="autoZero"/>
        <c:auto val="1"/>
        <c:lblAlgn val="ctr"/>
        <c:lblOffset val="100"/>
        <c:noMultiLvlLbl val="0"/>
      </c:catAx>
      <c:valAx>
        <c:axId val="497250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dirty="0"/>
              </a:p>
              <a:p>
                <a:pPr>
                  <a:defRPr/>
                </a:pPr>
                <a:r>
                  <a:rPr lang="en-US" sz="1400" dirty="0"/>
                  <a:t>Number of Trips Taken</a:t>
                </a:r>
              </a:p>
              <a:p>
                <a:pPr>
                  <a:defRPr/>
                </a:pPr>
                <a:endParaRPr lang="en-US"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9597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i="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 Analysis #2.xlsx]Total trip per user group!PivotTable4</c:name>
    <c:fmtId val="3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u="sng" dirty="0"/>
              <a:t>Trips</a:t>
            </a:r>
            <a:r>
              <a:rPr lang="en-US" sz="1600" b="1" u="sng" baseline="0" dirty="0"/>
              <a:t> per Year</a:t>
            </a:r>
            <a:endParaRPr lang="en-US" sz="1600"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'Total trip per user group'!$B$1</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FEE-4460-9ECB-5F6B83D9CCEF}"/>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5FEE-4460-9ECB-5F6B83D9CCEF}"/>
              </c:ext>
            </c:extLst>
          </c:dPt>
          <c:dLbls>
            <c:dLbl>
              <c:idx val="1"/>
              <c:layout>
                <c:manualLayout>
                  <c:x val="2.4288519562670648E-2"/>
                  <c:y val="9.36800260863509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FEE-4460-9ECB-5F6B83D9CCEF}"/>
                </c:ext>
              </c:extLst>
            </c:dLbl>
            <c:spPr>
              <a:noFill/>
              <a:ln>
                <a:noFill/>
              </a:ln>
              <a:effectLst/>
            </c:spPr>
            <c:txPr>
              <a:bodyPr rot="0" spcFirstLastPara="1" vertOverflow="ellipsis" vert="horz" wrap="square" lIns="38100" tIns="19050" rIns="38100" bIns="19050" anchor="ctr" anchorCtr="1">
                <a:spAutoFit/>
              </a:bodyPr>
              <a:lstStyle/>
              <a:p>
                <a:pPr>
                  <a:defRPr sz="12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'Total trip per user group'!$A$2:$A$4</c:f>
              <c:strCache>
                <c:ptCount val="2"/>
                <c:pt idx="0">
                  <c:v>Casual</c:v>
                </c:pt>
                <c:pt idx="1">
                  <c:v>Member</c:v>
                </c:pt>
              </c:strCache>
            </c:strRef>
          </c:cat>
          <c:val>
            <c:numRef>
              <c:f>'Total trip per user group'!$B$2:$B$4</c:f>
              <c:numCache>
                <c:formatCode>General</c:formatCode>
                <c:ptCount val="2"/>
                <c:pt idx="0">
                  <c:v>2049489</c:v>
                </c:pt>
                <c:pt idx="1">
                  <c:v>3693789</c:v>
                </c:pt>
              </c:numCache>
            </c:numRef>
          </c:val>
          <c:extLst>
            <c:ext xmlns:c16="http://schemas.microsoft.com/office/drawing/2014/chart" uri="{C3380CC4-5D6E-409C-BE32-E72D297353CC}">
              <c16:uniqueId val="{00000004-5FEE-4460-9ECB-5F6B83D9CCEF}"/>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 Analysis #2.xlsx]User group Trip length!PivotTable5</c:name>
    <c:fmtId val="7"/>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u="sng"/>
          </a:p>
          <a:p>
            <a:pPr>
              <a:defRPr/>
            </a:pPr>
            <a:r>
              <a:rPr lang="en-US" u="sng"/>
              <a:t>Avereage Trip length</a:t>
            </a:r>
          </a:p>
          <a:p>
            <a:pPr>
              <a:defRPr/>
            </a:pPr>
            <a:endParaRPr lang="en-US" u="sng"/>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70C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fld id="{F24A1A53-1113-46B0-B1A6-21BCC91F8269}" type="VALUE">
                  <a:rPr lang="en-US"/>
                  <a:pPr>
                    <a:defRPr sz="95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fld id="{C1A2F306-2FA1-42FB-B6DB-363ED0EEB755}" type="VALUE">
                  <a:rPr lang="en-US"/>
                  <a:pPr>
                    <a:defRPr sz="95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70C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fld id="{F24A1A53-1113-46B0-B1A6-21BCC91F8269}" type="VALUE">
                  <a:rPr lang="en-US"/>
                  <a:pPr>
                    <a:defRPr sz="95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fld id="{C1A2F306-2FA1-42FB-B6DB-363ED0EEB755}" type="VALUE">
                  <a:rPr lang="en-US"/>
                  <a:pPr>
                    <a:defRPr sz="95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70C0"/>
          </a:soli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fld id="{F24A1A53-1113-46B0-B1A6-21BCC91F8269}" type="VALUE">
                  <a:rPr lang="en-US"/>
                  <a:pPr>
                    <a:defRPr sz="95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fld id="{C1A2F306-2FA1-42FB-B6DB-363ED0EEB755}" type="VALUE">
                  <a:rPr lang="en-US"/>
                  <a:pPr>
                    <a:defRPr sz="95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15527247118884194"/>
          <c:y val="0.167764646837498"/>
          <c:w val="0.73376536461205522"/>
          <c:h val="0.61690716113588395"/>
        </c:manualLayout>
      </c:layout>
      <c:barChart>
        <c:barDir val="bar"/>
        <c:grouping val="clustered"/>
        <c:varyColors val="0"/>
        <c:ser>
          <c:idx val="0"/>
          <c:order val="0"/>
          <c:tx>
            <c:strRef>
              <c:f>'User group Trip length'!$B$1</c:f>
              <c:strCache>
                <c:ptCount val="1"/>
                <c:pt idx="0">
                  <c:v>Total</c:v>
                </c:pt>
              </c:strCache>
            </c:strRef>
          </c:tx>
          <c:spPr>
            <a:solidFill>
              <a:schemeClr val="accent1"/>
            </a:soli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7E9-4D47-96CD-B94643807FBA}"/>
              </c:ext>
            </c:extLst>
          </c:dPt>
          <c:dPt>
            <c:idx val="1"/>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7E9-4D47-96CD-B94643807FBA}"/>
              </c:ext>
            </c:extLst>
          </c:dPt>
          <c:dLbls>
            <c:dLbl>
              <c:idx val="0"/>
              <c:tx>
                <c:rich>
                  <a:bodyPr/>
                  <a:lstStyle/>
                  <a:p>
                    <a:fld id="{F24A1A53-1113-46B0-B1A6-21BCC91F8269}" type="VALUE">
                      <a:rPr lang="en-US"/>
                      <a:pPr/>
                      <a:t>[VALUE]</a:t>
                    </a:fld>
                    <a:r>
                      <a:rPr lang="en-US"/>
                      <a:t> mins</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7E9-4D47-96CD-B94643807FBA}"/>
                </c:ext>
              </c:extLst>
            </c:dLbl>
            <c:dLbl>
              <c:idx val="1"/>
              <c:tx>
                <c:rich>
                  <a:bodyPr/>
                  <a:lstStyle/>
                  <a:p>
                    <a:fld id="{C1A2F306-2FA1-42FB-B6DB-363ED0EEB755}" type="VALUE">
                      <a:rPr lang="en-US"/>
                      <a:pPr/>
                      <a:t>[VALUE]</a:t>
                    </a:fld>
                    <a:r>
                      <a:rPr lang="en-US"/>
                      <a:t> mins</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7E9-4D47-96CD-B94643807FBA}"/>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group Trip length'!$A$2:$A$4</c:f>
              <c:strCache>
                <c:ptCount val="2"/>
                <c:pt idx="0">
                  <c:v>Casual</c:v>
                </c:pt>
                <c:pt idx="1">
                  <c:v>Member</c:v>
                </c:pt>
              </c:strCache>
            </c:strRef>
          </c:cat>
          <c:val>
            <c:numRef>
              <c:f>'User group Trip length'!$B$2:$B$4</c:f>
              <c:numCache>
                <c:formatCode>0.00</c:formatCode>
                <c:ptCount val="2"/>
                <c:pt idx="0">
                  <c:v>15.021578061653416</c:v>
                </c:pt>
                <c:pt idx="1">
                  <c:v>10.871445282878909</c:v>
                </c:pt>
              </c:numCache>
            </c:numRef>
          </c:val>
          <c:extLst>
            <c:ext xmlns:c16="http://schemas.microsoft.com/office/drawing/2014/chart" uri="{C3380CC4-5D6E-409C-BE32-E72D297353CC}">
              <c16:uniqueId val="{00000004-17E9-4D47-96CD-B94643807FBA}"/>
            </c:ext>
          </c:extLst>
        </c:ser>
        <c:dLbls>
          <c:showLegendKey val="0"/>
          <c:showVal val="0"/>
          <c:showCatName val="0"/>
          <c:showSerName val="0"/>
          <c:showPercent val="0"/>
          <c:showBubbleSize val="0"/>
        </c:dLbls>
        <c:gapWidth val="115"/>
        <c:overlap val="-20"/>
        <c:axId val="190095168"/>
        <c:axId val="1865485824"/>
      </c:barChart>
      <c:catAx>
        <c:axId val="190095168"/>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sz="1400" b="1"/>
              </a:p>
              <a:p>
                <a:pPr>
                  <a:defRPr/>
                </a:pPr>
                <a:r>
                  <a:rPr lang="en-US" sz="1400" b="1"/>
                  <a:t>User Group</a:t>
                </a:r>
              </a:p>
              <a:p>
                <a:pPr>
                  <a:defRPr/>
                </a:pPr>
                <a:endParaRPr lang="en-US" sz="1400" b="1"/>
              </a:p>
              <a:p>
                <a:pPr>
                  <a:defRPr/>
                </a:pPr>
                <a:endParaRPr lang="en-US" sz="1400" b="1"/>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865485824"/>
        <c:crosses val="autoZero"/>
        <c:auto val="1"/>
        <c:lblAlgn val="ctr"/>
        <c:lblOffset val="100"/>
        <c:noMultiLvlLbl val="0"/>
      </c:catAx>
      <c:valAx>
        <c:axId val="1865485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a:p>
                <a:pPr>
                  <a:defRPr/>
                </a:pPr>
                <a:endParaRPr lang="en-US" sz="1400" b="1"/>
              </a:p>
              <a:p>
                <a:pPr>
                  <a:defRPr/>
                </a:pPr>
                <a:r>
                  <a:rPr lang="en-US" sz="1400" b="1"/>
                  <a:t>Trip</a:t>
                </a:r>
                <a:r>
                  <a:rPr lang="en-US" sz="1400" b="1" baseline="0"/>
                  <a:t> Length Minutes</a:t>
                </a:r>
              </a:p>
              <a:p>
                <a:pPr>
                  <a:defRPr/>
                </a:pPr>
                <a:endParaRPr lang="en-US" sz="1400" b="1"/>
              </a:p>
              <a:p>
                <a:pPr>
                  <a:defRPr/>
                </a:pP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095168"/>
        <c:crosses val="autoZero"/>
        <c:crossBetween val="between"/>
      </c:valAx>
      <c:spPr>
        <a:noFill/>
        <a:ln>
          <a:noFill/>
        </a:ln>
        <a:effectLst/>
      </c:spPr>
    </c:plotArea>
    <c:legend>
      <c:legendPos val="r"/>
      <c:layout>
        <c:manualLayout>
          <c:xMode val="edge"/>
          <c:yMode val="edge"/>
          <c:x val="0.89011853517263995"/>
          <c:y val="0.48623982597247373"/>
          <c:w val="9.9390286297653466E-2"/>
          <c:h val="9.6537295017548111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 Analysis #2.xlsx]Daily Average Trip Length!PivotTable6</c:name>
    <c:fmtId val="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dirty="0"/>
          </a:p>
          <a:p>
            <a:pPr>
              <a:defRPr/>
            </a:pPr>
            <a:r>
              <a:rPr lang="en-US" dirty="0"/>
              <a:t>Average trip length</a:t>
            </a:r>
          </a:p>
          <a:p>
            <a:pPr>
              <a:defRPr/>
            </a:pP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fld id="{ACAE4526-07B4-4CD2-A2F8-E8CC698F33A0}" type="VALUE">
                  <a:rPr lang="en-US"/>
                  <a:pPr>
                    <a:defRPr sz="90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fld id="{C4F0989A-D85C-4E0E-B2A7-B9E09CB1C188}" type="VALUE">
                  <a:rPr lang="en-US"/>
                  <a:pPr>
                    <a:defRPr sz="90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solidFill>
            <a:schemeClr val="accent2"/>
          </a:solidFill>
          <a:ln>
            <a:noFill/>
          </a:ln>
          <a:effectLst>
            <a:outerShdw blurRad="57150" dist="19050" dir="5400000" algn="ctr" rotWithShape="0">
              <a:srgbClr val="000000">
                <a:alpha val="63000"/>
              </a:srgbClr>
            </a:outerShdw>
          </a:effectLst>
        </c:spPr>
      </c:pivotFmt>
      <c:pivotFmt>
        <c:idx val="4"/>
        <c:spPr>
          <a:solidFill>
            <a:schemeClr val="accent2"/>
          </a:solidFill>
          <a:ln>
            <a:noFill/>
          </a:ln>
          <a:effectLst>
            <a:outerShdw blurRad="57150" dist="19050" dir="5400000" algn="ctr" rotWithShape="0">
              <a:srgbClr val="000000">
                <a:alpha val="63000"/>
              </a:srgbClr>
            </a:outerShdw>
          </a:effectLst>
        </c:spPr>
      </c:pivotFmt>
      <c:pivotFmt>
        <c:idx val="5"/>
        <c:spPr>
          <a:solidFill>
            <a:schemeClr val="accent2"/>
          </a:solidFill>
          <a:ln>
            <a:noFill/>
          </a:ln>
          <a:effectLst>
            <a:outerShdw blurRad="57150" dist="19050" dir="5400000" algn="ctr" rotWithShape="0">
              <a:srgbClr val="000000">
                <a:alpha val="63000"/>
              </a:srgbClr>
            </a:outerShdw>
          </a:effectLst>
        </c:spPr>
      </c:pivotFmt>
      <c:pivotFmt>
        <c:idx val="6"/>
        <c:spPr>
          <a:solidFill>
            <a:schemeClr val="accent2"/>
          </a:solidFill>
          <a:ln>
            <a:noFill/>
          </a:ln>
          <a:effectLst>
            <a:outerShdw blurRad="57150" dist="19050" dir="5400000" algn="ctr" rotWithShape="0">
              <a:srgbClr val="000000">
                <a:alpha val="63000"/>
              </a:srgbClr>
            </a:outerShdw>
          </a:effectLst>
        </c:spPr>
      </c:pivotFmt>
      <c:pivotFmt>
        <c:idx val="7"/>
        <c:spPr>
          <a:solidFill>
            <a:schemeClr val="accent2"/>
          </a:solidFill>
          <a:ln>
            <a:noFill/>
          </a:ln>
          <a:effectLst>
            <a:outerShdw blurRad="57150" dist="19050" dir="5400000" algn="ctr" rotWithShape="0">
              <a:srgbClr val="000000">
                <a:alpha val="63000"/>
              </a:srgbClr>
            </a:outerShdw>
          </a:effectLst>
        </c:spPr>
      </c:pivotFmt>
      <c:pivotFmt>
        <c:idx val="8"/>
        <c:spPr>
          <a:solidFill>
            <a:schemeClr val="accent2"/>
          </a:solidFill>
          <a:ln>
            <a:noFill/>
          </a:ln>
          <a:effectLst>
            <a:outerShdw blurRad="57150" dist="19050" dir="5400000" algn="ctr" rotWithShape="0">
              <a:srgbClr val="000000">
                <a:alpha val="63000"/>
              </a:srgbClr>
            </a:outerShdw>
          </a:effectLst>
        </c:spPr>
      </c:pivotFmt>
      <c:pivotFmt>
        <c:idx val="9"/>
        <c:spPr>
          <a:solidFill>
            <a:schemeClr val="accent2"/>
          </a:soli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a:outerShdw blurRad="57150" dist="19050" dir="5400000" algn="ctr" rotWithShape="0">
              <a:srgbClr val="000000">
                <a:alpha val="63000"/>
              </a:srgbClr>
            </a:outerShdw>
          </a:effectLst>
        </c:spPr>
      </c:pivotFmt>
      <c:pivotFmt>
        <c:idx val="12"/>
        <c:spPr>
          <a:solidFill>
            <a:schemeClr val="accent2"/>
          </a:solidFill>
          <a:ln>
            <a:noFill/>
          </a:ln>
          <a:effectLst>
            <a:outerShdw blurRad="57150" dist="19050" dir="5400000" algn="ctr" rotWithShape="0">
              <a:srgbClr val="000000">
                <a:alpha val="63000"/>
              </a:srgbClr>
            </a:outerShdw>
          </a:effectLst>
        </c:spPr>
      </c:pivotFmt>
      <c:pivotFmt>
        <c:idx val="13"/>
        <c:spPr>
          <a:solidFill>
            <a:schemeClr val="accent2"/>
          </a:solidFill>
          <a:ln>
            <a:noFill/>
          </a:ln>
          <a:effectLst>
            <a:outerShdw blurRad="57150" dist="19050" dir="5400000" algn="ctr" rotWithShape="0">
              <a:srgbClr val="000000">
                <a:alpha val="63000"/>
              </a:srgbClr>
            </a:outerShdw>
          </a:effectLst>
        </c:spPr>
      </c:pivotFmt>
      <c:pivotFmt>
        <c:idx val="14"/>
        <c:spPr>
          <a:solidFill>
            <a:schemeClr val="accent2"/>
          </a:solidFill>
          <a:ln>
            <a:noFill/>
          </a:ln>
          <a:effectLst>
            <a:outerShdw blurRad="57150" dist="19050" dir="5400000" algn="ctr" rotWithShape="0">
              <a:srgbClr val="000000">
                <a:alpha val="63000"/>
              </a:srgbClr>
            </a:outerShdw>
          </a:effectLst>
        </c:spPr>
      </c:pivotFmt>
      <c:pivotFmt>
        <c:idx val="15"/>
        <c:spPr>
          <a:solidFill>
            <a:schemeClr val="accent2"/>
          </a:solidFill>
          <a:ln>
            <a:noFill/>
          </a:ln>
          <a:effectLst>
            <a:outerShdw blurRad="57150" dist="19050" dir="5400000" algn="ctr" rotWithShape="0">
              <a:srgbClr val="000000">
                <a:alpha val="63000"/>
              </a:srgbClr>
            </a:outerShdw>
          </a:effectLst>
        </c:spPr>
      </c:pivotFmt>
      <c:pivotFmt>
        <c:idx val="16"/>
        <c:spPr>
          <a:solidFill>
            <a:schemeClr val="accent2"/>
          </a:solidFill>
          <a:ln>
            <a:noFill/>
          </a:ln>
          <a:effectLst>
            <a:outerShdw blurRad="57150" dist="19050" dir="5400000" algn="ctr" rotWithShape="0">
              <a:srgbClr val="000000">
                <a:alpha val="63000"/>
              </a:srgbClr>
            </a:outerShdw>
          </a:effectLst>
        </c:spPr>
      </c:pivotFmt>
      <c:pivotFmt>
        <c:idx val="17"/>
        <c:spPr>
          <a:solidFill>
            <a:schemeClr val="accent2"/>
          </a:soli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fld id="{C4F0989A-D85C-4E0E-B2A7-B9E09CB1C188}" type="VALUE">
                  <a:rPr lang="en-US"/>
                  <a:pPr>
                    <a:defRPr sz="90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fld id="{ACAE4526-07B4-4CD2-A2F8-E8CC698F33A0}" type="VALUE">
                  <a:rPr lang="en-US"/>
                  <a:pPr>
                    <a:defRPr sz="90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a:outerShdw blurRad="57150" dist="19050" dir="5400000" algn="ctr" rotWithShape="0">
              <a:srgbClr val="000000">
                <a:alpha val="63000"/>
              </a:srgbClr>
            </a:outerShdw>
          </a:effectLst>
        </c:spPr>
      </c:pivotFmt>
      <c:pivotFmt>
        <c:idx val="22"/>
        <c:spPr>
          <a:solidFill>
            <a:schemeClr val="accent2"/>
          </a:solidFill>
          <a:ln>
            <a:noFill/>
          </a:ln>
          <a:effectLst>
            <a:outerShdw blurRad="57150" dist="19050" dir="5400000" algn="ctr" rotWithShape="0">
              <a:srgbClr val="000000">
                <a:alpha val="63000"/>
              </a:srgbClr>
            </a:outerShdw>
          </a:effectLst>
        </c:spPr>
      </c:pivotFmt>
      <c:pivotFmt>
        <c:idx val="23"/>
        <c:spPr>
          <a:solidFill>
            <a:schemeClr val="accent2"/>
          </a:solidFill>
          <a:ln>
            <a:noFill/>
          </a:ln>
          <a:effectLst>
            <a:outerShdw blurRad="57150" dist="19050" dir="5400000" algn="ctr" rotWithShape="0">
              <a:srgbClr val="000000">
                <a:alpha val="63000"/>
              </a:srgbClr>
            </a:outerShdw>
          </a:effectLst>
        </c:spPr>
      </c:pivotFmt>
      <c:pivotFmt>
        <c:idx val="24"/>
        <c:spPr>
          <a:solidFill>
            <a:schemeClr val="accent2"/>
          </a:solidFill>
          <a:ln>
            <a:noFill/>
          </a:ln>
          <a:effectLst>
            <a:outerShdw blurRad="57150" dist="19050" dir="5400000" algn="ctr" rotWithShape="0">
              <a:srgbClr val="000000">
                <a:alpha val="63000"/>
              </a:srgbClr>
            </a:outerShdw>
          </a:effectLst>
        </c:spPr>
      </c:pivotFmt>
      <c:pivotFmt>
        <c:idx val="25"/>
        <c:spPr>
          <a:solidFill>
            <a:schemeClr val="accent2"/>
          </a:solidFill>
          <a:ln>
            <a:noFill/>
          </a:ln>
          <a:effectLst>
            <a:outerShdw blurRad="57150" dist="19050" dir="5400000" algn="ctr" rotWithShape="0">
              <a:srgbClr val="000000">
                <a:alpha val="63000"/>
              </a:srgbClr>
            </a:outerShdw>
          </a:effectLst>
        </c:spPr>
      </c:pivotFmt>
      <c:pivotFmt>
        <c:idx val="26"/>
        <c:spPr>
          <a:solidFill>
            <a:schemeClr val="accent2"/>
          </a:solidFill>
          <a:ln>
            <a:noFill/>
          </a:ln>
          <a:effectLst>
            <a:outerShdw blurRad="57150" dist="19050" dir="5400000" algn="ctr" rotWithShape="0">
              <a:srgbClr val="000000">
                <a:alpha val="63000"/>
              </a:srgbClr>
            </a:outerShdw>
          </a:effectLst>
        </c:spPr>
      </c:pivotFmt>
      <c:pivotFmt>
        <c:idx val="27"/>
        <c:spPr>
          <a:solidFill>
            <a:schemeClr val="accent2"/>
          </a:soli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fld id="{C4F0989A-D85C-4E0E-B2A7-B9E09CB1C188}" type="VALUE">
                  <a:rPr lang="en-US"/>
                  <a:pPr>
                    <a:defRPr sz="90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fld id="{ACAE4526-07B4-4CD2-A2F8-E8CC698F33A0}" type="VALUE">
                  <a:rPr lang="en-US"/>
                  <a:pPr>
                    <a:defRPr sz="900" b="1" i="0" u="none" strike="noStrike" kern="1200" baseline="0">
                      <a:solidFill>
                        <a:schemeClr val="tx1">
                          <a:lumMod val="75000"/>
                          <a:lumOff val="25000"/>
                        </a:schemeClr>
                      </a:solidFill>
                      <a:latin typeface="+mn-lt"/>
                      <a:ea typeface="+mn-ea"/>
                      <a:cs typeface="+mn-cs"/>
                    </a:defRPr>
                  </a:pPr>
                  <a:t>[VALUE]</a:t>
                </a:fld>
                <a:r>
                  <a:rPr lang="en-US"/>
                  <a:t> mins</a:t>
                </a:r>
              </a:p>
            </c:rich>
          </c:tx>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'Daily Average Trip Length'!$B$1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524-4134-A3A3-73256A12ABF7}"/>
              </c:ext>
            </c:extLst>
          </c:dPt>
          <c:dPt>
            <c:idx val="1"/>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524-4134-A3A3-73256A12ABF7}"/>
              </c:ext>
            </c:extLst>
          </c:dPt>
          <c:dPt>
            <c:idx val="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524-4134-A3A3-73256A12ABF7}"/>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524-4134-A3A3-73256A12ABF7}"/>
              </c:ext>
            </c:extLst>
          </c:dPt>
          <c:dPt>
            <c:idx val="4"/>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C524-4134-A3A3-73256A12ABF7}"/>
              </c:ext>
            </c:extLst>
          </c:dPt>
          <c:dPt>
            <c:idx val="5"/>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C524-4134-A3A3-73256A12ABF7}"/>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C524-4134-A3A3-73256A12ABF7}"/>
              </c:ext>
            </c:extLst>
          </c:dPt>
          <c:dPt>
            <c:idx val="1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C524-4134-A3A3-73256A12ABF7}"/>
              </c:ext>
            </c:extLst>
          </c:dPt>
          <c:dPt>
            <c:idx val="1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C524-4134-A3A3-73256A12ABF7}"/>
              </c:ext>
            </c:extLst>
          </c:dPt>
          <c:dLbls>
            <c:dLbl>
              <c:idx val="12"/>
              <c:tx>
                <c:rich>
                  <a:bodyPr/>
                  <a:lstStyle/>
                  <a:p>
                    <a:fld id="{C4F0989A-D85C-4E0E-B2A7-B9E09CB1C188}" type="VALUE">
                      <a:rPr lang="en-US"/>
                      <a:pPr/>
                      <a:t>[VALUE]</a:t>
                    </a:fld>
                    <a:r>
                      <a:rPr lang="en-US"/>
                      <a:t> mins</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524-4134-A3A3-73256A12ABF7}"/>
                </c:ext>
              </c:extLst>
            </c:dLbl>
            <c:dLbl>
              <c:idx val="13"/>
              <c:tx>
                <c:rich>
                  <a:bodyPr/>
                  <a:lstStyle/>
                  <a:p>
                    <a:fld id="{ACAE4526-07B4-4CD2-A2F8-E8CC698F33A0}" type="VALUE">
                      <a:rPr lang="en-US"/>
                      <a:pPr/>
                      <a:t>[VALUE]</a:t>
                    </a:fld>
                    <a:r>
                      <a:rPr lang="en-US"/>
                      <a:t> mins</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C524-4134-A3A3-73256A12ABF7}"/>
                </c:ext>
              </c:extLst>
            </c:dLbl>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'Daily Average Trip Length'!$A$2:$A$18</c:f>
              <c:multiLvlStrCache>
                <c:ptCount val="14"/>
                <c:lvl>
                  <c:pt idx="0">
                    <c:v>Sun</c:v>
                  </c:pt>
                  <c:pt idx="1">
                    <c:v>Mon</c:v>
                  </c:pt>
                  <c:pt idx="2">
                    <c:v>Tue</c:v>
                  </c:pt>
                  <c:pt idx="3">
                    <c:v>Wed</c:v>
                  </c:pt>
                  <c:pt idx="4">
                    <c:v>Thu</c:v>
                  </c:pt>
                  <c:pt idx="5">
                    <c:v>Fri</c:v>
                  </c:pt>
                  <c:pt idx="6">
                    <c:v>Sat</c:v>
                  </c:pt>
                  <c:pt idx="7">
                    <c:v>Sun</c:v>
                  </c:pt>
                  <c:pt idx="8">
                    <c:v>Mon</c:v>
                  </c:pt>
                  <c:pt idx="9">
                    <c:v>Tue</c:v>
                  </c:pt>
                  <c:pt idx="10">
                    <c:v>Wed</c:v>
                  </c:pt>
                  <c:pt idx="11">
                    <c:v>Thu</c:v>
                  </c:pt>
                  <c:pt idx="12">
                    <c:v>Fri</c:v>
                  </c:pt>
                  <c:pt idx="13">
                    <c:v>Sat</c:v>
                  </c:pt>
                </c:lvl>
                <c:lvl>
                  <c:pt idx="0">
                    <c:v>Casual</c:v>
                  </c:pt>
                  <c:pt idx="7">
                    <c:v>Member</c:v>
                  </c:pt>
                </c:lvl>
              </c:multiLvlStrCache>
            </c:multiLvlStrRef>
          </c:cat>
          <c:val>
            <c:numRef>
              <c:f>'Daily Average Trip Length'!$B$2:$B$18</c:f>
              <c:numCache>
                <c:formatCode>0.00</c:formatCode>
                <c:ptCount val="14"/>
                <c:pt idx="0">
                  <c:v>16.769227786444429</c:v>
                </c:pt>
                <c:pt idx="1">
                  <c:v>14.725899693160365</c:v>
                </c:pt>
                <c:pt idx="2">
                  <c:v>13.700579804337416</c:v>
                </c:pt>
                <c:pt idx="3">
                  <c:v>13.280562213540485</c:v>
                </c:pt>
                <c:pt idx="4">
                  <c:v>13.349468030083024</c:v>
                </c:pt>
                <c:pt idx="5">
                  <c:v>14.729349792760077</c:v>
                </c:pt>
                <c:pt idx="6">
                  <c:v>16.764801910181145</c:v>
                </c:pt>
                <c:pt idx="7">
                  <c:v>11.913276215438582</c:v>
                </c:pt>
                <c:pt idx="8">
                  <c:v>10.462074015482871</c:v>
                </c:pt>
                <c:pt idx="9">
                  <c:v>10.546497444904372</c:v>
                </c:pt>
                <c:pt idx="10">
                  <c:v>10.472404518923245</c:v>
                </c:pt>
                <c:pt idx="11">
                  <c:v>10.441713578418975</c:v>
                </c:pt>
                <c:pt idx="12">
                  <c:v>10.701632073633521</c:v>
                </c:pt>
                <c:pt idx="13">
                  <c:v>12.013106613932273</c:v>
                </c:pt>
              </c:numCache>
            </c:numRef>
          </c:val>
          <c:extLst>
            <c:ext xmlns:c16="http://schemas.microsoft.com/office/drawing/2014/chart" uri="{C3380CC4-5D6E-409C-BE32-E72D297353CC}">
              <c16:uniqueId val="{00000012-C524-4134-A3A3-73256A12ABF7}"/>
            </c:ext>
          </c:extLst>
        </c:ser>
        <c:dLbls>
          <c:dLblPos val="outEnd"/>
          <c:showLegendKey val="0"/>
          <c:showVal val="1"/>
          <c:showCatName val="0"/>
          <c:showSerName val="0"/>
          <c:showPercent val="0"/>
          <c:showBubbleSize val="0"/>
        </c:dLbls>
        <c:gapWidth val="100"/>
        <c:overlap val="-24"/>
        <c:axId val="190104768"/>
        <c:axId val="177916000"/>
      </c:barChart>
      <c:catAx>
        <c:axId val="19010476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a:p>
                <a:pPr>
                  <a:defRPr/>
                </a:pPr>
                <a:r>
                  <a:rPr lang="en-US" sz="1400"/>
                  <a:t>Day of Week</a:t>
                </a:r>
              </a:p>
              <a:p>
                <a:pPr>
                  <a:defRPr/>
                </a:pP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7916000"/>
        <c:crosses val="autoZero"/>
        <c:auto val="1"/>
        <c:lblAlgn val="ctr"/>
        <c:lblOffset val="100"/>
        <c:noMultiLvlLbl val="0"/>
      </c:catAx>
      <c:valAx>
        <c:axId val="177916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a:p>
                <a:pPr>
                  <a:defRPr/>
                </a:pPr>
                <a:r>
                  <a:rPr lang="en-US" sz="1400"/>
                  <a:t>Length in  Minutes</a:t>
                </a:r>
              </a:p>
              <a:p>
                <a:pPr>
                  <a:defRPr/>
                </a:pP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0104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i="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 Analysis #2.xlsx]Daily number of bike trip!PivotTable7</c:name>
    <c:fmtId val="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a:p>
            <a:pPr>
              <a:defRPr/>
            </a:pPr>
            <a:r>
              <a:rPr lang="en-US" u="sng"/>
              <a:t>Seasonal Trips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57150" dist="19050" dir="5400000" algn="ctr" rotWithShape="0">
              <a:srgbClr val="000000">
                <a:alpha val="63000"/>
              </a:srgbClr>
            </a:outerShdw>
          </a:effectLst>
        </c:spPr>
      </c:pivotFmt>
      <c:pivotFmt>
        <c:idx val="2"/>
        <c:spPr>
          <a:solidFill>
            <a:schemeClr val="accent2"/>
          </a:solidFill>
          <a:ln>
            <a:noFill/>
          </a:ln>
          <a:effectLst>
            <a:outerShdw blurRad="57150" dist="19050" dir="5400000" algn="ctr" rotWithShape="0">
              <a:srgbClr val="000000">
                <a:alpha val="63000"/>
              </a:srgbClr>
            </a:outerShdw>
          </a:effectLst>
        </c:spPr>
      </c:pivotFmt>
      <c:pivotFmt>
        <c:idx val="3"/>
        <c:spPr>
          <a:solidFill>
            <a:schemeClr val="accent2"/>
          </a:solidFill>
          <a:ln>
            <a:noFill/>
          </a:ln>
          <a:effectLst>
            <a:outerShdw blurRad="57150" dist="19050" dir="5400000" algn="ctr" rotWithShape="0">
              <a:srgbClr val="000000">
                <a:alpha val="63000"/>
              </a:srgbClr>
            </a:outerShdw>
          </a:effectLst>
        </c:spPr>
      </c:pivotFmt>
      <c:pivotFmt>
        <c:idx val="4"/>
        <c:spPr>
          <a:solidFill>
            <a:schemeClr val="accent2"/>
          </a:solidFill>
          <a:ln>
            <a:noFill/>
          </a:ln>
          <a:effectLst>
            <a:outerShdw blurRad="57150" dist="19050" dir="5400000" algn="ctr" rotWithShape="0">
              <a:srgbClr val="000000">
                <a:alpha val="63000"/>
              </a:srgbClr>
            </a:outerShdw>
          </a:effectLst>
        </c:spPr>
      </c:pivotFmt>
      <c:pivotFmt>
        <c:idx val="5"/>
        <c:spPr>
          <a:solidFill>
            <a:schemeClr val="accent2"/>
          </a:solidFill>
          <a:ln>
            <a:noFill/>
          </a:ln>
          <a:effectLst>
            <a:outerShdw blurRad="57150" dist="19050" dir="5400000" algn="ctr" rotWithShape="0">
              <a:srgbClr val="000000">
                <a:alpha val="63000"/>
              </a:srgbClr>
            </a:outerShdw>
          </a:effectLst>
        </c:spPr>
      </c:pivotFmt>
      <c:pivotFmt>
        <c:idx val="6"/>
        <c:spPr>
          <a:solidFill>
            <a:schemeClr val="accent2"/>
          </a:solidFill>
          <a:ln>
            <a:noFill/>
          </a:ln>
          <a:effectLst>
            <a:outerShdw blurRad="57150" dist="19050" dir="5400000" algn="ctr" rotWithShape="0">
              <a:srgbClr val="000000">
                <a:alpha val="63000"/>
              </a:srgbClr>
            </a:outerShdw>
          </a:effectLst>
        </c:spPr>
      </c:pivotFmt>
      <c:pivotFmt>
        <c:idx val="7"/>
        <c:spPr>
          <a:solidFill>
            <a:schemeClr val="accent2"/>
          </a:solidFill>
          <a:ln>
            <a:noFill/>
          </a:ln>
          <a:effectLst>
            <a:outerShdw blurRad="57150" dist="19050" dir="5400000" algn="ctr" rotWithShape="0">
              <a:srgbClr val="000000">
                <a:alpha val="63000"/>
              </a:srgbClr>
            </a:outerShdw>
          </a:effectLst>
        </c:spPr>
      </c:pivotFmt>
      <c:pivotFmt>
        <c:idx val="8"/>
        <c:spPr>
          <a:solidFill>
            <a:schemeClr val="accent2"/>
          </a:solidFill>
          <a:ln>
            <a:noFill/>
          </a:ln>
          <a:effectLst>
            <a:outerShdw blurRad="57150" dist="19050" dir="5400000" algn="ctr" rotWithShape="0">
              <a:srgbClr val="000000">
                <a:alpha val="63000"/>
              </a:srgbClr>
            </a:outerShdw>
          </a:effectLst>
        </c:spPr>
      </c:pivotFmt>
      <c:pivotFmt>
        <c:idx val="9"/>
        <c:spPr>
          <a:solidFill>
            <a:schemeClr val="accent2"/>
          </a:solidFill>
          <a:ln>
            <a:noFill/>
          </a:ln>
          <a:effectLst>
            <a:outerShdw blurRad="57150" dist="19050" dir="5400000" algn="ctr" rotWithShape="0">
              <a:srgbClr val="000000">
                <a:alpha val="63000"/>
              </a:srgbClr>
            </a:outerShdw>
          </a:effectLst>
        </c:spPr>
      </c:pivotFmt>
      <c:pivotFmt>
        <c:idx val="10"/>
        <c:spPr>
          <a:solidFill>
            <a:schemeClr val="accent2"/>
          </a:solidFill>
          <a:ln>
            <a:noFill/>
          </a:ln>
          <a:effectLst>
            <a:outerShdw blurRad="57150" dist="19050" dir="5400000" algn="ctr" rotWithShape="0">
              <a:srgbClr val="000000">
                <a:alpha val="63000"/>
              </a:srgbClr>
            </a:outerShdw>
          </a:effectLst>
        </c:spPr>
      </c:pivotFmt>
      <c:pivotFmt>
        <c:idx val="11"/>
        <c:spPr>
          <a:solidFill>
            <a:schemeClr val="accent2"/>
          </a:soli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a:outerShdw blurRad="57150" dist="19050" dir="5400000" algn="ctr" rotWithShape="0">
              <a:srgbClr val="000000">
                <a:alpha val="63000"/>
              </a:srgbClr>
            </a:outerShdw>
          </a:effectLst>
        </c:spPr>
      </c:pivotFmt>
      <c:pivotFmt>
        <c:idx val="14"/>
        <c:spPr>
          <a:solidFill>
            <a:schemeClr val="accent2"/>
          </a:solidFill>
          <a:ln>
            <a:noFill/>
          </a:ln>
          <a:effectLst>
            <a:outerShdw blurRad="57150" dist="19050" dir="5400000" algn="ctr" rotWithShape="0">
              <a:srgbClr val="000000">
                <a:alpha val="63000"/>
              </a:srgbClr>
            </a:outerShdw>
          </a:effectLst>
        </c:spPr>
      </c:pivotFmt>
      <c:pivotFmt>
        <c:idx val="15"/>
        <c:spPr>
          <a:solidFill>
            <a:schemeClr val="accent2"/>
          </a:solidFill>
          <a:ln>
            <a:noFill/>
          </a:ln>
          <a:effectLst>
            <a:outerShdw blurRad="57150" dist="19050" dir="5400000" algn="ctr" rotWithShape="0">
              <a:srgbClr val="000000">
                <a:alpha val="63000"/>
              </a:srgbClr>
            </a:outerShdw>
          </a:effectLst>
        </c:spPr>
      </c:pivotFmt>
      <c:pivotFmt>
        <c:idx val="16"/>
        <c:spPr>
          <a:solidFill>
            <a:schemeClr val="accent2"/>
          </a:soli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a:outerShdw blurRad="57150" dist="19050" dir="5400000" algn="ctr" rotWithShape="0">
              <a:srgbClr val="000000">
                <a:alpha val="63000"/>
              </a:srgbClr>
            </a:outerShdw>
          </a:effectLst>
        </c:spPr>
      </c:pivotFmt>
      <c:pivotFmt>
        <c:idx val="19"/>
        <c:spPr>
          <a:solidFill>
            <a:schemeClr val="accent2"/>
          </a:solidFill>
          <a:ln>
            <a:noFill/>
          </a:ln>
          <a:effectLst>
            <a:outerShdw blurRad="57150" dist="19050" dir="5400000" algn="ctr" rotWithShape="0">
              <a:srgbClr val="000000">
                <a:alpha val="63000"/>
              </a:srgbClr>
            </a:outerShdw>
          </a:effectLst>
        </c:spPr>
      </c:pivotFmt>
      <c:pivotFmt>
        <c:idx val="20"/>
        <c:spPr>
          <a:solidFill>
            <a:schemeClr val="accent2"/>
          </a:solidFill>
          <a:ln>
            <a:noFill/>
          </a:ln>
          <a:effectLst>
            <a:outerShdw blurRad="57150" dist="19050" dir="5400000" algn="ctr" rotWithShape="0">
              <a:srgbClr val="000000">
                <a:alpha val="63000"/>
              </a:srgbClr>
            </a:outerShdw>
          </a:effectLst>
        </c:spPr>
      </c:pivotFmt>
      <c:pivotFmt>
        <c:idx val="21"/>
        <c:spPr>
          <a:solidFill>
            <a:schemeClr val="accent2"/>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'Daily number of bike trip'!$B$1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7EE-414E-BBC3-F902B5CC8987}"/>
              </c:ext>
            </c:extLst>
          </c:dPt>
          <c:dPt>
            <c:idx val="1"/>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7EE-414E-BBC3-F902B5CC8987}"/>
              </c:ext>
            </c:extLst>
          </c:dPt>
          <c:dPt>
            <c:idx val="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77EE-414E-BBC3-F902B5CC8987}"/>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77EE-414E-BBC3-F902B5CC8987}"/>
              </c:ext>
            </c:extLst>
          </c:dPt>
          <c:dPt>
            <c:idx val="4"/>
            <c:invertIfNegative val="0"/>
            <c:bubble3D val="0"/>
            <c:extLst>
              <c:ext xmlns:c16="http://schemas.microsoft.com/office/drawing/2014/chart" uri="{C3380CC4-5D6E-409C-BE32-E72D297353CC}">
                <c16:uniqueId val="{00000008-77EE-414E-BBC3-F902B5CC8987}"/>
              </c:ext>
            </c:extLst>
          </c:dPt>
          <c:dPt>
            <c:idx val="5"/>
            <c:invertIfNegative val="0"/>
            <c:bubble3D val="0"/>
            <c:extLst>
              <c:ext xmlns:c16="http://schemas.microsoft.com/office/drawing/2014/chart" uri="{C3380CC4-5D6E-409C-BE32-E72D297353CC}">
                <c16:uniqueId val="{00000009-77EE-414E-BBC3-F902B5CC8987}"/>
              </c:ext>
            </c:extLst>
          </c:dPt>
          <c:dPt>
            <c:idx val="6"/>
            <c:invertIfNegative val="0"/>
            <c:bubble3D val="0"/>
            <c:extLst>
              <c:ext xmlns:c16="http://schemas.microsoft.com/office/drawing/2014/chart" uri="{C3380CC4-5D6E-409C-BE32-E72D297353CC}">
                <c16:uniqueId val="{0000000A-77EE-414E-BBC3-F902B5CC898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'Daily number of bike trip'!$A$2:$A$12</c:f>
              <c:multiLvlStrCache>
                <c:ptCount val="8"/>
                <c:lvl>
                  <c:pt idx="0">
                    <c:v>Qtr1</c:v>
                  </c:pt>
                  <c:pt idx="1">
                    <c:v>Qtr2</c:v>
                  </c:pt>
                  <c:pt idx="2">
                    <c:v>Qtr3</c:v>
                  </c:pt>
                  <c:pt idx="3">
                    <c:v>Qtr4</c:v>
                  </c:pt>
                  <c:pt idx="4">
                    <c:v>Qtr1</c:v>
                  </c:pt>
                  <c:pt idx="5">
                    <c:v>Qtr2</c:v>
                  </c:pt>
                  <c:pt idx="6">
                    <c:v>Qtr3</c:v>
                  </c:pt>
                  <c:pt idx="7">
                    <c:v>Qtr4</c:v>
                  </c:pt>
                </c:lvl>
                <c:lvl>
                  <c:pt idx="0">
                    <c:v>Casual</c:v>
                  </c:pt>
                  <c:pt idx="4">
                    <c:v>Member</c:v>
                  </c:pt>
                </c:lvl>
              </c:multiLvlStrCache>
            </c:multiLvlStrRef>
          </c:cat>
          <c:val>
            <c:numRef>
              <c:f>'Daily number of bike trip'!$B$2:$B$12</c:f>
              <c:numCache>
                <c:formatCode>General</c:formatCode>
                <c:ptCount val="8"/>
                <c:pt idx="0">
                  <c:v>154202</c:v>
                </c:pt>
                <c:pt idx="1">
                  <c:v>663879</c:v>
                </c:pt>
                <c:pt idx="2">
                  <c:v>904170</c:v>
                </c:pt>
                <c:pt idx="3">
                  <c:v>327238</c:v>
                </c:pt>
                <c:pt idx="4">
                  <c:v>515560</c:v>
                </c:pt>
                <c:pt idx="5">
                  <c:v>1080012</c:v>
                </c:pt>
                <c:pt idx="6">
                  <c:v>1301586</c:v>
                </c:pt>
                <c:pt idx="7">
                  <c:v>796631</c:v>
                </c:pt>
              </c:numCache>
            </c:numRef>
          </c:val>
          <c:extLst>
            <c:ext xmlns:c16="http://schemas.microsoft.com/office/drawing/2014/chart" uri="{C3380CC4-5D6E-409C-BE32-E72D297353CC}">
              <c16:uniqueId val="{0000000B-77EE-414E-BBC3-F902B5CC8987}"/>
            </c:ext>
          </c:extLst>
        </c:ser>
        <c:dLbls>
          <c:dLblPos val="outEnd"/>
          <c:showLegendKey val="0"/>
          <c:showVal val="1"/>
          <c:showCatName val="0"/>
          <c:showSerName val="0"/>
          <c:showPercent val="0"/>
          <c:showBubbleSize val="0"/>
        </c:dLbls>
        <c:gapWidth val="100"/>
        <c:overlap val="-24"/>
        <c:axId val="107911632"/>
        <c:axId val="177925984"/>
      </c:barChart>
      <c:catAx>
        <c:axId val="10791163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sz="1400" b="1"/>
              </a:p>
              <a:p>
                <a:pPr>
                  <a:defRPr/>
                </a:pPr>
                <a:r>
                  <a:rPr lang="en-US" sz="1400" b="1"/>
                  <a:t>User Group</a:t>
                </a:r>
              </a:p>
              <a:p>
                <a:pPr>
                  <a:defRPr/>
                </a:pPr>
                <a:endParaRPr lang="en-US" sz="1400" b="1"/>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925984"/>
        <c:crosses val="autoZero"/>
        <c:auto val="1"/>
        <c:lblAlgn val="ctr"/>
        <c:lblOffset val="100"/>
        <c:noMultiLvlLbl val="0"/>
      </c:catAx>
      <c:valAx>
        <c:axId val="177925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sz="1400" b="1"/>
              </a:p>
              <a:p>
                <a:pPr>
                  <a:defRPr/>
                </a:pPr>
                <a:r>
                  <a:rPr lang="en-US" sz="1400" b="1"/>
                  <a:t>Number</a:t>
                </a:r>
                <a:r>
                  <a:rPr lang="en-US" sz="1400" b="1" baseline="0"/>
                  <a:t> of Bike Users</a:t>
                </a:r>
              </a:p>
              <a:p>
                <a:pPr>
                  <a:defRPr/>
                </a:pPr>
                <a:endParaRPr lang="en-US" sz="1400" b="1"/>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911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9C8B-B548-4FD6-B135-38531EE912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F230E-7D7B-4334-8BEB-C19ACD9CE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B0C270-4B00-402A-BAC7-EE68D67883F8}"/>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5" name="Footer Placeholder 4">
            <a:extLst>
              <a:ext uri="{FF2B5EF4-FFF2-40B4-BE49-F238E27FC236}">
                <a16:creationId xmlns:a16="http://schemas.microsoft.com/office/drawing/2014/main" id="{F598B17F-36B6-4DBF-B036-EDC978B63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6697E-5A00-4468-8558-8DC639EB8E88}"/>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320075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4B7A-94D4-446D-9435-1F3FA02473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5CCC0-6B18-4A01-8844-946FAC24D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CCDC7-4033-4EF0-A47D-7A73197A0B4C}"/>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5" name="Footer Placeholder 4">
            <a:extLst>
              <a:ext uri="{FF2B5EF4-FFF2-40B4-BE49-F238E27FC236}">
                <a16:creationId xmlns:a16="http://schemas.microsoft.com/office/drawing/2014/main" id="{A3219B8E-0B9C-4A8F-9214-B4A6BF057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198AA-5A9A-4CBE-9F44-31AAD78CC202}"/>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349573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C661C-9DD6-4140-B3A4-2EF891A2F2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6C90B9-5EE4-426C-8504-130ECFB1C9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966F2-7E63-4BA8-A4D0-A78CF0E73C36}"/>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5" name="Footer Placeholder 4">
            <a:extLst>
              <a:ext uri="{FF2B5EF4-FFF2-40B4-BE49-F238E27FC236}">
                <a16:creationId xmlns:a16="http://schemas.microsoft.com/office/drawing/2014/main" id="{FB19D9CE-5F4B-46CE-B560-E191E114A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6700D-31B2-443F-ADB8-D49960446990}"/>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95731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9E75-23CD-4D9D-A587-864BA3E1E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D267D-7AAF-4EE7-A859-9BB676D27C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07117-B647-4C32-9111-9988AA137695}"/>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5" name="Footer Placeholder 4">
            <a:extLst>
              <a:ext uri="{FF2B5EF4-FFF2-40B4-BE49-F238E27FC236}">
                <a16:creationId xmlns:a16="http://schemas.microsoft.com/office/drawing/2014/main" id="{C8064698-E590-4DB8-B5F6-843CCCF25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23035-ED2E-4376-A94D-504119AD4B24}"/>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324083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0061-8C1A-48DB-9AA7-8B3015C35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14C762-7FE1-4857-8F80-487439A2D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E4E5C3-C572-40D0-87BA-973CD8F2B81F}"/>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5" name="Footer Placeholder 4">
            <a:extLst>
              <a:ext uri="{FF2B5EF4-FFF2-40B4-BE49-F238E27FC236}">
                <a16:creationId xmlns:a16="http://schemas.microsoft.com/office/drawing/2014/main" id="{A9DB7FBF-F26F-4AED-B189-54B135D2C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27FD3-A027-4DB0-9CE3-E244B1AB7DBF}"/>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195758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2077-E90E-4C6C-84B0-F09CCC954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817F3-F10F-479B-B25C-5EDCA5EBE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11D28-FACC-4833-939F-37F9BBA8C0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12A460-E217-4B98-9FCA-512B2F2CC50E}"/>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6" name="Footer Placeholder 5">
            <a:extLst>
              <a:ext uri="{FF2B5EF4-FFF2-40B4-BE49-F238E27FC236}">
                <a16:creationId xmlns:a16="http://schemas.microsoft.com/office/drawing/2014/main" id="{A890E785-8194-42C8-8557-964A2D052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6BDC4-4466-4187-B2B4-ACE06837D5BB}"/>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38586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5651-064D-48AC-90E9-275C4F464D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91299-3E8B-4451-81CF-86F356C96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EAB506-E2AC-4A13-B431-0C0A55A5F5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91707C-EC10-4F6E-8BEA-9F584971C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A1CFCC-0A19-41BE-9D23-4783E233BD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5F454B-45AA-45EC-ADEC-97A36A58AC30}"/>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8" name="Footer Placeholder 7">
            <a:extLst>
              <a:ext uri="{FF2B5EF4-FFF2-40B4-BE49-F238E27FC236}">
                <a16:creationId xmlns:a16="http://schemas.microsoft.com/office/drawing/2014/main" id="{02858F6E-5EDA-416A-9C2B-4A83BE56B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156F7-F7B5-4E42-831D-3671202E12E2}"/>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259037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3832-3968-46D6-B919-B48F1B2E70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F2A97-D7CA-48BE-A230-EED5851764F5}"/>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4" name="Footer Placeholder 3">
            <a:extLst>
              <a:ext uri="{FF2B5EF4-FFF2-40B4-BE49-F238E27FC236}">
                <a16:creationId xmlns:a16="http://schemas.microsoft.com/office/drawing/2014/main" id="{B2E7BD55-E161-41C5-9081-24D790D05A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DD267A-11C3-4538-9D3D-BAD3D0A482A1}"/>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6833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E7039-99FC-44E1-BDFB-1BDA64FEEC2D}"/>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3" name="Footer Placeholder 2">
            <a:extLst>
              <a:ext uri="{FF2B5EF4-FFF2-40B4-BE49-F238E27FC236}">
                <a16:creationId xmlns:a16="http://schemas.microsoft.com/office/drawing/2014/main" id="{DAC82531-FB6F-4054-8E42-EB39A377BE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22A16E-32D9-4736-A405-D11DE768D287}"/>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78261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0745-E9A6-4BBC-8781-A99FF13D1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C3A1F-1EFF-40BC-9443-CD994E70D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D7FA0-82F0-41C4-B326-337CE7AE7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417DC8-3A98-4879-AEDC-660F9971A4C1}"/>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6" name="Footer Placeholder 5">
            <a:extLst>
              <a:ext uri="{FF2B5EF4-FFF2-40B4-BE49-F238E27FC236}">
                <a16:creationId xmlns:a16="http://schemas.microsoft.com/office/drawing/2014/main" id="{92CEB92F-472C-4C30-8EC9-9B33AE4CC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C59B0-B970-4D2B-B8B4-CF9BAB1E2F64}"/>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165795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9A2B-808C-4008-AFD8-A7FD6BFC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F60C2C-80A6-4563-BBC9-37E98CD5D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6B507-580F-49F2-BE33-F0B446610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931CBF-801A-4D84-82A5-B9F6D4591C00}"/>
              </a:ext>
            </a:extLst>
          </p:cNvPr>
          <p:cNvSpPr>
            <a:spLocks noGrp="1"/>
          </p:cNvSpPr>
          <p:nvPr>
            <p:ph type="dt" sz="half" idx="10"/>
          </p:nvPr>
        </p:nvSpPr>
        <p:spPr/>
        <p:txBody>
          <a:bodyPr/>
          <a:lstStyle/>
          <a:p>
            <a:fld id="{4797B555-BA77-4C60-85A0-CE480DA2B6A1}" type="datetimeFigureOut">
              <a:rPr lang="en-US" smtClean="0"/>
              <a:t>7/16/2024</a:t>
            </a:fld>
            <a:endParaRPr lang="en-US"/>
          </a:p>
        </p:txBody>
      </p:sp>
      <p:sp>
        <p:nvSpPr>
          <p:cNvPr id="6" name="Footer Placeholder 5">
            <a:extLst>
              <a:ext uri="{FF2B5EF4-FFF2-40B4-BE49-F238E27FC236}">
                <a16:creationId xmlns:a16="http://schemas.microsoft.com/office/drawing/2014/main" id="{074058DC-0C92-451D-B6CB-CBB50D0BF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659B3-54DC-4E09-852A-D4CF35921DE9}"/>
              </a:ext>
            </a:extLst>
          </p:cNvPr>
          <p:cNvSpPr>
            <a:spLocks noGrp="1"/>
          </p:cNvSpPr>
          <p:nvPr>
            <p:ph type="sldNum" sz="quarter" idx="12"/>
          </p:nvPr>
        </p:nvSpPr>
        <p:spPr/>
        <p:txBody>
          <a:bodyPr/>
          <a:lstStyle/>
          <a:p>
            <a:fld id="{7C0F9CFB-028A-42DA-A857-8EDBF892E2F5}" type="slidenum">
              <a:rPr lang="en-US" smtClean="0"/>
              <a:t>‹#›</a:t>
            </a:fld>
            <a:endParaRPr lang="en-US"/>
          </a:p>
        </p:txBody>
      </p:sp>
    </p:spTree>
    <p:extLst>
      <p:ext uri="{BB962C8B-B14F-4D97-AF65-F5344CB8AC3E}">
        <p14:creationId xmlns:p14="http://schemas.microsoft.com/office/powerpoint/2010/main" val="193744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17338-A9D2-457E-B47E-2B9BBFF12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4D71A-908C-4118-AD49-7D95F92CD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FDC2C-9A72-4053-AF2C-6D960A6AA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7B555-BA77-4C60-85A0-CE480DA2B6A1}" type="datetimeFigureOut">
              <a:rPr lang="en-US" smtClean="0"/>
              <a:t>7/16/2024</a:t>
            </a:fld>
            <a:endParaRPr lang="en-US"/>
          </a:p>
        </p:txBody>
      </p:sp>
      <p:sp>
        <p:nvSpPr>
          <p:cNvPr id="5" name="Footer Placeholder 4">
            <a:extLst>
              <a:ext uri="{FF2B5EF4-FFF2-40B4-BE49-F238E27FC236}">
                <a16:creationId xmlns:a16="http://schemas.microsoft.com/office/drawing/2014/main" id="{E7A8B802-AF62-4CB7-9162-75462852C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6E6DD3-D6E8-4A66-8C3C-47DD8B566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F9CFB-028A-42DA-A857-8EDBF892E2F5}" type="slidenum">
              <a:rPr lang="en-US" smtClean="0"/>
              <a:t>‹#›</a:t>
            </a:fld>
            <a:endParaRPr lang="en-US"/>
          </a:p>
        </p:txBody>
      </p:sp>
    </p:spTree>
    <p:extLst>
      <p:ext uri="{BB962C8B-B14F-4D97-AF65-F5344CB8AC3E}">
        <p14:creationId xmlns:p14="http://schemas.microsoft.com/office/powerpoint/2010/main" val="36780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AF336-B781-4578-8A6A-9FACD77AA4BE}"/>
              </a:ext>
            </a:extLst>
          </p:cNvPr>
          <p:cNvSpPr/>
          <p:nvPr/>
        </p:nvSpPr>
        <p:spPr>
          <a:xfrm>
            <a:off x="4362274" y="1558760"/>
            <a:ext cx="6101731" cy="3046988"/>
          </a:xfrm>
          <a:prstGeom prst="rect">
            <a:avLst/>
          </a:prstGeom>
          <a:noFill/>
        </p:spPr>
        <p:txBody>
          <a:bodyPr wrap="square" lIns="91440" tIns="45720" rIns="91440" bIns="45720">
            <a:spAutoFit/>
          </a:bodyPr>
          <a:lstStyle/>
          <a:p>
            <a:pPr algn="ctr"/>
            <a:r>
              <a:rPr lang="en-US" sz="9600" b="1" cap="none" spc="0" dirty="0">
                <a:ln w="0"/>
                <a:solidFill>
                  <a:schemeClr val="accent1"/>
                </a:solidFill>
                <a:effectLst>
                  <a:outerShdw blurRad="38100" dist="25400" dir="5400000" algn="ctr" rotWithShape="0">
                    <a:srgbClr val="6E747A">
                      <a:alpha val="43000"/>
                    </a:srgbClr>
                  </a:outerShdw>
                </a:effectLst>
              </a:rPr>
              <a:t>Cyclistic</a:t>
            </a:r>
          </a:p>
          <a:p>
            <a:pPr algn="ctr"/>
            <a:r>
              <a:rPr lang="en-US" sz="9600" b="1" dirty="0">
                <a:ln w="0"/>
                <a:solidFill>
                  <a:schemeClr val="accent2"/>
                </a:solidFill>
                <a:effectLst>
                  <a:outerShdw blurRad="38100" dist="25400" dir="5400000" algn="ctr" rotWithShape="0">
                    <a:srgbClr val="6E747A">
                      <a:alpha val="43000"/>
                    </a:srgbClr>
                  </a:outerShdw>
                </a:effectLst>
              </a:rPr>
              <a:t>Case Study</a:t>
            </a:r>
            <a:endParaRPr lang="en-US" sz="9600" b="1" cap="none" spc="0" dirty="0">
              <a:ln w="0"/>
              <a:solidFill>
                <a:schemeClr val="accent2"/>
              </a:solidFill>
              <a:effectLst>
                <a:outerShdw blurRad="38100" dist="25400" dir="5400000" algn="ctr" rotWithShape="0">
                  <a:srgbClr val="6E747A">
                    <a:alpha val="43000"/>
                  </a:srgbClr>
                </a:outerShdw>
              </a:effectLst>
            </a:endParaRPr>
          </a:p>
        </p:txBody>
      </p:sp>
      <p:pic>
        <p:nvPicPr>
          <p:cNvPr id="4" name="Graphic 3" descr="Cycling">
            <a:extLst>
              <a:ext uri="{FF2B5EF4-FFF2-40B4-BE49-F238E27FC236}">
                <a16:creationId xmlns:a16="http://schemas.microsoft.com/office/drawing/2014/main" id="{9A163C80-2685-4945-8D55-5388B32FD0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793" y="1008270"/>
            <a:ext cx="3597478" cy="3597478"/>
          </a:xfrm>
          <a:prstGeom prst="rect">
            <a:avLst/>
          </a:prstGeom>
        </p:spPr>
      </p:pic>
      <p:sp>
        <p:nvSpPr>
          <p:cNvPr id="5" name="TextBox 4">
            <a:extLst>
              <a:ext uri="{FF2B5EF4-FFF2-40B4-BE49-F238E27FC236}">
                <a16:creationId xmlns:a16="http://schemas.microsoft.com/office/drawing/2014/main" id="{6A19EED9-50DB-483E-85FB-21890174B67E}"/>
              </a:ext>
            </a:extLst>
          </p:cNvPr>
          <p:cNvSpPr txBox="1"/>
          <p:nvPr/>
        </p:nvSpPr>
        <p:spPr>
          <a:xfrm>
            <a:off x="2860646" y="5293453"/>
            <a:ext cx="4454554" cy="646331"/>
          </a:xfrm>
          <a:prstGeom prst="rect">
            <a:avLst/>
          </a:prstGeom>
          <a:noFill/>
        </p:spPr>
        <p:txBody>
          <a:bodyPr wrap="square" rtlCol="0">
            <a:spAutoFit/>
          </a:bodyPr>
          <a:lstStyle/>
          <a:p>
            <a:pPr algn="ctr"/>
            <a:r>
              <a:rPr lang="en-US" dirty="0"/>
              <a:t>Emmanuel Bobmanuel</a:t>
            </a:r>
          </a:p>
          <a:p>
            <a:pPr algn="ctr"/>
            <a:r>
              <a:rPr lang="en-US" dirty="0"/>
              <a:t>06-29-2024 </a:t>
            </a:r>
          </a:p>
        </p:txBody>
      </p:sp>
    </p:spTree>
    <p:extLst>
      <p:ext uri="{BB962C8B-B14F-4D97-AF65-F5344CB8AC3E}">
        <p14:creationId xmlns:p14="http://schemas.microsoft.com/office/powerpoint/2010/main" val="63902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5E69F7-A561-4384-8306-214AC21DE57E}"/>
              </a:ext>
            </a:extLst>
          </p:cNvPr>
          <p:cNvSpPr txBox="1"/>
          <p:nvPr/>
        </p:nvSpPr>
        <p:spPr>
          <a:xfrm>
            <a:off x="855678" y="738231"/>
            <a:ext cx="8732940" cy="4154984"/>
          </a:xfrm>
          <a:prstGeom prst="rect">
            <a:avLst/>
          </a:prstGeom>
          <a:noFill/>
        </p:spPr>
        <p:txBody>
          <a:bodyPr wrap="square" rtlCol="0">
            <a:spAutoFit/>
          </a:bodyPr>
          <a:lstStyle/>
          <a:p>
            <a:endParaRPr lang="en-US" sz="2400" b="1" dirty="0"/>
          </a:p>
          <a:p>
            <a:r>
              <a:rPr lang="en-US" sz="2400" b="1" dirty="0"/>
              <a:t>Summary of Analysis</a:t>
            </a:r>
          </a:p>
          <a:p>
            <a:endParaRPr lang="en-US" dirty="0"/>
          </a:p>
          <a:p>
            <a:pPr marL="285750" indent="-285750">
              <a:buFont typeface="Arial" panose="020B0604020202020204" pitchFamily="34" charset="0"/>
              <a:buChar char="•"/>
            </a:pPr>
            <a:r>
              <a:rPr lang="en-US" dirty="0"/>
              <a:t>The analysis reveals that Cyclistic members utilize the bikes more frequently than casual riders. However, casual riders tend to take longer bike rides, particularly during weekends and the summer months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Members typically ride for an average of 10 minutes daily, suggesting a specific purpose—likely work or transportation. Their ride durations vary by only 30 seconds during the week, reinforcing our hypothesis that members primarily use the service for transportation. In contrast, casual riders average a 15-minute ride, with a 3-minute difference between their longest and shortest rides. This variability could be attributed to casual riders using the bikes for a variety of reasons, including transportation, leisure, and exercise.</a:t>
            </a:r>
          </a:p>
        </p:txBody>
      </p:sp>
    </p:spTree>
    <p:extLst>
      <p:ext uri="{BB962C8B-B14F-4D97-AF65-F5344CB8AC3E}">
        <p14:creationId xmlns:p14="http://schemas.microsoft.com/office/powerpoint/2010/main" val="61002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76A5D-0894-409B-B5CF-8B8C767E7F21}"/>
              </a:ext>
            </a:extLst>
          </p:cNvPr>
          <p:cNvSpPr txBox="1"/>
          <p:nvPr/>
        </p:nvSpPr>
        <p:spPr>
          <a:xfrm>
            <a:off x="318781" y="646400"/>
            <a:ext cx="11333527" cy="6278642"/>
          </a:xfrm>
          <a:prstGeom prst="rect">
            <a:avLst/>
          </a:prstGeom>
          <a:noFill/>
        </p:spPr>
        <p:txBody>
          <a:bodyPr wrap="square" rtlCol="0">
            <a:spAutoFit/>
          </a:bodyPr>
          <a:lstStyle/>
          <a:p>
            <a:r>
              <a:rPr lang="en-US" sz="2400" b="1" dirty="0"/>
              <a:t>Recommendations and Suggestions.</a:t>
            </a:r>
          </a:p>
          <a:p>
            <a:endParaRPr lang="en-US" dirty="0"/>
          </a:p>
          <a:p>
            <a:pPr marL="342900" indent="-342900">
              <a:buFont typeface="+mj-lt"/>
              <a:buAutoNum type="arabicPeriod"/>
            </a:pPr>
            <a:r>
              <a:rPr lang="en-US" dirty="0"/>
              <a:t>We propose implementing a pricing incentive to encourage casual riders to opt for annual memberships. Based on the data, it is evident that casual riders have significantly longer ride durations compared to members. Our approach involves educating casual riders about their riding habits and emphasizing the cost-effectiveness of an annual pass, given their frequent usage. By illustrating how the annual pass becomes financially advantageous after a certain number of rides, we can highlight the cost savings. Additionally, offering a reduced monthly fee for the annual pass will make it more appealing than daily payments</a:t>
            </a:r>
          </a:p>
          <a:p>
            <a:pPr marL="342900" indent="-342900">
              <a:buFont typeface="+mj-lt"/>
              <a:buAutoNum type="arabicPeriod"/>
            </a:pPr>
            <a:endParaRPr lang="en-US" dirty="0"/>
          </a:p>
          <a:p>
            <a:pPr marL="342900" indent="-342900">
              <a:buFont typeface="+mj-lt"/>
              <a:buAutoNum type="arabicPeriod"/>
            </a:pPr>
            <a:r>
              <a:rPr lang="en-US" dirty="0"/>
              <a:t>Present a compelling value proposition to casual users by highlighting the convenience of an annual pass. With unlimited rides and no need to pay each time they use it, the annual pass offers significant advantages. The data indicates frequent usage, making it worthwhile for casual users to opt for the annual pass. Additionally, we can enhance the appeal by introducing perks such as priority bike access during peak hours</a:t>
            </a:r>
          </a:p>
          <a:p>
            <a:pPr marL="342900" indent="-342900">
              <a:buFont typeface="+mj-lt"/>
              <a:buAutoNum type="arabicPeriod"/>
            </a:pPr>
            <a:endParaRPr lang="en-US" dirty="0"/>
          </a:p>
          <a:p>
            <a:pPr marL="342900" indent="-342900">
              <a:buFont typeface="+mj-lt"/>
              <a:buAutoNum type="arabicPeriod"/>
            </a:pPr>
            <a:r>
              <a:rPr lang="en-US" dirty="0"/>
              <a:t>We can also run time-sensitive promotions, such as early bird discounts, to incentivize annual pass sign-ups. Additionally, we can establish partnerships with businesses frequented by cyclists—such as coffee shops or other popular destinations—to offer joint discounts to our shared clientele</a:t>
            </a:r>
          </a:p>
          <a:p>
            <a:pPr marL="342900" indent="-342900">
              <a:buFont typeface="+mj-lt"/>
              <a:buAutoNum type="arabicPeriod"/>
            </a:pPr>
            <a:endParaRPr lang="en-US" dirty="0"/>
          </a:p>
          <a:p>
            <a:r>
              <a:rPr lang="en-US" dirty="0"/>
              <a:t>Thank you.</a:t>
            </a:r>
          </a:p>
          <a:p>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416368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5FD5-0BA7-44D9-9732-7A2E6BBA40C4}"/>
              </a:ext>
            </a:extLst>
          </p:cNvPr>
          <p:cNvSpPr>
            <a:spLocks noGrp="1"/>
          </p:cNvSpPr>
          <p:nvPr>
            <p:ph type="ctrTitle"/>
          </p:nvPr>
        </p:nvSpPr>
        <p:spPr>
          <a:xfrm>
            <a:off x="1524000" y="711303"/>
            <a:ext cx="8442121" cy="907772"/>
          </a:xfrm>
        </p:spPr>
        <p:txBody>
          <a:bodyPr>
            <a:normAutofit/>
          </a:bodyPr>
          <a:lstStyle/>
          <a:p>
            <a:pPr algn="l"/>
            <a:r>
              <a:rPr lang="en-US" sz="3600" b="1" dirty="0"/>
              <a:t>Executive Summary</a:t>
            </a:r>
          </a:p>
        </p:txBody>
      </p:sp>
      <p:sp>
        <p:nvSpPr>
          <p:cNvPr id="3" name="Subtitle 2">
            <a:extLst>
              <a:ext uri="{FF2B5EF4-FFF2-40B4-BE49-F238E27FC236}">
                <a16:creationId xmlns:a16="http://schemas.microsoft.com/office/drawing/2014/main" id="{8ACA97BA-4A5A-4E85-A525-9C70339CD3E7}"/>
              </a:ext>
            </a:extLst>
          </p:cNvPr>
          <p:cNvSpPr>
            <a:spLocks noGrp="1"/>
          </p:cNvSpPr>
          <p:nvPr>
            <p:ph type="subTitle" idx="1"/>
          </p:nvPr>
        </p:nvSpPr>
        <p:spPr>
          <a:xfrm>
            <a:off x="1524000" y="1753300"/>
            <a:ext cx="9144000" cy="3766656"/>
          </a:xfrm>
        </p:spPr>
        <p:txBody>
          <a:bodyPr>
            <a:normAutofit/>
          </a:bodyPr>
          <a:lstStyle/>
          <a:p>
            <a:pPr marL="342900" indent="-342900" algn="l">
              <a:buFont typeface="Arial" panose="020B0604020202020204" pitchFamily="34" charset="0"/>
              <a:buChar char="•"/>
            </a:pPr>
            <a:r>
              <a:rPr lang="en-US" sz="2000" dirty="0"/>
              <a:t>Cyclistic is a bike-share company. The case study looks to examine how </a:t>
            </a:r>
            <a:r>
              <a:rPr lang="en-US" sz="2000" b="1" dirty="0">
                <a:solidFill>
                  <a:schemeClr val="accent2"/>
                </a:solidFill>
              </a:rPr>
              <a:t>Casual</a:t>
            </a:r>
            <a:r>
              <a:rPr lang="en-US" sz="2000" dirty="0"/>
              <a:t> riders and </a:t>
            </a:r>
            <a:r>
              <a:rPr lang="en-US" sz="2000" b="1" dirty="0">
                <a:solidFill>
                  <a:schemeClr val="accent1"/>
                </a:solidFill>
              </a:rPr>
              <a:t>Members</a:t>
            </a:r>
            <a:r>
              <a:rPr lang="en-US" sz="2000" dirty="0"/>
              <a:t> use cyclistic bike-share services differently</a:t>
            </a:r>
          </a:p>
          <a:p>
            <a:pPr algn="l">
              <a:lnSpc>
                <a:spcPct val="100000"/>
              </a:lnSpc>
            </a:pPr>
            <a:r>
              <a:rPr lang="en-US" sz="3600" b="1" dirty="0">
                <a:latin typeface="+mj-lt"/>
              </a:rPr>
              <a:t>Introduction</a:t>
            </a:r>
          </a:p>
          <a:p>
            <a:pPr marL="342900" indent="-342900" algn="l">
              <a:lnSpc>
                <a:spcPct val="100000"/>
              </a:lnSpc>
              <a:buFont typeface="Arial" panose="020B0604020202020204" pitchFamily="34" charset="0"/>
              <a:buChar char="•"/>
            </a:pPr>
            <a:r>
              <a:rPr lang="en-US" sz="2000" dirty="0"/>
              <a:t>The Cyclistic bike-share company intends to analyze the distinct usage patterns of casual riders and members. Based on these insights, the team aims to develop a data-driven marketing strategy to convert casual riders into annual members. To secure approval, compelling data and professional visualizations must be presented, encouraging management to invest in this potentially high-yield marketing program with the goal of maximizing annual memberships</a:t>
            </a:r>
          </a:p>
          <a:p>
            <a:pPr algn="l"/>
            <a:endParaRPr lang="en-US" sz="2000" dirty="0"/>
          </a:p>
          <a:p>
            <a:pPr algn="l"/>
            <a:endParaRPr lang="en-US" sz="2000" dirty="0"/>
          </a:p>
        </p:txBody>
      </p:sp>
    </p:spTree>
    <p:extLst>
      <p:ext uri="{BB962C8B-B14F-4D97-AF65-F5344CB8AC3E}">
        <p14:creationId xmlns:p14="http://schemas.microsoft.com/office/powerpoint/2010/main" val="229614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ABC78-66B2-4F28-BEDF-030E883484EF}"/>
              </a:ext>
            </a:extLst>
          </p:cNvPr>
          <p:cNvSpPr>
            <a:spLocks noGrp="1"/>
          </p:cNvSpPr>
          <p:nvPr>
            <p:ph idx="1"/>
          </p:nvPr>
        </p:nvSpPr>
        <p:spPr>
          <a:xfrm>
            <a:off x="838200" y="553673"/>
            <a:ext cx="10515600" cy="5623290"/>
          </a:xfrm>
        </p:spPr>
        <p:txBody>
          <a:bodyPr>
            <a:normAutofit/>
          </a:bodyPr>
          <a:lstStyle/>
          <a:p>
            <a:pPr marL="0" indent="0">
              <a:lnSpc>
                <a:spcPct val="110000"/>
              </a:lnSpc>
              <a:buNone/>
            </a:pPr>
            <a:r>
              <a:rPr lang="en-US" sz="3600" b="1" dirty="0">
                <a:latin typeface="+mj-lt"/>
              </a:rPr>
              <a:t>Business Objective</a:t>
            </a:r>
          </a:p>
          <a:p>
            <a:pPr marL="0" indent="0">
              <a:lnSpc>
                <a:spcPct val="110000"/>
              </a:lnSpc>
              <a:buNone/>
            </a:pPr>
            <a:r>
              <a:rPr lang="en-US" sz="1600" dirty="0"/>
              <a:t>Conduct a thorough analysis of the data to discern the differing usage patterns of casual riders and annual members with Cyclistic bikes. Utilize these insights to craft an innovative marketing strategy aimed at converting casual riders into annual members</a:t>
            </a:r>
          </a:p>
          <a:p>
            <a:pPr marL="0" indent="0">
              <a:lnSpc>
                <a:spcPct val="110000"/>
              </a:lnSpc>
              <a:buNone/>
            </a:pPr>
            <a:r>
              <a:rPr lang="en-US" sz="1800" b="1" dirty="0"/>
              <a:t>Stakeholders</a:t>
            </a:r>
            <a:endParaRPr lang="en-US" sz="1600" b="1" dirty="0"/>
          </a:p>
          <a:p>
            <a:pPr>
              <a:lnSpc>
                <a:spcPct val="100000"/>
              </a:lnSpc>
              <a:spcBef>
                <a:spcPts val="600"/>
              </a:spcBef>
            </a:pPr>
            <a:r>
              <a:rPr lang="en-US" sz="1600" dirty="0"/>
              <a:t>Lily Moreno: Director of marketing and your manager</a:t>
            </a:r>
          </a:p>
          <a:p>
            <a:pPr>
              <a:lnSpc>
                <a:spcPct val="100000"/>
              </a:lnSpc>
              <a:spcBef>
                <a:spcPts val="600"/>
              </a:spcBef>
            </a:pPr>
            <a:r>
              <a:rPr lang="en-US" sz="1600" dirty="0"/>
              <a:t>Cyclistic marketing analytics team</a:t>
            </a:r>
          </a:p>
          <a:p>
            <a:pPr>
              <a:lnSpc>
                <a:spcPct val="100000"/>
              </a:lnSpc>
              <a:spcBef>
                <a:spcPts val="600"/>
              </a:spcBef>
            </a:pPr>
            <a:r>
              <a:rPr lang="en-US" sz="1600" dirty="0"/>
              <a:t>Cyclistic executive team</a:t>
            </a:r>
          </a:p>
          <a:p>
            <a:pPr marL="0" indent="0">
              <a:lnSpc>
                <a:spcPct val="100000"/>
              </a:lnSpc>
              <a:buNone/>
            </a:pPr>
            <a:r>
              <a:rPr lang="en-US" sz="1800" b="1" dirty="0"/>
              <a:t>ABOUT DATA</a:t>
            </a:r>
          </a:p>
          <a:p>
            <a:pPr marL="0" indent="0">
              <a:lnSpc>
                <a:spcPct val="110000"/>
              </a:lnSpc>
              <a:buNone/>
            </a:pPr>
            <a:r>
              <a:rPr lang="en-US" sz="1600" dirty="0"/>
              <a:t>The data we are utilizing consists of Cyclistic’s historical trip data from the previous 12 months. These datasets are appropriate for our case study and will enable us to address business-related questions. The data has been made available by Motivate International Inc. under a specific license. It is public data that allows exploration of how different customer types use Cyclistic bikes. However, data privacy concerns prevent us from connecting to the customers personal history with the company to determine whether casual riders reside in the Cyclistic service area or have purchased multiple single passes</a:t>
            </a:r>
          </a:p>
          <a:p>
            <a:pPr marL="0" indent="0">
              <a:lnSpc>
                <a:spcPct val="110000"/>
              </a:lnSpc>
              <a:buNone/>
            </a:pPr>
            <a:endParaRPr lang="en-US" sz="1600" dirty="0"/>
          </a:p>
        </p:txBody>
      </p:sp>
    </p:spTree>
    <p:extLst>
      <p:ext uri="{BB962C8B-B14F-4D97-AF65-F5344CB8AC3E}">
        <p14:creationId xmlns:p14="http://schemas.microsoft.com/office/powerpoint/2010/main" val="21635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6B71B84-5E47-4350-A17F-92004580C42B}"/>
              </a:ext>
            </a:extLst>
          </p:cNvPr>
          <p:cNvGraphicFramePr>
            <a:graphicFrameLocks/>
          </p:cNvGraphicFramePr>
          <p:nvPr>
            <p:extLst>
              <p:ext uri="{D42A27DB-BD31-4B8C-83A1-F6EECF244321}">
                <p14:modId xmlns:p14="http://schemas.microsoft.com/office/powerpoint/2010/main" val="1123083328"/>
              </p:ext>
            </p:extLst>
          </p:nvPr>
        </p:nvGraphicFramePr>
        <p:xfrm>
          <a:off x="3131654" y="1471910"/>
          <a:ext cx="8990637" cy="516876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8B4D270-ADB6-4AFD-930C-16EF4198C269}"/>
              </a:ext>
            </a:extLst>
          </p:cNvPr>
          <p:cNvSpPr txBox="1"/>
          <p:nvPr/>
        </p:nvSpPr>
        <p:spPr>
          <a:xfrm>
            <a:off x="265658" y="484472"/>
            <a:ext cx="11294283" cy="769441"/>
          </a:xfrm>
          <a:prstGeom prst="rect">
            <a:avLst/>
          </a:prstGeom>
          <a:noFill/>
        </p:spPr>
        <p:txBody>
          <a:bodyPr wrap="square" rtlCol="0">
            <a:spAutoFit/>
          </a:bodyPr>
          <a:lstStyle/>
          <a:p>
            <a:r>
              <a:rPr lang="en-US" sz="2400" b="1" u="sng" dirty="0"/>
              <a:t>Analysis</a:t>
            </a:r>
          </a:p>
          <a:p>
            <a:r>
              <a:rPr lang="en-US" sz="2000" dirty="0"/>
              <a:t>We analyze the peak times when users engage in biking activities throughout the day.</a:t>
            </a:r>
          </a:p>
        </p:txBody>
      </p:sp>
      <p:sp>
        <p:nvSpPr>
          <p:cNvPr id="9" name="TextBox 8">
            <a:extLst>
              <a:ext uri="{FF2B5EF4-FFF2-40B4-BE49-F238E27FC236}">
                <a16:creationId xmlns:a16="http://schemas.microsoft.com/office/drawing/2014/main" id="{1B000F2B-334C-431E-ACB5-B2ED98BA0B1E}"/>
              </a:ext>
            </a:extLst>
          </p:cNvPr>
          <p:cNvSpPr txBox="1"/>
          <p:nvPr/>
        </p:nvSpPr>
        <p:spPr>
          <a:xfrm>
            <a:off x="265658" y="1471910"/>
            <a:ext cx="2689297" cy="5386090"/>
          </a:xfrm>
          <a:prstGeom prst="rect">
            <a:avLst/>
          </a:prstGeom>
          <a:noFill/>
        </p:spPr>
        <p:txBody>
          <a:bodyPr wrap="square" rtlCol="0">
            <a:spAutoFit/>
          </a:bodyPr>
          <a:lstStyle/>
          <a:p>
            <a:pPr marL="285750" indent="-285750">
              <a:buFont typeface="Arial" panose="020B0604020202020204" pitchFamily="34" charset="0"/>
              <a:buChar char="•"/>
            </a:pPr>
            <a:r>
              <a:rPr lang="en-US" dirty="0"/>
              <a:t>The data shows </a:t>
            </a:r>
            <a:r>
              <a:rPr lang="en-US" b="1" dirty="0"/>
              <a:t>Members</a:t>
            </a:r>
            <a:r>
              <a:rPr lang="en-US" dirty="0"/>
              <a:t> bike more hrs. then </a:t>
            </a:r>
            <a:r>
              <a:rPr lang="en-US" b="1" dirty="0"/>
              <a:t>Casual</a:t>
            </a:r>
            <a:r>
              <a:rPr lang="en-US" dirty="0"/>
              <a:t> riders during the day.</a:t>
            </a:r>
          </a:p>
          <a:p>
            <a:pPr marL="285750" indent="-285750">
              <a:buFont typeface="Arial" panose="020B0604020202020204" pitchFamily="34" charset="0"/>
              <a:buChar char="•"/>
            </a:pPr>
            <a:r>
              <a:rPr lang="en-US" dirty="0"/>
              <a:t>The peak biking hrs. are 8 – 10 am in the morning and 5 – 7 pm in the evening.</a:t>
            </a:r>
          </a:p>
          <a:p>
            <a:pPr marL="285750" indent="-285750">
              <a:buFont typeface="Arial" panose="020B0604020202020204" pitchFamily="34" charset="0"/>
              <a:buChar char="•"/>
            </a:pPr>
            <a:r>
              <a:rPr lang="en-US" dirty="0"/>
              <a:t>For member we can assume they bike back and fort to and from work in the morning and evening.</a:t>
            </a:r>
          </a:p>
          <a:p>
            <a:pPr marL="285750" indent="-285750">
              <a:buFont typeface="Arial" panose="020B0604020202020204" pitchFamily="34" charset="0"/>
              <a:buChar char="•"/>
            </a:pPr>
            <a:r>
              <a:rPr lang="en-US" dirty="0"/>
              <a:t>Casual user see a spike in the evening. We can assume this is for after work leisure or exercise</a:t>
            </a:r>
            <a:r>
              <a:rPr lang="en-US" sz="20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501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4D2B5F5-9000-4870-9B2F-5FE78AD7AC9F}"/>
              </a:ext>
            </a:extLst>
          </p:cNvPr>
          <p:cNvGraphicFramePr>
            <a:graphicFrameLocks/>
          </p:cNvGraphicFramePr>
          <p:nvPr>
            <p:extLst>
              <p:ext uri="{D42A27DB-BD31-4B8C-83A1-F6EECF244321}">
                <p14:modId xmlns:p14="http://schemas.microsoft.com/office/powerpoint/2010/main" val="826605940"/>
              </p:ext>
            </p:extLst>
          </p:nvPr>
        </p:nvGraphicFramePr>
        <p:xfrm>
          <a:off x="3023755" y="1138940"/>
          <a:ext cx="8980775" cy="57190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B7F8987-ACDC-4043-A993-317829878E8D}"/>
              </a:ext>
            </a:extLst>
          </p:cNvPr>
          <p:cNvSpPr txBox="1"/>
          <p:nvPr/>
        </p:nvSpPr>
        <p:spPr>
          <a:xfrm>
            <a:off x="924791" y="529936"/>
            <a:ext cx="10661073" cy="461665"/>
          </a:xfrm>
          <a:prstGeom prst="rect">
            <a:avLst/>
          </a:prstGeom>
          <a:noFill/>
        </p:spPr>
        <p:txBody>
          <a:bodyPr wrap="square" rtlCol="0">
            <a:spAutoFit/>
          </a:bodyPr>
          <a:lstStyle/>
          <a:p>
            <a:r>
              <a:rPr lang="en-US" sz="2400" dirty="0"/>
              <a:t>We look at what are the trip duration per month during the year for each user group</a:t>
            </a:r>
          </a:p>
        </p:txBody>
      </p:sp>
      <p:sp>
        <p:nvSpPr>
          <p:cNvPr id="4" name="TextBox 3">
            <a:extLst>
              <a:ext uri="{FF2B5EF4-FFF2-40B4-BE49-F238E27FC236}">
                <a16:creationId xmlns:a16="http://schemas.microsoft.com/office/drawing/2014/main" id="{96ED3925-50AD-40C7-89BF-B7785666C0B8}"/>
              </a:ext>
            </a:extLst>
          </p:cNvPr>
          <p:cNvSpPr txBox="1"/>
          <p:nvPr/>
        </p:nvSpPr>
        <p:spPr>
          <a:xfrm>
            <a:off x="0" y="1526750"/>
            <a:ext cx="313508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data shows Casuals have a higher trip duration throughout the year than members</a:t>
            </a:r>
          </a:p>
          <a:p>
            <a:pPr marL="285750" indent="-285750">
              <a:buFont typeface="Arial" panose="020B0604020202020204" pitchFamily="34" charset="0"/>
              <a:buChar char="•"/>
            </a:pPr>
            <a:r>
              <a:rPr lang="en-US" dirty="0"/>
              <a:t>The data also shows higher usage in the warmer months for both user groups</a:t>
            </a:r>
          </a:p>
          <a:p>
            <a:pPr marL="285750" indent="-285750">
              <a:buFont typeface="Arial" panose="020B0604020202020204" pitchFamily="34" charset="0"/>
              <a:buChar char="•"/>
            </a:pPr>
            <a:r>
              <a:rPr lang="en-US" dirty="0"/>
              <a:t>Casuals ride their bike for an average 15mins over 12 months while members average 11mins trip duration over the same period</a:t>
            </a:r>
          </a:p>
          <a:p>
            <a:pPr marL="285750" indent="-285750">
              <a:buFont typeface="Arial" panose="020B0604020202020204" pitchFamily="34" charset="0"/>
              <a:buChar char="•"/>
            </a:pPr>
            <a:r>
              <a:rPr lang="en-US" dirty="0"/>
              <a:t>This data shows members biking patterns not changing drastically throughout the year but casuals pattern vary much more. </a:t>
            </a:r>
          </a:p>
        </p:txBody>
      </p:sp>
    </p:spTree>
    <p:extLst>
      <p:ext uri="{BB962C8B-B14F-4D97-AF65-F5344CB8AC3E}">
        <p14:creationId xmlns:p14="http://schemas.microsoft.com/office/powerpoint/2010/main" val="314312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4B0E83D-5477-46D4-9591-2E6D816D6047}"/>
              </a:ext>
            </a:extLst>
          </p:cNvPr>
          <p:cNvGraphicFramePr>
            <a:graphicFrameLocks/>
          </p:cNvGraphicFramePr>
          <p:nvPr>
            <p:extLst>
              <p:ext uri="{D42A27DB-BD31-4B8C-83A1-F6EECF244321}">
                <p14:modId xmlns:p14="http://schemas.microsoft.com/office/powerpoint/2010/main" val="4038056853"/>
              </p:ext>
            </p:extLst>
          </p:nvPr>
        </p:nvGraphicFramePr>
        <p:xfrm>
          <a:off x="2856411" y="1210491"/>
          <a:ext cx="9200585" cy="564750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CABD131-EAF3-4E4B-A3C7-7E3DE086A170}"/>
              </a:ext>
            </a:extLst>
          </p:cNvPr>
          <p:cNvSpPr txBox="1"/>
          <p:nvPr/>
        </p:nvSpPr>
        <p:spPr>
          <a:xfrm>
            <a:off x="1741714" y="539931"/>
            <a:ext cx="10040983" cy="461665"/>
          </a:xfrm>
          <a:prstGeom prst="rect">
            <a:avLst/>
          </a:prstGeom>
          <a:noFill/>
        </p:spPr>
        <p:txBody>
          <a:bodyPr wrap="square" rtlCol="0">
            <a:spAutoFit/>
          </a:bodyPr>
          <a:lstStyle/>
          <a:p>
            <a:r>
              <a:rPr lang="en-US" sz="2400" dirty="0"/>
              <a:t>The data below shows the bike preference for each user group</a:t>
            </a:r>
          </a:p>
        </p:txBody>
      </p:sp>
      <p:sp>
        <p:nvSpPr>
          <p:cNvPr id="4" name="TextBox 3">
            <a:extLst>
              <a:ext uri="{FF2B5EF4-FFF2-40B4-BE49-F238E27FC236}">
                <a16:creationId xmlns:a16="http://schemas.microsoft.com/office/drawing/2014/main" id="{9E25D01E-55F4-4096-A165-5052EAD62D55}"/>
              </a:ext>
            </a:extLst>
          </p:cNvPr>
          <p:cNvSpPr txBox="1"/>
          <p:nvPr/>
        </p:nvSpPr>
        <p:spPr>
          <a:xfrm>
            <a:off x="135004" y="1849969"/>
            <a:ext cx="2590779"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data shows both user groups have an almost equal preference for both electric and classic bikes.</a:t>
            </a:r>
          </a:p>
          <a:p>
            <a:pPr marL="285750" indent="-285750">
              <a:buFont typeface="Arial" panose="020B0604020202020204" pitchFamily="34" charset="0"/>
              <a:buChar char="•"/>
            </a:pPr>
            <a:r>
              <a:rPr lang="en-US" dirty="0"/>
              <a:t>Member have more trips taken in each bike category</a:t>
            </a:r>
          </a:p>
          <a:p>
            <a:pPr marL="285750" indent="-285750">
              <a:buFont typeface="Arial" panose="020B0604020202020204" pitchFamily="34" charset="0"/>
              <a:buChar char="•"/>
            </a:pPr>
            <a:r>
              <a:rPr lang="en-US" dirty="0"/>
              <a:t>Members do not use a docked bikes. We can assume this is because they use their bikes more for transportation rather then leisure or exercise</a:t>
            </a:r>
          </a:p>
        </p:txBody>
      </p:sp>
    </p:spTree>
    <p:extLst>
      <p:ext uri="{BB962C8B-B14F-4D97-AF65-F5344CB8AC3E}">
        <p14:creationId xmlns:p14="http://schemas.microsoft.com/office/powerpoint/2010/main" val="718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5E3AB444-C8EB-4DBE-8CB5-1EB3B99472C3}"/>
              </a:ext>
            </a:extLst>
          </p:cNvPr>
          <p:cNvGraphicFramePr>
            <a:graphicFrameLocks/>
          </p:cNvGraphicFramePr>
          <p:nvPr>
            <p:extLst>
              <p:ext uri="{D42A27DB-BD31-4B8C-83A1-F6EECF244321}">
                <p14:modId xmlns:p14="http://schemas.microsoft.com/office/powerpoint/2010/main" val="602239991"/>
              </p:ext>
            </p:extLst>
          </p:nvPr>
        </p:nvGraphicFramePr>
        <p:xfrm>
          <a:off x="7398328" y="2014897"/>
          <a:ext cx="4705927" cy="46093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172F3B7-AA42-43EE-8D14-69232E31A479}"/>
              </a:ext>
            </a:extLst>
          </p:cNvPr>
          <p:cNvGraphicFramePr>
            <a:graphicFrameLocks/>
          </p:cNvGraphicFramePr>
          <p:nvPr>
            <p:extLst>
              <p:ext uri="{D42A27DB-BD31-4B8C-83A1-F6EECF244321}">
                <p14:modId xmlns:p14="http://schemas.microsoft.com/office/powerpoint/2010/main" val="4142325831"/>
              </p:ext>
            </p:extLst>
          </p:nvPr>
        </p:nvGraphicFramePr>
        <p:xfrm>
          <a:off x="0" y="1781102"/>
          <a:ext cx="7263245" cy="507689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61E8A52E-454B-4F76-AFDA-1F2D83A13B85}"/>
              </a:ext>
            </a:extLst>
          </p:cNvPr>
          <p:cNvSpPr txBox="1"/>
          <p:nvPr/>
        </p:nvSpPr>
        <p:spPr>
          <a:xfrm>
            <a:off x="801188" y="583474"/>
            <a:ext cx="10171611" cy="1200329"/>
          </a:xfrm>
          <a:prstGeom prst="rect">
            <a:avLst/>
          </a:prstGeom>
          <a:noFill/>
        </p:spPr>
        <p:txBody>
          <a:bodyPr wrap="square" rtlCol="0">
            <a:spAutoFit/>
          </a:bodyPr>
          <a:lstStyle/>
          <a:p>
            <a:r>
              <a:rPr lang="en-US" dirty="0"/>
              <a:t>The data below show that Casual riders ride their bikes longer than member but member take rides more often, 64% compared to 34% for casual.  This  further support our theory that members mostly use their bike for more purpose usage like transportation compared to riders who ride more for leisure and personal time.</a:t>
            </a:r>
          </a:p>
        </p:txBody>
      </p:sp>
    </p:spTree>
    <p:extLst>
      <p:ext uri="{BB962C8B-B14F-4D97-AF65-F5344CB8AC3E}">
        <p14:creationId xmlns:p14="http://schemas.microsoft.com/office/powerpoint/2010/main" val="305079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E86B4E8-37B2-484E-B655-ABCB3A210AEC}"/>
              </a:ext>
            </a:extLst>
          </p:cNvPr>
          <p:cNvGraphicFramePr>
            <a:graphicFrameLocks/>
          </p:cNvGraphicFramePr>
          <p:nvPr>
            <p:extLst>
              <p:ext uri="{D42A27DB-BD31-4B8C-83A1-F6EECF244321}">
                <p14:modId xmlns:p14="http://schemas.microsoft.com/office/powerpoint/2010/main" val="3081123895"/>
              </p:ext>
            </p:extLst>
          </p:nvPr>
        </p:nvGraphicFramePr>
        <p:xfrm>
          <a:off x="2856411" y="1018902"/>
          <a:ext cx="9135292" cy="583909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4C714E6-D7F0-4312-8005-6C1CB284A1E6}"/>
              </a:ext>
            </a:extLst>
          </p:cNvPr>
          <p:cNvSpPr txBox="1"/>
          <p:nvPr/>
        </p:nvSpPr>
        <p:spPr>
          <a:xfrm>
            <a:off x="2133598" y="418011"/>
            <a:ext cx="8987247" cy="461665"/>
          </a:xfrm>
          <a:prstGeom prst="rect">
            <a:avLst/>
          </a:prstGeom>
          <a:noFill/>
        </p:spPr>
        <p:txBody>
          <a:bodyPr wrap="square" rtlCol="0">
            <a:spAutoFit/>
          </a:bodyPr>
          <a:lstStyle/>
          <a:p>
            <a:r>
              <a:rPr lang="en-US" sz="2400" dirty="0"/>
              <a:t>The data shows which day of the week riders take the longest ride</a:t>
            </a:r>
          </a:p>
        </p:txBody>
      </p:sp>
      <p:sp>
        <p:nvSpPr>
          <p:cNvPr id="5" name="TextBox 4">
            <a:extLst>
              <a:ext uri="{FF2B5EF4-FFF2-40B4-BE49-F238E27FC236}">
                <a16:creationId xmlns:a16="http://schemas.microsoft.com/office/drawing/2014/main" id="{16BE429A-4F4C-47F4-ADAE-28F7AF47AA5A}"/>
              </a:ext>
            </a:extLst>
          </p:cNvPr>
          <p:cNvSpPr txBox="1"/>
          <p:nvPr/>
        </p:nvSpPr>
        <p:spPr>
          <a:xfrm>
            <a:off x="95794" y="1018902"/>
            <a:ext cx="2651757"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data shows both group of riders ride longer on the weekend</a:t>
            </a:r>
          </a:p>
          <a:p>
            <a:pPr marL="285750" indent="-285750">
              <a:buFont typeface="Arial" panose="020B0604020202020204" pitchFamily="34" charset="0"/>
              <a:buChar char="•"/>
            </a:pPr>
            <a:r>
              <a:rPr lang="en-US" dirty="0"/>
              <a:t>Casual riders ride significantly longer each day of the week compared to members</a:t>
            </a:r>
          </a:p>
          <a:p>
            <a:pPr marL="285750" indent="-285750">
              <a:buFont typeface="Arial" panose="020B0604020202020204" pitchFamily="34" charset="0"/>
              <a:buChar char="•"/>
            </a:pPr>
            <a:r>
              <a:rPr lang="en-US" dirty="0"/>
              <a:t>The volatility for ride length with casual riders is more compared to members whose ride length is almost the same daily.</a:t>
            </a:r>
          </a:p>
          <a:p>
            <a:pPr marL="285750" indent="-285750">
              <a:buFont typeface="Arial" panose="020B0604020202020204" pitchFamily="34" charset="0"/>
              <a:buChar char="•"/>
            </a:pPr>
            <a:r>
              <a:rPr lang="en-US" dirty="0"/>
              <a:t>We can again assume members are using for transportations and riding the same or similar routes daily, hence their ride length does not change much.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7008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1812366-E269-4B5B-B9BC-3D1BB328730E}"/>
              </a:ext>
            </a:extLst>
          </p:cNvPr>
          <p:cNvGraphicFramePr>
            <a:graphicFrameLocks/>
          </p:cNvGraphicFramePr>
          <p:nvPr>
            <p:extLst>
              <p:ext uri="{D42A27DB-BD31-4B8C-83A1-F6EECF244321}">
                <p14:modId xmlns:p14="http://schemas.microsoft.com/office/powerpoint/2010/main" val="418572178"/>
              </p:ext>
            </p:extLst>
          </p:nvPr>
        </p:nvGraphicFramePr>
        <p:xfrm>
          <a:off x="2667699" y="1175657"/>
          <a:ext cx="9332712" cy="568234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FABF7BD-F69B-4E18-A82D-88EEA7B2EA26}"/>
              </a:ext>
            </a:extLst>
          </p:cNvPr>
          <p:cNvSpPr txBox="1"/>
          <p:nvPr/>
        </p:nvSpPr>
        <p:spPr>
          <a:xfrm>
            <a:off x="2072640" y="627017"/>
            <a:ext cx="8482149" cy="369332"/>
          </a:xfrm>
          <a:prstGeom prst="rect">
            <a:avLst/>
          </a:prstGeom>
          <a:noFill/>
        </p:spPr>
        <p:txBody>
          <a:bodyPr wrap="square" rtlCol="0">
            <a:spAutoFit/>
          </a:bodyPr>
          <a:lstStyle/>
          <a:p>
            <a:r>
              <a:rPr lang="en-US" dirty="0"/>
              <a:t>Lets look at the number of bike users for each season of the year</a:t>
            </a:r>
          </a:p>
        </p:txBody>
      </p:sp>
      <p:sp>
        <p:nvSpPr>
          <p:cNvPr id="4" name="TextBox 3">
            <a:extLst>
              <a:ext uri="{FF2B5EF4-FFF2-40B4-BE49-F238E27FC236}">
                <a16:creationId xmlns:a16="http://schemas.microsoft.com/office/drawing/2014/main" id="{61B61AD8-05B2-4A27-845B-7C0CACD80779}"/>
              </a:ext>
            </a:extLst>
          </p:cNvPr>
          <p:cNvSpPr txBox="1"/>
          <p:nvPr/>
        </p:nvSpPr>
        <p:spPr>
          <a:xfrm>
            <a:off x="100668" y="1795244"/>
            <a:ext cx="210563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Members have a higher total number of users through the year.</a:t>
            </a:r>
          </a:p>
          <a:p>
            <a:pPr marL="285750" indent="-285750">
              <a:buFont typeface="Arial" panose="020B0604020202020204" pitchFamily="34" charset="0"/>
              <a:buChar char="•"/>
            </a:pPr>
            <a:r>
              <a:rPr lang="en-US" dirty="0"/>
              <a:t>The Spring and summer time see a significant spike in usage in both Casual user and Members. We can attribute this to warmer weather.</a:t>
            </a:r>
          </a:p>
        </p:txBody>
      </p:sp>
    </p:spTree>
    <p:extLst>
      <p:ext uri="{BB962C8B-B14F-4D97-AF65-F5344CB8AC3E}">
        <p14:creationId xmlns:p14="http://schemas.microsoft.com/office/powerpoint/2010/main" val="300849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8653</TotalTime>
  <Words>1126</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63</cp:revision>
  <dcterms:created xsi:type="dcterms:W3CDTF">2024-07-16T15:53:04Z</dcterms:created>
  <dcterms:modified xsi:type="dcterms:W3CDTF">2024-07-22T16:06:17Z</dcterms:modified>
</cp:coreProperties>
</file>