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3" r:id="rId4"/>
    <p:sldId id="274" r:id="rId5"/>
    <p:sldId id="275" r:id="rId6"/>
    <p:sldId id="276" r:id="rId7"/>
    <p:sldId id="277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718" autoAdjust="0"/>
  </p:normalViewPr>
  <p:slideViewPr>
    <p:cSldViewPr snapToGrid="0">
      <p:cViewPr>
        <p:scale>
          <a:sx n="79" d="100"/>
          <a:sy n="79" d="100"/>
        </p:scale>
        <p:origin x="-1548" y="-888"/>
      </p:cViewPr>
      <p:guideLst>
        <p:guide orient="horz" pos="2160"/>
        <p:guide orient="horz" pos="168"/>
        <p:guide pos="3840"/>
        <p:guide pos="6672"/>
        <p:guide pos="7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10/6/2013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10/6/2013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4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10/6/2013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002" y="2784108"/>
            <a:ext cx="8640064" cy="230124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Soutenance</a:t>
            </a:r>
            <a:r>
              <a:rPr lang="en-US" dirty="0" smtClean="0"/>
              <a:t> de stage </a:t>
            </a:r>
            <a:r>
              <a:rPr lang="en-US" dirty="0" err="1" smtClean="0"/>
              <a:t>tek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1026" name="Picture 2" descr="S:\Users\Mystte\Desktop\Perso\Stage tek 3\1334068107_evoluphar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" y="434641"/>
            <a:ext cx="1812759" cy="109081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9000">
                  <a:schemeClr val="bg1">
                    <a:lumMod val="95000"/>
                    <a:lumOff val="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4">
                <a:satMod val="175000"/>
                <a:alpha val="40000"/>
              </a:schemeClr>
            </a:glow>
            <a:innerShdw blurRad="825500" dist="952500" dir="135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/>
          </a:scene3d>
          <a:sp3d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:\Users\Mystte\Desktop\Perso\Stage tek 3\Logo_Epite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62" y="498657"/>
            <a:ext cx="2352408" cy="102680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144000" y="5655645"/>
            <a:ext cx="2539270" cy="781249"/>
          </a:xfrm>
          <a:prstGeom prst="rect">
            <a:avLst/>
          </a:prstGeom>
        </p:spPr>
        <p:txBody>
          <a:bodyPr vert="horz" lIns="45720" rIns="45720" anchor="t">
            <a:normAutofit fontScale="55000" lnSpcReduction="2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08/10/2013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727" y="1869707"/>
            <a:ext cx="8640064" cy="2301240"/>
          </a:xfrm>
        </p:spPr>
        <p:txBody>
          <a:bodyPr/>
          <a:lstStyle/>
          <a:p>
            <a:pPr algn="l"/>
            <a:r>
              <a:rPr lang="en-US" dirty="0" err="1" smtClean="0"/>
              <a:t>Présentation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727" y="1869707"/>
            <a:ext cx="8640064" cy="2301240"/>
          </a:xfrm>
        </p:spPr>
        <p:txBody>
          <a:bodyPr/>
          <a:lstStyle/>
          <a:p>
            <a:pPr algn="l"/>
            <a:r>
              <a:rPr lang="en-US" dirty="0" err="1" smtClean="0"/>
              <a:t>Evolupharm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1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727" y="1869707"/>
            <a:ext cx="8640064" cy="2301240"/>
          </a:xfrm>
        </p:spPr>
        <p:txBody>
          <a:bodyPr/>
          <a:lstStyle/>
          <a:p>
            <a:pPr algn="l"/>
            <a:r>
              <a:rPr lang="en-US" dirty="0" smtClean="0"/>
              <a:t>Mission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727" y="1869707"/>
            <a:ext cx="8640064" cy="2301240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727" y="1869707"/>
            <a:ext cx="8640064" cy="2301240"/>
          </a:xfrm>
        </p:spPr>
        <p:txBody>
          <a:bodyPr/>
          <a:lstStyle/>
          <a:p>
            <a:pPr algn="l"/>
            <a:r>
              <a:rPr lang="en-US" dirty="0" err="1" smtClean="0"/>
              <a:t>Remerciements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Best practices recruiting process 3 of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898531"/>
              </p:ext>
            </p:extLst>
          </p:nvPr>
        </p:nvGraphicFramePr>
        <p:xfrm>
          <a:off x="609600" y="1600200"/>
          <a:ext cx="10591800" cy="468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937"/>
                <a:gridCol w="8651863"/>
              </a:tblGrid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Issue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91440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Best practices to improve recruiting process ROI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91440" anchor="b" horzOverflow="overflow"/>
                </a:tc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</a:t>
                      </a:r>
                      <a:b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process</a:t>
                      </a:r>
                    </a:p>
                  </a:txBody>
                  <a:tcPr marR="137160" marT="91440" marB="137160" horzOverflow="overflow"/>
                </a:tc>
                <a:tc>
                  <a:txBody>
                    <a:bodyPr/>
                    <a:lstStyle>
                      <a:lvl1pPr marL="231775" indent="-231775"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460375" indent="-114300"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893888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200818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122488"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796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30368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940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9512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37160" marR="0" lvl="0" indent="-13716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Char char=""/>
                        <a:tabLst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Interview people involved in the recruiting process to understand the entire recruiting process.</a:t>
                      </a:r>
                    </a:p>
                    <a:p>
                      <a:pPr marL="137160" marR="0" lvl="0" indent="-13716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Char char=""/>
                        <a:tabLst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Offer models that can be modified to gain a clear picture.</a:t>
                      </a:r>
                    </a:p>
                    <a:p>
                      <a:pPr marL="137160" marR="0" lvl="0" indent="-13716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Char char=""/>
                        <a:tabLst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Offer solutions that optimize the process and, hence, ROI.</a:t>
                      </a:r>
                    </a:p>
                  </a:txBody>
                  <a:tcPr marL="137160" marR="137160" marT="91440" marB="137160" horzOverflow="overflow"/>
                </a:tc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Numbers not</a:t>
                      </a:r>
                      <a:b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believable</a:t>
                      </a:r>
                    </a:p>
                  </a:txBody>
                  <a:tcPr marL="137160" marR="137160" marT="91440" marB="137160" horzOverflow="overflow"/>
                </a:tc>
                <a:tc>
                  <a:txBody>
                    <a:bodyPr/>
                    <a:lstStyle>
                      <a:lvl1pPr marL="231775" indent="-231775"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460375" indent="-114300"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893888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200818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122488"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796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30368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940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9512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37160" marR="0" lvl="0" indent="-13716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Char char=""/>
                        <a:tabLst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before-and-after studies with customers as part of the justification process.</a:t>
                      </a:r>
                    </a:p>
                    <a:p>
                      <a:pPr marL="137160" marR="0" lvl="0" indent="-13716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Char char=""/>
                        <a:tabLst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study results as part of an aggregate data offering.</a:t>
                      </a:r>
                    </a:p>
                  </a:txBody>
                  <a:tcPr marL="137160" marR="137160" marT="91440" marB="137160" horzOverflow="overflow"/>
                </a:tc>
              </a:tr>
              <a:tr h="370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to help</a:t>
                      </a:r>
                      <a:b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executives sell</a:t>
                      </a:r>
                    </a:p>
                  </a:txBody>
                  <a:tcPr marL="137160" marR="137160" marT="91440" marB="137160" horzOverflow="overflow"/>
                </a:tc>
                <a:tc>
                  <a:txBody>
                    <a:bodyPr/>
                    <a:lstStyle>
                      <a:lvl1pPr marL="231775" indent="-231775" algn="l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5EA1C2"/>
                        </a:buClr>
                        <a:buSzPct val="75000"/>
                        <a:buFont typeface="Wingdings 3" panose="05040102010807070707" pitchFamily="18" charset="2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460375" indent="-114300" algn="l">
                        <a:spcBef>
                          <a:spcPct val="20000"/>
                        </a:spcBef>
                        <a:buClr>
                          <a:srgbClr val="5F5F5F"/>
                        </a:buClr>
                        <a:buSzPct val="65000"/>
                        <a:buFont typeface="Wingdings" panose="05000000000000000000" pitchFamily="2" charset="2"/>
                        <a:defRPr sz="21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893888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200818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122488" algn="l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796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30368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940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9512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37160" marR="0" lvl="0" indent="-13716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Char char=""/>
                        <a:tabLst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executive contact to understand key business issues.</a:t>
                      </a:r>
                    </a:p>
                    <a:p>
                      <a:pPr marL="137160" marR="0" lvl="0" indent="-13716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Char char=""/>
                        <a:tabLst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and offer logical ROI models that allow clients to enter their own data and determine the resulting impacts.</a:t>
                      </a:r>
                    </a:p>
                    <a:p>
                      <a:pPr marL="137160" marR="0" lvl="0" indent="-13716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>
                          <a:schemeClr val="accent1"/>
                        </a:buClr>
                        <a:buSzPct val="90000"/>
                        <a:buFont typeface="Wingdings 2"/>
                        <a:buChar char=""/>
                        <a:tabLst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models in word-processed or spreadsheet formats.</a:t>
                      </a:r>
                    </a:p>
                  </a:txBody>
                  <a:tcPr marL="137160" marR="137160" marT="91440" marB="137160" horzOverflow="overflow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Recruiting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4661" y="27463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CONTINUED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60547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TS103460547</Template>
  <TotalTime>0</TotalTime>
  <Words>130</Words>
  <Application>Microsoft Office PowerPoint</Application>
  <PresentationFormat>Custom</PresentationFormat>
  <Paragraphs>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TS103460547</vt:lpstr>
      <vt:lpstr> Soutenance de stage tek 3</vt:lpstr>
      <vt:lpstr>Présentation </vt:lpstr>
      <vt:lpstr>Evolupharm </vt:lpstr>
      <vt:lpstr>Mission </vt:lpstr>
      <vt:lpstr>Conclusion </vt:lpstr>
      <vt:lpstr>Remerciements </vt:lpstr>
      <vt:lpstr>Best Practices for Recruiting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2013-10-06T19:16:41Z</dcterms:created>
  <dcterms:modified xsi:type="dcterms:W3CDTF">2013-10-06T23:42:51Z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