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1"/>
  </p:sldMasterIdLst>
  <p:notesMasterIdLst>
    <p:notesMasterId r:id="rId33"/>
  </p:notesMasterIdLst>
  <p:sldIdLst>
    <p:sldId id="256" r:id="rId2"/>
    <p:sldId id="257" r:id="rId3"/>
    <p:sldId id="258" r:id="rId4"/>
    <p:sldId id="259" r:id="rId5"/>
    <p:sldId id="264" r:id="rId6"/>
    <p:sldId id="260" r:id="rId7"/>
    <p:sldId id="261" r:id="rId8"/>
    <p:sldId id="276" r:id="rId9"/>
    <p:sldId id="262" r:id="rId10"/>
    <p:sldId id="263" r:id="rId11"/>
    <p:sldId id="265" r:id="rId12"/>
    <p:sldId id="266" r:id="rId13"/>
    <p:sldId id="267" r:id="rId14"/>
    <p:sldId id="268" r:id="rId15"/>
    <p:sldId id="269" r:id="rId16"/>
    <p:sldId id="275" r:id="rId17"/>
    <p:sldId id="270" r:id="rId18"/>
    <p:sldId id="277" r:id="rId19"/>
    <p:sldId id="271" r:id="rId20"/>
    <p:sldId id="272" r:id="rId21"/>
    <p:sldId id="278" r:id="rId22"/>
    <p:sldId id="273" r:id="rId23"/>
    <p:sldId id="284" r:id="rId24"/>
    <p:sldId id="280" r:id="rId25"/>
    <p:sldId id="274" r:id="rId26"/>
    <p:sldId id="281" r:id="rId27"/>
    <p:sldId id="283" r:id="rId28"/>
    <p:sldId id="282" r:id="rId29"/>
    <p:sldId id="287"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3E1E"/>
    <a:srgbClr val="702F14"/>
    <a:srgbClr val="EEE6D9"/>
    <a:srgbClr val="EEDAAB"/>
    <a:srgbClr val="EEE1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09"/>
    <p:restoredTop sz="91950"/>
  </p:normalViewPr>
  <p:slideViewPr>
    <p:cSldViewPr snapToGrid="0" snapToObjects="1">
      <p:cViewPr>
        <p:scale>
          <a:sx n="75" d="100"/>
          <a:sy n="75" d="100"/>
        </p:scale>
        <p:origin x="-1040"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78983-71F1-7542-B98D-F6B15D7E99DA}" type="datetimeFigureOut">
              <a:rPr lang="en-US" smtClean="0"/>
              <a:t>10/14/18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6E52DB-5832-794A-9C5B-AA24226DC906}" type="slidenum">
              <a:rPr lang="en-US" smtClean="0"/>
              <a:t>‹#›</a:t>
            </a:fld>
            <a:endParaRPr lang="en-US" dirty="0"/>
          </a:p>
        </p:txBody>
      </p:sp>
    </p:spTree>
    <p:extLst>
      <p:ext uri="{BB962C8B-B14F-4D97-AF65-F5344CB8AC3E}">
        <p14:creationId xmlns:p14="http://schemas.microsoft.com/office/powerpoint/2010/main" val="1171072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2</a:t>
            </a:fld>
            <a:endParaRPr lang="en-US" dirty="0"/>
          </a:p>
        </p:txBody>
      </p:sp>
    </p:spTree>
    <p:extLst>
      <p:ext uri="{BB962C8B-B14F-4D97-AF65-F5344CB8AC3E}">
        <p14:creationId xmlns:p14="http://schemas.microsoft.com/office/powerpoint/2010/main" val="526487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11</a:t>
            </a:fld>
            <a:endParaRPr lang="en-US" dirty="0"/>
          </a:p>
        </p:txBody>
      </p:sp>
    </p:spTree>
    <p:extLst>
      <p:ext uri="{BB962C8B-B14F-4D97-AF65-F5344CB8AC3E}">
        <p14:creationId xmlns:p14="http://schemas.microsoft.com/office/powerpoint/2010/main" val="422772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12</a:t>
            </a:fld>
            <a:endParaRPr lang="en-US" dirty="0"/>
          </a:p>
        </p:txBody>
      </p:sp>
    </p:spTree>
    <p:extLst>
      <p:ext uri="{BB962C8B-B14F-4D97-AF65-F5344CB8AC3E}">
        <p14:creationId xmlns:p14="http://schemas.microsoft.com/office/powerpoint/2010/main" val="1495747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13</a:t>
            </a:fld>
            <a:endParaRPr lang="en-US" dirty="0"/>
          </a:p>
        </p:txBody>
      </p:sp>
    </p:spTree>
    <p:extLst>
      <p:ext uri="{BB962C8B-B14F-4D97-AF65-F5344CB8AC3E}">
        <p14:creationId xmlns:p14="http://schemas.microsoft.com/office/powerpoint/2010/main" val="791272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 more helpful than A</a:t>
            </a:r>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14</a:t>
            </a:fld>
            <a:endParaRPr lang="en-US" dirty="0"/>
          </a:p>
        </p:txBody>
      </p:sp>
    </p:spTree>
    <p:extLst>
      <p:ext uri="{BB962C8B-B14F-4D97-AF65-F5344CB8AC3E}">
        <p14:creationId xmlns:p14="http://schemas.microsoft.com/office/powerpoint/2010/main" val="1096506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15</a:t>
            </a:fld>
            <a:endParaRPr lang="en-US" dirty="0"/>
          </a:p>
        </p:txBody>
      </p:sp>
    </p:spTree>
    <p:extLst>
      <p:ext uri="{BB962C8B-B14F-4D97-AF65-F5344CB8AC3E}">
        <p14:creationId xmlns:p14="http://schemas.microsoft.com/office/powerpoint/2010/main" val="1072642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17</a:t>
            </a:fld>
            <a:endParaRPr lang="en-US" dirty="0"/>
          </a:p>
        </p:txBody>
      </p:sp>
    </p:spTree>
    <p:extLst>
      <p:ext uri="{BB962C8B-B14F-4D97-AF65-F5344CB8AC3E}">
        <p14:creationId xmlns:p14="http://schemas.microsoft.com/office/powerpoint/2010/main" val="666492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18</a:t>
            </a:fld>
            <a:endParaRPr lang="en-US" dirty="0"/>
          </a:p>
        </p:txBody>
      </p:sp>
    </p:spTree>
    <p:extLst>
      <p:ext uri="{BB962C8B-B14F-4D97-AF65-F5344CB8AC3E}">
        <p14:creationId xmlns:p14="http://schemas.microsoft.com/office/powerpoint/2010/main" val="729858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19</a:t>
            </a:fld>
            <a:endParaRPr lang="en-US" dirty="0"/>
          </a:p>
        </p:txBody>
      </p:sp>
    </p:spTree>
    <p:extLst>
      <p:ext uri="{BB962C8B-B14F-4D97-AF65-F5344CB8AC3E}">
        <p14:creationId xmlns:p14="http://schemas.microsoft.com/office/powerpoint/2010/main" val="729858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20</a:t>
            </a:fld>
            <a:endParaRPr lang="en-US" dirty="0"/>
          </a:p>
        </p:txBody>
      </p:sp>
    </p:spTree>
    <p:extLst>
      <p:ext uri="{BB962C8B-B14F-4D97-AF65-F5344CB8AC3E}">
        <p14:creationId xmlns:p14="http://schemas.microsoft.com/office/powerpoint/2010/main" val="2031866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21</a:t>
            </a:fld>
            <a:endParaRPr lang="en-US" dirty="0"/>
          </a:p>
        </p:txBody>
      </p:sp>
    </p:spTree>
    <p:extLst>
      <p:ext uri="{BB962C8B-B14F-4D97-AF65-F5344CB8AC3E}">
        <p14:creationId xmlns:p14="http://schemas.microsoft.com/office/powerpoint/2010/main" val="2031866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3</a:t>
            </a:fld>
            <a:endParaRPr lang="en-US" dirty="0"/>
          </a:p>
        </p:txBody>
      </p:sp>
    </p:spTree>
    <p:extLst>
      <p:ext uri="{BB962C8B-B14F-4D97-AF65-F5344CB8AC3E}">
        <p14:creationId xmlns:p14="http://schemas.microsoft.com/office/powerpoint/2010/main" val="183316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22</a:t>
            </a:fld>
            <a:endParaRPr lang="en-US" dirty="0"/>
          </a:p>
        </p:txBody>
      </p:sp>
    </p:spTree>
    <p:extLst>
      <p:ext uri="{BB962C8B-B14F-4D97-AF65-F5344CB8AC3E}">
        <p14:creationId xmlns:p14="http://schemas.microsoft.com/office/powerpoint/2010/main" val="1443781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23</a:t>
            </a:fld>
            <a:endParaRPr lang="en-US" dirty="0"/>
          </a:p>
        </p:txBody>
      </p:sp>
    </p:spTree>
    <p:extLst>
      <p:ext uri="{BB962C8B-B14F-4D97-AF65-F5344CB8AC3E}">
        <p14:creationId xmlns:p14="http://schemas.microsoft.com/office/powerpoint/2010/main" val="666492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24</a:t>
            </a:fld>
            <a:endParaRPr lang="en-US" dirty="0"/>
          </a:p>
        </p:txBody>
      </p:sp>
    </p:spTree>
    <p:extLst>
      <p:ext uri="{BB962C8B-B14F-4D97-AF65-F5344CB8AC3E}">
        <p14:creationId xmlns:p14="http://schemas.microsoft.com/office/powerpoint/2010/main" val="11607770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25</a:t>
            </a:fld>
            <a:endParaRPr lang="en-US" dirty="0"/>
          </a:p>
        </p:txBody>
      </p:sp>
    </p:spTree>
    <p:extLst>
      <p:ext uri="{BB962C8B-B14F-4D97-AF65-F5344CB8AC3E}">
        <p14:creationId xmlns:p14="http://schemas.microsoft.com/office/powerpoint/2010/main" val="1160777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26</a:t>
            </a:fld>
            <a:endParaRPr lang="en-US" dirty="0"/>
          </a:p>
        </p:txBody>
      </p:sp>
    </p:spTree>
    <p:extLst>
      <p:ext uri="{BB962C8B-B14F-4D97-AF65-F5344CB8AC3E}">
        <p14:creationId xmlns:p14="http://schemas.microsoft.com/office/powerpoint/2010/main" val="1160777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27</a:t>
            </a:fld>
            <a:endParaRPr lang="en-US" dirty="0"/>
          </a:p>
        </p:txBody>
      </p:sp>
    </p:spTree>
    <p:extLst>
      <p:ext uri="{BB962C8B-B14F-4D97-AF65-F5344CB8AC3E}">
        <p14:creationId xmlns:p14="http://schemas.microsoft.com/office/powerpoint/2010/main" val="11607770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intersection table is placed</a:t>
            </a:r>
            <a:r>
              <a:rPr lang="en-US" baseline="0" dirty="0" smtClean="0"/>
              <a:t> in the middle of a many to many relationship to hold the data that is common to the intersection of two entities.  It transforms the many to many into two one to many with the intersection table on the many side of both relationships.  For example, a rental table could be placed </a:t>
            </a:r>
            <a:r>
              <a:rPr lang="en-US" baseline="0" dirty="0" smtClean="0"/>
              <a:t>in between </a:t>
            </a:r>
            <a:r>
              <a:rPr lang="en-US" baseline="0" dirty="0" smtClean="0"/>
              <a:t>customers and videos.</a:t>
            </a:r>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28</a:t>
            </a:fld>
            <a:endParaRPr lang="en-US" dirty="0"/>
          </a:p>
        </p:txBody>
      </p:sp>
    </p:spTree>
    <p:extLst>
      <p:ext uri="{BB962C8B-B14F-4D97-AF65-F5344CB8AC3E}">
        <p14:creationId xmlns:p14="http://schemas.microsoft.com/office/powerpoint/2010/main" val="11607770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Thus the relationship becomes:</a:t>
            </a:r>
          </a:p>
          <a:p>
            <a:r>
              <a:rPr lang="en-US" sz="1200" kern="1200" dirty="0" smtClean="0">
                <a:solidFill>
                  <a:schemeClr val="tx1"/>
                </a:solidFill>
                <a:effectLst/>
                <a:latin typeface="+mn-lt"/>
                <a:ea typeface="+mn-ea"/>
                <a:cs typeface="+mn-cs"/>
              </a:rPr>
              <a:t>Customers can have many different rentals</a:t>
            </a:r>
          </a:p>
          <a:p>
            <a:r>
              <a:rPr lang="en-US" sz="1200" kern="1200" dirty="0" smtClean="0">
                <a:solidFill>
                  <a:schemeClr val="tx1"/>
                </a:solidFill>
                <a:effectLst/>
                <a:latin typeface="+mn-lt"/>
                <a:ea typeface="+mn-ea"/>
                <a:cs typeface="+mn-cs"/>
              </a:rPr>
              <a:t>A rental belongs to one customer</a:t>
            </a:r>
          </a:p>
          <a:p>
            <a:r>
              <a:rPr lang="en-US" sz="1200" kern="1200" dirty="0" smtClean="0">
                <a:solidFill>
                  <a:schemeClr val="tx1"/>
                </a:solidFill>
                <a:effectLst/>
                <a:latin typeface="+mn-lt"/>
                <a:ea typeface="+mn-ea"/>
                <a:cs typeface="+mn-cs"/>
              </a:rPr>
              <a:t>AND</a:t>
            </a:r>
          </a:p>
          <a:p>
            <a:r>
              <a:rPr lang="en-US" sz="1200" kern="1200" dirty="0" smtClean="0">
                <a:solidFill>
                  <a:schemeClr val="tx1"/>
                </a:solidFill>
                <a:effectLst/>
                <a:latin typeface="+mn-lt"/>
                <a:ea typeface="+mn-ea"/>
                <a:cs typeface="+mn-cs"/>
              </a:rPr>
              <a:t>A video can be rented many times</a:t>
            </a:r>
          </a:p>
          <a:p>
            <a:r>
              <a:rPr lang="en-US" sz="1200" kern="1200" smtClean="0">
                <a:solidFill>
                  <a:schemeClr val="tx1"/>
                </a:solidFill>
                <a:effectLst/>
                <a:latin typeface="+mn-lt"/>
                <a:ea typeface="+mn-ea"/>
                <a:cs typeface="+mn-cs"/>
              </a:rPr>
              <a:t>Many rentals can contain that video</a:t>
            </a:r>
          </a:p>
        </p:txBody>
      </p:sp>
      <p:sp>
        <p:nvSpPr>
          <p:cNvPr id="4" name="Slide Number Placeholder 3"/>
          <p:cNvSpPr>
            <a:spLocks noGrp="1"/>
          </p:cNvSpPr>
          <p:nvPr>
            <p:ph type="sldNum" sz="quarter" idx="10"/>
          </p:nvPr>
        </p:nvSpPr>
        <p:spPr/>
        <p:txBody>
          <a:bodyPr/>
          <a:lstStyle/>
          <a:p>
            <a:fld id="{396E52DB-5832-794A-9C5B-AA24226DC906}" type="slidenum">
              <a:rPr lang="en-US" smtClean="0"/>
              <a:t>29</a:t>
            </a:fld>
            <a:endParaRPr lang="en-US" dirty="0"/>
          </a:p>
        </p:txBody>
      </p:sp>
    </p:spTree>
    <p:extLst>
      <p:ext uri="{BB962C8B-B14F-4D97-AF65-F5344CB8AC3E}">
        <p14:creationId xmlns:p14="http://schemas.microsoft.com/office/powerpoint/2010/main" val="22682781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30</a:t>
            </a:fld>
            <a:endParaRPr lang="en-US" dirty="0"/>
          </a:p>
        </p:txBody>
      </p:sp>
    </p:spTree>
    <p:extLst>
      <p:ext uri="{BB962C8B-B14F-4D97-AF65-F5344CB8AC3E}">
        <p14:creationId xmlns:p14="http://schemas.microsoft.com/office/powerpoint/2010/main" val="2031866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31</a:t>
            </a:fld>
            <a:endParaRPr lang="en-US" dirty="0"/>
          </a:p>
        </p:txBody>
      </p:sp>
    </p:spTree>
    <p:extLst>
      <p:ext uri="{BB962C8B-B14F-4D97-AF65-F5344CB8AC3E}">
        <p14:creationId xmlns:p14="http://schemas.microsoft.com/office/powerpoint/2010/main" val="2031866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4</a:t>
            </a:fld>
            <a:endParaRPr lang="en-US" dirty="0"/>
          </a:p>
        </p:txBody>
      </p:sp>
    </p:spTree>
    <p:extLst>
      <p:ext uri="{BB962C8B-B14F-4D97-AF65-F5344CB8AC3E}">
        <p14:creationId xmlns:p14="http://schemas.microsoft.com/office/powerpoint/2010/main" val="884696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5</a:t>
            </a:fld>
            <a:endParaRPr lang="en-US" dirty="0"/>
          </a:p>
        </p:txBody>
      </p:sp>
    </p:spTree>
    <p:extLst>
      <p:ext uri="{BB962C8B-B14F-4D97-AF65-F5344CB8AC3E}">
        <p14:creationId xmlns:p14="http://schemas.microsoft.com/office/powerpoint/2010/main" val="1878642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Late Babylonian clay tablet: table of lunar longitudes. Contains a table for the daily change in the duration of the visibility of the moon on the thirty days of the month of the winter solstice according to the tradition of the city of Babylon.</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6</a:t>
            </a:fld>
            <a:endParaRPr lang="en-US" dirty="0"/>
          </a:p>
        </p:txBody>
      </p:sp>
    </p:spTree>
    <p:extLst>
      <p:ext uri="{BB962C8B-B14F-4D97-AF65-F5344CB8AC3E}">
        <p14:creationId xmlns:p14="http://schemas.microsoft.com/office/powerpoint/2010/main" val="1513268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7</a:t>
            </a:fld>
            <a:endParaRPr lang="en-US" dirty="0"/>
          </a:p>
        </p:txBody>
      </p:sp>
    </p:spTree>
    <p:extLst>
      <p:ext uri="{BB962C8B-B14F-4D97-AF65-F5344CB8AC3E}">
        <p14:creationId xmlns:p14="http://schemas.microsoft.com/office/powerpoint/2010/main" val="1385902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Hierarchical model, network model,</a:t>
            </a:r>
            <a:r>
              <a:rPr lang="en-US" baseline="0" dirty="0" smtClean="0"/>
              <a:t> problems with these systems – hierarchical, each child record could only have one parent, physical pointers from parent to child.  Network model – many paths for processing records which allows greater </a:t>
            </a:r>
            <a:r>
              <a:rPr lang="en-US" baseline="0" dirty="0" err="1" smtClean="0"/>
              <a:t>flexibliity</a:t>
            </a:r>
            <a:r>
              <a:rPr lang="en-US" baseline="0" dirty="0" smtClean="0"/>
              <a:t> but could get stuck in an infinite loop if you didn’t keep track of where they are in the database and how they got there.  Multiple ways to get to one destination and could easily get lost without an up-to-date map.  Both are inflexible – preconceived paths through the data.</a:t>
            </a:r>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8</a:t>
            </a:fld>
            <a:endParaRPr lang="en-US" dirty="0"/>
          </a:p>
        </p:txBody>
      </p:sp>
    </p:spTree>
    <p:extLst>
      <p:ext uri="{BB962C8B-B14F-4D97-AF65-F5344CB8AC3E}">
        <p14:creationId xmlns:p14="http://schemas.microsoft.com/office/powerpoint/2010/main" val="1385902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9</a:t>
            </a:fld>
            <a:endParaRPr lang="en-US" dirty="0"/>
          </a:p>
        </p:txBody>
      </p:sp>
    </p:spTree>
    <p:extLst>
      <p:ext uri="{BB962C8B-B14F-4D97-AF65-F5344CB8AC3E}">
        <p14:creationId xmlns:p14="http://schemas.microsoft.com/office/powerpoint/2010/main" val="983996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10</a:t>
            </a:fld>
            <a:endParaRPr lang="en-US" dirty="0"/>
          </a:p>
        </p:txBody>
      </p:sp>
    </p:spTree>
    <p:extLst>
      <p:ext uri="{BB962C8B-B14F-4D97-AF65-F5344CB8AC3E}">
        <p14:creationId xmlns:p14="http://schemas.microsoft.com/office/powerpoint/2010/main" val="22580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4B1F3F-AC43-084C-A8AD-F147FDB34025}" type="datetime1">
              <a:rPr lang="en-US" smtClean="0"/>
              <a:t>10/14/18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D72159-0418-AE40-83AC-0EA4C7352847}" type="slidenum">
              <a:rPr lang="en-US" smtClean="0"/>
              <a:t>‹#›</a:t>
            </a:fld>
            <a:endParaRPr lang="en-US" dirty="0"/>
          </a:p>
        </p:txBody>
      </p:sp>
    </p:spTree>
    <p:extLst>
      <p:ext uri="{BB962C8B-B14F-4D97-AF65-F5344CB8AC3E}">
        <p14:creationId xmlns:p14="http://schemas.microsoft.com/office/powerpoint/2010/main" val="119894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310067-C5C7-2244-BAEA-318DCA9BBCFA}" type="datetime1">
              <a:rPr lang="en-US" smtClean="0"/>
              <a:t>10/14/18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D72159-0418-AE40-83AC-0EA4C7352847}" type="slidenum">
              <a:rPr lang="en-US" smtClean="0"/>
              <a:t>‹#›</a:t>
            </a:fld>
            <a:endParaRPr lang="en-US" dirty="0"/>
          </a:p>
        </p:txBody>
      </p:sp>
    </p:spTree>
    <p:extLst>
      <p:ext uri="{BB962C8B-B14F-4D97-AF65-F5344CB8AC3E}">
        <p14:creationId xmlns:p14="http://schemas.microsoft.com/office/powerpoint/2010/main" val="13181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3D9C3E-E96A-A042-949C-893E3738ADCD}" type="datetime1">
              <a:rPr lang="en-US" smtClean="0"/>
              <a:t>10/14/18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D72159-0418-AE40-83AC-0EA4C7352847}" type="slidenum">
              <a:rPr lang="en-US" smtClean="0"/>
              <a:t>‹#›</a:t>
            </a:fld>
            <a:endParaRPr lang="en-US" dirty="0"/>
          </a:p>
        </p:txBody>
      </p:sp>
    </p:spTree>
    <p:extLst>
      <p:ext uri="{BB962C8B-B14F-4D97-AF65-F5344CB8AC3E}">
        <p14:creationId xmlns:p14="http://schemas.microsoft.com/office/powerpoint/2010/main" val="1406964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F4581-5C55-6C42-82ED-F84960E9B10B}" type="datetime1">
              <a:rPr lang="en-US" smtClean="0"/>
              <a:t>10/14/18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D72159-0418-AE40-83AC-0EA4C7352847}" type="slidenum">
              <a:rPr lang="en-US" smtClean="0"/>
              <a:t>‹#›</a:t>
            </a:fld>
            <a:endParaRPr lang="en-US" dirty="0"/>
          </a:p>
        </p:txBody>
      </p:sp>
    </p:spTree>
    <p:extLst>
      <p:ext uri="{BB962C8B-B14F-4D97-AF65-F5344CB8AC3E}">
        <p14:creationId xmlns:p14="http://schemas.microsoft.com/office/powerpoint/2010/main" val="746293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61D91D-AD9D-B84C-9DF8-3688CAA86375}" type="datetime1">
              <a:rPr lang="en-US" smtClean="0"/>
              <a:t>10/14/18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D72159-0418-AE40-83AC-0EA4C7352847}" type="slidenum">
              <a:rPr lang="en-US" smtClean="0"/>
              <a:t>‹#›</a:t>
            </a:fld>
            <a:endParaRPr lang="en-US" dirty="0"/>
          </a:p>
        </p:txBody>
      </p:sp>
    </p:spTree>
    <p:extLst>
      <p:ext uri="{BB962C8B-B14F-4D97-AF65-F5344CB8AC3E}">
        <p14:creationId xmlns:p14="http://schemas.microsoft.com/office/powerpoint/2010/main" val="164734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2E8908-B0F8-934D-ACD2-7CC60AE849F8}" type="datetime1">
              <a:rPr lang="en-US" smtClean="0"/>
              <a:t>10/14/18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D72159-0418-AE40-83AC-0EA4C7352847}" type="slidenum">
              <a:rPr lang="en-US" smtClean="0"/>
              <a:t>‹#›</a:t>
            </a:fld>
            <a:endParaRPr lang="en-US" dirty="0"/>
          </a:p>
        </p:txBody>
      </p:sp>
    </p:spTree>
    <p:extLst>
      <p:ext uri="{BB962C8B-B14F-4D97-AF65-F5344CB8AC3E}">
        <p14:creationId xmlns:p14="http://schemas.microsoft.com/office/powerpoint/2010/main" val="1611381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FA228E-17C2-C84A-98DE-4609005AF18B}" type="datetime1">
              <a:rPr lang="en-US" smtClean="0"/>
              <a:t>10/14/18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ED72159-0418-AE40-83AC-0EA4C7352847}" type="slidenum">
              <a:rPr lang="en-US" smtClean="0"/>
              <a:t>‹#›</a:t>
            </a:fld>
            <a:endParaRPr lang="en-US" dirty="0"/>
          </a:p>
        </p:txBody>
      </p:sp>
    </p:spTree>
    <p:extLst>
      <p:ext uri="{BB962C8B-B14F-4D97-AF65-F5344CB8AC3E}">
        <p14:creationId xmlns:p14="http://schemas.microsoft.com/office/powerpoint/2010/main" val="57167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70F507-793C-9746-8780-1C6204BD1C4F}" type="datetime1">
              <a:rPr lang="en-US" smtClean="0"/>
              <a:t>10/14/18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ED72159-0418-AE40-83AC-0EA4C7352847}" type="slidenum">
              <a:rPr lang="en-US" smtClean="0"/>
              <a:t>‹#›</a:t>
            </a:fld>
            <a:endParaRPr lang="en-US" dirty="0"/>
          </a:p>
        </p:txBody>
      </p:sp>
    </p:spTree>
    <p:extLst>
      <p:ext uri="{BB962C8B-B14F-4D97-AF65-F5344CB8AC3E}">
        <p14:creationId xmlns:p14="http://schemas.microsoft.com/office/powerpoint/2010/main" val="27968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A8AFA-47B5-154E-B04C-01741A1498AF}" type="datetime1">
              <a:rPr lang="en-US" smtClean="0"/>
              <a:t>10/14/18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ED72159-0418-AE40-83AC-0EA4C7352847}" type="slidenum">
              <a:rPr lang="en-US" smtClean="0"/>
              <a:t>‹#›</a:t>
            </a:fld>
            <a:endParaRPr lang="en-US" dirty="0"/>
          </a:p>
        </p:txBody>
      </p:sp>
    </p:spTree>
    <p:extLst>
      <p:ext uri="{BB962C8B-B14F-4D97-AF65-F5344CB8AC3E}">
        <p14:creationId xmlns:p14="http://schemas.microsoft.com/office/powerpoint/2010/main" val="1993558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F5DBCA-FE5E-1E49-BBBB-E8BA81D93148}" type="datetime1">
              <a:rPr lang="en-US" smtClean="0"/>
              <a:t>10/14/18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D72159-0418-AE40-83AC-0EA4C7352847}" type="slidenum">
              <a:rPr lang="en-US" smtClean="0"/>
              <a:t>‹#›</a:t>
            </a:fld>
            <a:endParaRPr lang="en-US" dirty="0"/>
          </a:p>
        </p:txBody>
      </p:sp>
    </p:spTree>
    <p:extLst>
      <p:ext uri="{BB962C8B-B14F-4D97-AF65-F5344CB8AC3E}">
        <p14:creationId xmlns:p14="http://schemas.microsoft.com/office/powerpoint/2010/main" val="70490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8865C8-8B67-DE4B-BAD5-4351E1083EDC}" type="datetime1">
              <a:rPr lang="en-US" smtClean="0"/>
              <a:t>10/14/18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D72159-0418-AE40-83AC-0EA4C7352847}" type="slidenum">
              <a:rPr lang="en-US" smtClean="0"/>
              <a:t>‹#›</a:t>
            </a:fld>
            <a:endParaRPr lang="en-US" dirty="0"/>
          </a:p>
        </p:txBody>
      </p:sp>
    </p:spTree>
    <p:extLst>
      <p:ext uri="{BB962C8B-B14F-4D97-AF65-F5344CB8AC3E}">
        <p14:creationId xmlns:p14="http://schemas.microsoft.com/office/powerpoint/2010/main" val="18680515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6D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DAF1A-F624-B245-97B7-FA412E03E3B8}" type="datetime1">
              <a:rPr lang="en-US" smtClean="0"/>
              <a:t>10/14/18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72159-0418-AE40-83AC-0EA4C7352847}" type="slidenum">
              <a:rPr lang="en-US" smtClean="0"/>
              <a:t>‹#›</a:t>
            </a:fld>
            <a:endParaRPr lang="en-US" dirty="0"/>
          </a:p>
        </p:txBody>
      </p:sp>
    </p:spTree>
    <p:extLst>
      <p:ext uri="{BB962C8B-B14F-4D97-AF65-F5344CB8AC3E}">
        <p14:creationId xmlns:p14="http://schemas.microsoft.com/office/powerpoint/2010/main" val="110428706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hyperlink" Target="http://www.amazon.com/The-Power-Habit-What-Business/dp/1400069289/ref=sr_1_1?ie=UTF8&amp;qid=1355257104&amp;sr=8-1&amp;keywords=power+of+habit" TargetMode="External"/><Relationship Id="rId4" Type="http://schemas.openxmlformats.org/officeDocument/2006/relationships/image" Target="../media/image2.png"/><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9.jpg"/><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0.jp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1.jpg"/><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jpg"/><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334000"/>
            <a:ext cx="12192000" cy="1295400"/>
          </a:xfrm>
        </p:spPr>
        <p:txBody>
          <a:bodyPr>
            <a:noAutofit/>
          </a:bodyPr>
          <a:lstStyle/>
          <a:p>
            <a:r>
              <a:rPr lang="en-US" sz="4400" b="1" dirty="0" smtClean="0">
                <a:solidFill>
                  <a:srgbClr val="702F14"/>
                </a:solidFill>
              </a:rPr>
              <a:t> Intro to Databases</a:t>
            </a:r>
          </a:p>
          <a:p>
            <a:r>
              <a:rPr lang="en-US" sz="4400" b="1" dirty="0" smtClean="0">
                <a:solidFill>
                  <a:srgbClr val="702F14"/>
                </a:solidFill>
              </a:rPr>
              <a:t>Session 1</a:t>
            </a:r>
            <a:endParaRPr lang="en-US" sz="4400" b="1" dirty="0">
              <a:solidFill>
                <a:srgbClr val="702F14"/>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8560" y="500380"/>
            <a:ext cx="4754880" cy="4745987"/>
          </a:xfrm>
          <a:prstGeom prst="rect">
            <a:avLst/>
          </a:prstGeom>
        </p:spPr>
      </p:pic>
    </p:spTree>
    <p:extLst>
      <p:ext uri="{BB962C8B-B14F-4D97-AF65-F5344CB8AC3E}">
        <p14:creationId xmlns:p14="http://schemas.microsoft.com/office/powerpoint/2010/main" val="5667327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lstStyle/>
          <a:p>
            <a:r>
              <a:rPr lang="en-US" b="1" dirty="0" smtClean="0">
                <a:solidFill>
                  <a:srgbClr val="9B3E1E"/>
                </a:solidFill>
                <a:latin typeface="+mn-lt"/>
              </a:rPr>
              <a:t>What is Data Modeling?</a:t>
            </a:r>
            <a:endParaRPr lang="en-US" b="1" dirty="0">
              <a:solidFill>
                <a:srgbClr val="9B3E1E"/>
              </a:solidFill>
              <a:latin typeface="+mn-lt"/>
            </a:endParaRPr>
          </a:p>
        </p:txBody>
      </p:sp>
      <p:sp>
        <p:nvSpPr>
          <p:cNvPr id="3" name="Vertical Text Placeholder 2"/>
          <p:cNvSpPr>
            <a:spLocks noGrp="1"/>
          </p:cNvSpPr>
          <p:nvPr>
            <p:ph type="body" orient="vert" idx="1"/>
          </p:nvPr>
        </p:nvSpPr>
        <p:spPr/>
        <p:txBody>
          <a:bodyPr vert="horz">
            <a:normAutofit/>
          </a:bodyPr>
          <a:lstStyle/>
          <a:p>
            <a:r>
              <a:rPr lang="en-US" dirty="0">
                <a:solidFill>
                  <a:srgbClr val="9B3E1E"/>
                </a:solidFill>
              </a:rPr>
              <a:t>First step in database design and object oriented programming</a:t>
            </a:r>
          </a:p>
          <a:p>
            <a:r>
              <a:rPr lang="en-US" dirty="0" smtClean="0">
                <a:solidFill>
                  <a:srgbClr val="9B3E1E"/>
                </a:solidFill>
              </a:rPr>
              <a:t>Goal </a:t>
            </a:r>
            <a:r>
              <a:rPr lang="en-US" dirty="0">
                <a:solidFill>
                  <a:srgbClr val="9B3E1E"/>
                </a:solidFill>
              </a:rPr>
              <a:t>is to create a conceptual model of how data relate to each other</a:t>
            </a:r>
          </a:p>
          <a:p>
            <a:r>
              <a:rPr lang="en-US" dirty="0" smtClean="0">
                <a:solidFill>
                  <a:srgbClr val="9B3E1E"/>
                </a:solidFill>
              </a:rPr>
              <a:t>Exploratory </a:t>
            </a:r>
            <a:r>
              <a:rPr lang="en-US" dirty="0">
                <a:solidFill>
                  <a:srgbClr val="9B3E1E"/>
                </a:solidFill>
              </a:rPr>
              <a:t>process that progresses from:</a:t>
            </a:r>
          </a:p>
          <a:p>
            <a:pPr lvl="1" fontAlgn="base"/>
            <a:r>
              <a:rPr lang="en-US" b="1" dirty="0">
                <a:solidFill>
                  <a:srgbClr val="9B3E1E"/>
                </a:solidFill>
              </a:rPr>
              <a:t>Conceptual Models - high level domain models</a:t>
            </a:r>
          </a:p>
          <a:p>
            <a:pPr lvl="1" fontAlgn="base"/>
            <a:r>
              <a:rPr lang="en-US" b="1" dirty="0">
                <a:solidFill>
                  <a:srgbClr val="9B3E1E"/>
                </a:solidFill>
              </a:rPr>
              <a:t>Logical Data Models - describe logical entities and relationships</a:t>
            </a:r>
          </a:p>
          <a:p>
            <a:pPr lvl="1" fontAlgn="base"/>
            <a:r>
              <a:rPr lang="en-US" dirty="0">
                <a:solidFill>
                  <a:srgbClr val="9B3E1E"/>
                </a:solidFill>
              </a:rPr>
              <a:t>Physical Data Models - used to design internal database schemas</a:t>
            </a:r>
          </a:p>
          <a:p>
            <a:endParaRPr lang="en-US" dirty="0">
              <a:solidFill>
                <a:srgbClr val="9B3E1E"/>
              </a:solidFill>
            </a:endParaRPr>
          </a:p>
        </p:txBody>
      </p:sp>
    </p:spTree>
    <p:extLst>
      <p:ext uri="{BB962C8B-B14F-4D97-AF65-F5344CB8AC3E}">
        <p14:creationId xmlns:p14="http://schemas.microsoft.com/office/powerpoint/2010/main" val="18582186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lstStyle/>
          <a:p>
            <a:r>
              <a:rPr lang="en-US" b="1" dirty="0" smtClean="0">
                <a:solidFill>
                  <a:srgbClr val="9B3E1E"/>
                </a:solidFill>
                <a:latin typeface="+mn-lt"/>
              </a:rPr>
              <a:t>Modeling real things</a:t>
            </a:r>
            <a:endParaRPr lang="en-US" b="1" dirty="0">
              <a:solidFill>
                <a:srgbClr val="9B3E1E"/>
              </a:solidFill>
              <a:latin typeface="+mn-lt"/>
            </a:endParaRPr>
          </a:p>
        </p:txBody>
      </p:sp>
      <p:pic>
        <p:nvPicPr>
          <p:cNvPr id="12" name="Content Placeholder 11" descr="16617-Tabby-cat-lying-white-background.jpg"/>
          <p:cNvPicPr>
            <a:picLocks noGrp="1" noChangeAspect="1"/>
          </p:cNvPicPr>
          <p:nvPr>
            <p:ph idx="1"/>
          </p:nvPr>
        </p:nvPicPr>
        <p:blipFill>
          <a:blip r:embed="rId4">
            <a:extLst>
              <a:ext uri="{28A0092B-C50C-407E-A947-70E740481C1C}">
                <a14:useLocalDpi xmlns:a14="http://schemas.microsoft.com/office/drawing/2010/main" val="0"/>
              </a:ext>
            </a:extLst>
          </a:blip>
          <a:srcRect t="4744" b="4744"/>
          <a:stretch>
            <a:fillRect/>
          </a:stretch>
        </p:blipFill>
        <p:spPr>
          <a:xfrm>
            <a:off x="1007533" y="1825625"/>
            <a:ext cx="10202333" cy="4221709"/>
          </a:xfrm>
        </p:spPr>
      </p:pic>
      <p:sp>
        <p:nvSpPr>
          <p:cNvPr id="13" name="TextBox 12"/>
          <p:cNvSpPr txBox="1"/>
          <p:nvPr/>
        </p:nvSpPr>
        <p:spPr>
          <a:xfrm>
            <a:off x="1227668" y="2132307"/>
            <a:ext cx="2926832" cy="1477328"/>
          </a:xfrm>
          <a:prstGeom prst="rect">
            <a:avLst/>
          </a:prstGeom>
          <a:noFill/>
        </p:spPr>
        <p:txBody>
          <a:bodyPr wrap="square" rtlCol="0">
            <a:spAutoFit/>
          </a:bodyPr>
          <a:lstStyle/>
          <a:p>
            <a:r>
              <a:rPr lang="en-US" dirty="0" smtClean="0">
                <a:solidFill>
                  <a:srgbClr val="9B3E1E"/>
                </a:solidFill>
              </a:rPr>
              <a:t>“age”: 4</a:t>
            </a:r>
          </a:p>
          <a:p>
            <a:r>
              <a:rPr lang="en-US" dirty="0" smtClean="0">
                <a:solidFill>
                  <a:srgbClr val="9B3E1E"/>
                </a:solidFill>
              </a:rPr>
              <a:t>“dob”:3/1/2013</a:t>
            </a:r>
          </a:p>
          <a:p>
            <a:r>
              <a:rPr lang="en-US" dirty="0" smtClean="0">
                <a:solidFill>
                  <a:srgbClr val="9B3E1E"/>
                </a:solidFill>
              </a:rPr>
              <a:t>“sex”: female</a:t>
            </a:r>
          </a:p>
          <a:p>
            <a:r>
              <a:rPr lang="en-US" dirty="0" smtClean="0">
                <a:solidFill>
                  <a:srgbClr val="9B3E1E"/>
                </a:solidFill>
              </a:rPr>
              <a:t>“weight”: 7 </a:t>
            </a:r>
            <a:r>
              <a:rPr lang="en-US" dirty="0" err="1" smtClean="0">
                <a:solidFill>
                  <a:srgbClr val="9B3E1E"/>
                </a:solidFill>
              </a:rPr>
              <a:t>lbs</a:t>
            </a:r>
            <a:endParaRPr lang="en-US" dirty="0" smtClean="0">
              <a:solidFill>
                <a:srgbClr val="9B3E1E"/>
              </a:solidFill>
            </a:endParaRPr>
          </a:p>
          <a:p>
            <a:r>
              <a:rPr lang="en-US" dirty="0" smtClean="0">
                <a:solidFill>
                  <a:srgbClr val="9B3E1E"/>
                </a:solidFill>
              </a:rPr>
              <a:t>“spayed”: True</a:t>
            </a:r>
            <a:endParaRPr lang="en-US" dirty="0">
              <a:solidFill>
                <a:srgbClr val="9B3E1E"/>
              </a:solidFill>
            </a:endParaRPr>
          </a:p>
        </p:txBody>
      </p:sp>
      <p:sp>
        <p:nvSpPr>
          <p:cNvPr id="10" name="TextBox 9"/>
          <p:cNvSpPr txBox="1"/>
          <p:nvPr/>
        </p:nvSpPr>
        <p:spPr>
          <a:xfrm>
            <a:off x="8788400" y="100982"/>
            <a:ext cx="2743200" cy="2031325"/>
          </a:xfrm>
          <a:prstGeom prst="rect">
            <a:avLst/>
          </a:prstGeom>
          <a:noFill/>
        </p:spPr>
        <p:txBody>
          <a:bodyPr wrap="square" rtlCol="0">
            <a:spAutoFit/>
          </a:bodyPr>
          <a:lstStyle/>
          <a:p>
            <a:r>
              <a:rPr lang="en-US" dirty="0" smtClean="0">
                <a:solidFill>
                  <a:srgbClr val="9B3E1E"/>
                </a:solidFill>
                <a:latin typeface="Arial"/>
                <a:cs typeface="Arial"/>
              </a:rPr>
              <a:t>“name”: Tabitha</a:t>
            </a:r>
          </a:p>
          <a:p>
            <a:r>
              <a:rPr lang="en-US" dirty="0" smtClean="0">
                <a:solidFill>
                  <a:srgbClr val="9B3E1E"/>
                </a:solidFill>
                <a:latin typeface="Arial"/>
                <a:cs typeface="Arial"/>
              </a:rPr>
              <a:t>“breed”: tabby</a:t>
            </a:r>
          </a:p>
          <a:p>
            <a:r>
              <a:rPr lang="en-US" dirty="0" smtClean="0">
                <a:solidFill>
                  <a:srgbClr val="9B3E1E"/>
                </a:solidFill>
                <a:latin typeface="Arial"/>
                <a:cs typeface="Arial"/>
              </a:rPr>
              <a:t>“coat”: short hair</a:t>
            </a:r>
          </a:p>
          <a:p>
            <a:r>
              <a:rPr lang="en-US" dirty="0" smtClean="0">
                <a:solidFill>
                  <a:srgbClr val="9B3E1E"/>
                </a:solidFill>
                <a:latin typeface="Arial"/>
                <a:cs typeface="Arial"/>
              </a:rPr>
              <a:t>“color”: striped</a:t>
            </a:r>
          </a:p>
          <a:p>
            <a:r>
              <a:rPr lang="en-US" dirty="0" smtClean="0">
                <a:solidFill>
                  <a:srgbClr val="9B3E1E"/>
                </a:solidFill>
                <a:latin typeface="Arial"/>
                <a:cs typeface="Arial"/>
              </a:rPr>
              <a:t>“eye color”: yellow</a:t>
            </a:r>
          </a:p>
          <a:p>
            <a:r>
              <a:rPr lang="en-US" dirty="0" smtClean="0">
                <a:solidFill>
                  <a:srgbClr val="9B3E1E"/>
                </a:solidFill>
                <a:latin typeface="Arial"/>
                <a:cs typeface="Arial"/>
              </a:rPr>
              <a:t>“personality”: curious</a:t>
            </a:r>
          </a:p>
          <a:p>
            <a:endParaRPr lang="en-US" dirty="0">
              <a:solidFill>
                <a:srgbClr val="9B3E1E"/>
              </a:solidFill>
            </a:endParaRPr>
          </a:p>
        </p:txBody>
      </p:sp>
      <p:sp>
        <p:nvSpPr>
          <p:cNvPr id="14" name="TextBox 13"/>
          <p:cNvSpPr txBox="1"/>
          <p:nvPr/>
        </p:nvSpPr>
        <p:spPr>
          <a:xfrm>
            <a:off x="4690533" y="6097601"/>
            <a:ext cx="6282266" cy="369332"/>
          </a:xfrm>
          <a:prstGeom prst="rect">
            <a:avLst/>
          </a:prstGeom>
          <a:noFill/>
        </p:spPr>
        <p:txBody>
          <a:bodyPr wrap="square" rtlCol="0">
            <a:spAutoFit/>
          </a:bodyPr>
          <a:lstStyle/>
          <a:p>
            <a:r>
              <a:rPr lang="en-US" dirty="0">
                <a:solidFill>
                  <a:srgbClr val="9B3E1E"/>
                </a:solidFill>
              </a:rPr>
              <a:t>http://</a:t>
            </a:r>
            <a:r>
              <a:rPr lang="en-US" dirty="0" err="1">
                <a:solidFill>
                  <a:srgbClr val="9B3E1E"/>
                </a:solidFill>
              </a:rPr>
              <a:t>www.warrenphotographic.co.uk</a:t>
            </a:r>
            <a:r>
              <a:rPr lang="en-US" dirty="0">
                <a:solidFill>
                  <a:srgbClr val="9B3E1E"/>
                </a:solidFill>
              </a:rPr>
              <a:t>/16617-tabby-cat-lying</a:t>
            </a:r>
          </a:p>
        </p:txBody>
      </p:sp>
    </p:spTree>
    <p:extLst>
      <p:ext uri="{BB962C8B-B14F-4D97-AF65-F5344CB8AC3E}">
        <p14:creationId xmlns:p14="http://schemas.microsoft.com/office/powerpoint/2010/main" val="173211823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lstStyle/>
          <a:p>
            <a:r>
              <a:rPr lang="en-US" b="1" dirty="0" smtClean="0">
                <a:solidFill>
                  <a:srgbClr val="9B3E1E"/>
                </a:solidFill>
                <a:latin typeface="+mn-lt"/>
              </a:rPr>
              <a:t>Kinds of data:</a:t>
            </a:r>
            <a:endParaRPr lang="en-US" b="1" dirty="0">
              <a:solidFill>
                <a:srgbClr val="9B3E1E"/>
              </a:solidFill>
              <a:latin typeface="+mn-lt"/>
            </a:endParaRPr>
          </a:p>
        </p:txBody>
      </p:sp>
      <p:sp>
        <p:nvSpPr>
          <p:cNvPr id="3" name="Vertical Text Placeholder 2"/>
          <p:cNvSpPr>
            <a:spLocks noGrp="1"/>
          </p:cNvSpPr>
          <p:nvPr>
            <p:ph type="body" orient="vert" idx="1"/>
          </p:nvPr>
        </p:nvSpPr>
        <p:spPr/>
        <p:txBody>
          <a:bodyPr vert="horz">
            <a:normAutofit/>
          </a:bodyPr>
          <a:lstStyle/>
          <a:p>
            <a:r>
              <a:rPr lang="en-US" sz="3600" dirty="0" smtClean="0">
                <a:solidFill>
                  <a:srgbClr val="9B3E1E"/>
                </a:solidFill>
              </a:rPr>
              <a:t>Strings </a:t>
            </a:r>
            <a:r>
              <a:rPr lang="en-US" sz="3600" dirty="0">
                <a:solidFill>
                  <a:srgbClr val="9B3E1E"/>
                </a:solidFill>
              </a:rPr>
              <a:t>(characters within quotes, "Hi my name is </a:t>
            </a:r>
            <a:r>
              <a:rPr lang="en-US" sz="3600" dirty="0" smtClean="0">
                <a:solidFill>
                  <a:srgbClr val="9B3E1E"/>
                </a:solidFill>
              </a:rPr>
              <a:t>Beth.</a:t>
            </a:r>
            <a:r>
              <a:rPr lang="en-US" sz="3600" dirty="0">
                <a:solidFill>
                  <a:srgbClr val="9B3E1E"/>
                </a:solidFill>
              </a:rPr>
              <a:t>")</a:t>
            </a:r>
          </a:p>
          <a:p>
            <a:r>
              <a:rPr lang="en-US" sz="3600" dirty="0" smtClean="0">
                <a:solidFill>
                  <a:srgbClr val="9B3E1E"/>
                </a:solidFill>
              </a:rPr>
              <a:t>Numbers </a:t>
            </a:r>
            <a:r>
              <a:rPr lang="en-US" sz="3600" dirty="0">
                <a:solidFill>
                  <a:srgbClr val="9B3E1E"/>
                </a:solidFill>
              </a:rPr>
              <a:t>(numeral characters - 1, 3, 27, 49)</a:t>
            </a:r>
          </a:p>
          <a:p>
            <a:r>
              <a:rPr lang="en-US" sz="3600" dirty="0" smtClean="0">
                <a:solidFill>
                  <a:srgbClr val="9B3E1E"/>
                </a:solidFill>
              </a:rPr>
              <a:t>Boolean </a:t>
            </a:r>
            <a:r>
              <a:rPr lang="en-US" sz="3600" dirty="0">
                <a:solidFill>
                  <a:srgbClr val="9B3E1E"/>
                </a:solidFill>
              </a:rPr>
              <a:t>(true or false)</a:t>
            </a:r>
          </a:p>
          <a:p>
            <a:r>
              <a:rPr lang="en-US" sz="3600" dirty="0" smtClean="0">
                <a:solidFill>
                  <a:srgbClr val="9B3E1E"/>
                </a:solidFill>
              </a:rPr>
              <a:t>Arrays</a:t>
            </a:r>
            <a:r>
              <a:rPr lang="en-US" sz="3600" dirty="0">
                <a:solidFill>
                  <a:srgbClr val="9B3E1E"/>
                </a:solidFill>
              </a:rPr>
              <a:t>(Lists of anything ["Hello", 27, "Arugula"])</a:t>
            </a:r>
          </a:p>
          <a:p>
            <a:r>
              <a:rPr lang="en-US" sz="3600" dirty="0" smtClean="0">
                <a:solidFill>
                  <a:srgbClr val="9B3E1E"/>
                </a:solidFill>
              </a:rPr>
              <a:t>Objects </a:t>
            </a:r>
            <a:r>
              <a:rPr lang="en-US" sz="3600" dirty="0">
                <a:solidFill>
                  <a:srgbClr val="9B3E1E"/>
                </a:solidFill>
              </a:rPr>
              <a:t>(key-value pairs</a:t>
            </a:r>
            <a:r>
              <a:rPr lang="en-US" sz="3600" dirty="0" smtClean="0">
                <a:solidFill>
                  <a:srgbClr val="9B3E1E"/>
                </a:solidFill>
              </a:rPr>
              <a:t>)</a:t>
            </a:r>
          </a:p>
          <a:p>
            <a:endParaRPr lang="en-US" sz="3600" dirty="0">
              <a:solidFill>
                <a:srgbClr val="9B3E1E"/>
              </a:solidFill>
            </a:endParaRPr>
          </a:p>
          <a:p>
            <a:pPr marL="0" indent="0">
              <a:buNone/>
            </a:pPr>
            <a:endParaRPr lang="en-US" sz="3600" dirty="0">
              <a:solidFill>
                <a:srgbClr val="9B3E1E"/>
              </a:solidFill>
            </a:endParaRPr>
          </a:p>
          <a:p>
            <a:endParaRPr lang="en-US" sz="3600" dirty="0">
              <a:solidFill>
                <a:srgbClr val="9B3E1E"/>
              </a:solidFill>
            </a:endParaRPr>
          </a:p>
        </p:txBody>
      </p:sp>
    </p:spTree>
    <p:extLst>
      <p:ext uri="{BB962C8B-B14F-4D97-AF65-F5344CB8AC3E}">
        <p14:creationId xmlns:p14="http://schemas.microsoft.com/office/powerpoint/2010/main" val="55628559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lstStyle/>
          <a:p>
            <a:r>
              <a:rPr lang="en-US" b="1" dirty="0" smtClean="0">
                <a:solidFill>
                  <a:srgbClr val="9B3E1E"/>
                </a:solidFill>
                <a:latin typeface="+mn-lt"/>
              </a:rPr>
              <a:t>Methods of Storing</a:t>
            </a:r>
            <a:endParaRPr lang="en-US" b="1" dirty="0">
              <a:solidFill>
                <a:srgbClr val="9B3E1E"/>
              </a:solidFill>
              <a:latin typeface="+mn-lt"/>
            </a:endParaRPr>
          </a:p>
        </p:txBody>
      </p:sp>
      <p:sp>
        <p:nvSpPr>
          <p:cNvPr id="3" name="Vertical Text Placeholder 2"/>
          <p:cNvSpPr>
            <a:spLocks noGrp="1"/>
          </p:cNvSpPr>
          <p:nvPr>
            <p:ph type="body" orient="vert" idx="1"/>
          </p:nvPr>
        </p:nvSpPr>
        <p:spPr/>
        <p:txBody>
          <a:bodyPr vert="horz">
            <a:normAutofit/>
          </a:bodyPr>
          <a:lstStyle/>
          <a:p>
            <a:r>
              <a:rPr lang="en-US" sz="3600" dirty="0" smtClean="0">
                <a:solidFill>
                  <a:srgbClr val="9B3E1E"/>
                </a:solidFill>
              </a:rPr>
              <a:t>Plain </a:t>
            </a:r>
            <a:r>
              <a:rPr lang="en-US" sz="3600" dirty="0">
                <a:solidFill>
                  <a:srgbClr val="9B3E1E"/>
                </a:solidFill>
              </a:rPr>
              <a:t>Text (.txt)</a:t>
            </a:r>
          </a:p>
          <a:p>
            <a:r>
              <a:rPr lang="en-US" sz="3600" dirty="0" smtClean="0">
                <a:solidFill>
                  <a:srgbClr val="9B3E1E"/>
                </a:solidFill>
              </a:rPr>
              <a:t>CSV </a:t>
            </a:r>
            <a:r>
              <a:rPr lang="en-US" sz="3600" dirty="0">
                <a:solidFill>
                  <a:srgbClr val="9B3E1E"/>
                </a:solidFill>
              </a:rPr>
              <a:t>(.</a:t>
            </a:r>
            <a:r>
              <a:rPr lang="en-US" sz="3600" dirty="0" err="1">
                <a:solidFill>
                  <a:srgbClr val="9B3E1E"/>
                </a:solidFill>
              </a:rPr>
              <a:t>csv</a:t>
            </a:r>
            <a:r>
              <a:rPr lang="en-US" sz="3600" dirty="0">
                <a:solidFill>
                  <a:srgbClr val="9B3E1E"/>
                </a:solidFill>
              </a:rPr>
              <a:t>)</a:t>
            </a:r>
          </a:p>
          <a:p>
            <a:r>
              <a:rPr lang="en-US" sz="3600" dirty="0" smtClean="0">
                <a:solidFill>
                  <a:srgbClr val="9B3E1E"/>
                </a:solidFill>
              </a:rPr>
              <a:t>JSON </a:t>
            </a:r>
            <a:r>
              <a:rPr lang="en-US" sz="3600" dirty="0">
                <a:solidFill>
                  <a:srgbClr val="9B3E1E"/>
                </a:solidFill>
              </a:rPr>
              <a:t>(JavaScript Object Notation)</a:t>
            </a:r>
          </a:p>
          <a:p>
            <a:r>
              <a:rPr lang="en-US" sz="3600" b="1" dirty="0" smtClean="0">
                <a:solidFill>
                  <a:srgbClr val="9B3E1E"/>
                </a:solidFill>
              </a:rPr>
              <a:t>Relational </a:t>
            </a:r>
            <a:r>
              <a:rPr lang="en-US" sz="3600" b="1" dirty="0">
                <a:solidFill>
                  <a:srgbClr val="9B3E1E"/>
                </a:solidFill>
              </a:rPr>
              <a:t>Database (SQL, Oracle)</a:t>
            </a:r>
          </a:p>
          <a:p>
            <a:r>
              <a:rPr lang="en-US" sz="3600" dirty="0" smtClean="0">
                <a:solidFill>
                  <a:srgbClr val="9B3E1E"/>
                </a:solidFill>
              </a:rPr>
              <a:t>Non</a:t>
            </a:r>
            <a:r>
              <a:rPr lang="en-US" sz="3600" dirty="0">
                <a:solidFill>
                  <a:srgbClr val="9B3E1E"/>
                </a:solidFill>
              </a:rPr>
              <a:t>-Relational Database </a:t>
            </a:r>
            <a:r>
              <a:rPr lang="en-US" sz="3600" dirty="0" smtClean="0">
                <a:solidFill>
                  <a:srgbClr val="9B3E1E"/>
                </a:solidFill>
              </a:rPr>
              <a:t>(</a:t>
            </a:r>
            <a:r>
              <a:rPr lang="en-US" sz="3600" dirty="0" err="1" smtClean="0">
                <a:solidFill>
                  <a:srgbClr val="9B3E1E"/>
                </a:solidFill>
              </a:rPr>
              <a:t>Flatfile</a:t>
            </a:r>
            <a:r>
              <a:rPr lang="en-US" sz="3600" dirty="0" smtClean="0">
                <a:solidFill>
                  <a:srgbClr val="9B3E1E"/>
                </a:solidFill>
              </a:rPr>
              <a:t>, </a:t>
            </a:r>
            <a:r>
              <a:rPr lang="en-US" sz="3600" dirty="0" err="1" smtClean="0">
                <a:solidFill>
                  <a:srgbClr val="9B3E1E"/>
                </a:solidFill>
              </a:rPr>
              <a:t>MongoDB</a:t>
            </a:r>
            <a:r>
              <a:rPr lang="en-US" sz="3600" dirty="0">
                <a:solidFill>
                  <a:srgbClr val="9B3E1E"/>
                </a:solidFill>
              </a:rPr>
              <a:t>, </a:t>
            </a:r>
            <a:r>
              <a:rPr lang="en-US" sz="3600" dirty="0" err="1" smtClean="0">
                <a:solidFill>
                  <a:srgbClr val="9B3E1E"/>
                </a:solidFill>
              </a:rPr>
              <a:t>etc</a:t>
            </a:r>
            <a:r>
              <a:rPr lang="en-US" sz="3600" dirty="0" smtClean="0">
                <a:solidFill>
                  <a:srgbClr val="9B3E1E"/>
                </a:solidFill>
              </a:rPr>
              <a:t>)</a:t>
            </a:r>
            <a:endParaRPr lang="en-US" sz="3600" dirty="0">
              <a:solidFill>
                <a:srgbClr val="9B3E1E"/>
              </a:solidFill>
            </a:endParaRPr>
          </a:p>
        </p:txBody>
      </p:sp>
    </p:spTree>
    <p:extLst>
      <p:ext uri="{BB962C8B-B14F-4D97-AF65-F5344CB8AC3E}">
        <p14:creationId xmlns:p14="http://schemas.microsoft.com/office/powerpoint/2010/main" val="56876545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533" y="-152400"/>
            <a:ext cx="10515600" cy="1325563"/>
          </a:xfrm>
        </p:spPr>
        <p:txBody>
          <a:bodyPr/>
          <a:lstStyle/>
          <a:p>
            <a:r>
              <a:rPr lang="en-US" b="1" dirty="0" smtClean="0">
                <a:solidFill>
                  <a:srgbClr val="9B3E1E"/>
                </a:solidFill>
                <a:latin typeface="+mn-lt"/>
              </a:rPr>
              <a:t>Structuring</a:t>
            </a:r>
            <a:endParaRPr lang="en-US" b="1" dirty="0">
              <a:solidFill>
                <a:srgbClr val="9B3E1E"/>
              </a:solidFill>
              <a:latin typeface="+mn-lt"/>
            </a:endParaRPr>
          </a:p>
        </p:txBody>
      </p:sp>
      <p:sp>
        <p:nvSpPr>
          <p:cNvPr id="3" name="Vertical Text Placeholder 2"/>
          <p:cNvSpPr>
            <a:spLocks noGrp="1"/>
          </p:cNvSpPr>
          <p:nvPr>
            <p:ph type="body" orient="vert" idx="4294967295"/>
          </p:nvPr>
        </p:nvSpPr>
        <p:spPr>
          <a:xfrm>
            <a:off x="1134533" y="1037696"/>
            <a:ext cx="10515600" cy="2586037"/>
          </a:xfrm>
          <a:solidFill>
            <a:schemeClr val="bg1"/>
          </a:solidFill>
          <a:ln>
            <a:solidFill>
              <a:srgbClr val="9B3E1E"/>
            </a:solidFill>
          </a:ln>
        </p:spPr>
        <p:txBody>
          <a:bodyPr vert="horz">
            <a:noAutofit/>
          </a:bodyPr>
          <a:lstStyle/>
          <a:p>
            <a:pPr marL="0" indent="0">
              <a:lnSpc>
                <a:spcPct val="70000"/>
              </a:lnSpc>
              <a:buNone/>
            </a:pPr>
            <a:r>
              <a:rPr lang="en-US" sz="1800" dirty="0">
                <a:latin typeface="Lucida Console"/>
                <a:cs typeface="Lucida Console"/>
              </a:rPr>
              <a:t>c</a:t>
            </a:r>
            <a:r>
              <a:rPr lang="en-US" sz="1800" dirty="0" smtClean="0">
                <a:latin typeface="Lucida Console"/>
                <a:cs typeface="Lucida Console"/>
              </a:rPr>
              <a:t>at = {</a:t>
            </a:r>
          </a:p>
          <a:p>
            <a:pPr marL="0" indent="0">
              <a:lnSpc>
                <a:spcPct val="70000"/>
              </a:lnSpc>
              <a:buNone/>
            </a:pPr>
            <a:r>
              <a:rPr lang="en-US" sz="1800" dirty="0" smtClean="0">
                <a:latin typeface="Lucida Console"/>
                <a:cs typeface="Lucida Console"/>
              </a:rPr>
              <a:t>“name”: “Tabitha”</a:t>
            </a:r>
            <a:endParaRPr lang="en-US" sz="1800" dirty="0">
              <a:latin typeface="Lucida Console"/>
              <a:cs typeface="Lucida Console"/>
            </a:endParaRPr>
          </a:p>
          <a:p>
            <a:pPr marL="0" indent="0">
              <a:lnSpc>
                <a:spcPct val="70000"/>
              </a:lnSpc>
              <a:buNone/>
            </a:pPr>
            <a:r>
              <a:rPr lang="en-US" sz="1800" dirty="0" smtClean="0">
                <a:latin typeface="Lucida Console"/>
                <a:cs typeface="Lucida Console"/>
              </a:rPr>
              <a:t>“breed”: “tabby”</a:t>
            </a:r>
            <a:endParaRPr lang="en-US" sz="1800" dirty="0">
              <a:latin typeface="Lucida Console"/>
              <a:cs typeface="Lucida Console"/>
            </a:endParaRPr>
          </a:p>
          <a:p>
            <a:pPr marL="0" indent="0">
              <a:lnSpc>
                <a:spcPct val="70000"/>
              </a:lnSpc>
              <a:buNone/>
            </a:pPr>
            <a:r>
              <a:rPr lang="en-US" sz="1800" dirty="0" smtClean="0">
                <a:latin typeface="Lucida Console"/>
                <a:cs typeface="Lucida Console"/>
              </a:rPr>
              <a:t>“coat”: “short hair”</a:t>
            </a:r>
            <a:endParaRPr lang="en-US" sz="1800" dirty="0">
              <a:latin typeface="Lucida Console"/>
              <a:cs typeface="Lucida Console"/>
            </a:endParaRPr>
          </a:p>
          <a:p>
            <a:pPr marL="0" indent="0">
              <a:lnSpc>
                <a:spcPct val="70000"/>
              </a:lnSpc>
              <a:buNone/>
            </a:pPr>
            <a:r>
              <a:rPr lang="en-US" sz="1800" dirty="0" smtClean="0">
                <a:latin typeface="Lucida Console"/>
                <a:cs typeface="Lucida Console"/>
              </a:rPr>
              <a:t>“color”: “striped”</a:t>
            </a:r>
            <a:endParaRPr lang="en-US" sz="1800" dirty="0">
              <a:latin typeface="Lucida Console"/>
              <a:cs typeface="Lucida Console"/>
            </a:endParaRPr>
          </a:p>
          <a:p>
            <a:pPr marL="0" indent="0">
              <a:lnSpc>
                <a:spcPct val="70000"/>
              </a:lnSpc>
              <a:buNone/>
            </a:pPr>
            <a:r>
              <a:rPr lang="en-US" sz="1800" dirty="0" smtClean="0">
                <a:latin typeface="Lucida Console"/>
                <a:cs typeface="Lucida Console"/>
              </a:rPr>
              <a:t>“eye color”: “yellow”</a:t>
            </a:r>
            <a:endParaRPr lang="en-US" sz="1800" dirty="0">
              <a:latin typeface="Lucida Console"/>
              <a:cs typeface="Lucida Console"/>
            </a:endParaRPr>
          </a:p>
          <a:p>
            <a:pPr marL="0" indent="0">
              <a:lnSpc>
                <a:spcPct val="70000"/>
              </a:lnSpc>
              <a:buNone/>
            </a:pPr>
            <a:r>
              <a:rPr lang="en-US" sz="1800" dirty="0" smtClean="0">
                <a:latin typeface="Lucida Console"/>
                <a:cs typeface="Lucida Console"/>
              </a:rPr>
              <a:t>“personality”: “curious”</a:t>
            </a:r>
            <a:endParaRPr lang="en-US" sz="1800" dirty="0">
              <a:latin typeface="Lucida Console"/>
              <a:cs typeface="Lucida Console"/>
            </a:endParaRPr>
          </a:p>
          <a:p>
            <a:pPr marL="0" indent="0">
              <a:lnSpc>
                <a:spcPct val="70000"/>
              </a:lnSpc>
              <a:buNone/>
            </a:pPr>
            <a:r>
              <a:rPr lang="en-US" sz="1800" dirty="0" smtClean="0">
                <a:latin typeface="Lucida Console"/>
                <a:cs typeface="Lucida Console"/>
              </a:rPr>
              <a:t>}</a:t>
            </a:r>
          </a:p>
        </p:txBody>
      </p:sp>
      <p:sp>
        <p:nvSpPr>
          <p:cNvPr id="6" name="Rectangle 5"/>
          <p:cNvSpPr/>
          <p:nvPr/>
        </p:nvSpPr>
        <p:spPr>
          <a:xfrm>
            <a:off x="1134533" y="3877733"/>
            <a:ext cx="10515600" cy="2794000"/>
          </a:xfrm>
          <a:prstGeom prst="rect">
            <a:avLst/>
          </a:prstGeom>
          <a:solidFill>
            <a:schemeClr val="bg1"/>
          </a:solidFill>
          <a:ln>
            <a:solidFill>
              <a:srgbClr val="9B3E1E"/>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rgbClr val="000000"/>
                </a:solidFill>
                <a:latin typeface="Lucida Console"/>
                <a:cs typeface="Lucida Console"/>
              </a:rPr>
              <a:t>cat = {</a:t>
            </a:r>
          </a:p>
          <a:p>
            <a:r>
              <a:rPr lang="en-US" dirty="0" smtClean="0">
                <a:solidFill>
                  <a:srgbClr val="000000"/>
                </a:solidFill>
                <a:latin typeface="Lucida Console"/>
                <a:cs typeface="Lucida Console"/>
              </a:rPr>
              <a:t>“name”: “Tabitha”</a:t>
            </a:r>
            <a:endParaRPr lang="en-US" dirty="0">
              <a:solidFill>
                <a:srgbClr val="000000"/>
              </a:solidFill>
              <a:latin typeface="Lucida Console"/>
              <a:cs typeface="Lucida Console"/>
            </a:endParaRPr>
          </a:p>
          <a:p>
            <a:r>
              <a:rPr lang="en-US" dirty="0" smtClean="0">
                <a:solidFill>
                  <a:srgbClr val="000000"/>
                </a:solidFill>
                <a:latin typeface="Lucida Console"/>
                <a:cs typeface="Lucida Console"/>
              </a:rPr>
              <a:t>“breed”: “tabby”</a:t>
            </a:r>
            <a:endParaRPr lang="en-US" dirty="0">
              <a:solidFill>
                <a:srgbClr val="000000"/>
              </a:solidFill>
              <a:latin typeface="Lucida Console"/>
              <a:cs typeface="Lucida Console"/>
            </a:endParaRPr>
          </a:p>
          <a:p>
            <a:r>
              <a:rPr lang="en-US" dirty="0" smtClean="0">
                <a:solidFill>
                  <a:srgbClr val="000000"/>
                </a:solidFill>
                <a:latin typeface="Lucida Console"/>
                <a:cs typeface="Lucida Console"/>
              </a:rPr>
              <a:t>“coat”: “short hair”</a:t>
            </a:r>
            <a:endParaRPr lang="en-US" dirty="0">
              <a:solidFill>
                <a:srgbClr val="000000"/>
              </a:solidFill>
              <a:latin typeface="Lucida Console"/>
              <a:cs typeface="Lucida Console"/>
            </a:endParaRPr>
          </a:p>
          <a:p>
            <a:r>
              <a:rPr lang="en-US" dirty="0" smtClean="0">
                <a:solidFill>
                  <a:srgbClr val="000000"/>
                </a:solidFill>
                <a:latin typeface="Lucida Console"/>
                <a:cs typeface="Lucida Console"/>
              </a:rPr>
              <a:t>“color”: [“orange”; “black”]</a:t>
            </a:r>
            <a:endParaRPr lang="en-US" dirty="0">
              <a:solidFill>
                <a:srgbClr val="000000"/>
              </a:solidFill>
              <a:latin typeface="Lucida Console"/>
              <a:cs typeface="Lucida Console"/>
            </a:endParaRPr>
          </a:p>
          <a:p>
            <a:r>
              <a:rPr lang="en-US" dirty="0" smtClean="0">
                <a:solidFill>
                  <a:srgbClr val="000000"/>
                </a:solidFill>
                <a:latin typeface="Lucida Console"/>
                <a:cs typeface="Lucida Console"/>
              </a:rPr>
              <a:t>“eye color”: “yellow”</a:t>
            </a:r>
            <a:endParaRPr lang="en-US" dirty="0">
              <a:solidFill>
                <a:srgbClr val="000000"/>
              </a:solidFill>
              <a:latin typeface="Lucida Console"/>
              <a:cs typeface="Lucida Console"/>
            </a:endParaRPr>
          </a:p>
          <a:p>
            <a:r>
              <a:rPr lang="en-US" dirty="0" smtClean="0">
                <a:solidFill>
                  <a:srgbClr val="000000"/>
                </a:solidFill>
                <a:latin typeface="Lucida Console"/>
                <a:cs typeface="Lucida Console"/>
              </a:rPr>
              <a:t>“personality”: [“curious”; “playful”; “loving”]</a:t>
            </a:r>
            <a:endParaRPr lang="en-US" dirty="0">
              <a:solidFill>
                <a:srgbClr val="000000"/>
              </a:solidFill>
            </a:endParaRPr>
          </a:p>
          <a:p>
            <a:r>
              <a:rPr lang="en-US" dirty="0" smtClean="0">
                <a:solidFill>
                  <a:srgbClr val="000000"/>
                </a:solidFill>
                <a:latin typeface="Lucida Console"/>
                <a:cs typeface="Lucida Console"/>
              </a:rPr>
              <a:t>”</a:t>
            </a:r>
            <a:r>
              <a:rPr lang="en-US" dirty="0" err="1" smtClean="0">
                <a:solidFill>
                  <a:srgbClr val="000000"/>
                </a:solidFill>
                <a:latin typeface="Lucida Console"/>
                <a:cs typeface="Lucida Console"/>
              </a:rPr>
              <a:t>medical_history</a:t>
            </a:r>
            <a:r>
              <a:rPr lang="en-US" dirty="0" smtClean="0">
                <a:solidFill>
                  <a:srgbClr val="000000"/>
                </a:solidFill>
                <a:latin typeface="Lucida Console"/>
                <a:cs typeface="Lucida Console"/>
              </a:rPr>
              <a:t>"</a:t>
            </a:r>
            <a:r>
              <a:rPr lang="en-US" dirty="0">
                <a:solidFill>
                  <a:srgbClr val="000000"/>
                </a:solidFill>
                <a:latin typeface="Lucida Console"/>
                <a:cs typeface="Lucida Console"/>
              </a:rPr>
              <a:t>: </a:t>
            </a:r>
            <a:r>
              <a:rPr lang="en-US" dirty="0" smtClean="0">
                <a:solidFill>
                  <a:srgbClr val="000000"/>
                </a:solidFill>
                <a:latin typeface="Lucida Console"/>
                <a:cs typeface="Lucida Console"/>
              </a:rPr>
              <a:t>{”sex"</a:t>
            </a:r>
            <a:r>
              <a:rPr lang="en-US" dirty="0">
                <a:solidFill>
                  <a:srgbClr val="000000"/>
                </a:solidFill>
                <a:latin typeface="Lucida Console"/>
                <a:cs typeface="Lucida Console"/>
              </a:rPr>
              <a:t>: </a:t>
            </a:r>
            <a:r>
              <a:rPr lang="en-US" dirty="0" smtClean="0">
                <a:solidFill>
                  <a:srgbClr val="000000"/>
                </a:solidFill>
                <a:latin typeface="Lucida Console"/>
                <a:cs typeface="Lucida Console"/>
              </a:rPr>
              <a:t>”female"</a:t>
            </a:r>
            <a:r>
              <a:rPr lang="en-US" dirty="0">
                <a:solidFill>
                  <a:srgbClr val="000000"/>
                </a:solidFill>
                <a:latin typeface="Lucida Console"/>
                <a:cs typeface="Lucida Console"/>
              </a:rPr>
              <a:t>, </a:t>
            </a:r>
            <a:r>
              <a:rPr lang="en-US" dirty="0" smtClean="0">
                <a:solidFill>
                  <a:srgbClr val="000000"/>
                </a:solidFill>
                <a:latin typeface="Lucida Console"/>
                <a:cs typeface="Lucida Console"/>
              </a:rPr>
              <a:t>”age"</a:t>
            </a:r>
            <a:r>
              <a:rPr lang="en-US" dirty="0">
                <a:solidFill>
                  <a:srgbClr val="000000"/>
                </a:solidFill>
                <a:latin typeface="Lucida Console"/>
                <a:cs typeface="Lucida Console"/>
              </a:rPr>
              <a:t>: 4, </a:t>
            </a:r>
            <a:r>
              <a:rPr lang="en-US" dirty="0" smtClean="0">
                <a:solidFill>
                  <a:srgbClr val="000000"/>
                </a:solidFill>
                <a:latin typeface="Lucida Console"/>
                <a:cs typeface="Lucida Console"/>
              </a:rPr>
              <a:t>“dob”: 3/1/2014, ”spayed"</a:t>
            </a:r>
            <a:r>
              <a:rPr lang="en-US" dirty="0">
                <a:solidFill>
                  <a:srgbClr val="000000"/>
                </a:solidFill>
                <a:latin typeface="Lucida Console"/>
                <a:cs typeface="Lucida Console"/>
              </a:rPr>
              <a:t>: </a:t>
            </a:r>
            <a:r>
              <a:rPr lang="en-US" dirty="0" smtClean="0">
                <a:solidFill>
                  <a:srgbClr val="000000"/>
                </a:solidFill>
                <a:latin typeface="Lucida Console"/>
                <a:cs typeface="Lucida Console"/>
              </a:rPr>
              <a:t>true, ”weight"</a:t>
            </a:r>
            <a:r>
              <a:rPr lang="en-US" dirty="0">
                <a:solidFill>
                  <a:srgbClr val="000000"/>
                </a:solidFill>
                <a:latin typeface="Lucida Console"/>
                <a:cs typeface="Lucida Console"/>
              </a:rPr>
              <a:t>: </a:t>
            </a:r>
            <a:r>
              <a:rPr lang="en-US" dirty="0" smtClean="0">
                <a:solidFill>
                  <a:srgbClr val="000000"/>
                </a:solidFill>
                <a:latin typeface="Lucida Console"/>
                <a:cs typeface="Lucida Console"/>
              </a:rPr>
              <a:t>7}</a:t>
            </a:r>
            <a:r>
              <a:rPr lang="en-US" dirty="0">
                <a:solidFill>
                  <a:srgbClr val="000000"/>
                </a:solidFill>
              </a:rPr>
              <a:t>, </a:t>
            </a:r>
          </a:p>
          <a:p>
            <a:r>
              <a:rPr lang="en-US" dirty="0" smtClean="0">
                <a:solidFill>
                  <a:srgbClr val="000000"/>
                </a:solidFill>
                <a:latin typeface="Lucida Console"/>
                <a:cs typeface="Lucida Console"/>
              </a:rPr>
              <a:t>}</a:t>
            </a:r>
            <a:endParaRPr lang="en-US" dirty="0">
              <a:solidFill>
                <a:srgbClr val="000000"/>
              </a:solidFill>
              <a:latin typeface="Lucida Console"/>
              <a:cs typeface="Lucida Console"/>
            </a:endParaRPr>
          </a:p>
        </p:txBody>
      </p:sp>
    </p:spTree>
    <p:extLst>
      <p:ext uri="{BB962C8B-B14F-4D97-AF65-F5344CB8AC3E}">
        <p14:creationId xmlns:p14="http://schemas.microsoft.com/office/powerpoint/2010/main" val="2643001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lstStyle/>
          <a:p>
            <a:r>
              <a:rPr lang="en-US" b="1" dirty="0" smtClean="0">
                <a:solidFill>
                  <a:srgbClr val="9B3E1E"/>
                </a:solidFill>
                <a:latin typeface="+mn-lt"/>
              </a:rPr>
              <a:t>This matters!!</a:t>
            </a:r>
            <a:endParaRPr lang="en-US" b="1" dirty="0">
              <a:solidFill>
                <a:srgbClr val="9B3E1E"/>
              </a:solidFill>
              <a:latin typeface="+mn-lt"/>
            </a:endParaRPr>
          </a:p>
        </p:txBody>
      </p:sp>
      <p:sp>
        <p:nvSpPr>
          <p:cNvPr id="3" name="Vertical Text Placeholder 2"/>
          <p:cNvSpPr>
            <a:spLocks noGrp="1"/>
          </p:cNvSpPr>
          <p:nvPr>
            <p:ph type="body" orient="vert" idx="1"/>
          </p:nvPr>
        </p:nvSpPr>
        <p:spPr/>
        <p:txBody>
          <a:bodyPr vert="horz"/>
          <a:lstStyle/>
          <a:p>
            <a:pPr fontAlgn="base"/>
            <a:r>
              <a:rPr lang="en-US" dirty="0">
                <a:solidFill>
                  <a:srgbClr val="9B3E1E"/>
                </a:solidFill>
              </a:rPr>
              <a:t>Data can limit your capabilities, or expand them.</a:t>
            </a:r>
          </a:p>
          <a:p>
            <a:pPr fontAlgn="base"/>
            <a:r>
              <a:rPr lang="en-US" dirty="0">
                <a:solidFill>
                  <a:srgbClr val="9B3E1E"/>
                </a:solidFill>
              </a:rPr>
              <a:t>Grouping similar pieces of data together helps you stay organized, and helps the computer use it faster and easier. It also helps engineers program things more efficiently.</a:t>
            </a:r>
          </a:p>
          <a:p>
            <a:endParaRPr lang="en-US" dirty="0">
              <a:solidFill>
                <a:srgbClr val="9B3E1E"/>
              </a:solidFill>
            </a:endParaRPr>
          </a:p>
        </p:txBody>
      </p:sp>
    </p:spTree>
    <p:extLst>
      <p:ext uri="{BB962C8B-B14F-4D97-AF65-F5344CB8AC3E}">
        <p14:creationId xmlns:p14="http://schemas.microsoft.com/office/powerpoint/2010/main" val="4159010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518"/>
            <a:ext cx="10515600" cy="1325563"/>
          </a:xfrm>
        </p:spPr>
        <p:txBody>
          <a:bodyPr vert="horz"/>
          <a:lstStyle/>
          <a:p>
            <a:r>
              <a:rPr lang="en-US" b="1" dirty="0" smtClean="0">
                <a:solidFill>
                  <a:srgbClr val="9B3E1E"/>
                </a:solidFill>
                <a:latin typeface="+mn-lt"/>
              </a:rPr>
              <a:t>How are these things the same?</a:t>
            </a:r>
            <a:endParaRPr lang="en-US" b="1" dirty="0">
              <a:solidFill>
                <a:srgbClr val="9B3E1E"/>
              </a:solidFill>
              <a:latin typeface="+mn-lt"/>
            </a:endParaRPr>
          </a:p>
        </p:txBody>
      </p:sp>
      <p:pic>
        <p:nvPicPr>
          <p:cNvPr id="8" name="Content Placeholder 7" descr="powerofhabit.png"/>
          <p:cNvPicPr>
            <a:picLocks noGrp="1" noChangeAspect="1"/>
          </p:cNvPicPr>
          <p:nvPr>
            <p:ph sz="half" idx="1"/>
          </p:nvPr>
        </p:nvPicPr>
        <p:blipFill>
          <a:blip r:embed="rId2">
            <a:extLst>
              <a:ext uri="{28A0092B-C50C-407E-A947-70E740481C1C}">
                <a14:useLocalDpi xmlns:a14="http://schemas.microsoft.com/office/drawing/2010/main" val="0"/>
              </a:ext>
            </a:extLst>
          </a:blip>
          <a:srcRect l="-35970" r="-35970"/>
          <a:stretch>
            <a:fillRect/>
          </a:stretch>
        </p:blipFill>
        <p:spPr/>
      </p:pic>
      <p:pic>
        <p:nvPicPr>
          <p:cNvPr id="9" name="Content Placeholder 8" descr="harrypotter2.jpeg"/>
          <p:cNvPicPr>
            <a:picLocks noGrp="1" noChangeAspect="1"/>
          </p:cNvPicPr>
          <p:nvPr>
            <p:ph sz="half" idx="2"/>
          </p:nvPr>
        </p:nvPicPr>
        <p:blipFill>
          <a:blip r:embed="rId3">
            <a:extLst>
              <a:ext uri="{28A0092B-C50C-407E-A947-70E740481C1C}">
                <a14:useLocalDpi xmlns:a14="http://schemas.microsoft.com/office/drawing/2010/main" val="0"/>
              </a:ext>
            </a:extLst>
          </a:blip>
          <a:srcRect l="-21448" r="-21448"/>
          <a:stretch>
            <a:fillRect/>
          </a:stretch>
        </p:blipFill>
        <p:spPr/>
      </p:pic>
      <p:sp>
        <p:nvSpPr>
          <p:cNvPr id="4" name="Slide Number Placeholder 3"/>
          <p:cNvSpPr>
            <a:spLocks noGrp="1"/>
          </p:cNvSpPr>
          <p:nvPr>
            <p:ph type="sldNum" sz="quarter" idx="12"/>
          </p:nvPr>
        </p:nvSpPr>
        <p:spPr/>
        <p:txBody>
          <a:bodyPr/>
          <a:lstStyle/>
          <a:p>
            <a:fld id="{DED72159-0418-AE40-83AC-0EA4C7352847}" type="slidenum">
              <a:rPr lang="en-US" smtClean="0"/>
              <a:t>16</a:t>
            </a:fld>
            <a:endParaRPr lang="en-US" dirty="0"/>
          </a:p>
        </p:txBody>
      </p:sp>
      <p:sp>
        <p:nvSpPr>
          <p:cNvPr id="3" name="Vertical Text Placeholder 2"/>
          <p:cNvSpPr>
            <a:spLocks noGrp="1"/>
          </p:cNvSpPr>
          <p:nvPr>
            <p:ph type="body" idx="4294967295"/>
          </p:nvPr>
        </p:nvSpPr>
        <p:spPr>
          <a:xfrm>
            <a:off x="0" y="1681163"/>
            <a:ext cx="5157788" cy="823912"/>
          </a:xfrm>
        </p:spPr>
        <p:txBody>
          <a:bodyPr vert="horz">
            <a:noAutofit/>
          </a:bodyPr>
          <a:lstStyle/>
          <a:p>
            <a:endParaRPr lang="is-IS" dirty="0">
              <a:solidFill>
                <a:srgbClr val="9B3E1E"/>
              </a:solidFill>
            </a:endParaRPr>
          </a:p>
          <a:p>
            <a:endParaRPr lang="is-IS" dirty="0" smtClean="0">
              <a:solidFill>
                <a:srgbClr val="9B3E1E"/>
              </a:solidFill>
            </a:endParaRPr>
          </a:p>
        </p:txBody>
      </p:sp>
      <p:sp>
        <p:nvSpPr>
          <p:cNvPr id="11" name="Rectangle 10"/>
          <p:cNvSpPr/>
          <p:nvPr/>
        </p:nvSpPr>
        <p:spPr>
          <a:xfrm>
            <a:off x="5157788" y="2099733"/>
            <a:ext cx="1513945" cy="3416320"/>
          </a:xfrm>
          <a:prstGeom prst="rect">
            <a:avLst/>
          </a:prstGeom>
        </p:spPr>
        <p:txBody>
          <a:bodyPr wrap="square">
            <a:spAutoFit/>
          </a:bodyPr>
          <a:lstStyle/>
          <a:p>
            <a:r>
              <a:rPr lang="en-US" sz="2400" dirty="0">
                <a:solidFill>
                  <a:srgbClr val="9B3E1E"/>
                </a:solidFill>
              </a:rPr>
              <a:t>What unique properties do they have? What properties do they share?</a:t>
            </a:r>
          </a:p>
        </p:txBody>
      </p:sp>
      <p:sp>
        <p:nvSpPr>
          <p:cNvPr id="13" name="Rectangle 12"/>
          <p:cNvSpPr/>
          <p:nvPr/>
        </p:nvSpPr>
        <p:spPr>
          <a:xfrm>
            <a:off x="3640667" y="1174634"/>
            <a:ext cx="4434415" cy="400110"/>
          </a:xfrm>
          <a:prstGeom prst="rect">
            <a:avLst/>
          </a:prstGeom>
        </p:spPr>
        <p:txBody>
          <a:bodyPr wrap="none">
            <a:spAutoFit/>
          </a:bodyPr>
          <a:lstStyle/>
          <a:p>
            <a:r>
              <a:rPr lang="en-US" sz="2000" b="1" dirty="0">
                <a:solidFill>
                  <a:srgbClr val="9B3E1E"/>
                </a:solidFill>
              </a:rPr>
              <a:t>Let's try to model these books together</a:t>
            </a:r>
            <a:r>
              <a:rPr lang="en-US" dirty="0"/>
              <a:t>.</a:t>
            </a:r>
          </a:p>
        </p:txBody>
      </p:sp>
    </p:spTree>
    <p:extLst>
      <p:ext uri="{BB962C8B-B14F-4D97-AF65-F5344CB8AC3E}">
        <p14:creationId xmlns:p14="http://schemas.microsoft.com/office/powerpoint/2010/main" val="184420004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32599" y="1684152"/>
            <a:ext cx="4986868" cy="513066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tx1"/>
                </a:solidFill>
              </a:rPr>
              <a:t>{</a:t>
            </a:r>
          </a:p>
          <a:p>
            <a:r>
              <a:rPr lang="en-US" sz="1600" dirty="0">
                <a:solidFill>
                  <a:schemeClr val="tx1"/>
                </a:solidFill>
                <a:latin typeface="Lucida Console"/>
                <a:cs typeface="Lucida Console"/>
              </a:rPr>
              <a:t>title: "",</a:t>
            </a:r>
          </a:p>
          <a:p>
            <a:r>
              <a:rPr lang="en-US" sz="1600" dirty="0">
                <a:solidFill>
                  <a:schemeClr val="tx1"/>
                </a:solidFill>
                <a:latin typeface="Lucida Console"/>
                <a:cs typeface="Lucida Console"/>
              </a:rPr>
              <a:t>author: "",</a:t>
            </a:r>
          </a:p>
          <a:p>
            <a:r>
              <a:rPr lang="en-US" sz="1600" dirty="0">
                <a:solidFill>
                  <a:schemeClr val="tx1"/>
                </a:solidFill>
                <a:latin typeface="Lucida Console"/>
                <a:cs typeface="Lucida Console"/>
              </a:rPr>
              <a:t>length: "",</a:t>
            </a:r>
          </a:p>
          <a:p>
            <a:r>
              <a:rPr lang="en-US" sz="1600" dirty="0">
                <a:solidFill>
                  <a:schemeClr val="tx1"/>
                </a:solidFill>
                <a:latin typeface="Lucida Console"/>
                <a:cs typeface="Lucida Console"/>
              </a:rPr>
              <a:t>ISBN: "",</a:t>
            </a:r>
          </a:p>
          <a:p>
            <a:r>
              <a:rPr lang="en-US" sz="1600" dirty="0">
                <a:solidFill>
                  <a:schemeClr val="tx1"/>
                </a:solidFill>
                <a:latin typeface="Lucida Console"/>
                <a:cs typeface="Lucida Console"/>
              </a:rPr>
              <a:t>cover: "",</a:t>
            </a:r>
          </a:p>
          <a:p>
            <a:r>
              <a:rPr lang="en-US" sz="1600" dirty="0">
                <a:solidFill>
                  <a:schemeClr val="tx1"/>
                </a:solidFill>
                <a:latin typeface="Lucida Console"/>
                <a:cs typeface="Lucida Console"/>
              </a:rPr>
              <a:t>language: "",</a:t>
            </a:r>
          </a:p>
          <a:p>
            <a:r>
              <a:rPr lang="en-US" sz="1600" dirty="0" err="1">
                <a:solidFill>
                  <a:schemeClr val="tx1"/>
                </a:solidFill>
                <a:latin typeface="Lucida Console"/>
                <a:cs typeface="Lucida Console"/>
              </a:rPr>
              <a:t>customer_rating</a:t>
            </a:r>
            <a:r>
              <a:rPr lang="en-US" sz="1600" dirty="0">
                <a:solidFill>
                  <a:schemeClr val="tx1"/>
                </a:solidFill>
                <a:latin typeface="Lucida Console"/>
                <a:cs typeface="Lucida Console"/>
              </a:rPr>
              <a:t>: "",</a:t>
            </a:r>
          </a:p>
          <a:p>
            <a:r>
              <a:rPr lang="en-US" sz="1600" dirty="0">
                <a:solidFill>
                  <a:schemeClr val="tx1"/>
                </a:solidFill>
                <a:latin typeface="Lucida Console"/>
                <a:cs typeface="Lucida Console"/>
              </a:rPr>
              <a:t>tags: "",</a:t>
            </a:r>
          </a:p>
          <a:p>
            <a:r>
              <a:rPr lang="en-US" sz="1600" dirty="0" err="1">
                <a:solidFill>
                  <a:schemeClr val="tx1"/>
                </a:solidFill>
                <a:latin typeface="Lucida Console"/>
                <a:cs typeface="Lucida Console"/>
              </a:rPr>
              <a:t>amazon_link</a:t>
            </a:r>
            <a:r>
              <a:rPr lang="en-US" sz="1600" dirty="0">
                <a:solidFill>
                  <a:schemeClr val="tx1"/>
                </a:solidFill>
                <a:latin typeface="Lucida Console"/>
                <a:cs typeface="Lucida Console"/>
              </a:rPr>
              <a:t>: </a:t>
            </a:r>
            <a:r>
              <a:rPr lang="en-US" sz="1600" dirty="0" smtClean="0">
                <a:solidFill>
                  <a:schemeClr val="tx1"/>
                </a:solidFill>
                <a:latin typeface="Lucida Console"/>
                <a:cs typeface="Lucida Console"/>
                <a:hlinkClick r:id="rId3"/>
              </a:rPr>
              <a:t>“http</a:t>
            </a:r>
            <a:r>
              <a:rPr lang="en-US" sz="1600" dirty="0">
                <a:solidFill>
                  <a:schemeClr val="tx1"/>
                </a:solidFill>
                <a:latin typeface="Lucida Console"/>
                <a:cs typeface="Lucida Console"/>
                <a:hlinkClick r:id="rId3"/>
              </a:rPr>
              <a:t>://www.amazon.com/The-Power-Habit-What-Business/dp/1400069289/ref=sr_1_1?ie=UTF8&amp;qid=1355257104&amp;sr=8-1&amp;keywords=power+of+</a:t>
            </a:r>
            <a:r>
              <a:rPr lang="en-US" sz="1600" dirty="0" smtClean="0">
                <a:solidFill>
                  <a:schemeClr val="tx1"/>
                </a:solidFill>
                <a:latin typeface="Lucida Console"/>
                <a:cs typeface="Lucida Console"/>
                <a:hlinkClick r:id="rId3"/>
              </a:rPr>
              <a:t>habit</a:t>
            </a:r>
            <a:r>
              <a:rPr lang="en-US" sz="1600" dirty="0" smtClean="0">
                <a:solidFill>
                  <a:schemeClr val="tx1"/>
                </a:solidFill>
                <a:latin typeface="Lucida Console"/>
                <a:cs typeface="Lucida Console"/>
              </a:rPr>
              <a:t>”</a:t>
            </a:r>
          </a:p>
          <a:p>
            <a:r>
              <a:rPr lang="en-US" sz="1600" dirty="0">
                <a:solidFill>
                  <a:schemeClr val="tx1"/>
                </a:solidFill>
                <a:latin typeface="Lucida Console"/>
                <a:cs typeface="Lucida Console"/>
              </a:rPr>
              <a:t>amazon_link2</a:t>
            </a:r>
            <a:r>
              <a:rPr lang="en-US" sz="1600" dirty="0" smtClean="0">
                <a:solidFill>
                  <a:schemeClr val="tx1"/>
                </a:solidFill>
                <a:latin typeface="Lucida Console"/>
                <a:cs typeface="Lucida Console"/>
              </a:rPr>
              <a:t>:</a:t>
            </a:r>
          </a:p>
          <a:p>
            <a:r>
              <a:rPr lang="en-US" sz="1600" dirty="0" smtClean="0">
                <a:solidFill>
                  <a:schemeClr val="tx1"/>
                </a:solidFill>
                <a:latin typeface="Lucida Console"/>
                <a:cs typeface="Lucida Console"/>
              </a:rPr>
              <a:t>"</a:t>
            </a:r>
            <a:r>
              <a:rPr lang="en-US" sz="1600" dirty="0">
                <a:solidFill>
                  <a:schemeClr val="tx1"/>
                </a:solidFill>
                <a:latin typeface="Lucida Console"/>
                <a:cs typeface="Lucida Console"/>
              </a:rPr>
              <a:t>http://</a:t>
            </a:r>
            <a:r>
              <a:rPr lang="en-US" sz="1600" dirty="0" err="1">
                <a:solidFill>
                  <a:schemeClr val="tx1"/>
                </a:solidFill>
                <a:latin typeface="Lucida Console"/>
                <a:cs typeface="Lucida Console"/>
              </a:rPr>
              <a:t>www.amazon.com</a:t>
            </a:r>
            <a:r>
              <a:rPr lang="en-US" sz="1600" dirty="0">
                <a:solidFill>
                  <a:schemeClr val="tx1"/>
                </a:solidFill>
                <a:latin typeface="Lucida Console"/>
                <a:cs typeface="Lucida Console"/>
              </a:rPr>
              <a:t>/Hyperspace-Scientific-Odyssey-Parallel-Universes/</a:t>
            </a:r>
            <a:r>
              <a:rPr lang="en-US" sz="1600" dirty="0" err="1">
                <a:solidFill>
                  <a:schemeClr val="tx1"/>
                </a:solidFill>
                <a:latin typeface="Lucida Console"/>
                <a:cs typeface="Lucida Console"/>
              </a:rPr>
              <a:t>dp</a:t>
            </a:r>
            <a:r>
              <a:rPr lang="en-US" sz="1600" dirty="0">
                <a:solidFill>
                  <a:schemeClr val="tx1"/>
                </a:solidFill>
                <a:latin typeface="Lucida Console"/>
                <a:cs typeface="Lucida Console"/>
              </a:rPr>
              <a:t>/0385477058/ref=</a:t>
            </a:r>
            <a:r>
              <a:rPr lang="en-US" sz="1600" dirty="0" err="1">
                <a:solidFill>
                  <a:schemeClr val="tx1"/>
                </a:solidFill>
                <a:latin typeface="Lucida Console"/>
                <a:cs typeface="Lucida Console"/>
              </a:rPr>
              <a:t>wl_it_dp_o_pC_nS_nC?ie</a:t>
            </a:r>
            <a:r>
              <a:rPr lang="en-US" sz="1600" dirty="0">
                <a:solidFill>
                  <a:schemeClr val="tx1"/>
                </a:solidFill>
                <a:latin typeface="Lucida Console"/>
                <a:cs typeface="Lucida Console"/>
              </a:rPr>
              <a:t>=UTF8&amp;colid=N55WK4E5RGPM&amp;coliid=I39ORQQR1YUM18" </a:t>
            </a:r>
            <a:r>
              <a:rPr lang="en-US" sz="1600" dirty="0" smtClean="0">
                <a:solidFill>
                  <a:schemeClr val="tx1"/>
                </a:solidFill>
                <a:latin typeface="Lucida Console"/>
                <a:cs typeface="Lucida Console"/>
              </a:rPr>
              <a:t>}</a:t>
            </a:r>
            <a:endParaRPr lang="en-US" sz="1600" dirty="0">
              <a:solidFill>
                <a:schemeClr val="tx1"/>
              </a:solidFill>
              <a:latin typeface="Lucida Console"/>
              <a:cs typeface="Lucida Console"/>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a:xfrm>
            <a:off x="838200" y="0"/>
            <a:ext cx="10515600" cy="1325563"/>
          </a:xfrm>
        </p:spPr>
        <p:txBody>
          <a:bodyPr/>
          <a:lstStyle/>
          <a:p>
            <a:r>
              <a:rPr lang="en-US" b="1" dirty="0" smtClean="0">
                <a:solidFill>
                  <a:srgbClr val="9B3E1E"/>
                </a:solidFill>
                <a:latin typeface="+mn-lt"/>
              </a:rPr>
              <a:t>How are these things the same?</a:t>
            </a:r>
            <a:endParaRPr lang="en-US" b="1" dirty="0">
              <a:solidFill>
                <a:srgbClr val="9B3E1E"/>
              </a:solidFill>
              <a:latin typeface="+mn-lt"/>
            </a:endParaRPr>
          </a:p>
        </p:txBody>
      </p:sp>
      <p:sp>
        <p:nvSpPr>
          <p:cNvPr id="3" name="Vertical Text Placeholder 2"/>
          <p:cNvSpPr>
            <a:spLocks noGrp="1"/>
          </p:cNvSpPr>
          <p:nvPr>
            <p:ph type="body" orient="vert" idx="1"/>
          </p:nvPr>
        </p:nvSpPr>
        <p:spPr>
          <a:xfrm>
            <a:off x="3467100" y="985309"/>
            <a:ext cx="5257800" cy="680508"/>
          </a:xfrm>
        </p:spPr>
        <p:txBody>
          <a:bodyPr vert="horz"/>
          <a:lstStyle/>
          <a:p>
            <a:r>
              <a:rPr lang="en-US" dirty="0" smtClean="0">
                <a:solidFill>
                  <a:srgbClr val="9B3E1E"/>
                </a:solidFill>
              </a:rPr>
              <a:t>What does it mean to be a book?</a:t>
            </a:r>
          </a:p>
        </p:txBody>
      </p:sp>
      <p:sp>
        <p:nvSpPr>
          <p:cNvPr id="6" name="Rectangle 5"/>
          <p:cNvSpPr/>
          <p:nvPr/>
        </p:nvSpPr>
        <p:spPr>
          <a:xfrm>
            <a:off x="838199" y="1684152"/>
            <a:ext cx="4986868" cy="4801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838199" y="1684152"/>
            <a:ext cx="4986868" cy="4801315"/>
          </a:xfrm>
          <a:prstGeom prst="rect">
            <a:avLst/>
          </a:prstGeom>
          <a:solidFill>
            <a:schemeClr val="bg1"/>
          </a:solidFill>
        </p:spPr>
        <p:txBody>
          <a:bodyPr wrap="square" rtlCol="0">
            <a:spAutoFit/>
          </a:bodyPr>
          <a:lstStyle/>
          <a:p>
            <a:r>
              <a:rPr lang="en-US" dirty="0"/>
              <a:t>{</a:t>
            </a:r>
          </a:p>
          <a:p>
            <a:r>
              <a:rPr lang="en-US" dirty="0">
                <a:latin typeface="Lucida Console"/>
                <a:cs typeface="Lucida Console"/>
              </a:rPr>
              <a:t>title: "",</a:t>
            </a:r>
          </a:p>
          <a:p>
            <a:r>
              <a:rPr lang="en-US" dirty="0">
                <a:latin typeface="Lucida Console"/>
                <a:cs typeface="Lucida Console"/>
              </a:rPr>
              <a:t>author: "",</a:t>
            </a:r>
          </a:p>
          <a:p>
            <a:r>
              <a:rPr lang="en-US" dirty="0">
                <a:latin typeface="Lucida Console"/>
                <a:cs typeface="Lucida Console"/>
              </a:rPr>
              <a:t>length: "",</a:t>
            </a:r>
          </a:p>
          <a:p>
            <a:r>
              <a:rPr lang="en-US" dirty="0">
                <a:latin typeface="Lucida Console"/>
                <a:cs typeface="Lucida Console"/>
              </a:rPr>
              <a:t>ISBN: "",</a:t>
            </a:r>
          </a:p>
          <a:p>
            <a:r>
              <a:rPr lang="en-US" dirty="0">
                <a:latin typeface="Lucida Console"/>
                <a:cs typeface="Lucida Console"/>
              </a:rPr>
              <a:t>cover: "",</a:t>
            </a:r>
          </a:p>
          <a:p>
            <a:r>
              <a:rPr lang="en-US" dirty="0">
                <a:latin typeface="Lucida Console"/>
                <a:cs typeface="Lucida Console"/>
              </a:rPr>
              <a:t>language: "",</a:t>
            </a:r>
          </a:p>
          <a:p>
            <a:r>
              <a:rPr lang="en-US" dirty="0" err="1">
                <a:latin typeface="Lucida Console"/>
                <a:cs typeface="Lucida Console"/>
              </a:rPr>
              <a:t>customer_rating</a:t>
            </a:r>
            <a:r>
              <a:rPr lang="en-US" dirty="0">
                <a:latin typeface="Lucida Console"/>
                <a:cs typeface="Lucida Console"/>
              </a:rPr>
              <a:t>: "",</a:t>
            </a:r>
          </a:p>
          <a:p>
            <a:r>
              <a:rPr lang="en-US" dirty="0">
                <a:latin typeface="Lucida Console"/>
                <a:cs typeface="Lucida Console"/>
              </a:rPr>
              <a:t>tags: "",</a:t>
            </a:r>
          </a:p>
          <a:p>
            <a:r>
              <a:rPr lang="en-US" dirty="0" err="1">
                <a:latin typeface="Lucida Console"/>
                <a:cs typeface="Lucida Console"/>
              </a:rPr>
              <a:t>amazon_link</a:t>
            </a:r>
            <a:r>
              <a:rPr lang="en-US" dirty="0">
                <a:latin typeface="Lucida Console"/>
                <a:cs typeface="Lucida Console"/>
              </a:rPr>
              <a:t>: "http://</a:t>
            </a:r>
            <a:r>
              <a:rPr lang="en-US" dirty="0" err="1">
                <a:latin typeface="Lucida Console"/>
                <a:cs typeface="Lucida Console"/>
              </a:rPr>
              <a:t>www.amazon.com</a:t>
            </a:r>
            <a:r>
              <a:rPr lang="en-US" dirty="0">
                <a:latin typeface="Lucida Console"/>
                <a:cs typeface="Lucida Console"/>
              </a:rPr>
              <a:t>/The-Power-Habit-What-Business/</a:t>
            </a:r>
            <a:r>
              <a:rPr lang="en-US" dirty="0" err="1">
                <a:latin typeface="Lucida Console"/>
                <a:cs typeface="Lucida Console"/>
              </a:rPr>
              <a:t>dp</a:t>
            </a:r>
            <a:r>
              <a:rPr lang="en-US" dirty="0">
                <a:latin typeface="Lucida Console"/>
                <a:cs typeface="Lucida Console"/>
              </a:rPr>
              <a:t>/1400069289/ref=sr_1_1?ie=UTF8&amp;qid=1355257104&amp;sr=8-1&amp;keywords=</a:t>
            </a:r>
            <a:r>
              <a:rPr lang="en-US" dirty="0" err="1">
                <a:latin typeface="Lucida Console"/>
                <a:cs typeface="Lucida Console"/>
              </a:rPr>
              <a:t>power+of+habit</a:t>
            </a:r>
            <a:r>
              <a:rPr lang="en-US" dirty="0">
                <a:latin typeface="Lucida Console"/>
                <a:cs typeface="Lucida Console"/>
              </a:rPr>
              <a:t>"</a:t>
            </a:r>
          </a:p>
          <a:p>
            <a:r>
              <a:rPr lang="en-US" dirty="0">
                <a:latin typeface="Lucida Console"/>
                <a:cs typeface="Lucida Console"/>
              </a:rPr>
              <a:t>}</a:t>
            </a:r>
          </a:p>
          <a:p>
            <a:r>
              <a:rPr lang="en-US" dirty="0"/>
              <a:t> </a:t>
            </a:r>
          </a:p>
        </p:txBody>
      </p:sp>
    </p:spTree>
    <p:extLst>
      <p:ext uri="{BB962C8B-B14F-4D97-AF65-F5344CB8AC3E}">
        <p14:creationId xmlns:p14="http://schemas.microsoft.com/office/powerpoint/2010/main" val="143071582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lstStyle/>
          <a:p>
            <a:r>
              <a:rPr lang="en-US" b="1" dirty="0" smtClean="0">
                <a:solidFill>
                  <a:srgbClr val="9B3E1E"/>
                </a:solidFill>
                <a:latin typeface="+mn-lt"/>
              </a:rPr>
              <a:t>Entity Modeling</a:t>
            </a:r>
            <a:endParaRPr lang="en-US" b="1" dirty="0">
              <a:solidFill>
                <a:srgbClr val="9B3E1E"/>
              </a:solidFill>
              <a:latin typeface="+mn-lt"/>
            </a:endParaRPr>
          </a:p>
        </p:txBody>
      </p:sp>
      <p:sp>
        <p:nvSpPr>
          <p:cNvPr id="3" name="Vertical Text Placeholder 2"/>
          <p:cNvSpPr>
            <a:spLocks noGrp="1"/>
          </p:cNvSpPr>
          <p:nvPr>
            <p:ph type="body" orient="vert" idx="1"/>
          </p:nvPr>
        </p:nvSpPr>
        <p:spPr/>
        <p:txBody>
          <a:bodyPr vert="horz"/>
          <a:lstStyle/>
          <a:p>
            <a:r>
              <a:rPr lang="en-US" dirty="0">
                <a:solidFill>
                  <a:srgbClr val="800000"/>
                </a:solidFill>
              </a:rPr>
              <a:t>Entity </a:t>
            </a:r>
            <a:r>
              <a:rPr lang="en-US" dirty="0" smtClean="0">
                <a:solidFill>
                  <a:srgbClr val="800000"/>
                </a:solidFill>
              </a:rPr>
              <a:t> – </a:t>
            </a:r>
            <a:r>
              <a:rPr lang="en-US" dirty="0">
                <a:solidFill>
                  <a:srgbClr val="800000"/>
                </a:solidFill>
              </a:rPr>
              <a:t>person, place, thing or concept about which data can be collected</a:t>
            </a:r>
            <a:r>
              <a:rPr lang="en-US" dirty="0" smtClean="0">
                <a:solidFill>
                  <a:srgbClr val="800000"/>
                </a:solidFill>
              </a:rPr>
              <a:t>. </a:t>
            </a:r>
          </a:p>
          <a:p>
            <a:pPr lvl="1"/>
            <a:r>
              <a:rPr lang="en-US" dirty="0" smtClean="0">
                <a:solidFill>
                  <a:srgbClr val="800000"/>
                </a:solidFill>
              </a:rPr>
              <a:t>In the last example, the book was the entity</a:t>
            </a:r>
          </a:p>
          <a:p>
            <a:r>
              <a:rPr lang="en-US" dirty="0" smtClean="0">
                <a:solidFill>
                  <a:srgbClr val="800000"/>
                </a:solidFill>
              </a:rPr>
              <a:t>Attribute – a fact that characterizes or describes an entity -- the </a:t>
            </a:r>
            <a:r>
              <a:rPr lang="en-US" dirty="0">
                <a:solidFill>
                  <a:srgbClr val="800000"/>
                </a:solidFill>
              </a:rPr>
              <a:t>data that we want to keep about each </a:t>
            </a:r>
            <a:r>
              <a:rPr lang="en-US" dirty="0" smtClean="0">
                <a:solidFill>
                  <a:srgbClr val="800000"/>
                </a:solidFill>
              </a:rPr>
              <a:t>entity</a:t>
            </a:r>
          </a:p>
          <a:p>
            <a:pPr lvl="1"/>
            <a:r>
              <a:rPr lang="en-US" dirty="0" smtClean="0">
                <a:solidFill>
                  <a:srgbClr val="800000"/>
                </a:solidFill>
              </a:rPr>
              <a:t>Title, ISBN, Author etc.</a:t>
            </a:r>
            <a:endParaRPr lang="en-US" dirty="0">
              <a:solidFill>
                <a:srgbClr val="800000"/>
              </a:solidFill>
            </a:endParaRPr>
          </a:p>
          <a:p>
            <a:r>
              <a:rPr lang="en-US" dirty="0" smtClean="0">
                <a:solidFill>
                  <a:srgbClr val="800000"/>
                </a:solidFill>
              </a:rPr>
              <a:t>Primary </a:t>
            </a:r>
            <a:r>
              <a:rPr lang="en-US" dirty="0">
                <a:solidFill>
                  <a:srgbClr val="800000"/>
                </a:solidFill>
              </a:rPr>
              <a:t>key - the attribute used to identify a specific </a:t>
            </a:r>
            <a:r>
              <a:rPr lang="en-US" dirty="0" smtClean="0">
                <a:solidFill>
                  <a:srgbClr val="800000"/>
                </a:solidFill>
              </a:rPr>
              <a:t>entity, must be unique!  (We’ll talk more about this later)</a:t>
            </a:r>
            <a:endParaRPr lang="en-US" dirty="0">
              <a:solidFill>
                <a:srgbClr val="800000"/>
              </a:solidFill>
            </a:endParaRPr>
          </a:p>
        </p:txBody>
      </p:sp>
    </p:spTree>
    <p:extLst>
      <p:ext uri="{BB962C8B-B14F-4D97-AF65-F5344CB8AC3E}">
        <p14:creationId xmlns:p14="http://schemas.microsoft.com/office/powerpoint/2010/main" val="327879670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lstStyle/>
          <a:p>
            <a:r>
              <a:rPr lang="en-US" b="1" dirty="0" smtClean="0">
                <a:solidFill>
                  <a:srgbClr val="9B3E1E"/>
                </a:solidFill>
                <a:latin typeface="+mn-lt"/>
              </a:rPr>
              <a:t>Baseline</a:t>
            </a:r>
            <a:endParaRPr lang="en-US" b="1" dirty="0">
              <a:solidFill>
                <a:srgbClr val="9B3E1E"/>
              </a:solidFill>
              <a:latin typeface="+mn-lt"/>
            </a:endParaRPr>
          </a:p>
        </p:txBody>
      </p:sp>
      <p:sp>
        <p:nvSpPr>
          <p:cNvPr id="3" name="Vertical Text Placeholder 2"/>
          <p:cNvSpPr>
            <a:spLocks noGrp="1"/>
          </p:cNvSpPr>
          <p:nvPr>
            <p:ph type="body" orient="vert" idx="1"/>
          </p:nvPr>
        </p:nvSpPr>
        <p:spPr/>
        <p:txBody>
          <a:bodyPr vert="horz"/>
          <a:lstStyle/>
          <a:p>
            <a:pPr fontAlgn="base"/>
            <a:r>
              <a:rPr lang="en-US" dirty="0">
                <a:solidFill>
                  <a:srgbClr val="800000"/>
                </a:solidFill>
              </a:rPr>
              <a:t>Usually we try to go from generality - what does everything share in common, to specific - what makes everything unique?</a:t>
            </a:r>
          </a:p>
          <a:p>
            <a:pPr fontAlgn="base"/>
            <a:r>
              <a:rPr lang="en-US" dirty="0">
                <a:solidFill>
                  <a:srgbClr val="800000"/>
                </a:solidFill>
              </a:rPr>
              <a:t>Asking "what does something have to have </a:t>
            </a:r>
            <a:r>
              <a:rPr lang="en-US" i="1" dirty="0">
                <a:solidFill>
                  <a:srgbClr val="800000"/>
                </a:solidFill>
              </a:rPr>
              <a:t>at minimum</a:t>
            </a:r>
            <a:r>
              <a:rPr lang="en-US" dirty="0">
                <a:solidFill>
                  <a:srgbClr val="800000"/>
                </a:solidFill>
              </a:rPr>
              <a:t> to be this type of thing?" is a good way to find out a lot about your models.</a:t>
            </a:r>
          </a:p>
          <a:p>
            <a:endParaRPr lang="en-US" dirty="0">
              <a:solidFill>
                <a:srgbClr val="800000"/>
              </a:solidFill>
            </a:endParaRPr>
          </a:p>
        </p:txBody>
      </p:sp>
    </p:spTree>
    <p:extLst>
      <p:ext uri="{BB962C8B-B14F-4D97-AF65-F5344CB8AC3E}">
        <p14:creationId xmlns:p14="http://schemas.microsoft.com/office/powerpoint/2010/main" val="144796897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a:xfrm>
            <a:off x="831850" y="583492"/>
            <a:ext cx="10515600" cy="2852737"/>
          </a:xfrm>
        </p:spPr>
        <p:txBody>
          <a:bodyPr>
            <a:normAutofit fontScale="90000"/>
          </a:bodyPr>
          <a:lstStyle/>
          <a:p>
            <a:pPr algn="ctr"/>
            <a:r>
              <a:rPr lang="en-US" sz="9800" b="1" dirty="0" smtClean="0">
                <a:solidFill>
                  <a:srgbClr val="702F14"/>
                </a:solidFill>
              </a:rPr>
              <a:t>Welcome!</a:t>
            </a:r>
            <a:r>
              <a:rPr lang="en-US" b="1" dirty="0" smtClean="0">
                <a:solidFill>
                  <a:srgbClr val="702F14"/>
                </a:solidFill>
              </a:rPr>
              <a:t/>
            </a:r>
            <a:br>
              <a:rPr lang="en-US" b="1" dirty="0" smtClean="0">
                <a:solidFill>
                  <a:srgbClr val="702F14"/>
                </a:solidFill>
              </a:rPr>
            </a:br>
            <a:r>
              <a:rPr lang="en-US" sz="4400" dirty="0" smtClean="0">
                <a:solidFill>
                  <a:srgbClr val="702F14"/>
                </a:solidFill>
              </a:rPr>
              <a:t>Girl Develop It is here to provide affordable and accessible programs to learn software through mentorship and hands-on instruction.</a:t>
            </a:r>
            <a:endParaRPr lang="en-US" dirty="0">
              <a:solidFill>
                <a:srgbClr val="702F14"/>
              </a:solidFill>
            </a:endParaRPr>
          </a:p>
        </p:txBody>
      </p:sp>
      <p:sp>
        <p:nvSpPr>
          <p:cNvPr id="3" name="Text Placeholder 2"/>
          <p:cNvSpPr>
            <a:spLocks noGrp="1"/>
          </p:cNvSpPr>
          <p:nvPr>
            <p:ph type="body" idx="1"/>
          </p:nvPr>
        </p:nvSpPr>
        <p:spPr>
          <a:xfrm>
            <a:off x="3949430" y="3869617"/>
            <a:ext cx="7398020" cy="1500187"/>
          </a:xfrm>
        </p:spPr>
        <p:txBody>
          <a:bodyPr>
            <a:noAutofit/>
          </a:bodyPr>
          <a:lstStyle/>
          <a:p>
            <a:pPr marL="342900" indent="-342900">
              <a:buFont typeface="Arial" charset="0"/>
              <a:buChar char="•"/>
            </a:pPr>
            <a:r>
              <a:rPr lang="en-US" sz="3600" dirty="0" smtClean="0">
                <a:solidFill>
                  <a:srgbClr val="9B3E1E"/>
                </a:solidFill>
              </a:rPr>
              <a:t>We are here for you</a:t>
            </a:r>
          </a:p>
          <a:p>
            <a:pPr marL="342900" indent="-342900">
              <a:buFont typeface="Arial" charset="0"/>
              <a:buChar char="•"/>
            </a:pPr>
            <a:r>
              <a:rPr lang="en-US" sz="3600" dirty="0" smtClean="0">
                <a:solidFill>
                  <a:srgbClr val="9B3E1E"/>
                </a:solidFill>
              </a:rPr>
              <a:t>Every question is important</a:t>
            </a:r>
          </a:p>
          <a:p>
            <a:pPr marL="342900" indent="-342900">
              <a:buFont typeface="Arial" charset="0"/>
              <a:buChar char="•"/>
            </a:pPr>
            <a:r>
              <a:rPr lang="en-US" sz="3600" dirty="0" smtClean="0">
                <a:solidFill>
                  <a:srgbClr val="9B3E1E"/>
                </a:solidFill>
              </a:rPr>
              <a:t>Help each other</a:t>
            </a:r>
          </a:p>
          <a:p>
            <a:pPr marL="342900" indent="-342900">
              <a:buFont typeface="Arial" charset="0"/>
              <a:buChar char="•"/>
            </a:pPr>
            <a:r>
              <a:rPr lang="en-US" sz="3600" dirty="0" smtClean="0">
                <a:solidFill>
                  <a:srgbClr val="9B3E1E"/>
                </a:solidFill>
              </a:rPr>
              <a:t>Have fun</a:t>
            </a:r>
          </a:p>
        </p:txBody>
      </p:sp>
    </p:spTree>
    <p:extLst>
      <p:ext uri="{BB962C8B-B14F-4D97-AF65-F5344CB8AC3E}">
        <p14:creationId xmlns:p14="http://schemas.microsoft.com/office/powerpoint/2010/main" val="173264684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lstStyle/>
          <a:p>
            <a:r>
              <a:rPr lang="en-US" b="1" dirty="0" smtClean="0">
                <a:solidFill>
                  <a:srgbClr val="9B3E1E"/>
                </a:solidFill>
                <a:latin typeface="+mn-lt"/>
              </a:rPr>
              <a:t>Develop it! Modeling Places</a:t>
            </a:r>
            <a:endParaRPr lang="en-US" b="1" dirty="0">
              <a:solidFill>
                <a:srgbClr val="9B3E1E"/>
              </a:solidFill>
              <a:latin typeface="+mn-lt"/>
            </a:endParaRPr>
          </a:p>
        </p:txBody>
      </p:sp>
      <p:sp>
        <p:nvSpPr>
          <p:cNvPr id="3" name="Vertical Text Placeholder 2"/>
          <p:cNvSpPr>
            <a:spLocks noGrp="1"/>
          </p:cNvSpPr>
          <p:nvPr>
            <p:ph type="body" orient="vert" idx="1"/>
          </p:nvPr>
        </p:nvSpPr>
        <p:spPr/>
        <p:txBody>
          <a:bodyPr vert="horz"/>
          <a:lstStyle/>
          <a:p>
            <a:pPr fontAlgn="base"/>
            <a:r>
              <a:rPr lang="en-US" dirty="0">
                <a:solidFill>
                  <a:srgbClr val="800000"/>
                </a:solidFill>
              </a:rPr>
              <a:t>In this exercise, you'll model two places for storage in a reviews website like Yelp, Google Local, or Foursquare.</a:t>
            </a:r>
          </a:p>
          <a:p>
            <a:pPr fontAlgn="base"/>
            <a:r>
              <a:rPr lang="en-US" dirty="0">
                <a:solidFill>
                  <a:srgbClr val="800000"/>
                </a:solidFill>
              </a:rPr>
              <a:t>We're not terribly worried about format for this. </a:t>
            </a:r>
            <a:r>
              <a:rPr lang="en-US" b="1" dirty="0">
                <a:solidFill>
                  <a:srgbClr val="800000"/>
                </a:solidFill>
              </a:rPr>
              <a:t>PAIR </a:t>
            </a:r>
            <a:r>
              <a:rPr lang="en-US" b="1" dirty="0" smtClean="0">
                <a:solidFill>
                  <a:srgbClr val="800000"/>
                </a:solidFill>
              </a:rPr>
              <a:t>UP </a:t>
            </a:r>
            <a:r>
              <a:rPr lang="en-US" dirty="0" smtClean="0">
                <a:solidFill>
                  <a:srgbClr val="800000"/>
                </a:solidFill>
              </a:rPr>
              <a:t>and </a:t>
            </a:r>
            <a:r>
              <a:rPr lang="en-US" dirty="0">
                <a:solidFill>
                  <a:srgbClr val="800000"/>
                </a:solidFill>
              </a:rPr>
              <a:t>don't worry about </a:t>
            </a:r>
            <a:r>
              <a:rPr lang="en-US" dirty="0" smtClean="0">
                <a:solidFill>
                  <a:srgbClr val="800000"/>
                </a:solidFill>
              </a:rPr>
              <a:t>the format - </a:t>
            </a:r>
            <a:r>
              <a:rPr lang="en-US" dirty="0">
                <a:solidFill>
                  <a:srgbClr val="800000"/>
                </a:solidFill>
              </a:rPr>
              <a:t>the important part is </a:t>
            </a:r>
            <a:r>
              <a:rPr lang="en-US" dirty="0" smtClean="0">
                <a:solidFill>
                  <a:srgbClr val="800000"/>
                </a:solidFill>
              </a:rPr>
              <a:t>”entity" </a:t>
            </a:r>
            <a:r>
              <a:rPr lang="en-US" dirty="0">
                <a:solidFill>
                  <a:srgbClr val="800000"/>
                </a:solidFill>
              </a:rPr>
              <a:t>: </a:t>
            </a:r>
            <a:r>
              <a:rPr lang="en-US" dirty="0" smtClean="0">
                <a:solidFill>
                  <a:srgbClr val="800000"/>
                </a:solidFill>
              </a:rPr>
              <a:t>”attribute"</a:t>
            </a:r>
            <a:r>
              <a:rPr lang="en-US" dirty="0">
                <a:solidFill>
                  <a:srgbClr val="800000"/>
                </a:solidFill>
              </a:rPr>
              <a:t>. </a:t>
            </a:r>
            <a:endParaRPr lang="en-US" dirty="0">
              <a:solidFill>
                <a:srgbClr val="9B3E1E"/>
              </a:solidFill>
            </a:endParaRPr>
          </a:p>
        </p:txBody>
      </p:sp>
    </p:spTree>
    <p:extLst>
      <p:ext uri="{BB962C8B-B14F-4D97-AF65-F5344CB8AC3E}">
        <p14:creationId xmlns:p14="http://schemas.microsoft.com/office/powerpoint/2010/main" val="27419434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lstStyle/>
          <a:p>
            <a:r>
              <a:rPr lang="en-US" b="1" dirty="0" smtClean="0">
                <a:solidFill>
                  <a:srgbClr val="9B3E1E"/>
                </a:solidFill>
                <a:latin typeface="+mn-lt"/>
              </a:rPr>
              <a:t>Develop it! Modeling Places</a:t>
            </a:r>
            <a:endParaRPr lang="en-US" b="1" dirty="0">
              <a:solidFill>
                <a:srgbClr val="9B3E1E"/>
              </a:solidFill>
              <a:latin typeface="+mn-lt"/>
            </a:endParaRPr>
          </a:p>
        </p:txBody>
      </p:sp>
      <p:sp>
        <p:nvSpPr>
          <p:cNvPr id="3" name="Vertical Text Placeholder 2"/>
          <p:cNvSpPr>
            <a:spLocks noGrp="1"/>
          </p:cNvSpPr>
          <p:nvPr>
            <p:ph type="body" orient="vert" idx="1"/>
          </p:nvPr>
        </p:nvSpPr>
        <p:spPr/>
        <p:txBody>
          <a:bodyPr vert="horz">
            <a:normAutofit/>
          </a:bodyPr>
          <a:lstStyle/>
          <a:p>
            <a:r>
              <a:rPr lang="en-US" sz="3200" dirty="0">
                <a:solidFill>
                  <a:srgbClr val="800000"/>
                </a:solidFill>
              </a:rPr>
              <a:t>We're going to model places from this list, or choose your own favorite </a:t>
            </a:r>
            <a:r>
              <a:rPr lang="en-US" sz="3200" dirty="0" smtClean="0">
                <a:solidFill>
                  <a:srgbClr val="800000"/>
                </a:solidFill>
              </a:rPr>
              <a:t>places</a:t>
            </a:r>
            <a:r>
              <a:rPr lang="en-US" sz="3200" dirty="0">
                <a:solidFill>
                  <a:srgbClr val="800000"/>
                </a:solidFill>
              </a:rPr>
              <a:t>:</a:t>
            </a:r>
            <a:endParaRPr lang="en-US" sz="3200" dirty="0" smtClean="0">
              <a:solidFill>
                <a:srgbClr val="800000"/>
              </a:solidFill>
            </a:endParaRPr>
          </a:p>
          <a:p>
            <a:pPr lvl="1"/>
            <a:r>
              <a:rPr lang="en-US" sz="3200" dirty="0" smtClean="0">
                <a:solidFill>
                  <a:srgbClr val="800000"/>
                </a:solidFill>
              </a:rPr>
              <a:t>Five Guys (Fast food)</a:t>
            </a:r>
          </a:p>
          <a:p>
            <a:pPr lvl="1"/>
            <a:r>
              <a:rPr lang="en-US" sz="3200" dirty="0" smtClean="0">
                <a:solidFill>
                  <a:srgbClr val="800000"/>
                </a:solidFill>
              </a:rPr>
              <a:t>Shenandoah Joes (Coffee place)</a:t>
            </a:r>
          </a:p>
          <a:p>
            <a:pPr lvl="1"/>
            <a:r>
              <a:rPr lang="en-US" sz="3200" dirty="0" smtClean="0">
                <a:solidFill>
                  <a:srgbClr val="800000"/>
                </a:solidFill>
              </a:rPr>
              <a:t>Marie Bette (Bakery)</a:t>
            </a:r>
            <a:endParaRPr lang="en-US" sz="3200" dirty="0">
              <a:solidFill>
                <a:srgbClr val="800000"/>
              </a:solidFill>
            </a:endParaRPr>
          </a:p>
        </p:txBody>
      </p:sp>
    </p:spTree>
    <p:extLst>
      <p:ext uri="{BB962C8B-B14F-4D97-AF65-F5344CB8AC3E}">
        <p14:creationId xmlns:p14="http://schemas.microsoft.com/office/powerpoint/2010/main" val="325937954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lstStyle/>
          <a:p>
            <a:r>
              <a:rPr lang="en-US" b="1" dirty="0" smtClean="0">
                <a:solidFill>
                  <a:srgbClr val="9B3E1E"/>
                </a:solidFill>
                <a:latin typeface="+mn-lt"/>
              </a:rPr>
              <a:t>Develop It!  Modeling Places</a:t>
            </a:r>
            <a:endParaRPr lang="en-US" b="1" dirty="0">
              <a:solidFill>
                <a:srgbClr val="9B3E1E"/>
              </a:solidFill>
              <a:latin typeface="+mn-lt"/>
            </a:endParaRPr>
          </a:p>
        </p:txBody>
      </p:sp>
      <p:sp>
        <p:nvSpPr>
          <p:cNvPr id="3" name="Vertical Text Placeholder 2"/>
          <p:cNvSpPr>
            <a:spLocks noGrp="1"/>
          </p:cNvSpPr>
          <p:nvPr>
            <p:ph type="body" orient="vert" idx="1"/>
          </p:nvPr>
        </p:nvSpPr>
        <p:spPr>
          <a:xfrm>
            <a:off x="838200" y="1520825"/>
            <a:ext cx="10515600" cy="4351338"/>
          </a:xfrm>
        </p:spPr>
        <p:txBody>
          <a:bodyPr vert="horz">
            <a:normAutofit lnSpcReduction="10000"/>
          </a:bodyPr>
          <a:lstStyle/>
          <a:p>
            <a:pPr marL="457200" lvl="1" indent="0">
              <a:buNone/>
            </a:pPr>
            <a:r>
              <a:rPr lang="en-US" dirty="0" smtClean="0">
                <a:solidFill>
                  <a:srgbClr val="800000"/>
                </a:solidFill>
              </a:rPr>
              <a:t>Remember, the </a:t>
            </a:r>
            <a:r>
              <a:rPr lang="en-US" b="1" dirty="0" smtClean="0">
                <a:solidFill>
                  <a:srgbClr val="800000"/>
                </a:solidFill>
              </a:rPr>
              <a:t>places</a:t>
            </a:r>
            <a:r>
              <a:rPr lang="en-US" dirty="0" smtClean="0">
                <a:solidFill>
                  <a:srgbClr val="800000"/>
                </a:solidFill>
              </a:rPr>
              <a:t> </a:t>
            </a:r>
            <a:r>
              <a:rPr lang="en-US" dirty="0" smtClean="0">
                <a:solidFill>
                  <a:srgbClr val="800000"/>
                </a:solidFill>
              </a:rPr>
              <a:t>(</a:t>
            </a:r>
            <a:r>
              <a:rPr lang="en-US" dirty="0">
                <a:solidFill>
                  <a:srgbClr val="800000"/>
                </a:solidFill>
              </a:rPr>
              <a:t>Five </a:t>
            </a:r>
            <a:r>
              <a:rPr lang="en-US" dirty="0" smtClean="0">
                <a:solidFill>
                  <a:srgbClr val="800000"/>
                </a:solidFill>
              </a:rPr>
              <a:t>Guys, Shenandoah Joes, Marie Bette) </a:t>
            </a:r>
            <a:r>
              <a:rPr lang="en-US" dirty="0" smtClean="0">
                <a:solidFill>
                  <a:srgbClr val="800000"/>
                </a:solidFill>
              </a:rPr>
              <a:t>are </a:t>
            </a:r>
            <a:r>
              <a:rPr lang="en-US" dirty="0" smtClean="0">
                <a:solidFill>
                  <a:srgbClr val="800000"/>
                </a:solidFill>
              </a:rPr>
              <a:t>the </a:t>
            </a:r>
            <a:r>
              <a:rPr lang="en-US" b="1" dirty="0" smtClean="0">
                <a:solidFill>
                  <a:srgbClr val="800000"/>
                </a:solidFill>
              </a:rPr>
              <a:t>entities</a:t>
            </a:r>
            <a:r>
              <a:rPr lang="en-US" dirty="0" smtClean="0">
                <a:solidFill>
                  <a:srgbClr val="800000"/>
                </a:solidFill>
              </a:rPr>
              <a:t>, we are trying to assign </a:t>
            </a:r>
            <a:r>
              <a:rPr lang="en-US" b="1" dirty="0" smtClean="0">
                <a:solidFill>
                  <a:srgbClr val="800000"/>
                </a:solidFill>
              </a:rPr>
              <a:t>attributes</a:t>
            </a:r>
          </a:p>
          <a:p>
            <a:pPr lvl="0" fontAlgn="base"/>
            <a:r>
              <a:rPr lang="en-US" dirty="0" smtClean="0">
                <a:solidFill>
                  <a:srgbClr val="800000"/>
                </a:solidFill>
              </a:rPr>
              <a:t>Ask yourselves these questions:</a:t>
            </a:r>
          </a:p>
          <a:p>
            <a:pPr lvl="1" fontAlgn="base"/>
            <a:r>
              <a:rPr lang="en-US" dirty="0" smtClean="0">
                <a:solidFill>
                  <a:srgbClr val="800000"/>
                </a:solidFill>
              </a:rPr>
              <a:t>What properties/attributes </a:t>
            </a:r>
            <a:r>
              <a:rPr lang="en-US" dirty="0">
                <a:solidFill>
                  <a:srgbClr val="800000"/>
                </a:solidFill>
              </a:rPr>
              <a:t>do each of these places have? An address? A name?</a:t>
            </a:r>
          </a:p>
          <a:p>
            <a:pPr lvl="1" fontAlgn="base"/>
            <a:r>
              <a:rPr lang="en-US" dirty="0">
                <a:solidFill>
                  <a:srgbClr val="800000"/>
                </a:solidFill>
              </a:rPr>
              <a:t>How are they different?</a:t>
            </a:r>
          </a:p>
          <a:p>
            <a:pPr lvl="1" fontAlgn="base"/>
            <a:r>
              <a:rPr lang="en-US" dirty="0">
                <a:solidFill>
                  <a:srgbClr val="800000"/>
                </a:solidFill>
              </a:rPr>
              <a:t>What makes them different </a:t>
            </a:r>
            <a:r>
              <a:rPr lang="en-US" i="1" dirty="0">
                <a:solidFill>
                  <a:srgbClr val="800000"/>
                </a:solidFill>
              </a:rPr>
              <a:t>in the same way?</a:t>
            </a:r>
            <a:r>
              <a:rPr lang="en-US" dirty="0">
                <a:solidFill>
                  <a:srgbClr val="800000"/>
                </a:solidFill>
              </a:rPr>
              <a:t> (like type: grocery store, or pub, or coffee shop)</a:t>
            </a:r>
          </a:p>
          <a:p>
            <a:pPr lvl="1" fontAlgn="base"/>
            <a:r>
              <a:rPr lang="en-US" dirty="0">
                <a:solidFill>
                  <a:srgbClr val="800000"/>
                </a:solidFill>
              </a:rPr>
              <a:t>What information is useful, </a:t>
            </a:r>
            <a:r>
              <a:rPr lang="en-US" dirty="0" err="1">
                <a:solidFill>
                  <a:srgbClr val="800000"/>
                </a:solidFill>
              </a:rPr>
              <a:t>vs</a:t>
            </a:r>
            <a:r>
              <a:rPr lang="en-US" dirty="0">
                <a:solidFill>
                  <a:srgbClr val="800000"/>
                </a:solidFill>
              </a:rPr>
              <a:t> not useful? (phone numbers are useful, but number of bricks isn't. Unless you are building a national brick database.)</a:t>
            </a:r>
          </a:p>
          <a:p>
            <a:pPr lvl="1" fontAlgn="base"/>
            <a:r>
              <a:rPr lang="en-US" dirty="0">
                <a:solidFill>
                  <a:srgbClr val="800000"/>
                </a:solidFill>
              </a:rPr>
              <a:t>What is someone looking for when they look up information about this thing? What am </a:t>
            </a:r>
            <a:r>
              <a:rPr lang="en-US" i="1" dirty="0" smtClean="0">
                <a:solidFill>
                  <a:srgbClr val="800000"/>
                </a:solidFill>
              </a:rPr>
              <a:t>I </a:t>
            </a:r>
            <a:r>
              <a:rPr lang="en-US" dirty="0" smtClean="0">
                <a:solidFill>
                  <a:srgbClr val="800000"/>
                </a:solidFill>
              </a:rPr>
              <a:t>looking </a:t>
            </a:r>
            <a:r>
              <a:rPr lang="en-US" dirty="0">
                <a:solidFill>
                  <a:srgbClr val="800000"/>
                </a:solidFill>
              </a:rPr>
              <a:t>for?</a:t>
            </a:r>
          </a:p>
          <a:p>
            <a:endParaRPr lang="en-US" dirty="0">
              <a:solidFill>
                <a:srgbClr val="9B3E1E"/>
              </a:solidFill>
            </a:endParaRPr>
          </a:p>
        </p:txBody>
      </p:sp>
    </p:spTree>
    <p:extLst>
      <p:ext uri="{BB962C8B-B14F-4D97-AF65-F5344CB8AC3E}">
        <p14:creationId xmlns:p14="http://schemas.microsoft.com/office/powerpoint/2010/main" val="80607905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a:xfrm>
            <a:off x="838200" y="0"/>
            <a:ext cx="10515600" cy="1325563"/>
          </a:xfrm>
        </p:spPr>
        <p:txBody>
          <a:bodyPr/>
          <a:lstStyle/>
          <a:p>
            <a:r>
              <a:rPr lang="en-US" b="1" dirty="0" smtClean="0">
                <a:solidFill>
                  <a:srgbClr val="9B3E1E"/>
                </a:solidFill>
                <a:latin typeface="+mn-lt"/>
              </a:rPr>
              <a:t>Example: Five Guys</a:t>
            </a:r>
            <a:endParaRPr lang="en-US" b="1" dirty="0">
              <a:solidFill>
                <a:srgbClr val="9B3E1E"/>
              </a:solidFill>
              <a:latin typeface="+mn-lt"/>
            </a:endParaRPr>
          </a:p>
        </p:txBody>
      </p:sp>
      <p:sp>
        <p:nvSpPr>
          <p:cNvPr id="4" name="TextBox 3"/>
          <p:cNvSpPr txBox="1"/>
          <p:nvPr/>
        </p:nvSpPr>
        <p:spPr>
          <a:xfrm>
            <a:off x="3604165" y="1531752"/>
            <a:ext cx="4986868" cy="4801315"/>
          </a:xfrm>
          <a:prstGeom prst="rect">
            <a:avLst/>
          </a:prstGeom>
          <a:solidFill>
            <a:schemeClr val="bg1"/>
          </a:solidFill>
        </p:spPr>
        <p:txBody>
          <a:bodyPr wrap="square" rtlCol="0">
            <a:spAutoFit/>
          </a:bodyPr>
          <a:lstStyle/>
          <a:p>
            <a:r>
              <a:rPr lang="en-US" dirty="0" smtClean="0"/>
              <a:t>{</a:t>
            </a:r>
            <a:endParaRPr lang="en-US" dirty="0"/>
          </a:p>
          <a:p>
            <a:r>
              <a:rPr lang="en-US" dirty="0" err="1" smtClean="0">
                <a:latin typeface="Lucida Console"/>
                <a:cs typeface="Lucida Console"/>
              </a:rPr>
              <a:t>PlaceName</a:t>
            </a:r>
            <a:r>
              <a:rPr lang="en-US" dirty="0" smtClean="0">
                <a:latin typeface="Lucida Console"/>
                <a:cs typeface="Lucida Console"/>
              </a:rPr>
              <a:t>: </a:t>
            </a:r>
            <a:r>
              <a:rPr lang="en-US" dirty="0" err="1" smtClean="0">
                <a:latin typeface="Lucida Console"/>
                <a:cs typeface="Lucida Console"/>
              </a:rPr>
              <a:t>FiveGuys</a:t>
            </a:r>
            <a:r>
              <a:rPr lang="en-US" dirty="0" smtClean="0">
                <a:latin typeface="Lucida Console"/>
                <a:cs typeface="Lucida Console"/>
              </a:rPr>
              <a:t>,</a:t>
            </a:r>
            <a:endParaRPr lang="en-US" dirty="0">
              <a:latin typeface="Lucida Console"/>
              <a:cs typeface="Lucida Console"/>
            </a:endParaRPr>
          </a:p>
          <a:p>
            <a:r>
              <a:rPr lang="en-US" dirty="0" smtClean="0">
                <a:latin typeface="Lucida Console"/>
                <a:cs typeface="Lucida Console"/>
              </a:rPr>
              <a:t>Type: </a:t>
            </a:r>
            <a:r>
              <a:rPr lang="en-US" dirty="0" err="1" smtClean="0">
                <a:latin typeface="Lucida Console"/>
                <a:cs typeface="Lucida Console"/>
              </a:rPr>
              <a:t>FastFood</a:t>
            </a:r>
            <a:r>
              <a:rPr lang="en-US" dirty="0" smtClean="0">
                <a:latin typeface="Lucida Console"/>
                <a:cs typeface="Lucida Console"/>
              </a:rPr>
              <a:t>,</a:t>
            </a:r>
            <a:endParaRPr lang="en-US" dirty="0">
              <a:latin typeface="Lucida Console"/>
              <a:cs typeface="Lucida Console"/>
            </a:endParaRPr>
          </a:p>
          <a:p>
            <a:r>
              <a:rPr lang="en-US" dirty="0" smtClean="0">
                <a:latin typeface="Lucida Console"/>
                <a:cs typeface="Lucida Console"/>
              </a:rPr>
              <a:t>Address_Line1: </a:t>
            </a:r>
            <a:r>
              <a:rPr lang="en-US" dirty="0">
                <a:latin typeface="Lucida Console"/>
                <a:cs typeface="Lucida Console"/>
              </a:rPr>
              <a:t>"",</a:t>
            </a:r>
          </a:p>
          <a:p>
            <a:r>
              <a:rPr lang="en-US" dirty="0" smtClean="0">
                <a:latin typeface="Lucida Console"/>
                <a:cs typeface="Lucida Console"/>
              </a:rPr>
              <a:t>Address_Line2: </a:t>
            </a:r>
            <a:r>
              <a:rPr lang="en-US" dirty="0">
                <a:latin typeface="Lucida Console"/>
                <a:cs typeface="Lucida Console"/>
              </a:rPr>
              <a:t>"",</a:t>
            </a:r>
          </a:p>
          <a:p>
            <a:r>
              <a:rPr lang="en-US" dirty="0" err="1" smtClean="0">
                <a:latin typeface="Lucida Console"/>
                <a:cs typeface="Lucida Console"/>
              </a:rPr>
              <a:t>PriceRange</a:t>
            </a:r>
            <a:r>
              <a:rPr lang="en-US" dirty="0" smtClean="0">
                <a:latin typeface="Lucida Console"/>
                <a:cs typeface="Lucida Console"/>
              </a:rPr>
              <a:t>: Under10,</a:t>
            </a:r>
            <a:endParaRPr lang="en-US" dirty="0">
              <a:latin typeface="Lucida Console"/>
              <a:cs typeface="Lucida Console"/>
            </a:endParaRPr>
          </a:p>
          <a:p>
            <a:r>
              <a:rPr lang="en-US" dirty="0" err="1" smtClean="0">
                <a:latin typeface="Lucida Console"/>
                <a:cs typeface="Lucida Console"/>
              </a:rPr>
              <a:t>Phone_number</a:t>
            </a:r>
            <a:r>
              <a:rPr lang="en-US" dirty="0" smtClean="0">
                <a:latin typeface="Lucida Console"/>
                <a:cs typeface="Lucida Console"/>
              </a:rPr>
              <a:t>: </a:t>
            </a:r>
            <a:r>
              <a:rPr lang="en-US" dirty="0">
                <a:latin typeface="Lucida Console"/>
                <a:cs typeface="Lucida Console"/>
              </a:rPr>
              <a:t>"",</a:t>
            </a:r>
          </a:p>
          <a:p>
            <a:r>
              <a:rPr lang="en-US" dirty="0" err="1">
                <a:latin typeface="Lucida Console"/>
                <a:cs typeface="Lucida Console"/>
              </a:rPr>
              <a:t>customer_rating</a:t>
            </a:r>
            <a:r>
              <a:rPr lang="en-US" dirty="0">
                <a:latin typeface="Lucida Console"/>
                <a:cs typeface="Lucida Console"/>
              </a:rPr>
              <a:t>: </a:t>
            </a:r>
            <a:r>
              <a:rPr lang="en-US" dirty="0" smtClean="0">
                <a:latin typeface="Lucida Console"/>
                <a:cs typeface="Lucida Console"/>
              </a:rPr>
              <a:t>4,</a:t>
            </a:r>
            <a:endParaRPr lang="en-US" dirty="0">
              <a:latin typeface="Lucida Console"/>
              <a:cs typeface="Lucida Console"/>
            </a:endParaRPr>
          </a:p>
          <a:p>
            <a:r>
              <a:rPr lang="en-US" dirty="0" smtClean="0">
                <a:latin typeface="Lucida Console"/>
                <a:cs typeface="Lucida Console"/>
              </a:rPr>
              <a:t>Hours: [Monday:5:00-12:00, Tuesday:5:00-12:00” ..],</a:t>
            </a:r>
            <a:endParaRPr lang="en-US" dirty="0">
              <a:latin typeface="Lucida Console"/>
              <a:cs typeface="Lucida Console"/>
            </a:endParaRPr>
          </a:p>
          <a:p>
            <a:r>
              <a:rPr lang="en-US" dirty="0" err="1" smtClean="0">
                <a:latin typeface="Lucida Console"/>
                <a:cs typeface="Lucida Console"/>
              </a:rPr>
              <a:t>EatingType:Reservations:False</a:t>
            </a:r>
            <a:r>
              <a:rPr lang="en-US" dirty="0" smtClean="0">
                <a:latin typeface="Lucida Console"/>
                <a:cs typeface="Lucida Console"/>
              </a:rPr>
              <a:t>, </a:t>
            </a:r>
            <a:r>
              <a:rPr lang="en-US" dirty="0" err="1" smtClean="0">
                <a:latin typeface="Lucida Console"/>
                <a:cs typeface="Lucida Console"/>
              </a:rPr>
              <a:t>Delivery:False</a:t>
            </a:r>
            <a:r>
              <a:rPr lang="en-US" dirty="0" smtClean="0">
                <a:latin typeface="Lucida Console"/>
                <a:cs typeface="Lucida Console"/>
              </a:rPr>
              <a:t>, </a:t>
            </a:r>
            <a:r>
              <a:rPr lang="en-US" dirty="0" err="1" smtClean="0">
                <a:latin typeface="Lucida Console"/>
                <a:cs typeface="Lucida Console"/>
              </a:rPr>
              <a:t>Take-Out:True</a:t>
            </a:r>
            <a:r>
              <a:rPr lang="en-US" dirty="0" smtClean="0">
                <a:latin typeface="Lucida Console"/>
                <a:cs typeface="Lucida Console"/>
              </a:rPr>
              <a:t>; </a:t>
            </a:r>
            <a:r>
              <a:rPr lang="en-US" dirty="0" err="1" smtClean="0">
                <a:latin typeface="Lucida Console"/>
                <a:cs typeface="Lucida Console"/>
              </a:rPr>
              <a:t>Drive-Thru:False</a:t>
            </a:r>
            <a:r>
              <a:rPr lang="en-US" dirty="0" smtClean="0">
                <a:latin typeface="Lucida Console"/>
                <a:cs typeface="Lucida Console"/>
              </a:rPr>
              <a:t>, </a:t>
            </a:r>
            <a:r>
              <a:rPr lang="en-US" dirty="0" err="1" smtClean="0">
                <a:latin typeface="Lucida Console"/>
                <a:cs typeface="Lucida Console"/>
              </a:rPr>
              <a:t>Catering:False</a:t>
            </a:r>
            <a:r>
              <a:rPr lang="en-US" dirty="0" smtClean="0">
                <a:latin typeface="Lucida Console"/>
                <a:cs typeface="Lucida Console"/>
              </a:rPr>
              <a:t>}</a:t>
            </a:r>
          </a:p>
          <a:p>
            <a:r>
              <a:rPr lang="en-US" dirty="0" err="1" smtClean="0">
                <a:latin typeface="Lucida Console"/>
                <a:cs typeface="Lucida Console"/>
              </a:rPr>
              <a:t>PaymentType</a:t>
            </a:r>
            <a:r>
              <a:rPr lang="en-US" dirty="0" smtClean="0">
                <a:latin typeface="Lucida Console"/>
                <a:cs typeface="Lucida Console"/>
              </a:rPr>
              <a:t>: [</a:t>
            </a:r>
            <a:r>
              <a:rPr lang="en-US" dirty="0" err="1" smtClean="0">
                <a:latin typeface="Lucida Console"/>
                <a:cs typeface="Lucida Console"/>
              </a:rPr>
              <a:t>CreditCards:False</a:t>
            </a:r>
            <a:r>
              <a:rPr lang="en-US" dirty="0" smtClean="0">
                <a:latin typeface="Lucida Console"/>
                <a:cs typeface="Lucida Console"/>
              </a:rPr>
              <a:t>, </a:t>
            </a:r>
            <a:r>
              <a:rPr lang="en-US" dirty="0" err="1" smtClean="0">
                <a:latin typeface="Lucida Console"/>
                <a:cs typeface="Lucida Console"/>
              </a:rPr>
              <a:t>Cash:True</a:t>
            </a:r>
            <a:r>
              <a:rPr lang="en-US" dirty="0" smtClean="0">
                <a:latin typeface="Lucida Console"/>
                <a:cs typeface="Lucida Console"/>
              </a:rPr>
              <a:t>, </a:t>
            </a:r>
            <a:r>
              <a:rPr lang="en-US" dirty="0" err="1" smtClean="0">
                <a:latin typeface="Lucida Console"/>
                <a:cs typeface="Lucida Console"/>
              </a:rPr>
              <a:t>ApplePay:True</a:t>
            </a:r>
            <a:r>
              <a:rPr lang="en-US" dirty="0" smtClean="0">
                <a:latin typeface="Lucida Console"/>
                <a:cs typeface="Lucida Console"/>
              </a:rPr>
              <a:t>, </a:t>
            </a:r>
            <a:r>
              <a:rPr lang="en-US" dirty="0" err="1" smtClean="0">
                <a:latin typeface="Lucida Console"/>
                <a:cs typeface="Lucida Console"/>
              </a:rPr>
              <a:t>Bitcoin:False</a:t>
            </a:r>
            <a:r>
              <a:rPr lang="en-US" dirty="0" smtClean="0">
                <a:latin typeface="Lucida Console"/>
                <a:cs typeface="Lucida Console"/>
              </a:rPr>
              <a:t>]</a:t>
            </a:r>
            <a:endParaRPr lang="en-US" dirty="0"/>
          </a:p>
          <a:p>
            <a:r>
              <a:rPr lang="en-US" dirty="0" err="1" smtClean="0">
                <a:latin typeface="Lucida Console"/>
                <a:cs typeface="Lucida Console"/>
              </a:rPr>
              <a:t>Attire:Casual</a:t>
            </a:r>
            <a:r>
              <a:rPr lang="en-US" dirty="0" smtClean="0">
                <a:latin typeface="Lucida Console"/>
                <a:cs typeface="Lucida Console"/>
              </a:rPr>
              <a:t>}</a:t>
            </a:r>
            <a:endParaRPr lang="en-US" dirty="0">
              <a:latin typeface="Lucida Console"/>
              <a:cs typeface="Lucida Console"/>
            </a:endParaRPr>
          </a:p>
        </p:txBody>
      </p:sp>
    </p:spTree>
    <p:extLst>
      <p:ext uri="{BB962C8B-B14F-4D97-AF65-F5344CB8AC3E}">
        <p14:creationId xmlns:p14="http://schemas.microsoft.com/office/powerpoint/2010/main" val="20112260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lstStyle/>
          <a:p>
            <a:r>
              <a:rPr lang="en-US" b="1" dirty="0" smtClean="0">
                <a:solidFill>
                  <a:srgbClr val="800000"/>
                </a:solidFill>
                <a:latin typeface="+mn-lt"/>
              </a:rPr>
              <a:t>Relationships</a:t>
            </a:r>
            <a:endParaRPr lang="en-US" b="1" dirty="0">
              <a:solidFill>
                <a:srgbClr val="800000"/>
              </a:solidFill>
              <a:latin typeface="+mn-lt"/>
            </a:endParaRPr>
          </a:p>
        </p:txBody>
      </p:sp>
      <p:sp>
        <p:nvSpPr>
          <p:cNvPr id="3" name="Content Placeholder 2"/>
          <p:cNvSpPr>
            <a:spLocks noGrp="1"/>
          </p:cNvSpPr>
          <p:nvPr>
            <p:ph sz="half" idx="1"/>
          </p:nvPr>
        </p:nvSpPr>
        <p:spPr/>
        <p:txBody>
          <a:bodyPr>
            <a:normAutofit lnSpcReduction="10000"/>
          </a:bodyPr>
          <a:lstStyle/>
          <a:p>
            <a:r>
              <a:rPr lang="en-US" sz="3600" b="1" dirty="0">
                <a:solidFill>
                  <a:srgbClr val="800000"/>
                </a:solidFill>
              </a:rPr>
              <a:t>Relationships</a:t>
            </a:r>
            <a:r>
              <a:rPr lang="en-US" sz="3600" dirty="0">
                <a:solidFill>
                  <a:srgbClr val="800000"/>
                </a:solidFill>
              </a:rPr>
              <a:t> </a:t>
            </a:r>
            <a:r>
              <a:rPr lang="en-US" sz="3600" dirty="0" smtClean="0">
                <a:solidFill>
                  <a:srgbClr val="800000"/>
                </a:solidFill>
              </a:rPr>
              <a:t>are associations among entities</a:t>
            </a:r>
          </a:p>
          <a:p>
            <a:r>
              <a:rPr lang="en-US" sz="3600" dirty="0">
                <a:solidFill>
                  <a:srgbClr val="800000"/>
                </a:solidFill>
              </a:rPr>
              <a:t>A</a:t>
            </a:r>
            <a:r>
              <a:rPr lang="en-US" sz="3600" dirty="0" smtClean="0">
                <a:solidFill>
                  <a:srgbClr val="800000"/>
                </a:solidFill>
              </a:rPr>
              <a:t>llow </a:t>
            </a:r>
            <a:r>
              <a:rPr lang="en-US" sz="3600" dirty="0">
                <a:solidFill>
                  <a:srgbClr val="800000"/>
                </a:solidFill>
              </a:rPr>
              <a:t>relational databases to split and store data in different tables, while linking disparate data items.</a:t>
            </a:r>
          </a:p>
          <a:p>
            <a:endParaRPr lang="en-US" sz="3600" dirty="0">
              <a:solidFill>
                <a:srgbClr val="800000"/>
              </a:solidFill>
            </a:endParaRPr>
          </a:p>
          <a:p>
            <a:endParaRPr lang="en-US" sz="3600" dirty="0">
              <a:solidFill>
                <a:srgbClr val="800000"/>
              </a:solidFill>
            </a:endParaRPr>
          </a:p>
        </p:txBody>
      </p:sp>
      <p:pic>
        <p:nvPicPr>
          <p:cNvPr id="6" name="Content Placeholder 5" descr="coursetrackingexamplerdbms.jpg"/>
          <p:cNvPicPr>
            <a:picLocks noGrp="1" noChangeAspect="1"/>
          </p:cNvPicPr>
          <p:nvPr>
            <p:ph sz="half" idx="2"/>
          </p:nvPr>
        </p:nvPicPr>
        <p:blipFill>
          <a:blip r:embed="rId4">
            <a:extLst>
              <a:ext uri="{28A0092B-C50C-407E-A947-70E740481C1C}">
                <a14:useLocalDpi xmlns:a14="http://schemas.microsoft.com/office/drawing/2010/main" val="0"/>
              </a:ext>
            </a:extLst>
          </a:blip>
          <a:srcRect l="2814" r="2814"/>
          <a:stretch>
            <a:fillRect/>
          </a:stretch>
        </p:blipFill>
        <p:spPr/>
      </p:pic>
    </p:spTree>
    <p:extLst>
      <p:ext uri="{BB962C8B-B14F-4D97-AF65-F5344CB8AC3E}">
        <p14:creationId xmlns:p14="http://schemas.microsoft.com/office/powerpoint/2010/main" val="126744461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lstStyle/>
          <a:p>
            <a:r>
              <a:rPr lang="en-US" b="1" dirty="0" smtClean="0">
                <a:solidFill>
                  <a:srgbClr val="800000"/>
                </a:solidFill>
                <a:latin typeface="+mn-lt"/>
              </a:rPr>
              <a:t>Relationships</a:t>
            </a:r>
            <a:endParaRPr lang="en-US" b="1" dirty="0">
              <a:solidFill>
                <a:srgbClr val="800000"/>
              </a:solidFill>
              <a:latin typeface="+mn-lt"/>
            </a:endParaRPr>
          </a:p>
        </p:txBody>
      </p:sp>
      <p:sp>
        <p:nvSpPr>
          <p:cNvPr id="3" name="Content Placeholder 2"/>
          <p:cNvSpPr>
            <a:spLocks noGrp="1"/>
          </p:cNvSpPr>
          <p:nvPr>
            <p:ph sz="half" idx="1"/>
          </p:nvPr>
        </p:nvSpPr>
        <p:spPr>
          <a:xfrm>
            <a:off x="838200" y="1628771"/>
            <a:ext cx="5181600" cy="4351338"/>
          </a:xfrm>
        </p:spPr>
        <p:txBody>
          <a:bodyPr>
            <a:normAutofit fontScale="92500" lnSpcReduction="10000"/>
          </a:bodyPr>
          <a:lstStyle/>
          <a:p>
            <a:r>
              <a:rPr lang="en-US" sz="3600" b="1" dirty="0">
                <a:solidFill>
                  <a:srgbClr val="800000"/>
                </a:solidFill>
              </a:rPr>
              <a:t>One-to-One: </a:t>
            </a:r>
            <a:r>
              <a:rPr lang="en-US" sz="3600" b="1" dirty="0" smtClean="0">
                <a:solidFill>
                  <a:srgbClr val="800000"/>
                </a:solidFill>
              </a:rPr>
              <a:t>A </a:t>
            </a:r>
            <a:r>
              <a:rPr lang="en-US" sz="3600" b="1" dirty="0">
                <a:solidFill>
                  <a:srgbClr val="800000"/>
                </a:solidFill>
              </a:rPr>
              <a:t>car model is made by one company</a:t>
            </a:r>
            <a:r>
              <a:rPr lang="en-US" sz="3600" b="1" dirty="0" smtClean="0">
                <a:solidFill>
                  <a:srgbClr val="800000"/>
                </a:solidFill>
              </a:rPr>
              <a:t>.</a:t>
            </a:r>
          </a:p>
          <a:p>
            <a:r>
              <a:rPr lang="en-US" sz="3600" dirty="0" smtClean="0">
                <a:solidFill>
                  <a:srgbClr val="800000"/>
                </a:solidFill>
              </a:rPr>
              <a:t>One-to-Many: One mother can have many children.</a:t>
            </a:r>
          </a:p>
          <a:p>
            <a:r>
              <a:rPr lang="en-US" sz="3600" dirty="0" smtClean="0">
                <a:solidFill>
                  <a:srgbClr val="800000"/>
                </a:solidFill>
              </a:rPr>
              <a:t>Many-to-One: Many employees work in one department.</a:t>
            </a:r>
          </a:p>
          <a:p>
            <a:r>
              <a:rPr lang="en-US" sz="3600" dirty="0" smtClean="0">
                <a:solidFill>
                  <a:srgbClr val="800000"/>
                </a:solidFill>
              </a:rPr>
              <a:t>Many-to-Many: Many orders have many products.</a:t>
            </a:r>
          </a:p>
          <a:p>
            <a:endParaRPr lang="en-US" sz="3600" dirty="0">
              <a:solidFill>
                <a:srgbClr val="800000"/>
              </a:solidFill>
            </a:endParaRPr>
          </a:p>
        </p:txBody>
      </p:sp>
      <p:sp>
        <p:nvSpPr>
          <p:cNvPr id="7" name="Rectangle 6"/>
          <p:cNvSpPr/>
          <p:nvPr/>
        </p:nvSpPr>
        <p:spPr>
          <a:xfrm>
            <a:off x="6172200" y="2429189"/>
            <a:ext cx="5181600" cy="1933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6316133" y="3048000"/>
            <a:ext cx="2065867" cy="120226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8382000" y="3657600"/>
            <a:ext cx="1490133" cy="0"/>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316133" y="3395990"/>
            <a:ext cx="2065867" cy="523220"/>
          </a:xfrm>
          <a:prstGeom prst="rect">
            <a:avLst/>
          </a:prstGeom>
          <a:noFill/>
        </p:spPr>
        <p:txBody>
          <a:bodyPr wrap="square" rtlCol="0">
            <a:spAutoFit/>
          </a:bodyPr>
          <a:lstStyle/>
          <a:p>
            <a:pPr algn="ctr"/>
            <a:r>
              <a:rPr lang="en-US" sz="2800" dirty="0" smtClean="0"/>
              <a:t>CIVIC SEDAN</a:t>
            </a:r>
            <a:endParaRPr lang="en-US" sz="2800" dirty="0"/>
          </a:p>
        </p:txBody>
      </p:sp>
      <p:sp>
        <p:nvSpPr>
          <p:cNvPr id="13" name="Rectangle 12"/>
          <p:cNvSpPr/>
          <p:nvPr/>
        </p:nvSpPr>
        <p:spPr>
          <a:xfrm>
            <a:off x="9093200" y="3062013"/>
            <a:ext cx="2065867" cy="120226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9093200" y="3395990"/>
            <a:ext cx="2065867" cy="523220"/>
          </a:xfrm>
          <a:prstGeom prst="rect">
            <a:avLst/>
          </a:prstGeom>
          <a:noFill/>
        </p:spPr>
        <p:txBody>
          <a:bodyPr wrap="square" rtlCol="0">
            <a:spAutoFit/>
          </a:bodyPr>
          <a:lstStyle/>
          <a:p>
            <a:pPr algn="ctr"/>
            <a:r>
              <a:rPr lang="en-US" sz="2800" dirty="0" smtClean="0"/>
              <a:t>HONDA</a:t>
            </a:r>
            <a:endParaRPr lang="en-US" sz="2800" dirty="0"/>
          </a:p>
        </p:txBody>
      </p:sp>
      <p:cxnSp>
        <p:nvCxnSpPr>
          <p:cNvPr id="16" name="Straight Connector 15"/>
          <p:cNvCxnSpPr/>
          <p:nvPr/>
        </p:nvCxnSpPr>
        <p:spPr>
          <a:xfrm>
            <a:off x="8500533" y="3542830"/>
            <a:ext cx="0" cy="26161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8974667" y="3542830"/>
            <a:ext cx="0" cy="26161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570133" y="2536799"/>
            <a:ext cx="4436534" cy="369332"/>
          </a:xfrm>
          <a:prstGeom prst="rect">
            <a:avLst/>
          </a:prstGeom>
          <a:noFill/>
        </p:spPr>
        <p:txBody>
          <a:bodyPr wrap="square" rtlCol="0">
            <a:spAutoFit/>
          </a:bodyPr>
          <a:lstStyle/>
          <a:p>
            <a:r>
              <a:rPr lang="en-US" b="1" dirty="0" smtClean="0"/>
              <a:t>One to One Relationship</a:t>
            </a:r>
            <a:endParaRPr lang="en-US" b="1" dirty="0"/>
          </a:p>
        </p:txBody>
      </p:sp>
    </p:spTree>
    <p:extLst>
      <p:ext uri="{BB962C8B-B14F-4D97-AF65-F5344CB8AC3E}">
        <p14:creationId xmlns:p14="http://schemas.microsoft.com/office/powerpoint/2010/main" val="172040700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lstStyle/>
          <a:p>
            <a:r>
              <a:rPr lang="en-US" b="1" dirty="0" smtClean="0">
                <a:solidFill>
                  <a:srgbClr val="800000"/>
                </a:solidFill>
                <a:latin typeface="+mn-lt"/>
              </a:rPr>
              <a:t>Relationships</a:t>
            </a:r>
            <a:endParaRPr lang="en-US" b="1" dirty="0">
              <a:solidFill>
                <a:srgbClr val="800000"/>
              </a:solidFill>
              <a:latin typeface="+mn-lt"/>
            </a:endParaRPr>
          </a:p>
        </p:txBody>
      </p:sp>
      <p:sp>
        <p:nvSpPr>
          <p:cNvPr id="3" name="Content Placeholder 2"/>
          <p:cNvSpPr>
            <a:spLocks noGrp="1"/>
          </p:cNvSpPr>
          <p:nvPr>
            <p:ph sz="half" idx="1"/>
          </p:nvPr>
        </p:nvSpPr>
        <p:spPr>
          <a:xfrm>
            <a:off x="838200" y="1690688"/>
            <a:ext cx="5181600" cy="4351338"/>
          </a:xfrm>
        </p:spPr>
        <p:txBody>
          <a:bodyPr>
            <a:normAutofit fontScale="92500" lnSpcReduction="10000"/>
          </a:bodyPr>
          <a:lstStyle/>
          <a:p>
            <a:r>
              <a:rPr lang="en-US" sz="3600" dirty="0">
                <a:solidFill>
                  <a:srgbClr val="800000"/>
                </a:solidFill>
              </a:rPr>
              <a:t>One-to-One: </a:t>
            </a:r>
            <a:r>
              <a:rPr lang="en-US" sz="3600" dirty="0" smtClean="0">
                <a:solidFill>
                  <a:srgbClr val="800000"/>
                </a:solidFill>
              </a:rPr>
              <a:t>A </a:t>
            </a:r>
            <a:r>
              <a:rPr lang="en-US" sz="3600" dirty="0">
                <a:solidFill>
                  <a:srgbClr val="800000"/>
                </a:solidFill>
              </a:rPr>
              <a:t>car model is made by one company</a:t>
            </a:r>
            <a:r>
              <a:rPr lang="en-US" sz="3600" dirty="0" smtClean="0">
                <a:solidFill>
                  <a:srgbClr val="800000"/>
                </a:solidFill>
              </a:rPr>
              <a:t>.</a:t>
            </a:r>
          </a:p>
          <a:p>
            <a:r>
              <a:rPr lang="en-US" sz="3600" b="1" dirty="0" smtClean="0">
                <a:solidFill>
                  <a:srgbClr val="800000"/>
                </a:solidFill>
              </a:rPr>
              <a:t>One-to-Many: One mother can have many children.</a:t>
            </a:r>
          </a:p>
          <a:p>
            <a:r>
              <a:rPr lang="en-US" sz="3600" dirty="0" smtClean="0">
                <a:solidFill>
                  <a:srgbClr val="800000"/>
                </a:solidFill>
              </a:rPr>
              <a:t>Many-to-One: Many employees work in one department.</a:t>
            </a:r>
          </a:p>
          <a:p>
            <a:r>
              <a:rPr lang="en-US" sz="3600" dirty="0" smtClean="0">
                <a:solidFill>
                  <a:srgbClr val="800000"/>
                </a:solidFill>
              </a:rPr>
              <a:t>Many-to-Many: Many orders have many products.</a:t>
            </a:r>
          </a:p>
          <a:p>
            <a:endParaRPr lang="en-US" sz="3600" dirty="0">
              <a:solidFill>
                <a:srgbClr val="800000"/>
              </a:solidFill>
            </a:endParaRPr>
          </a:p>
        </p:txBody>
      </p:sp>
      <p:pic>
        <p:nvPicPr>
          <p:cNvPr id="8" name="Content Placeholder 7" descr="one2many.jpg"/>
          <p:cNvPicPr>
            <a:picLocks noGrp="1" noChangeAspect="1"/>
          </p:cNvPicPr>
          <p:nvPr>
            <p:ph sz="half" idx="2"/>
          </p:nvPr>
        </p:nvPicPr>
        <p:blipFill>
          <a:blip r:embed="rId4">
            <a:extLst>
              <a:ext uri="{28A0092B-C50C-407E-A947-70E740481C1C}">
                <a14:useLocalDpi xmlns:a14="http://schemas.microsoft.com/office/drawing/2010/main" val="0"/>
              </a:ext>
            </a:extLst>
          </a:blip>
          <a:srcRect t="-42006" b="-42006"/>
          <a:stretch>
            <a:fillRect/>
          </a:stretch>
        </p:blipFill>
        <p:spPr/>
      </p:pic>
    </p:spTree>
    <p:extLst>
      <p:ext uri="{BB962C8B-B14F-4D97-AF65-F5344CB8AC3E}">
        <p14:creationId xmlns:p14="http://schemas.microsoft.com/office/powerpoint/2010/main" val="119870221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6146800" y="2269067"/>
            <a:ext cx="5486400" cy="28617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316133" y="3062013"/>
            <a:ext cx="2065867" cy="120226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lstStyle/>
          <a:p>
            <a:r>
              <a:rPr lang="en-US" b="1" dirty="0" smtClean="0">
                <a:solidFill>
                  <a:srgbClr val="800000"/>
                </a:solidFill>
                <a:latin typeface="+mn-lt"/>
              </a:rPr>
              <a:t>Relationships</a:t>
            </a:r>
            <a:endParaRPr lang="en-US" b="1" dirty="0">
              <a:solidFill>
                <a:srgbClr val="800000"/>
              </a:solidFill>
              <a:latin typeface="+mn-lt"/>
            </a:endParaRPr>
          </a:p>
        </p:txBody>
      </p:sp>
      <p:sp>
        <p:nvSpPr>
          <p:cNvPr id="3" name="Content Placeholder 2"/>
          <p:cNvSpPr>
            <a:spLocks noGrp="1"/>
          </p:cNvSpPr>
          <p:nvPr>
            <p:ph sz="half" idx="1"/>
          </p:nvPr>
        </p:nvSpPr>
        <p:spPr/>
        <p:txBody>
          <a:bodyPr>
            <a:normAutofit fontScale="92500" lnSpcReduction="20000"/>
          </a:bodyPr>
          <a:lstStyle/>
          <a:p>
            <a:r>
              <a:rPr lang="en-US" sz="3600" dirty="0">
                <a:solidFill>
                  <a:srgbClr val="800000"/>
                </a:solidFill>
              </a:rPr>
              <a:t>One-to-One: </a:t>
            </a:r>
            <a:r>
              <a:rPr lang="en-US" sz="3600" dirty="0" smtClean="0">
                <a:solidFill>
                  <a:srgbClr val="800000"/>
                </a:solidFill>
              </a:rPr>
              <a:t>A </a:t>
            </a:r>
            <a:r>
              <a:rPr lang="en-US" sz="3600" dirty="0">
                <a:solidFill>
                  <a:srgbClr val="800000"/>
                </a:solidFill>
              </a:rPr>
              <a:t>car model is made by one company</a:t>
            </a:r>
            <a:r>
              <a:rPr lang="en-US" sz="3600" dirty="0" smtClean="0">
                <a:solidFill>
                  <a:srgbClr val="800000"/>
                </a:solidFill>
              </a:rPr>
              <a:t>.</a:t>
            </a:r>
          </a:p>
          <a:p>
            <a:r>
              <a:rPr lang="en-US" sz="3600" dirty="0" smtClean="0">
                <a:solidFill>
                  <a:srgbClr val="800000"/>
                </a:solidFill>
              </a:rPr>
              <a:t>One-to-Many: One mother can have many children.</a:t>
            </a:r>
          </a:p>
          <a:p>
            <a:r>
              <a:rPr lang="en-US" sz="3600" b="1" dirty="0" smtClean="0">
                <a:solidFill>
                  <a:srgbClr val="800000"/>
                </a:solidFill>
              </a:rPr>
              <a:t>Many-to-One: Many employees work in one department.</a:t>
            </a:r>
          </a:p>
          <a:p>
            <a:r>
              <a:rPr lang="en-US" sz="3600" dirty="0" smtClean="0">
                <a:solidFill>
                  <a:srgbClr val="800000"/>
                </a:solidFill>
              </a:rPr>
              <a:t>Many-to-Many: Many videos can be rented by many customers.</a:t>
            </a:r>
          </a:p>
          <a:p>
            <a:endParaRPr lang="en-US" sz="3600" dirty="0">
              <a:solidFill>
                <a:srgbClr val="800000"/>
              </a:solidFill>
            </a:endParaRPr>
          </a:p>
        </p:txBody>
      </p:sp>
      <p:cxnSp>
        <p:nvCxnSpPr>
          <p:cNvPr id="7" name="Straight Connector 6"/>
          <p:cNvCxnSpPr/>
          <p:nvPr/>
        </p:nvCxnSpPr>
        <p:spPr>
          <a:xfrm>
            <a:off x="8382000" y="3657600"/>
            <a:ext cx="1490133" cy="0"/>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316133" y="3391356"/>
            <a:ext cx="2065867" cy="523220"/>
          </a:xfrm>
          <a:prstGeom prst="rect">
            <a:avLst/>
          </a:prstGeom>
          <a:noFill/>
        </p:spPr>
        <p:txBody>
          <a:bodyPr wrap="square" rtlCol="0">
            <a:spAutoFit/>
          </a:bodyPr>
          <a:lstStyle/>
          <a:p>
            <a:pPr algn="ctr"/>
            <a:r>
              <a:rPr lang="en-US" sz="2800" dirty="0" smtClean="0"/>
              <a:t>EMPLOYEES</a:t>
            </a:r>
            <a:endParaRPr lang="en-US" sz="2800" dirty="0"/>
          </a:p>
        </p:txBody>
      </p:sp>
      <p:sp>
        <p:nvSpPr>
          <p:cNvPr id="9" name="Rectangle 8"/>
          <p:cNvSpPr/>
          <p:nvPr/>
        </p:nvSpPr>
        <p:spPr>
          <a:xfrm>
            <a:off x="9389533" y="3062013"/>
            <a:ext cx="2065867" cy="120226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8382000" y="3395990"/>
            <a:ext cx="457200" cy="26161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11734" y="3395990"/>
            <a:ext cx="0" cy="52322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8382000" y="3657600"/>
            <a:ext cx="457202" cy="2931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9389533" y="3180546"/>
            <a:ext cx="2243667" cy="830997"/>
          </a:xfrm>
          <a:prstGeom prst="rect">
            <a:avLst/>
          </a:prstGeom>
          <a:noFill/>
        </p:spPr>
        <p:txBody>
          <a:bodyPr wrap="square" rtlCol="0">
            <a:spAutoFit/>
          </a:bodyPr>
          <a:lstStyle/>
          <a:p>
            <a:r>
              <a:rPr lang="en-US" sz="2400" dirty="0" smtClean="0"/>
              <a:t>IT </a:t>
            </a:r>
          </a:p>
          <a:p>
            <a:r>
              <a:rPr lang="en-US" sz="2400" dirty="0" smtClean="0"/>
              <a:t>DEPARTMENT</a:t>
            </a:r>
            <a:endParaRPr lang="en-US" sz="2400" dirty="0"/>
          </a:p>
        </p:txBody>
      </p:sp>
    </p:spTree>
    <p:extLst>
      <p:ext uri="{BB962C8B-B14F-4D97-AF65-F5344CB8AC3E}">
        <p14:creationId xmlns:p14="http://schemas.microsoft.com/office/powerpoint/2010/main" val="241093731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lstStyle/>
          <a:p>
            <a:r>
              <a:rPr lang="en-US" b="1" dirty="0" smtClean="0">
                <a:solidFill>
                  <a:srgbClr val="800000"/>
                </a:solidFill>
                <a:latin typeface="+mn-lt"/>
              </a:rPr>
              <a:t>Relationships</a:t>
            </a:r>
            <a:endParaRPr lang="en-US" b="1" dirty="0">
              <a:solidFill>
                <a:srgbClr val="800000"/>
              </a:solidFill>
              <a:latin typeface="+mn-lt"/>
            </a:endParaRPr>
          </a:p>
        </p:txBody>
      </p:sp>
      <p:sp>
        <p:nvSpPr>
          <p:cNvPr id="3" name="Content Placeholder 2"/>
          <p:cNvSpPr>
            <a:spLocks noGrp="1"/>
          </p:cNvSpPr>
          <p:nvPr>
            <p:ph sz="half" idx="1"/>
          </p:nvPr>
        </p:nvSpPr>
        <p:spPr/>
        <p:txBody>
          <a:bodyPr>
            <a:normAutofit fontScale="92500" lnSpcReduction="20000"/>
          </a:bodyPr>
          <a:lstStyle/>
          <a:p>
            <a:r>
              <a:rPr lang="en-US" sz="3600" dirty="0">
                <a:solidFill>
                  <a:srgbClr val="800000"/>
                </a:solidFill>
              </a:rPr>
              <a:t>One-to-One: </a:t>
            </a:r>
            <a:r>
              <a:rPr lang="en-US" sz="3600" dirty="0" smtClean="0">
                <a:solidFill>
                  <a:srgbClr val="800000"/>
                </a:solidFill>
              </a:rPr>
              <a:t>A </a:t>
            </a:r>
            <a:r>
              <a:rPr lang="en-US" sz="3600" dirty="0">
                <a:solidFill>
                  <a:srgbClr val="800000"/>
                </a:solidFill>
              </a:rPr>
              <a:t>car model is made by one company</a:t>
            </a:r>
            <a:r>
              <a:rPr lang="en-US" sz="3600" dirty="0" smtClean="0">
                <a:solidFill>
                  <a:srgbClr val="800000"/>
                </a:solidFill>
              </a:rPr>
              <a:t>.</a:t>
            </a:r>
          </a:p>
          <a:p>
            <a:r>
              <a:rPr lang="en-US" sz="3600" dirty="0" smtClean="0">
                <a:solidFill>
                  <a:srgbClr val="800000"/>
                </a:solidFill>
              </a:rPr>
              <a:t>One-to-Many: One mother can have many children.</a:t>
            </a:r>
          </a:p>
          <a:p>
            <a:r>
              <a:rPr lang="en-US" sz="3600" dirty="0" smtClean="0">
                <a:solidFill>
                  <a:srgbClr val="800000"/>
                </a:solidFill>
              </a:rPr>
              <a:t>Many-to-One: Many employees work in one department.</a:t>
            </a:r>
          </a:p>
          <a:p>
            <a:r>
              <a:rPr lang="en-US" sz="3600" b="1" dirty="0" smtClean="0">
                <a:solidFill>
                  <a:srgbClr val="800000"/>
                </a:solidFill>
              </a:rPr>
              <a:t>Many-to-Many: Many videos can be rented by many customers.</a:t>
            </a:r>
          </a:p>
          <a:p>
            <a:endParaRPr lang="en-US" sz="3600" dirty="0">
              <a:solidFill>
                <a:srgbClr val="800000"/>
              </a:solidFill>
            </a:endParaRPr>
          </a:p>
        </p:txBody>
      </p:sp>
      <p:pic>
        <p:nvPicPr>
          <p:cNvPr id="6" name="Content Placeholder 5" descr="many2many.jpg"/>
          <p:cNvPicPr>
            <a:picLocks noGrp="1" noChangeAspect="1"/>
          </p:cNvPicPr>
          <p:nvPr>
            <p:ph sz="half" idx="2"/>
          </p:nvPr>
        </p:nvPicPr>
        <p:blipFill>
          <a:blip r:embed="rId4">
            <a:extLst>
              <a:ext uri="{28A0092B-C50C-407E-A947-70E740481C1C}">
                <a14:useLocalDpi xmlns:a14="http://schemas.microsoft.com/office/drawing/2010/main" val="0"/>
              </a:ext>
            </a:extLst>
          </a:blip>
          <a:srcRect t="-42006" b="-42006"/>
          <a:stretch>
            <a:fillRect/>
          </a:stretch>
        </p:blipFill>
        <p:spPr/>
      </p:pic>
    </p:spTree>
    <p:extLst>
      <p:ext uri="{BB962C8B-B14F-4D97-AF65-F5344CB8AC3E}">
        <p14:creationId xmlns:p14="http://schemas.microsoft.com/office/powerpoint/2010/main" val="339752978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923925"/>
            <a:ext cx="10515600" cy="1325563"/>
          </a:xfrm>
        </p:spPr>
        <p:txBody>
          <a:bodyPr>
            <a:normAutofit/>
          </a:bodyPr>
          <a:lstStyle/>
          <a:p>
            <a:pPr algn="ctr"/>
            <a:r>
              <a:rPr lang="en-US" sz="2400" dirty="0" smtClean="0">
                <a:solidFill>
                  <a:srgbClr val="9B3E1E"/>
                </a:solidFill>
                <a:latin typeface="+mn-lt"/>
              </a:rPr>
              <a:t>Many-to-many relationships can pose a problem to the </a:t>
            </a:r>
            <a:r>
              <a:rPr lang="en-US" sz="2400" dirty="0" err="1" smtClean="0">
                <a:solidFill>
                  <a:srgbClr val="9B3E1E"/>
                </a:solidFill>
                <a:latin typeface="+mn-lt"/>
              </a:rPr>
              <a:t>dbms</a:t>
            </a:r>
            <a:r>
              <a:rPr lang="en-US" sz="2400" dirty="0" smtClean="0">
                <a:solidFill>
                  <a:srgbClr val="9B3E1E"/>
                </a:solidFill>
                <a:latin typeface="+mn-lt"/>
              </a:rPr>
              <a:t> because of duplicated data, one way to address this is to create mapping tables, or intersection tables</a:t>
            </a:r>
            <a:endParaRPr lang="en-US" sz="2400" dirty="0">
              <a:solidFill>
                <a:srgbClr val="9B3E1E"/>
              </a:solidFill>
              <a:latin typeface="+mn-lt"/>
            </a:endParaRPr>
          </a:p>
        </p:txBody>
      </p:sp>
      <p:pic>
        <p:nvPicPr>
          <p:cNvPr id="7" name="Content Placeholder 6" descr="rentalentity.jpg"/>
          <p:cNvPicPr>
            <a:picLocks noGrp="1" noChangeAspect="1"/>
          </p:cNvPicPr>
          <p:nvPr>
            <p:ph idx="1"/>
          </p:nvPr>
        </p:nvPicPr>
        <p:blipFill>
          <a:blip r:embed="rId3">
            <a:extLst>
              <a:ext uri="{28A0092B-C50C-407E-A947-70E740481C1C}">
                <a14:useLocalDpi xmlns:a14="http://schemas.microsoft.com/office/drawing/2010/main" val="0"/>
              </a:ext>
            </a:extLst>
          </a:blip>
          <a:srcRect t="-36811" b="-36811"/>
          <a:stretch>
            <a:fillRect/>
          </a:stretch>
        </p:blipFill>
        <p:spPr/>
      </p:pic>
      <p:sp>
        <p:nvSpPr>
          <p:cNvPr id="4" name="Slide Number Placeholder 3"/>
          <p:cNvSpPr>
            <a:spLocks noGrp="1"/>
          </p:cNvSpPr>
          <p:nvPr>
            <p:ph type="sldNum" sz="quarter" idx="12"/>
          </p:nvPr>
        </p:nvSpPr>
        <p:spPr/>
        <p:txBody>
          <a:bodyPr/>
          <a:lstStyle/>
          <a:p>
            <a:fld id="{DED72159-0418-AE40-83AC-0EA4C7352847}" type="slidenum">
              <a:rPr lang="en-US" smtClean="0"/>
              <a:t>29</a:t>
            </a:fld>
            <a:endParaRPr lang="en-US" dirty="0"/>
          </a:p>
        </p:txBody>
      </p:sp>
    </p:spTree>
    <p:extLst>
      <p:ext uri="{BB962C8B-B14F-4D97-AF65-F5344CB8AC3E}">
        <p14:creationId xmlns:p14="http://schemas.microsoft.com/office/powerpoint/2010/main" val="424134434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normAutofit/>
          </a:bodyPr>
          <a:lstStyle/>
          <a:p>
            <a:r>
              <a:rPr lang="en-US" sz="6600" b="1" dirty="0" smtClean="0">
                <a:solidFill>
                  <a:srgbClr val="9B3E1E"/>
                </a:solidFill>
                <a:latin typeface="+mn-lt"/>
              </a:rPr>
              <a:t>Introduction Time</a:t>
            </a:r>
            <a:endParaRPr lang="en-US" sz="6600" b="1" dirty="0">
              <a:solidFill>
                <a:srgbClr val="9B3E1E"/>
              </a:solidFill>
              <a:latin typeface="+mn-lt"/>
            </a:endParaRPr>
          </a:p>
        </p:txBody>
      </p:sp>
      <p:sp>
        <p:nvSpPr>
          <p:cNvPr id="3" name="Vertical Text Placeholder 2"/>
          <p:cNvSpPr>
            <a:spLocks noGrp="1"/>
          </p:cNvSpPr>
          <p:nvPr>
            <p:ph type="body" orient="vert" idx="1"/>
          </p:nvPr>
        </p:nvSpPr>
        <p:spPr/>
        <p:txBody>
          <a:bodyPr vert="horz">
            <a:normAutofit/>
          </a:bodyPr>
          <a:lstStyle/>
          <a:p>
            <a:r>
              <a:rPr lang="en-US" sz="4400" dirty="0" smtClean="0">
                <a:solidFill>
                  <a:srgbClr val="9B3E1E"/>
                </a:solidFill>
              </a:rPr>
              <a:t>Who are you?</a:t>
            </a:r>
          </a:p>
          <a:p>
            <a:r>
              <a:rPr lang="en-US" sz="4400" dirty="0" smtClean="0">
                <a:solidFill>
                  <a:srgbClr val="9B3E1E"/>
                </a:solidFill>
              </a:rPr>
              <a:t>What do you hope to get out of the class?</a:t>
            </a:r>
          </a:p>
          <a:p>
            <a:r>
              <a:rPr lang="en-US" sz="4400" dirty="0" smtClean="0">
                <a:solidFill>
                  <a:srgbClr val="9B3E1E"/>
                </a:solidFill>
              </a:rPr>
              <a:t>What’s your favorite </a:t>
            </a:r>
            <a:r>
              <a:rPr lang="en-US" sz="4400" dirty="0" smtClean="0">
                <a:solidFill>
                  <a:srgbClr val="9B3E1E"/>
                </a:solidFill>
              </a:rPr>
              <a:t>podcast (or </a:t>
            </a:r>
            <a:r>
              <a:rPr lang="en-US" sz="4400" dirty="0" err="1" smtClean="0">
                <a:solidFill>
                  <a:srgbClr val="9B3E1E"/>
                </a:solidFill>
              </a:rPr>
              <a:t>tv</a:t>
            </a:r>
            <a:r>
              <a:rPr lang="en-US" sz="4400" dirty="0" smtClean="0">
                <a:solidFill>
                  <a:srgbClr val="9B3E1E"/>
                </a:solidFill>
              </a:rPr>
              <a:t> show, book, movie?).</a:t>
            </a:r>
            <a:endParaRPr lang="en-US" sz="4400" dirty="0">
              <a:solidFill>
                <a:srgbClr val="9B3E1E"/>
              </a:solidFill>
            </a:endParaRPr>
          </a:p>
        </p:txBody>
      </p:sp>
    </p:spTree>
    <p:extLst>
      <p:ext uri="{BB962C8B-B14F-4D97-AF65-F5344CB8AC3E}">
        <p14:creationId xmlns:p14="http://schemas.microsoft.com/office/powerpoint/2010/main" val="40275193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lstStyle/>
          <a:p>
            <a:r>
              <a:rPr lang="en-US" b="1" dirty="0" smtClean="0">
                <a:solidFill>
                  <a:srgbClr val="9B3E1E"/>
                </a:solidFill>
                <a:latin typeface="+mn-lt"/>
              </a:rPr>
              <a:t>Develop it! Modeling </a:t>
            </a:r>
            <a:r>
              <a:rPr lang="en-US" b="1" dirty="0" smtClean="0">
                <a:solidFill>
                  <a:srgbClr val="9B3E1E"/>
                </a:solidFill>
                <a:latin typeface="+mn-lt"/>
              </a:rPr>
              <a:t>Interviews</a:t>
            </a:r>
            <a:endParaRPr lang="en-US" b="1" dirty="0">
              <a:solidFill>
                <a:srgbClr val="9B3E1E"/>
              </a:solidFill>
              <a:latin typeface="+mn-lt"/>
            </a:endParaRPr>
          </a:p>
        </p:txBody>
      </p:sp>
      <p:sp>
        <p:nvSpPr>
          <p:cNvPr id="3" name="Vertical Text Placeholder 2"/>
          <p:cNvSpPr>
            <a:spLocks noGrp="1"/>
          </p:cNvSpPr>
          <p:nvPr>
            <p:ph type="body" orient="vert" idx="1"/>
          </p:nvPr>
        </p:nvSpPr>
        <p:spPr/>
        <p:txBody>
          <a:bodyPr vert="horz"/>
          <a:lstStyle/>
          <a:p>
            <a:pPr fontAlgn="base"/>
            <a:r>
              <a:rPr lang="en-US" dirty="0" smtClean="0">
                <a:solidFill>
                  <a:srgbClr val="9B3E1E"/>
                </a:solidFill>
              </a:rPr>
              <a:t>Conducting job searches produces lots </a:t>
            </a:r>
            <a:r>
              <a:rPr lang="en-US" dirty="0">
                <a:solidFill>
                  <a:srgbClr val="9B3E1E"/>
                </a:solidFill>
              </a:rPr>
              <a:t>of relationships </a:t>
            </a:r>
            <a:r>
              <a:rPr lang="en-US" dirty="0" smtClean="0">
                <a:solidFill>
                  <a:srgbClr val="9B3E1E"/>
                </a:solidFill>
              </a:rPr>
              <a:t>- companies,  interviewers, applicants  </a:t>
            </a:r>
            <a:r>
              <a:rPr lang="en-US" dirty="0">
                <a:solidFill>
                  <a:srgbClr val="9B3E1E"/>
                </a:solidFill>
              </a:rPr>
              <a:t>- we don't want to duplicate data, so let's form some relationships </a:t>
            </a:r>
            <a:endParaRPr lang="en-US" dirty="0" smtClean="0">
              <a:solidFill>
                <a:srgbClr val="9B3E1E"/>
              </a:solidFill>
            </a:endParaRPr>
          </a:p>
          <a:p>
            <a:pPr fontAlgn="base"/>
            <a:r>
              <a:rPr lang="en-US" dirty="0" smtClean="0">
                <a:solidFill>
                  <a:srgbClr val="9B3E1E"/>
                </a:solidFill>
              </a:rPr>
              <a:t>We’re going to focus on </a:t>
            </a:r>
            <a:r>
              <a:rPr lang="en-US" dirty="0" smtClean="0">
                <a:solidFill>
                  <a:srgbClr val="9B3E1E"/>
                </a:solidFill>
              </a:rPr>
              <a:t>two </a:t>
            </a:r>
            <a:r>
              <a:rPr lang="en-US" dirty="0" smtClean="0">
                <a:solidFill>
                  <a:srgbClr val="9B3E1E"/>
                </a:solidFill>
              </a:rPr>
              <a:t>entities: </a:t>
            </a:r>
            <a:r>
              <a:rPr lang="en-US" dirty="0">
                <a:solidFill>
                  <a:srgbClr val="9B3E1E"/>
                </a:solidFill>
              </a:rPr>
              <a:t>a</a:t>
            </a:r>
            <a:r>
              <a:rPr lang="en-US" dirty="0" smtClean="0">
                <a:solidFill>
                  <a:srgbClr val="9B3E1E"/>
                </a:solidFill>
              </a:rPr>
              <a:t>pplicants and interviewers</a:t>
            </a:r>
          </a:p>
          <a:p>
            <a:pPr marL="0" indent="0" fontAlgn="base">
              <a:buNone/>
            </a:pPr>
            <a:endParaRPr lang="en-US" dirty="0">
              <a:solidFill>
                <a:srgbClr val="9B3E1E"/>
              </a:solidFill>
            </a:endParaRPr>
          </a:p>
        </p:txBody>
      </p:sp>
    </p:spTree>
    <p:extLst>
      <p:ext uri="{BB962C8B-B14F-4D97-AF65-F5344CB8AC3E}">
        <p14:creationId xmlns:p14="http://schemas.microsoft.com/office/powerpoint/2010/main" val="377176944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lstStyle/>
          <a:p>
            <a:r>
              <a:rPr lang="en-US" b="1" dirty="0" smtClean="0">
                <a:solidFill>
                  <a:srgbClr val="9B3E1E"/>
                </a:solidFill>
                <a:latin typeface="+mn-lt"/>
              </a:rPr>
              <a:t>Develop it! Modeling </a:t>
            </a:r>
            <a:r>
              <a:rPr lang="en-US" b="1" dirty="0" smtClean="0">
                <a:solidFill>
                  <a:srgbClr val="9B3E1E"/>
                </a:solidFill>
                <a:latin typeface="+mn-lt"/>
              </a:rPr>
              <a:t>Interviews</a:t>
            </a:r>
            <a:endParaRPr lang="en-US" b="1" dirty="0">
              <a:solidFill>
                <a:srgbClr val="9B3E1E"/>
              </a:solidFill>
              <a:latin typeface="+mn-lt"/>
            </a:endParaRPr>
          </a:p>
        </p:txBody>
      </p:sp>
      <p:sp>
        <p:nvSpPr>
          <p:cNvPr id="3" name="Vertical Text Placeholder 2"/>
          <p:cNvSpPr>
            <a:spLocks noGrp="1"/>
          </p:cNvSpPr>
          <p:nvPr>
            <p:ph type="body" orient="vert" idx="1"/>
          </p:nvPr>
        </p:nvSpPr>
        <p:spPr>
          <a:xfrm>
            <a:off x="838199" y="1520825"/>
            <a:ext cx="10710333" cy="4562475"/>
          </a:xfrm>
        </p:spPr>
        <p:txBody>
          <a:bodyPr vert="horz">
            <a:normAutofit/>
          </a:bodyPr>
          <a:lstStyle/>
          <a:p>
            <a:pPr fontAlgn="base"/>
            <a:r>
              <a:rPr lang="en-US" dirty="0">
                <a:solidFill>
                  <a:srgbClr val="9B3E1E"/>
                </a:solidFill>
              </a:rPr>
              <a:t>Conducting job searches produces lots of relationships - </a:t>
            </a:r>
            <a:r>
              <a:rPr lang="en-US" dirty="0" smtClean="0">
                <a:solidFill>
                  <a:srgbClr val="9B3E1E"/>
                </a:solidFill>
              </a:rPr>
              <a:t>companies</a:t>
            </a:r>
            <a:r>
              <a:rPr lang="en-US" dirty="0">
                <a:solidFill>
                  <a:srgbClr val="9B3E1E"/>
                </a:solidFill>
              </a:rPr>
              <a:t>,  </a:t>
            </a:r>
            <a:r>
              <a:rPr lang="en-US" dirty="0" smtClean="0">
                <a:solidFill>
                  <a:srgbClr val="9B3E1E"/>
                </a:solidFill>
              </a:rPr>
              <a:t>interviewers</a:t>
            </a:r>
            <a:r>
              <a:rPr lang="en-US" dirty="0">
                <a:solidFill>
                  <a:srgbClr val="9B3E1E"/>
                </a:solidFill>
              </a:rPr>
              <a:t>, applicants  - we don't want to duplicate data, so let's form some relationships </a:t>
            </a:r>
          </a:p>
          <a:p>
            <a:pPr fontAlgn="base"/>
            <a:r>
              <a:rPr lang="en-US" dirty="0" smtClean="0">
                <a:solidFill>
                  <a:srgbClr val="9B3E1E"/>
                </a:solidFill>
              </a:rPr>
              <a:t>There </a:t>
            </a:r>
            <a:r>
              <a:rPr lang="en-US" dirty="0" smtClean="0">
                <a:solidFill>
                  <a:srgbClr val="9B3E1E"/>
                </a:solidFill>
              </a:rPr>
              <a:t>can be a many-to-many relationship between </a:t>
            </a:r>
            <a:r>
              <a:rPr lang="en-US" dirty="0" smtClean="0">
                <a:solidFill>
                  <a:srgbClr val="9B3E1E"/>
                </a:solidFill>
              </a:rPr>
              <a:t>interviewers and applicants</a:t>
            </a:r>
            <a:endParaRPr lang="en-US" dirty="0" smtClean="0">
              <a:solidFill>
                <a:srgbClr val="9B3E1E"/>
              </a:solidFill>
            </a:endParaRPr>
          </a:p>
          <a:p>
            <a:pPr lvl="1" fontAlgn="base"/>
            <a:r>
              <a:rPr lang="en-US" dirty="0" smtClean="0">
                <a:solidFill>
                  <a:srgbClr val="9B3E1E"/>
                </a:solidFill>
              </a:rPr>
              <a:t>One </a:t>
            </a:r>
            <a:r>
              <a:rPr lang="en-US" dirty="0" smtClean="0">
                <a:solidFill>
                  <a:srgbClr val="9B3E1E"/>
                </a:solidFill>
              </a:rPr>
              <a:t>applicant </a:t>
            </a:r>
            <a:r>
              <a:rPr lang="en-US" dirty="0" smtClean="0">
                <a:solidFill>
                  <a:srgbClr val="9B3E1E"/>
                </a:solidFill>
              </a:rPr>
              <a:t>could </a:t>
            </a:r>
            <a:r>
              <a:rPr lang="en-US" dirty="0" smtClean="0">
                <a:solidFill>
                  <a:srgbClr val="9B3E1E"/>
                </a:solidFill>
              </a:rPr>
              <a:t>be interviewed by many people </a:t>
            </a:r>
            <a:r>
              <a:rPr lang="en-US" dirty="0" smtClean="0">
                <a:solidFill>
                  <a:srgbClr val="9B3E1E"/>
                </a:solidFill>
              </a:rPr>
              <a:t>and one interviewer can host many applicants</a:t>
            </a:r>
            <a:endParaRPr lang="en-US" dirty="0" smtClean="0">
              <a:solidFill>
                <a:srgbClr val="9B3E1E"/>
              </a:solidFill>
            </a:endParaRPr>
          </a:p>
          <a:p>
            <a:pPr lvl="1" fontAlgn="base"/>
            <a:r>
              <a:rPr lang="en-US" b="1" dirty="0" smtClean="0">
                <a:solidFill>
                  <a:srgbClr val="9B3E1E"/>
                </a:solidFill>
              </a:rPr>
              <a:t>What kind of table could serve as an intersection table?</a:t>
            </a:r>
            <a:endParaRPr lang="en-US" b="1" dirty="0">
              <a:solidFill>
                <a:srgbClr val="9B3E1E"/>
              </a:solidFill>
            </a:endParaRPr>
          </a:p>
        </p:txBody>
      </p:sp>
    </p:spTree>
    <p:extLst>
      <p:ext uri="{BB962C8B-B14F-4D97-AF65-F5344CB8AC3E}">
        <p14:creationId xmlns:p14="http://schemas.microsoft.com/office/powerpoint/2010/main" val="14553683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normAutofit/>
          </a:bodyPr>
          <a:lstStyle/>
          <a:p>
            <a:r>
              <a:rPr lang="en-US" sz="7200" b="1" dirty="0" smtClean="0">
                <a:solidFill>
                  <a:srgbClr val="9B3E1E"/>
                </a:solidFill>
                <a:latin typeface="+mn-lt"/>
              </a:rPr>
              <a:t>Let’s Get to it</a:t>
            </a:r>
            <a:endParaRPr lang="en-US" sz="7200" b="1" dirty="0">
              <a:solidFill>
                <a:srgbClr val="9B3E1E"/>
              </a:solidFill>
              <a:latin typeface="+mn-lt"/>
            </a:endParaRPr>
          </a:p>
        </p:txBody>
      </p:sp>
      <p:sp>
        <p:nvSpPr>
          <p:cNvPr id="3" name="Vertical Text Placeholder 2"/>
          <p:cNvSpPr>
            <a:spLocks noGrp="1"/>
          </p:cNvSpPr>
          <p:nvPr>
            <p:ph type="body" orient="vert" idx="1"/>
          </p:nvPr>
        </p:nvSpPr>
        <p:spPr/>
        <p:txBody>
          <a:bodyPr vert="horz">
            <a:normAutofit/>
          </a:bodyPr>
          <a:lstStyle/>
          <a:p>
            <a:pPr marL="0" indent="0">
              <a:buNone/>
            </a:pPr>
            <a:r>
              <a:rPr lang="en-US" sz="5400" dirty="0" smtClean="0">
                <a:solidFill>
                  <a:srgbClr val="9B3E1E"/>
                </a:solidFill>
              </a:rPr>
              <a:t>• Why Databases?</a:t>
            </a:r>
          </a:p>
          <a:p>
            <a:r>
              <a:rPr lang="en-US" sz="5400" dirty="0" smtClean="0">
                <a:solidFill>
                  <a:srgbClr val="9B3E1E"/>
                </a:solidFill>
              </a:rPr>
              <a:t>  Brief history of databases</a:t>
            </a:r>
          </a:p>
          <a:p>
            <a:r>
              <a:rPr lang="en-US" sz="5400" dirty="0">
                <a:solidFill>
                  <a:srgbClr val="9B3E1E"/>
                </a:solidFill>
              </a:rPr>
              <a:t> </a:t>
            </a:r>
            <a:r>
              <a:rPr lang="en-US" sz="5400" dirty="0" smtClean="0">
                <a:solidFill>
                  <a:srgbClr val="9B3E1E"/>
                </a:solidFill>
              </a:rPr>
              <a:t> What’s a database?</a:t>
            </a:r>
          </a:p>
          <a:p>
            <a:pPr marL="0" indent="0">
              <a:buNone/>
            </a:pPr>
            <a:r>
              <a:rPr lang="en-US" sz="5400" dirty="0" smtClean="0">
                <a:solidFill>
                  <a:srgbClr val="9B3E1E"/>
                </a:solidFill>
              </a:rPr>
              <a:t>• </a:t>
            </a:r>
            <a:r>
              <a:rPr lang="en-US" sz="5400" dirty="0">
                <a:solidFill>
                  <a:srgbClr val="9B3E1E"/>
                </a:solidFill>
              </a:rPr>
              <a:t>D</a:t>
            </a:r>
            <a:r>
              <a:rPr lang="en-US" sz="5400" dirty="0" smtClean="0">
                <a:solidFill>
                  <a:srgbClr val="9B3E1E"/>
                </a:solidFill>
              </a:rPr>
              <a:t>ata modeling: Entities, Attributes, and Relationships</a:t>
            </a:r>
            <a:endParaRPr lang="en-US" sz="5400" dirty="0">
              <a:solidFill>
                <a:srgbClr val="9B3E1E"/>
              </a:solidFill>
            </a:endParaRPr>
          </a:p>
        </p:txBody>
      </p:sp>
    </p:spTree>
    <p:extLst>
      <p:ext uri="{BB962C8B-B14F-4D97-AF65-F5344CB8AC3E}">
        <p14:creationId xmlns:p14="http://schemas.microsoft.com/office/powerpoint/2010/main" val="1389420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lstStyle/>
          <a:p>
            <a:r>
              <a:rPr lang="en-US" b="1" dirty="0" smtClean="0">
                <a:solidFill>
                  <a:srgbClr val="9B3E1E"/>
                </a:solidFill>
                <a:latin typeface="+mn-lt"/>
              </a:rPr>
              <a:t>What is a database?</a:t>
            </a:r>
            <a:endParaRPr lang="en-US" b="1" dirty="0">
              <a:solidFill>
                <a:srgbClr val="9B3E1E"/>
              </a:solidFill>
              <a:latin typeface="+mn-lt"/>
            </a:endParaRPr>
          </a:p>
        </p:txBody>
      </p:sp>
      <p:sp>
        <p:nvSpPr>
          <p:cNvPr id="3" name="Vertical Text Placeholder 2"/>
          <p:cNvSpPr>
            <a:spLocks noGrp="1"/>
          </p:cNvSpPr>
          <p:nvPr>
            <p:ph type="body" orient="vert" idx="1"/>
          </p:nvPr>
        </p:nvSpPr>
        <p:spPr/>
        <p:txBody>
          <a:bodyPr vert="horz"/>
          <a:lstStyle/>
          <a:p>
            <a:r>
              <a:rPr lang="en-US" sz="3600" dirty="0">
                <a:solidFill>
                  <a:srgbClr val="800000"/>
                </a:solidFill>
              </a:rPr>
              <a:t>A</a:t>
            </a:r>
            <a:r>
              <a:rPr lang="en-US" sz="3600" dirty="0" smtClean="0">
                <a:solidFill>
                  <a:srgbClr val="800000"/>
                </a:solidFill>
              </a:rPr>
              <a:t> </a:t>
            </a:r>
            <a:r>
              <a:rPr lang="en-US" sz="3600" dirty="0">
                <a:solidFill>
                  <a:srgbClr val="800000"/>
                </a:solidFill>
              </a:rPr>
              <a:t>system that's used to store, organize, and retrieve information or data. </a:t>
            </a:r>
            <a:endParaRPr lang="en-US" sz="3600" dirty="0" smtClean="0">
              <a:solidFill>
                <a:srgbClr val="800000"/>
              </a:solidFill>
            </a:endParaRPr>
          </a:p>
          <a:p>
            <a:r>
              <a:rPr lang="en-US" sz="3600" dirty="0" smtClean="0">
                <a:solidFill>
                  <a:srgbClr val="800000"/>
                </a:solidFill>
              </a:rPr>
              <a:t>Many different types of databases: hierarchical, relational, non-relational, object-oriented etc.</a:t>
            </a:r>
          </a:p>
          <a:p>
            <a:r>
              <a:rPr lang="en-US" sz="3600" dirty="0" smtClean="0">
                <a:solidFill>
                  <a:srgbClr val="800000"/>
                </a:solidFill>
              </a:rPr>
              <a:t>In this class we will primarily focus on relational databases because of the focus on SQL</a:t>
            </a:r>
            <a:endParaRPr lang="en-US" sz="3600" dirty="0">
              <a:solidFill>
                <a:srgbClr val="800000"/>
              </a:solidFill>
            </a:endParaRPr>
          </a:p>
          <a:p>
            <a:endParaRPr lang="en-US" dirty="0"/>
          </a:p>
          <a:p>
            <a:endParaRPr lang="en-US" dirty="0" smtClean="0">
              <a:solidFill>
                <a:srgbClr val="9B3E1E"/>
              </a:solidFill>
            </a:endParaRPr>
          </a:p>
        </p:txBody>
      </p:sp>
    </p:spTree>
    <p:extLst>
      <p:ext uri="{BB962C8B-B14F-4D97-AF65-F5344CB8AC3E}">
        <p14:creationId xmlns:p14="http://schemas.microsoft.com/office/powerpoint/2010/main" val="25501924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vert="horz">
            <a:normAutofit/>
          </a:bodyPr>
          <a:lstStyle/>
          <a:p>
            <a:r>
              <a:rPr lang="en-US" sz="6000" b="1" dirty="0" smtClean="0">
                <a:solidFill>
                  <a:srgbClr val="9B3E1E"/>
                </a:solidFill>
                <a:latin typeface="+mn-lt"/>
              </a:rPr>
              <a:t>Why Databases?</a:t>
            </a:r>
            <a:endParaRPr lang="en-US" sz="6000" b="1" dirty="0">
              <a:solidFill>
                <a:srgbClr val="9B3E1E"/>
              </a:solidFill>
              <a:latin typeface="+mn-lt"/>
            </a:endParaRPr>
          </a:p>
        </p:txBody>
      </p:sp>
      <p:sp>
        <p:nvSpPr>
          <p:cNvPr id="4" name="Content Placeholder 3"/>
          <p:cNvSpPr>
            <a:spLocks noGrp="1"/>
          </p:cNvSpPr>
          <p:nvPr>
            <p:ph sz="half" idx="1"/>
          </p:nvPr>
        </p:nvSpPr>
        <p:spPr/>
        <p:txBody>
          <a:bodyPr/>
          <a:lstStyle/>
          <a:p>
            <a:r>
              <a:rPr lang="en-US" dirty="0">
                <a:solidFill>
                  <a:srgbClr val="9B3E1E"/>
                </a:solidFill>
              </a:rPr>
              <a:t>Humans have been collecting data for thousands of years</a:t>
            </a:r>
          </a:p>
          <a:p>
            <a:r>
              <a:rPr lang="en-US" dirty="0">
                <a:solidFill>
                  <a:srgbClr val="9B3E1E"/>
                </a:solidFill>
              </a:rPr>
              <a:t>Need ways to </a:t>
            </a:r>
            <a:r>
              <a:rPr lang="en-US" dirty="0" smtClean="0">
                <a:solidFill>
                  <a:srgbClr val="9B3E1E"/>
                </a:solidFill>
              </a:rPr>
              <a:t>store, organize</a:t>
            </a:r>
            <a:r>
              <a:rPr lang="en-US" dirty="0">
                <a:solidFill>
                  <a:srgbClr val="9B3E1E"/>
                </a:solidFill>
              </a:rPr>
              <a:t>, sort, aggregate, and query </a:t>
            </a:r>
            <a:r>
              <a:rPr lang="en-US" dirty="0" smtClean="0">
                <a:solidFill>
                  <a:srgbClr val="9B3E1E"/>
                </a:solidFill>
              </a:rPr>
              <a:t>data</a:t>
            </a:r>
          </a:p>
          <a:p>
            <a:r>
              <a:rPr lang="en-US" dirty="0" smtClean="0">
                <a:solidFill>
                  <a:srgbClr val="9B3E1E"/>
                </a:solidFill>
              </a:rPr>
              <a:t>Today we use databases everyday – on websites, in social media, for data storage and archiving</a:t>
            </a:r>
            <a:endParaRPr lang="en-US" dirty="0">
              <a:solidFill>
                <a:srgbClr val="9B3E1E"/>
              </a:solidFill>
            </a:endParaRPr>
          </a:p>
          <a:p>
            <a:endParaRPr lang="en-US" dirty="0"/>
          </a:p>
        </p:txBody>
      </p:sp>
      <p:pic>
        <p:nvPicPr>
          <p:cNvPr id="8" name="Content Placeholder 7" descr="BabylonianTablet.jpg"/>
          <p:cNvPicPr>
            <a:picLocks noGrp="1" noChangeAspect="1"/>
          </p:cNvPicPr>
          <p:nvPr>
            <p:ph sz="half" idx="2"/>
          </p:nvPr>
        </p:nvPicPr>
        <p:blipFill>
          <a:blip r:embed="rId4">
            <a:extLst>
              <a:ext uri="{28A0092B-C50C-407E-A947-70E740481C1C}">
                <a14:useLocalDpi xmlns:a14="http://schemas.microsoft.com/office/drawing/2010/main" val="0"/>
              </a:ext>
            </a:extLst>
          </a:blip>
          <a:srcRect l="-29308" r="-29308"/>
          <a:stretch>
            <a:fillRect/>
          </a:stretch>
        </p:blipFill>
        <p:spPr>
          <a:xfrm>
            <a:off x="6172200" y="708025"/>
            <a:ext cx="5181600" cy="4351338"/>
          </a:xfrm>
        </p:spPr>
      </p:pic>
      <p:sp>
        <p:nvSpPr>
          <p:cNvPr id="9" name="TextBox 8"/>
          <p:cNvSpPr txBox="1"/>
          <p:nvPr/>
        </p:nvSpPr>
        <p:spPr>
          <a:xfrm>
            <a:off x="6019800" y="5161300"/>
            <a:ext cx="5884333" cy="2031325"/>
          </a:xfrm>
          <a:prstGeom prst="rect">
            <a:avLst/>
          </a:prstGeom>
          <a:noFill/>
        </p:spPr>
        <p:txBody>
          <a:bodyPr wrap="square" rtlCol="0">
            <a:spAutoFit/>
          </a:bodyPr>
          <a:lstStyle/>
          <a:p>
            <a:r>
              <a:rPr lang="en-US" dirty="0" smtClean="0">
                <a:solidFill>
                  <a:srgbClr val="9B3E1E"/>
                </a:solidFill>
              </a:rPr>
              <a:t>Babylonian clay tablet made during the 7</a:t>
            </a:r>
            <a:r>
              <a:rPr lang="en-US" baseline="30000" dirty="0" smtClean="0">
                <a:solidFill>
                  <a:srgbClr val="9B3E1E"/>
                </a:solidFill>
              </a:rPr>
              <a:t>th</a:t>
            </a:r>
            <a:r>
              <a:rPr lang="en-US" dirty="0" smtClean="0">
                <a:solidFill>
                  <a:srgbClr val="9B3E1E"/>
                </a:solidFill>
              </a:rPr>
              <a:t> c. BC (image courtesy the British Museum</a:t>
            </a:r>
          </a:p>
          <a:p>
            <a:r>
              <a:rPr lang="en-US" dirty="0">
                <a:solidFill>
                  <a:srgbClr val="9B3E1E"/>
                </a:solidFill>
              </a:rPr>
              <a:t>http://</a:t>
            </a:r>
            <a:r>
              <a:rPr lang="en-US" dirty="0" err="1">
                <a:solidFill>
                  <a:srgbClr val="9B3E1E"/>
                </a:solidFill>
              </a:rPr>
              <a:t>www.britishmuseum.org</a:t>
            </a:r>
            <a:r>
              <a:rPr lang="en-US" dirty="0">
                <a:solidFill>
                  <a:srgbClr val="9B3E1E"/>
                </a:solidFill>
              </a:rPr>
              <a:t>/research/</a:t>
            </a:r>
            <a:r>
              <a:rPr lang="en-US" dirty="0" err="1">
                <a:solidFill>
                  <a:srgbClr val="9B3E1E"/>
                </a:solidFill>
              </a:rPr>
              <a:t>collection_online</a:t>
            </a:r>
            <a:r>
              <a:rPr lang="en-US" dirty="0">
                <a:solidFill>
                  <a:srgbClr val="9B3E1E"/>
                </a:solidFill>
              </a:rPr>
              <a:t>/</a:t>
            </a:r>
            <a:r>
              <a:rPr lang="en-US" dirty="0" err="1">
                <a:solidFill>
                  <a:srgbClr val="9B3E1E"/>
                </a:solidFill>
              </a:rPr>
              <a:t>collection_object_details.aspx?objectId</a:t>
            </a:r>
            <a:r>
              <a:rPr lang="en-US" dirty="0">
                <a:solidFill>
                  <a:srgbClr val="9B3E1E"/>
                </a:solidFill>
              </a:rPr>
              <a:t>=314884&amp;partId=1&amp;searchText=</a:t>
            </a:r>
            <a:r>
              <a:rPr lang="en-US" dirty="0" err="1">
                <a:solidFill>
                  <a:srgbClr val="9B3E1E"/>
                </a:solidFill>
              </a:rPr>
              <a:t>mesopotamia&amp;page</a:t>
            </a:r>
            <a:r>
              <a:rPr lang="en-US" dirty="0">
                <a:solidFill>
                  <a:srgbClr val="9B3E1E"/>
                </a:solidFill>
              </a:rPr>
              <a:t>=30</a:t>
            </a:r>
            <a:endParaRPr lang="en-US" dirty="0" smtClean="0">
              <a:solidFill>
                <a:srgbClr val="9B3E1E"/>
              </a:solidFill>
            </a:endParaRPr>
          </a:p>
          <a:p>
            <a:endParaRPr lang="en-US" dirty="0"/>
          </a:p>
        </p:txBody>
      </p:sp>
    </p:spTree>
    <p:extLst>
      <p:ext uri="{BB962C8B-B14F-4D97-AF65-F5344CB8AC3E}">
        <p14:creationId xmlns:p14="http://schemas.microsoft.com/office/powerpoint/2010/main" val="16750685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normAutofit/>
          </a:bodyPr>
          <a:lstStyle/>
          <a:p>
            <a:r>
              <a:rPr lang="en-US" sz="6000" b="1" dirty="0" smtClean="0">
                <a:solidFill>
                  <a:srgbClr val="9B3E1E"/>
                </a:solidFill>
                <a:latin typeface="+mn-lt"/>
              </a:rPr>
              <a:t>Some History</a:t>
            </a:r>
            <a:endParaRPr lang="en-US" sz="6000" b="1" dirty="0">
              <a:solidFill>
                <a:srgbClr val="9B3E1E"/>
              </a:solidFill>
              <a:latin typeface="+mn-lt"/>
            </a:endParaRPr>
          </a:p>
        </p:txBody>
      </p:sp>
      <p:sp>
        <p:nvSpPr>
          <p:cNvPr id="3" name="Content Placeholder 2"/>
          <p:cNvSpPr>
            <a:spLocks noGrp="1"/>
          </p:cNvSpPr>
          <p:nvPr>
            <p:ph sz="half" idx="1"/>
          </p:nvPr>
        </p:nvSpPr>
        <p:spPr/>
        <p:txBody>
          <a:bodyPr>
            <a:normAutofit/>
          </a:bodyPr>
          <a:lstStyle/>
          <a:p>
            <a:r>
              <a:rPr lang="en-US" dirty="0" smtClean="0">
                <a:solidFill>
                  <a:srgbClr val="9B3E1E"/>
                </a:solidFill>
              </a:rPr>
              <a:t>1890-1950s – Data stored and retrieved through punch cards and hierarchical paper file management systems</a:t>
            </a:r>
          </a:p>
          <a:p>
            <a:r>
              <a:rPr lang="en-US" dirty="0" smtClean="0">
                <a:solidFill>
                  <a:srgbClr val="9B3E1E"/>
                </a:solidFill>
              </a:rPr>
              <a:t>Ex: Dewey Decimal System for Library Classifications</a:t>
            </a:r>
          </a:p>
          <a:p>
            <a:endParaRPr lang="en-US" dirty="0"/>
          </a:p>
          <a:p>
            <a:endParaRPr lang="en-US" dirty="0">
              <a:solidFill>
                <a:srgbClr val="9B3E1E"/>
              </a:solidFill>
            </a:endParaRPr>
          </a:p>
        </p:txBody>
      </p:sp>
      <p:pic>
        <p:nvPicPr>
          <p:cNvPr id="6" name="Content Placeholder 5" descr="deweydecimal.jpg"/>
          <p:cNvPicPr>
            <a:picLocks noGrp="1" noChangeAspect="1"/>
          </p:cNvPicPr>
          <p:nvPr>
            <p:ph sz="half" idx="2"/>
          </p:nvPr>
        </p:nvPicPr>
        <p:blipFill>
          <a:blip r:embed="rId4">
            <a:extLst>
              <a:ext uri="{28A0092B-C50C-407E-A947-70E740481C1C}">
                <a14:useLocalDpi xmlns:a14="http://schemas.microsoft.com/office/drawing/2010/main" val="0"/>
              </a:ext>
            </a:extLst>
          </a:blip>
          <a:srcRect t="-5984" b="-5984"/>
          <a:stretch>
            <a:fillRect/>
          </a:stretch>
        </p:blipFill>
        <p:spPr>
          <a:xfrm>
            <a:off x="6172200" y="1444625"/>
            <a:ext cx="5181600" cy="4351338"/>
          </a:xfrm>
        </p:spPr>
      </p:pic>
    </p:spTree>
    <p:extLst>
      <p:ext uri="{BB962C8B-B14F-4D97-AF65-F5344CB8AC3E}">
        <p14:creationId xmlns:p14="http://schemas.microsoft.com/office/powerpoint/2010/main" val="7915094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a:xfrm>
            <a:off x="838200" y="67556"/>
            <a:ext cx="10515600" cy="1325563"/>
          </a:xfrm>
        </p:spPr>
        <p:txBody>
          <a:bodyPr>
            <a:normAutofit/>
          </a:bodyPr>
          <a:lstStyle/>
          <a:p>
            <a:r>
              <a:rPr lang="en-US" sz="6000" b="1" dirty="0" smtClean="0">
                <a:solidFill>
                  <a:srgbClr val="9B3E1E"/>
                </a:solidFill>
                <a:latin typeface="+mn-lt"/>
              </a:rPr>
              <a:t>Some History</a:t>
            </a:r>
            <a:endParaRPr lang="en-US" sz="6000" b="1" dirty="0">
              <a:solidFill>
                <a:srgbClr val="9B3E1E"/>
              </a:solidFill>
              <a:latin typeface="+mn-lt"/>
            </a:endParaRPr>
          </a:p>
        </p:txBody>
      </p:sp>
      <p:sp>
        <p:nvSpPr>
          <p:cNvPr id="3" name="Content Placeholder 2"/>
          <p:cNvSpPr>
            <a:spLocks noGrp="1"/>
          </p:cNvSpPr>
          <p:nvPr>
            <p:ph sz="half" idx="1"/>
          </p:nvPr>
        </p:nvSpPr>
        <p:spPr>
          <a:xfrm>
            <a:off x="838200" y="1368425"/>
            <a:ext cx="5181600" cy="4351338"/>
          </a:xfrm>
        </p:spPr>
        <p:txBody>
          <a:bodyPr>
            <a:normAutofit fontScale="92500" lnSpcReduction="20000"/>
          </a:bodyPr>
          <a:lstStyle/>
          <a:p>
            <a:r>
              <a:rPr lang="en-US" dirty="0" smtClean="0">
                <a:solidFill>
                  <a:srgbClr val="9B3E1E"/>
                </a:solidFill>
              </a:rPr>
              <a:t>1960s - First computerized databases </a:t>
            </a:r>
          </a:p>
          <a:p>
            <a:r>
              <a:rPr lang="en-US" dirty="0" smtClean="0">
                <a:solidFill>
                  <a:srgbClr val="9B3E1E"/>
                </a:solidFill>
              </a:rPr>
              <a:t>1970-72 E.F. </a:t>
            </a:r>
            <a:r>
              <a:rPr lang="en-US" dirty="0" err="1" smtClean="0">
                <a:solidFill>
                  <a:srgbClr val="9B3E1E"/>
                </a:solidFill>
              </a:rPr>
              <a:t>Codd</a:t>
            </a:r>
            <a:r>
              <a:rPr lang="en-US" dirty="0" smtClean="0">
                <a:solidFill>
                  <a:srgbClr val="9B3E1E"/>
                </a:solidFill>
              </a:rPr>
              <a:t> published an important paper to propose the use of a relational database model</a:t>
            </a:r>
          </a:p>
          <a:p>
            <a:pPr lvl="1"/>
            <a:r>
              <a:rPr lang="en-US" dirty="0" smtClean="0">
                <a:solidFill>
                  <a:srgbClr val="9B3E1E"/>
                </a:solidFill>
              </a:rPr>
              <a:t>key component, provides the ability to relate records AS NEEDED</a:t>
            </a:r>
          </a:p>
          <a:p>
            <a:r>
              <a:rPr lang="en-US" dirty="0" smtClean="0">
                <a:solidFill>
                  <a:srgbClr val="9B3E1E"/>
                </a:solidFill>
              </a:rPr>
              <a:t>1980s – Structured Query Language, or SQL, became the standard query language</a:t>
            </a:r>
          </a:p>
          <a:p>
            <a:r>
              <a:rPr lang="en-US" dirty="0" smtClean="0">
                <a:solidFill>
                  <a:srgbClr val="9B3E1E"/>
                </a:solidFill>
              </a:rPr>
              <a:t>1990s and beyond – explosion of different types of database systems</a:t>
            </a:r>
            <a:endParaRPr lang="en-US" dirty="0">
              <a:solidFill>
                <a:srgbClr val="9B3E1E"/>
              </a:solidFill>
            </a:endParaRPr>
          </a:p>
          <a:p>
            <a:endParaRPr lang="en-US" dirty="0">
              <a:solidFill>
                <a:srgbClr val="9B3E1E"/>
              </a:solidFill>
            </a:endParaRPr>
          </a:p>
        </p:txBody>
      </p:sp>
      <p:pic>
        <p:nvPicPr>
          <p:cNvPr id="6" name="Content Placeholder 5" descr="1960scomputer.jpg"/>
          <p:cNvPicPr>
            <a:picLocks noGrp="1" noChangeAspect="1"/>
          </p:cNvPicPr>
          <p:nvPr>
            <p:ph sz="half" idx="2"/>
          </p:nvPr>
        </p:nvPicPr>
        <p:blipFill>
          <a:blip r:embed="rId4">
            <a:extLst>
              <a:ext uri="{28A0092B-C50C-407E-A947-70E740481C1C}">
                <a14:useLocalDpi xmlns:a14="http://schemas.microsoft.com/office/drawing/2010/main" val="0"/>
              </a:ext>
            </a:extLst>
          </a:blip>
          <a:srcRect l="-7903" r="-7903"/>
          <a:stretch>
            <a:fillRect/>
          </a:stretch>
        </p:blipFill>
        <p:spPr>
          <a:xfrm>
            <a:off x="6172200" y="1046692"/>
            <a:ext cx="5181600" cy="4351338"/>
          </a:xfrm>
        </p:spPr>
      </p:pic>
      <p:sp>
        <p:nvSpPr>
          <p:cNvPr id="7" name="TextBox 6"/>
          <p:cNvSpPr txBox="1"/>
          <p:nvPr/>
        </p:nvSpPr>
        <p:spPr>
          <a:xfrm>
            <a:off x="6366933" y="5398030"/>
            <a:ext cx="4986867" cy="646331"/>
          </a:xfrm>
          <a:prstGeom prst="rect">
            <a:avLst/>
          </a:prstGeom>
          <a:noFill/>
        </p:spPr>
        <p:txBody>
          <a:bodyPr wrap="square" rtlCol="0">
            <a:spAutoFit/>
          </a:bodyPr>
          <a:lstStyle/>
          <a:p>
            <a:pPr algn="ctr"/>
            <a:r>
              <a:rPr lang="en-US" dirty="0">
                <a:solidFill>
                  <a:srgbClr val="9B3E1E"/>
                </a:solidFill>
              </a:rPr>
              <a:t>http://</a:t>
            </a:r>
            <a:r>
              <a:rPr lang="en-US" dirty="0" err="1">
                <a:solidFill>
                  <a:srgbClr val="9B3E1E"/>
                </a:solidFill>
              </a:rPr>
              <a:t>bobscomputerserviceandrepair.com</a:t>
            </a:r>
            <a:r>
              <a:rPr lang="en-US" dirty="0">
                <a:solidFill>
                  <a:srgbClr val="9B3E1E"/>
                </a:solidFill>
              </a:rPr>
              <a:t>/computer-history/1960s/</a:t>
            </a:r>
          </a:p>
        </p:txBody>
      </p:sp>
    </p:spTree>
    <p:extLst>
      <p:ext uri="{BB962C8B-B14F-4D97-AF65-F5344CB8AC3E}">
        <p14:creationId xmlns:p14="http://schemas.microsoft.com/office/powerpoint/2010/main" val="221017603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normAutofit/>
          </a:bodyPr>
          <a:lstStyle/>
          <a:p>
            <a:r>
              <a:rPr lang="en-US" sz="6000" b="1" dirty="0" smtClean="0">
                <a:solidFill>
                  <a:srgbClr val="9B3E1E"/>
                </a:solidFill>
                <a:latin typeface="+mn-lt"/>
              </a:rPr>
              <a:t>A DBMS</a:t>
            </a:r>
            <a:endParaRPr lang="en-US" sz="6000" b="1" dirty="0">
              <a:solidFill>
                <a:srgbClr val="9B3E1E"/>
              </a:solidFill>
              <a:latin typeface="+mn-lt"/>
            </a:endParaRPr>
          </a:p>
        </p:txBody>
      </p:sp>
      <p:sp>
        <p:nvSpPr>
          <p:cNvPr id="3" name="Vertical Text Placeholder 2"/>
          <p:cNvSpPr>
            <a:spLocks noGrp="1"/>
          </p:cNvSpPr>
          <p:nvPr>
            <p:ph type="body" orient="vert" idx="1"/>
          </p:nvPr>
        </p:nvSpPr>
        <p:spPr/>
        <p:txBody>
          <a:bodyPr vert="horz">
            <a:normAutofit/>
          </a:bodyPr>
          <a:lstStyle/>
          <a:p>
            <a:r>
              <a:rPr lang="en-US" sz="3200" dirty="0" smtClean="0">
                <a:solidFill>
                  <a:srgbClr val="9B3E1E"/>
                </a:solidFill>
              </a:rPr>
              <a:t>A</a:t>
            </a:r>
            <a:r>
              <a:rPr lang="en-US" sz="3200" dirty="0">
                <a:solidFill>
                  <a:srgbClr val="9B3E1E"/>
                </a:solidFill>
              </a:rPr>
              <a:t> </a:t>
            </a:r>
            <a:r>
              <a:rPr lang="en-US" sz="3200" b="1" dirty="0">
                <a:solidFill>
                  <a:srgbClr val="9B3E1E"/>
                </a:solidFill>
              </a:rPr>
              <a:t>database</a:t>
            </a:r>
            <a:r>
              <a:rPr lang="en-US" sz="3200" dirty="0">
                <a:solidFill>
                  <a:srgbClr val="9B3E1E"/>
                </a:solidFill>
              </a:rPr>
              <a:t> </a:t>
            </a:r>
            <a:r>
              <a:rPr lang="en-US" sz="3200" b="1" dirty="0">
                <a:solidFill>
                  <a:srgbClr val="9B3E1E"/>
                </a:solidFill>
              </a:rPr>
              <a:t>management system </a:t>
            </a:r>
            <a:r>
              <a:rPr lang="en-US" sz="3200" dirty="0">
                <a:solidFill>
                  <a:srgbClr val="9B3E1E"/>
                </a:solidFill>
              </a:rPr>
              <a:t>stores, organizes and manages a large amount of information within a single software application</a:t>
            </a:r>
            <a:r>
              <a:rPr lang="en-US" sz="3200" dirty="0" smtClean="0">
                <a:solidFill>
                  <a:srgbClr val="9B3E1E"/>
                </a:solidFill>
              </a:rPr>
              <a:t>.</a:t>
            </a:r>
          </a:p>
          <a:p>
            <a:r>
              <a:rPr lang="en-US" sz="3200" dirty="0" smtClean="0">
                <a:solidFill>
                  <a:srgbClr val="9B3E1E"/>
                </a:solidFill>
              </a:rPr>
              <a:t>Important because:</a:t>
            </a:r>
          </a:p>
          <a:p>
            <a:pPr lvl="1"/>
            <a:r>
              <a:rPr lang="en-US" dirty="0" smtClean="0">
                <a:solidFill>
                  <a:srgbClr val="9B3E1E"/>
                </a:solidFill>
              </a:rPr>
              <a:t>it </a:t>
            </a:r>
            <a:r>
              <a:rPr lang="en-US" dirty="0">
                <a:solidFill>
                  <a:srgbClr val="9B3E1E"/>
                </a:solidFill>
              </a:rPr>
              <a:t>manages data </a:t>
            </a:r>
            <a:r>
              <a:rPr lang="en-US" dirty="0" smtClean="0">
                <a:solidFill>
                  <a:srgbClr val="9B3E1E"/>
                </a:solidFill>
              </a:rPr>
              <a:t>efficiently</a:t>
            </a:r>
          </a:p>
          <a:p>
            <a:pPr lvl="1"/>
            <a:r>
              <a:rPr lang="en-US" dirty="0" smtClean="0">
                <a:solidFill>
                  <a:srgbClr val="9B3E1E"/>
                </a:solidFill>
              </a:rPr>
              <a:t>allows different users </a:t>
            </a:r>
            <a:r>
              <a:rPr lang="en-US" dirty="0">
                <a:solidFill>
                  <a:srgbClr val="9B3E1E"/>
                </a:solidFill>
              </a:rPr>
              <a:t>to perform multiple tasks with </a:t>
            </a:r>
            <a:r>
              <a:rPr lang="en-US" dirty="0" smtClean="0">
                <a:solidFill>
                  <a:srgbClr val="9B3E1E"/>
                </a:solidFill>
              </a:rPr>
              <a:t>ease</a:t>
            </a:r>
            <a:r>
              <a:rPr lang="en-US" dirty="0">
                <a:solidFill>
                  <a:srgbClr val="9B3E1E"/>
                </a:solidFill>
              </a:rPr>
              <a:t> </a:t>
            </a:r>
            <a:r>
              <a:rPr lang="en-US" dirty="0" smtClean="0">
                <a:solidFill>
                  <a:srgbClr val="9B3E1E"/>
                </a:solidFill>
              </a:rPr>
              <a:t>without disrupting tasks </a:t>
            </a:r>
            <a:r>
              <a:rPr lang="en-US" dirty="0" smtClean="0">
                <a:solidFill>
                  <a:srgbClr val="9B3E1E"/>
                </a:solidFill>
              </a:rPr>
              <a:t>of </a:t>
            </a:r>
            <a:r>
              <a:rPr lang="en-US" dirty="0" smtClean="0">
                <a:solidFill>
                  <a:srgbClr val="9B3E1E"/>
                </a:solidFill>
              </a:rPr>
              <a:t>other users</a:t>
            </a:r>
            <a:endParaRPr lang="en-US" dirty="0">
              <a:solidFill>
                <a:srgbClr val="9B3E1E"/>
              </a:solidFill>
            </a:endParaRPr>
          </a:p>
        </p:txBody>
      </p:sp>
    </p:spTree>
    <p:extLst>
      <p:ext uri="{BB962C8B-B14F-4D97-AF65-F5344CB8AC3E}">
        <p14:creationId xmlns:p14="http://schemas.microsoft.com/office/powerpoint/2010/main" val="17887551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GDI">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13464</TotalTime>
  <Words>2013</Words>
  <Application>Microsoft Macintosh PowerPoint</Application>
  <PresentationFormat>Custom</PresentationFormat>
  <Paragraphs>242</Paragraphs>
  <Slides>31</Slides>
  <Notes>29</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Welcome! Girl Develop It is here to provide affordable and accessible programs to learn software through mentorship and hands-on instruction.</vt:lpstr>
      <vt:lpstr>Introduction Time</vt:lpstr>
      <vt:lpstr>Let’s Get to it</vt:lpstr>
      <vt:lpstr>What is a database?</vt:lpstr>
      <vt:lpstr>Why Databases?</vt:lpstr>
      <vt:lpstr>Some History</vt:lpstr>
      <vt:lpstr>Some History</vt:lpstr>
      <vt:lpstr>A DBMS</vt:lpstr>
      <vt:lpstr>What is Data Modeling?</vt:lpstr>
      <vt:lpstr>Modeling real things</vt:lpstr>
      <vt:lpstr>Kinds of data:</vt:lpstr>
      <vt:lpstr>Methods of Storing</vt:lpstr>
      <vt:lpstr>Structuring</vt:lpstr>
      <vt:lpstr>This matters!!</vt:lpstr>
      <vt:lpstr>How are these things the same?</vt:lpstr>
      <vt:lpstr>How are these things the same?</vt:lpstr>
      <vt:lpstr>Entity Modeling</vt:lpstr>
      <vt:lpstr>Baseline</vt:lpstr>
      <vt:lpstr>Develop it! Modeling Places</vt:lpstr>
      <vt:lpstr>Develop it! Modeling Places</vt:lpstr>
      <vt:lpstr>Develop It!  Modeling Places</vt:lpstr>
      <vt:lpstr>Example: Five Guys</vt:lpstr>
      <vt:lpstr>Relationships</vt:lpstr>
      <vt:lpstr>Relationships</vt:lpstr>
      <vt:lpstr>Relationships</vt:lpstr>
      <vt:lpstr>Relationships</vt:lpstr>
      <vt:lpstr>Relationships</vt:lpstr>
      <vt:lpstr>Many-to-many relationships can pose a problem to the dbms because of duplicated data, one way to address this is to create mapping tables, or intersection tables</vt:lpstr>
      <vt:lpstr>Develop it! Modeling Interviews</vt:lpstr>
      <vt:lpstr>Develop it! Modeling Interviews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Elizabeth Bollwerk</cp:lastModifiedBy>
  <cp:revision>82</cp:revision>
  <dcterms:created xsi:type="dcterms:W3CDTF">2017-04-17T15:38:41Z</dcterms:created>
  <dcterms:modified xsi:type="dcterms:W3CDTF">2018-10-16T21:02:04Z</dcterms:modified>
</cp:coreProperties>
</file>