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30"/>
  </p:notesMasterIdLst>
  <p:sldIdLst>
    <p:sldId id="256" r:id="rId2"/>
    <p:sldId id="257" r:id="rId3"/>
    <p:sldId id="300" r:id="rId4"/>
    <p:sldId id="301" r:id="rId5"/>
    <p:sldId id="302" r:id="rId6"/>
    <p:sldId id="297" r:id="rId7"/>
    <p:sldId id="258" r:id="rId8"/>
    <p:sldId id="259" r:id="rId9"/>
    <p:sldId id="264" r:id="rId10"/>
    <p:sldId id="284" r:id="rId11"/>
    <p:sldId id="285" r:id="rId12"/>
    <p:sldId id="296" r:id="rId13"/>
    <p:sldId id="298" r:id="rId14"/>
    <p:sldId id="299" r:id="rId15"/>
    <p:sldId id="276" r:id="rId16"/>
    <p:sldId id="262" r:id="rId17"/>
    <p:sldId id="287" r:id="rId18"/>
    <p:sldId id="286" r:id="rId19"/>
    <p:sldId id="288" r:id="rId20"/>
    <p:sldId id="263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6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3E1E"/>
    <a:srgbClr val="702F14"/>
    <a:srgbClr val="EEE6D9"/>
    <a:srgbClr val="EEDAAB"/>
    <a:srgbClr val="EEE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09"/>
    <p:restoredTop sz="91950"/>
  </p:normalViewPr>
  <p:slideViewPr>
    <p:cSldViewPr snapToGrid="0" snapToObjects="1">
      <p:cViewPr>
        <p:scale>
          <a:sx n="90" d="100"/>
          <a:sy n="90" d="100"/>
        </p:scale>
        <p:origin x="-1080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8983-71F1-7542-B98D-F6B15D7E99DA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E52DB-5832-794A-9C5B-AA24226DC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7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87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6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6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6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6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2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6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6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6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6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 transaction </a:t>
            </a:r>
            <a:r>
              <a:rPr lang="mr-IN" dirty="0" smtClean="0"/>
              <a:t>–</a:t>
            </a:r>
            <a:r>
              <a:rPr lang="en-US" dirty="0" smtClean="0"/>
              <a:t> think of a</a:t>
            </a:r>
            <a:r>
              <a:rPr lang="en-US" baseline="0" dirty="0" smtClean="0"/>
              <a:t> bank account transfer, money is taken from A and put into B, if the system fails after removing money from A a good system will put it back, reversing it to its original state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Isolation -- Changes occurring in a particular transaction will not be visible to any other transaction until that particular change in that transaction is written to memory or has been committed.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15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6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6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4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96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42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Cardinality expresses the number of entities to which another entity can be associated via a relationship set.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Cardinality Constraints - the number of instances of one entity that can or must be associated with each instance of another entity.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37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you can have</a:t>
            </a:r>
            <a:r>
              <a:rPr lang="en-US" baseline="0" dirty="0" smtClean="0"/>
              <a:t> multiple copies of films at each store, created an inventory table that assigns a unique inventory number to each combo of video/store, then use that in the rental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43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0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1F3F-AC43-084C-A8AD-F147FDB34025}" type="datetime1">
              <a:rPr lang="en-US" smtClean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4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0067-C5C7-2244-BAEA-318DCA9BBCFA}" type="datetime1">
              <a:rPr lang="en-US" smtClean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9C3E-E96A-A042-949C-893E3738ADCD}" type="datetime1">
              <a:rPr lang="en-US" smtClean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6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4581-5C55-6C42-82ED-F84960E9B10B}" type="datetime1">
              <a:rPr lang="en-US" smtClean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9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D91D-AD9D-B84C-9DF8-3688CAA86375}" type="datetime1">
              <a:rPr lang="en-US" smtClean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4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8908-B0F8-934D-ACD2-7CC60AE849F8}" type="datetime1">
              <a:rPr lang="en-US" smtClean="0"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8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228E-17C2-C84A-98DE-4609005AF18B}" type="datetime1">
              <a:rPr lang="en-US" smtClean="0"/>
              <a:t>10/16/18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7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F507-793C-9746-8780-1C6204BD1C4F}" type="datetime1">
              <a:rPr lang="en-US" smtClean="0"/>
              <a:t>10/16/18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8AFA-47B5-154E-B04C-01741A1498AF}" type="datetime1">
              <a:rPr lang="en-US" smtClean="0"/>
              <a:t>10/16/18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5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DBCA-FE5E-1E49-BBBB-E8BA81D93148}" type="datetime1">
              <a:rPr lang="en-US" smtClean="0"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0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5C8-8B67-DE4B-BAD5-4351E1083EDC}" type="datetime1">
              <a:rPr lang="en-US" smtClean="0"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5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6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AF1A-F624-B245-97B7-FA412E03E3B8}" type="datetime1">
              <a:rPr lang="en-US" smtClean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8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2uojVQ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db.cs.berkeley.edu/postgres.html" TargetMode="External"/><Relationship Id="rId5" Type="http://schemas.openxmlformats.org/officeDocument/2006/relationships/hyperlink" Target="http://www.cs.berkeley.edu/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334000"/>
            <a:ext cx="12192000" cy="12954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702F14"/>
                </a:solidFill>
              </a:rPr>
              <a:t> Intro to Databases</a:t>
            </a:r>
          </a:p>
          <a:p>
            <a:r>
              <a:rPr lang="en-US" sz="4400" b="1" smtClean="0">
                <a:solidFill>
                  <a:srgbClr val="702F14"/>
                </a:solidFill>
              </a:rPr>
              <a:t>Session 2</a:t>
            </a:r>
            <a:endParaRPr lang="en-US" sz="4400" b="1" dirty="0">
              <a:solidFill>
                <a:srgbClr val="702F1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0" y="500380"/>
            <a:ext cx="4754880" cy="474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3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 smtClean="0">
                <a:solidFill>
                  <a:srgbClr val="9B3E1E"/>
                </a:solidFill>
                <a:latin typeface="+mn-lt"/>
              </a:rPr>
              <a:t>PostgreSQL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horz">
            <a:normAutofit/>
          </a:bodyPr>
          <a:lstStyle/>
          <a:p>
            <a:r>
              <a:rPr lang="en-US" sz="4400" dirty="0" smtClean="0">
                <a:solidFill>
                  <a:srgbClr val="9B3E1E"/>
                </a:solidFill>
              </a:rPr>
              <a:t>Companies like </a:t>
            </a:r>
            <a:r>
              <a:rPr lang="en-US" sz="4400" dirty="0">
                <a:solidFill>
                  <a:srgbClr val="9B3E1E"/>
                </a:solidFill>
              </a:rPr>
              <a:t>Apple, Fujitsu, Red Hat, </a:t>
            </a:r>
            <a:r>
              <a:rPr lang="en-US" sz="4400" dirty="0" smtClean="0">
                <a:solidFill>
                  <a:srgbClr val="9B3E1E"/>
                </a:solidFill>
              </a:rPr>
              <a:t>Cisco, Skype, and </a:t>
            </a:r>
            <a:r>
              <a:rPr lang="en-US" sz="4400" dirty="0" err="1" smtClean="0">
                <a:solidFill>
                  <a:srgbClr val="9B3E1E"/>
                </a:solidFill>
              </a:rPr>
              <a:t>Instagram</a:t>
            </a:r>
            <a:r>
              <a:rPr lang="en-US" sz="4400" dirty="0" smtClean="0">
                <a:solidFill>
                  <a:srgbClr val="9B3E1E"/>
                </a:solidFill>
              </a:rPr>
              <a:t> use </a:t>
            </a:r>
            <a:r>
              <a:rPr lang="en-US" sz="4400" dirty="0" err="1" smtClean="0">
                <a:solidFill>
                  <a:srgbClr val="9B3E1E"/>
                </a:solidFill>
              </a:rPr>
              <a:t>PostgreSQL</a:t>
            </a:r>
            <a:r>
              <a:rPr lang="en-US" sz="4400" dirty="0" smtClean="0">
                <a:solidFill>
                  <a:srgbClr val="9B3E1E"/>
                </a:solidFill>
              </a:rPr>
              <a:t> for their databases</a:t>
            </a:r>
            <a:endParaRPr lang="en-US" sz="4400" dirty="0">
              <a:solidFill>
                <a:srgbClr val="9B3E1E"/>
              </a:solidFill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9069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699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B3E1E"/>
                </a:solidFill>
                <a:latin typeface="+mn-lt"/>
              </a:rPr>
              <a:t>Let’s install </a:t>
            </a:r>
            <a:r>
              <a:rPr lang="en-US" b="1" dirty="0" err="1" smtClean="0">
                <a:solidFill>
                  <a:srgbClr val="9B3E1E"/>
                </a:solidFill>
                <a:latin typeface="+mn-lt"/>
              </a:rPr>
              <a:t>PostgreSQL</a:t>
            </a:r>
            <a:r>
              <a:rPr lang="en-US" b="1" dirty="0" smtClean="0">
                <a:solidFill>
                  <a:srgbClr val="9B3E1E"/>
                </a:solidFill>
                <a:latin typeface="+mn-lt"/>
              </a:rPr>
              <a:t> and our sample database!</a:t>
            </a:r>
            <a:br>
              <a:rPr lang="en-US" b="1" dirty="0" smtClean="0">
                <a:solidFill>
                  <a:srgbClr val="9B3E1E"/>
                </a:solidFill>
                <a:latin typeface="+mn-lt"/>
              </a:rPr>
            </a:br>
            <a:r>
              <a:rPr lang="en-US" b="1" dirty="0">
                <a:solidFill>
                  <a:srgbClr val="9B3E1E"/>
                </a:solidFill>
                <a:latin typeface="+mn-lt"/>
              </a:rPr>
              <a:t/>
            </a:r>
            <a:br>
              <a:rPr lang="en-US" b="1" dirty="0">
                <a:solidFill>
                  <a:srgbClr val="9B3E1E"/>
                </a:solidFill>
                <a:latin typeface="+mn-lt"/>
              </a:rPr>
            </a:br>
            <a:r>
              <a:rPr lang="en-US" b="1" dirty="0" smtClean="0">
                <a:solidFill>
                  <a:srgbClr val="9B3E1E"/>
                </a:solidFill>
                <a:latin typeface="+mn-lt"/>
              </a:rPr>
              <a:t>Navigate to the instructions on </a:t>
            </a:r>
            <a:r>
              <a:rPr lang="en-US" b="1" dirty="0">
                <a:solidFill>
                  <a:srgbClr val="9B3E1E"/>
                </a:solidFill>
                <a:latin typeface="+mn-lt"/>
              </a:rPr>
              <a:t>G</a:t>
            </a:r>
            <a:r>
              <a:rPr lang="en-US" b="1" dirty="0" smtClean="0">
                <a:solidFill>
                  <a:srgbClr val="9B3E1E"/>
                </a:solidFill>
                <a:latin typeface="+mn-lt"/>
              </a:rPr>
              <a:t>oogle </a:t>
            </a:r>
            <a:r>
              <a:rPr lang="en-US" b="1" dirty="0">
                <a:solidFill>
                  <a:srgbClr val="9B3E1E"/>
                </a:solidFill>
                <a:latin typeface="+mn-lt"/>
              </a:rPr>
              <a:t>drive: </a:t>
            </a:r>
            <a:r>
              <a:rPr lang="en-US" b="1" dirty="0">
                <a:solidFill>
                  <a:srgbClr val="9B3E1E"/>
                </a:solidFill>
                <a:latin typeface="+mn-lt"/>
                <a:hlinkClick r:id="rId2"/>
              </a:rPr>
              <a:t>http://bit.ly/</a:t>
            </a:r>
            <a:r>
              <a:rPr lang="en-US" b="1" dirty="0" smtClean="0">
                <a:solidFill>
                  <a:srgbClr val="9B3E1E"/>
                </a:solidFill>
                <a:latin typeface="+mn-lt"/>
                <a:hlinkClick r:id="rId2"/>
              </a:rPr>
              <a:t>2uojVQs</a:t>
            </a:r>
            <a:r>
              <a:rPr lang="en-US" b="1" dirty="0" smtClean="0">
                <a:solidFill>
                  <a:srgbClr val="9B3E1E"/>
                </a:solidFill>
                <a:latin typeface="+mn-lt"/>
              </a:rPr>
              <a:t> or </a:t>
            </a:r>
            <a:r>
              <a:rPr lang="en-US" b="1" dirty="0" err="1" smtClean="0">
                <a:solidFill>
                  <a:srgbClr val="9B3E1E"/>
                </a:solidFill>
                <a:latin typeface="+mn-lt"/>
              </a:rPr>
              <a:t>Github</a:t>
            </a:r>
            <a:r>
              <a:rPr lang="en-US" b="1" dirty="0">
                <a:solidFill>
                  <a:srgbClr val="9B3E1E"/>
                </a:solidFill>
                <a:latin typeface="+mn-lt"/>
              </a:rPr>
              <a:t>: https://</a:t>
            </a:r>
            <a:r>
              <a:rPr lang="en-US" b="1" dirty="0" err="1">
                <a:solidFill>
                  <a:srgbClr val="9B3E1E"/>
                </a:solidFill>
                <a:latin typeface="+mn-lt"/>
              </a:rPr>
              <a:t>github.com</a:t>
            </a:r>
            <a:r>
              <a:rPr lang="en-US" b="1" dirty="0">
                <a:solidFill>
                  <a:srgbClr val="9B3E1E"/>
                </a:solidFill>
                <a:latin typeface="+mn-lt"/>
              </a:rPr>
              <a:t>/</a:t>
            </a:r>
            <a:r>
              <a:rPr lang="en-US" b="1" dirty="0" err="1">
                <a:solidFill>
                  <a:srgbClr val="9B3E1E"/>
                </a:solidFill>
                <a:latin typeface="+mn-lt"/>
              </a:rPr>
              <a:t>ebollwerk</a:t>
            </a:r>
            <a:r>
              <a:rPr lang="en-US" b="1" dirty="0">
                <a:solidFill>
                  <a:srgbClr val="9B3E1E"/>
                </a:solidFill>
                <a:latin typeface="+mn-lt"/>
              </a:rPr>
              <a:t>/</a:t>
            </a:r>
            <a:r>
              <a:rPr lang="en-US" b="1" dirty="0" err="1" smtClean="0">
                <a:solidFill>
                  <a:srgbClr val="9B3E1E"/>
                </a:solidFill>
                <a:latin typeface="+mn-lt"/>
              </a:rPr>
              <a:t>GDI_IntroDatabasesPostgreSQL</a:t>
            </a:r>
            <a:r>
              <a:rPr lang="en-US" b="1" dirty="0" smtClean="0">
                <a:solidFill>
                  <a:srgbClr val="9B3E1E"/>
                </a:solidFill>
                <a:latin typeface="+mn-lt"/>
              </a:rPr>
              <a:t/>
            </a:r>
            <a:br>
              <a:rPr lang="en-US" b="1" dirty="0" smtClean="0">
                <a:solidFill>
                  <a:srgbClr val="9B3E1E"/>
                </a:solidFill>
                <a:latin typeface="+mn-lt"/>
              </a:rPr>
            </a:br>
            <a:endParaRPr lang="en-US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B3E1E"/>
                </a:solidFill>
                <a:latin typeface="+mn-lt"/>
              </a:rPr>
              <a:t>Quick </a:t>
            </a:r>
            <a:r>
              <a:rPr lang="en-US" b="1" dirty="0" smtClean="0">
                <a:solidFill>
                  <a:srgbClr val="9B3E1E"/>
                </a:solidFill>
                <a:latin typeface="+mn-lt"/>
              </a:rPr>
              <a:t>Review of Relationships:</a:t>
            </a:r>
            <a:endParaRPr lang="en-US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10320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800000"/>
                </a:solidFill>
              </a:rPr>
              <a:t>One-to-One: A car model is made by one company.</a:t>
            </a:r>
          </a:p>
          <a:p>
            <a:r>
              <a:rPr lang="en-US" sz="3600" dirty="0" smtClean="0">
                <a:solidFill>
                  <a:srgbClr val="800000"/>
                </a:solidFill>
              </a:rPr>
              <a:t>One-to-Many: One mother can have many children.</a:t>
            </a:r>
          </a:p>
          <a:p>
            <a:r>
              <a:rPr lang="en-US" sz="3600" dirty="0" smtClean="0">
                <a:solidFill>
                  <a:srgbClr val="800000"/>
                </a:solidFill>
              </a:rPr>
              <a:t>Many-to-One: Many employees work in one department.</a:t>
            </a:r>
          </a:p>
          <a:p>
            <a:r>
              <a:rPr lang="en-US" sz="3600" dirty="0" smtClean="0">
                <a:solidFill>
                  <a:srgbClr val="800000"/>
                </a:solidFill>
              </a:rPr>
              <a:t>Many-to-Many: Many orders have many products.</a:t>
            </a:r>
          </a:p>
          <a:p>
            <a:endParaRPr lang="en-US" sz="3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24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339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9B3E1E"/>
                </a:solidFill>
                <a:latin typeface="+mn-lt"/>
              </a:rPr>
              <a:t>Cardinality</a:t>
            </a:r>
            <a:endParaRPr lang="en-US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4" descr="part_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6599" y="1447800"/>
            <a:ext cx="7924800" cy="5105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38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9B3E1E"/>
                </a:solidFill>
                <a:latin typeface="+mn-lt"/>
              </a:rPr>
              <a:t>Cardinality Constraints Example (Contd.)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-184666"/>
            <a:ext cx="1846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406400" y="1981200"/>
          <a:ext cx="111760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r:id="rId4" imgW="3423478" imgH="1350838" progId="Visio.Drawing.6">
                  <p:embed/>
                </p:oleObj>
              </mc:Choice>
              <mc:Fallback>
                <p:oleObj r:id="rId4" imgW="3423478" imgH="135083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981200"/>
                        <a:ext cx="11176000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01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9B3E1E"/>
                </a:solidFill>
                <a:latin typeface="+mn-lt"/>
              </a:rPr>
              <a:t>Database Schemas</a:t>
            </a:r>
            <a:endParaRPr lang="en-US" sz="60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22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B3E1E"/>
                </a:solidFill>
              </a:rPr>
              <a:t>A structure described in a formal language</a:t>
            </a:r>
          </a:p>
          <a:p>
            <a:r>
              <a:rPr lang="en-US" dirty="0" smtClean="0">
                <a:solidFill>
                  <a:srgbClr val="9B3E1E"/>
                </a:solidFill>
              </a:rPr>
              <a:t>Acts </a:t>
            </a:r>
            <a:r>
              <a:rPr lang="en-US" dirty="0">
                <a:solidFill>
                  <a:srgbClr val="9B3E1E"/>
                </a:solidFill>
              </a:rPr>
              <a:t>as a blueprint for how the database is constructed</a:t>
            </a:r>
          </a:p>
          <a:p>
            <a:r>
              <a:rPr lang="en-US" dirty="0" smtClean="0">
                <a:solidFill>
                  <a:srgbClr val="9B3E1E"/>
                </a:solidFill>
              </a:rPr>
              <a:t>In </a:t>
            </a:r>
            <a:r>
              <a:rPr lang="en-US" dirty="0">
                <a:solidFill>
                  <a:srgbClr val="9B3E1E"/>
                </a:solidFill>
              </a:rPr>
              <a:t>a relational database, the schema defines:</a:t>
            </a:r>
          </a:p>
          <a:p>
            <a:pPr lvl="1" fontAlgn="base"/>
            <a:r>
              <a:rPr lang="en-US" dirty="0">
                <a:solidFill>
                  <a:srgbClr val="9B3E1E"/>
                </a:solidFill>
              </a:rPr>
              <a:t>tables</a:t>
            </a:r>
          </a:p>
          <a:p>
            <a:pPr lvl="1" fontAlgn="base"/>
            <a:r>
              <a:rPr lang="en-US" dirty="0">
                <a:solidFill>
                  <a:srgbClr val="9B3E1E"/>
                </a:solidFill>
              </a:rPr>
              <a:t>fields</a:t>
            </a:r>
          </a:p>
          <a:p>
            <a:pPr lvl="1" fontAlgn="base"/>
            <a:r>
              <a:rPr lang="en-US" dirty="0">
                <a:solidFill>
                  <a:srgbClr val="9B3E1E"/>
                </a:solidFill>
              </a:rPr>
              <a:t>relationships</a:t>
            </a:r>
          </a:p>
          <a:p>
            <a:pPr lvl="1" fontAlgn="base"/>
            <a:r>
              <a:rPr lang="en-US" dirty="0">
                <a:solidFill>
                  <a:srgbClr val="9B3E1E"/>
                </a:solidFill>
              </a:rPr>
              <a:t>views</a:t>
            </a:r>
          </a:p>
          <a:p>
            <a:pPr lvl="1" fontAlgn="base"/>
            <a:r>
              <a:rPr lang="en-US" dirty="0">
                <a:solidFill>
                  <a:srgbClr val="9B3E1E"/>
                </a:solidFill>
              </a:rPr>
              <a:t>indexes</a:t>
            </a:r>
          </a:p>
          <a:p>
            <a:pPr lvl="1" fontAlgn="base"/>
            <a:r>
              <a:rPr lang="en-US" dirty="0">
                <a:solidFill>
                  <a:srgbClr val="9B3E1E"/>
                </a:solidFill>
              </a:rPr>
              <a:t>functions</a:t>
            </a:r>
          </a:p>
          <a:p>
            <a:pPr lvl="1" fontAlgn="base"/>
            <a:r>
              <a:rPr lang="en-US" dirty="0">
                <a:solidFill>
                  <a:srgbClr val="9B3E1E"/>
                </a:solidFill>
              </a:rPr>
              <a:t>and other </a:t>
            </a:r>
            <a:r>
              <a:rPr lang="en-US" dirty="0" smtClean="0">
                <a:solidFill>
                  <a:srgbClr val="9B3E1E"/>
                </a:solidFill>
              </a:rPr>
              <a:t>elements</a:t>
            </a:r>
            <a:endParaRPr lang="en-US" dirty="0">
              <a:solidFill>
                <a:srgbClr val="9B3E1E"/>
              </a:solidFill>
            </a:endParaRPr>
          </a:p>
          <a:p>
            <a:endParaRPr lang="en-US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17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5215426"/>
            <a:ext cx="10168467" cy="660440"/>
          </a:xfrm>
          <a:prstGeom prst="rect">
            <a:avLst/>
          </a:prstGeom>
          <a:solidFill>
            <a:schemeClr val="bg1"/>
          </a:solidFill>
          <a:ln>
            <a:solidFill>
              <a:srgbClr val="9B3E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9B3E1E"/>
                </a:solidFill>
                <a:latin typeface="+mn-lt"/>
              </a:rPr>
              <a:t>SELECT Statement Syntax</a:t>
            </a:r>
            <a:endParaRPr lang="en-US" sz="60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90688"/>
            <a:ext cx="10515600" cy="4534430"/>
          </a:xfrm>
        </p:spPr>
        <p:txBody>
          <a:bodyPr vert="horz">
            <a:normAutofit/>
          </a:bodyPr>
          <a:lstStyle/>
          <a:p>
            <a:r>
              <a:rPr lang="en-US" sz="3200" dirty="0" smtClean="0">
                <a:solidFill>
                  <a:srgbClr val="9B3E1E"/>
                </a:solidFill>
              </a:rPr>
              <a:t>We </a:t>
            </a:r>
            <a:r>
              <a:rPr lang="en-US" sz="3200" dirty="0">
                <a:solidFill>
                  <a:srgbClr val="9B3E1E"/>
                </a:solidFill>
              </a:rPr>
              <a:t>use the SELECT command to show data from a database</a:t>
            </a:r>
          </a:p>
          <a:p>
            <a:r>
              <a:rPr lang="en-US" sz="3200" dirty="0" smtClean="0">
                <a:solidFill>
                  <a:srgbClr val="9B3E1E"/>
                </a:solidFill>
              </a:rPr>
              <a:t>The </a:t>
            </a:r>
            <a:r>
              <a:rPr lang="en-US" sz="3200" dirty="0">
                <a:solidFill>
                  <a:srgbClr val="9B3E1E"/>
                </a:solidFill>
              </a:rPr>
              <a:t>output from a SELECT statement is always a grid of rows and columns.</a:t>
            </a:r>
          </a:p>
          <a:p>
            <a:r>
              <a:rPr lang="en-US" sz="3200" dirty="0" smtClean="0">
                <a:solidFill>
                  <a:srgbClr val="9B3E1E"/>
                </a:solidFill>
              </a:rPr>
              <a:t>The </a:t>
            </a:r>
            <a:r>
              <a:rPr lang="en-US" sz="3200" dirty="0">
                <a:solidFill>
                  <a:srgbClr val="9B3E1E"/>
                </a:solidFill>
              </a:rPr>
              <a:t>most simple SELECT statement retrieves all values from a single </a:t>
            </a:r>
            <a:r>
              <a:rPr lang="en-US" sz="3200" dirty="0" smtClean="0">
                <a:solidFill>
                  <a:srgbClr val="9B3E1E"/>
                </a:solidFill>
              </a:rPr>
              <a:t>table</a:t>
            </a:r>
            <a:endParaRPr lang="en-US" sz="32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3200" dirty="0" smtClean="0"/>
              <a:t>To </a:t>
            </a:r>
            <a:r>
              <a:rPr lang="en-US" sz="3200" dirty="0"/>
              <a:t>query data from all rows and all columns from a table, you use the following query: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SELECT</a:t>
            </a:r>
            <a:r>
              <a:rPr lang="en-US" sz="3200" dirty="0"/>
              <a:t> * </a:t>
            </a:r>
            <a:r>
              <a:rPr lang="en-US" sz="3200" dirty="0">
                <a:solidFill>
                  <a:srgbClr val="0000FF"/>
                </a:solidFill>
              </a:rPr>
              <a:t>FROM</a:t>
            </a:r>
            <a:r>
              <a:rPr lang="en-US" sz="3200" dirty="0"/>
              <a:t> </a:t>
            </a:r>
            <a:r>
              <a:rPr lang="en-US" sz="3200" i="1" dirty="0" err="1"/>
              <a:t>table_name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endParaRPr lang="en-US" sz="32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endParaRPr lang="en-US" sz="3200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5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6667" y="2675426"/>
            <a:ext cx="10168467" cy="660440"/>
          </a:xfrm>
          <a:prstGeom prst="rect">
            <a:avLst/>
          </a:prstGeom>
          <a:solidFill>
            <a:schemeClr val="bg1"/>
          </a:solidFill>
          <a:ln>
            <a:solidFill>
              <a:srgbClr val="9B3E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9B3E1E"/>
                </a:solidFill>
                <a:latin typeface="+mn-lt"/>
              </a:rPr>
              <a:t>SELECT Statement Syntax</a:t>
            </a:r>
            <a:endParaRPr lang="en-US" sz="60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90688"/>
            <a:ext cx="10515600" cy="453443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To </a:t>
            </a:r>
            <a:r>
              <a:rPr lang="en-US" sz="3200" dirty="0"/>
              <a:t>query data from all rows and all columns from </a:t>
            </a:r>
            <a:r>
              <a:rPr lang="en-US" sz="3200" dirty="0" smtClean="0"/>
              <a:t>the products table, </a:t>
            </a:r>
            <a:r>
              <a:rPr lang="en-US" sz="3200" dirty="0"/>
              <a:t>you use the following query: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SELECT</a:t>
            </a:r>
            <a:r>
              <a:rPr lang="en-US" sz="3200" dirty="0"/>
              <a:t> * </a:t>
            </a:r>
            <a:r>
              <a:rPr lang="en-US" sz="3200" dirty="0">
                <a:solidFill>
                  <a:srgbClr val="0000FF"/>
                </a:solidFill>
              </a:rPr>
              <a:t>FROM</a:t>
            </a:r>
            <a:r>
              <a:rPr lang="en-US" sz="3200" dirty="0"/>
              <a:t> </a:t>
            </a:r>
            <a:r>
              <a:rPr lang="en-US" sz="3200" i="1" dirty="0" smtClean="0"/>
              <a:t>products</a:t>
            </a:r>
            <a:r>
              <a:rPr lang="en-US" sz="3200" dirty="0" smtClean="0"/>
              <a:t>;</a:t>
            </a:r>
            <a:endParaRPr lang="en-US" sz="3200" dirty="0"/>
          </a:p>
          <a:p>
            <a:pPr marL="0" indent="0">
              <a:buNone/>
            </a:pPr>
            <a:endParaRPr lang="en-US" sz="32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endParaRPr lang="en-US" sz="3200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6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2760131"/>
            <a:ext cx="10168467" cy="1337736"/>
          </a:xfrm>
          <a:prstGeom prst="rect">
            <a:avLst/>
          </a:prstGeom>
          <a:solidFill>
            <a:schemeClr val="bg1"/>
          </a:solidFill>
          <a:ln>
            <a:solidFill>
              <a:srgbClr val="9B3E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9B3E1E"/>
                </a:solidFill>
                <a:latin typeface="+mn-lt"/>
              </a:rPr>
              <a:t>SELECT Column Example</a:t>
            </a:r>
            <a:endParaRPr lang="en-US" sz="60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46250"/>
            <a:ext cx="10515600" cy="4351338"/>
          </a:xfrm>
        </p:spPr>
        <p:txBody>
          <a:bodyPr vert="horz">
            <a:normAutofit/>
          </a:bodyPr>
          <a:lstStyle/>
          <a:p>
            <a:r>
              <a:rPr lang="en-US" sz="3200" dirty="0">
                <a:solidFill>
                  <a:srgbClr val="9B3E1E"/>
                </a:solidFill>
              </a:rPr>
              <a:t>The following SQL statement selects the </a:t>
            </a:r>
            <a:r>
              <a:rPr lang="en-US" sz="3200" dirty="0" smtClean="0">
                <a:solidFill>
                  <a:srgbClr val="9B3E1E"/>
                </a:solidFill>
              </a:rPr>
              <a:t>”first name</a:t>
            </a:r>
            <a:r>
              <a:rPr lang="en-US" sz="3200" dirty="0" smtClean="0">
                <a:solidFill>
                  <a:srgbClr val="9B3E1E"/>
                </a:solidFill>
              </a:rPr>
              <a:t>” and </a:t>
            </a:r>
            <a:r>
              <a:rPr lang="en-US" sz="3200" dirty="0" smtClean="0">
                <a:solidFill>
                  <a:srgbClr val="9B3E1E"/>
                </a:solidFill>
              </a:rPr>
              <a:t>“address” </a:t>
            </a:r>
            <a:r>
              <a:rPr lang="en-US" sz="3200" dirty="0" smtClean="0">
                <a:solidFill>
                  <a:srgbClr val="9B3E1E"/>
                </a:solidFill>
              </a:rPr>
              <a:t>columns </a:t>
            </a:r>
            <a:r>
              <a:rPr lang="en-US" sz="3200" dirty="0">
                <a:solidFill>
                  <a:srgbClr val="9B3E1E"/>
                </a:solidFill>
              </a:rPr>
              <a:t>from the </a:t>
            </a:r>
            <a:r>
              <a:rPr lang="en-US" sz="3200" dirty="0" smtClean="0">
                <a:solidFill>
                  <a:srgbClr val="9B3E1E"/>
                </a:solidFill>
              </a:rPr>
              <a:t>”user" </a:t>
            </a:r>
            <a:r>
              <a:rPr lang="en-US" sz="3200" dirty="0">
                <a:solidFill>
                  <a:srgbClr val="9B3E1E"/>
                </a:solidFill>
              </a:rPr>
              <a:t>table</a:t>
            </a:r>
            <a:r>
              <a:rPr lang="en-US" sz="3200" dirty="0" smtClean="0">
                <a:solidFill>
                  <a:srgbClr val="9B3E1E"/>
                </a:solidFill>
              </a:rPr>
              <a:t>:</a:t>
            </a:r>
            <a:endParaRPr lang="en-US" sz="32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SELECT</a:t>
            </a:r>
            <a:r>
              <a:rPr lang="en-US" sz="3200" dirty="0"/>
              <a:t> </a:t>
            </a:r>
            <a:r>
              <a:rPr lang="en-US" sz="3200" i="1" dirty="0" err="1" smtClean="0"/>
              <a:t>firstname</a:t>
            </a:r>
            <a:r>
              <a:rPr lang="en-US" sz="3200" dirty="0" smtClean="0"/>
              <a:t>, </a:t>
            </a:r>
            <a:r>
              <a:rPr lang="en-US" sz="3200" i="1" dirty="0" smtClean="0"/>
              <a:t>address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00FF"/>
                </a:solidFill>
              </a:rPr>
              <a:t>FROM</a:t>
            </a:r>
            <a:r>
              <a:rPr lang="en-US" sz="3200" dirty="0"/>
              <a:t> </a:t>
            </a:r>
            <a:r>
              <a:rPr lang="en-US" sz="3200" i="1" dirty="0" smtClean="0"/>
              <a:t>users</a:t>
            </a:r>
            <a:r>
              <a:rPr lang="en-US" sz="3200" dirty="0" smtClean="0"/>
              <a:t>;</a:t>
            </a:r>
            <a:endParaRPr lang="en-US" sz="3200" dirty="0"/>
          </a:p>
          <a:p>
            <a:endParaRPr lang="en-US" sz="3200" dirty="0" smtClean="0">
              <a:solidFill>
                <a:srgbClr val="9B3E1E"/>
              </a:solidFill>
            </a:endParaRPr>
          </a:p>
          <a:p>
            <a:r>
              <a:rPr lang="en-US" sz="3200" dirty="0" smtClean="0">
                <a:solidFill>
                  <a:srgbClr val="9B3E1E"/>
                </a:solidFill>
              </a:rPr>
              <a:t>The semicolon is not a part of SQL statement. It is only for </a:t>
            </a:r>
            <a:r>
              <a:rPr lang="en-US" sz="3200" dirty="0" err="1" smtClean="0">
                <a:solidFill>
                  <a:srgbClr val="9B3E1E"/>
                </a:solidFill>
              </a:rPr>
              <a:t>PostgreSQL</a:t>
            </a:r>
            <a:r>
              <a:rPr lang="en-US" sz="3200" dirty="0" smtClean="0">
                <a:solidFill>
                  <a:srgbClr val="9B3E1E"/>
                </a:solidFill>
              </a:rPr>
              <a:t> to specify the end of an SQL statement.</a:t>
            </a:r>
          </a:p>
          <a:p>
            <a:endParaRPr lang="en-US" sz="3200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2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2760130"/>
            <a:ext cx="10168467" cy="1744137"/>
          </a:xfrm>
          <a:prstGeom prst="rect">
            <a:avLst/>
          </a:prstGeom>
          <a:solidFill>
            <a:schemeClr val="bg1"/>
          </a:solidFill>
          <a:ln>
            <a:solidFill>
              <a:srgbClr val="9B3E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9B3E1E"/>
                </a:solidFill>
                <a:latin typeface="+mn-lt"/>
              </a:rPr>
              <a:t>WHERE Clause</a:t>
            </a:r>
            <a:endParaRPr lang="en-US" sz="60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5132" y="1760009"/>
            <a:ext cx="10320867" cy="4556124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3200" dirty="0"/>
              <a:t>You can have only a subset of rows returned by using the WHERE </a:t>
            </a:r>
            <a:r>
              <a:rPr lang="en-US" sz="3200" dirty="0" smtClean="0"/>
              <a:t>clause: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SELECT</a:t>
            </a:r>
            <a:r>
              <a:rPr lang="en-US" sz="3200" dirty="0"/>
              <a:t> </a:t>
            </a:r>
            <a:r>
              <a:rPr lang="en-US" sz="3200" i="1" dirty="0" err="1" smtClean="0"/>
              <a:t>firstname</a:t>
            </a:r>
            <a:r>
              <a:rPr lang="en-US" sz="3200" i="1" dirty="0" smtClean="0"/>
              <a:t>, address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00FF"/>
                </a:solidFill>
              </a:rPr>
              <a:t>FROM</a:t>
            </a:r>
            <a:r>
              <a:rPr lang="en-US" sz="3200" dirty="0"/>
              <a:t> </a:t>
            </a:r>
            <a:r>
              <a:rPr lang="en-US" sz="3200" i="1" dirty="0" smtClean="0"/>
              <a:t>users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>
                <a:solidFill>
                  <a:srgbClr val="0000FF"/>
                </a:solidFill>
              </a:rPr>
              <a:t>WHERE</a:t>
            </a:r>
            <a:r>
              <a:rPr lang="en-US" sz="3200" dirty="0" smtClean="0"/>
              <a:t> </a:t>
            </a:r>
            <a:r>
              <a:rPr lang="en-US" sz="3200" dirty="0" err="1" smtClean="0"/>
              <a:t>firstname</a:t>
            </a:r>
            <a:r>
              <a:rPr lang="en-US" sz="3200" dirty="0" smtClean="0"/>
              <a:t> </a:t>
            </a:r>
            <a:r>
              <a:rPr lang="en-US" sz="3200" dirty="0" smtClean="0"/>
              <a:t>= </a:t>
            </a:r>
            <a:r>
              <a:rPr lang="en-US" sz="3200" dirty="0" smtClean="0"/>
              <a:t>‘John’</a:t>
            </a:r>
            <a:r>
              <a:rPr lang="en-US" sz="3200" dirty="0" smtClean="0"/>
              <a:t>;</a:t>
            </a:r>
            <a:endParaRPr lang="en-US" sz="3200" dirty="0"/>
          </a:p>
          <a:p>
            <a:endParaRPr lang="en-US" sz="3200" dirty="0" smtClean="0">
              <a:solidFill>
                <a:srgbClr val="9B3E1E"/>
              </a:solidFill>
            </a:endParaRPr>
          </a:p>
          <a:p>
            <a:endParaRPr lang="en-US" sz="3200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7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83492"/>
            <a:ext cx="10515600" cy="28527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800" b="1" dirty="0" smtClean="0">
                <a:solidFill>
                  <a:srgbClr val="702F14"/>
                </a:solidFill>
                <a:latin typeface="+mn-lt"/>
              </a:rPr>
              <a:t>Welcome Back!</a:t>
            </a:r>
            <a:r>
              <a:rPr lang="en-US" b="1" dirty="0" smtClean="0">
                <a:solidFill>
                  <a:srgbClr val="702F14"/>
                </a:solidFill>
                <a:latin typeface="+mn-lt"/>
              </a:rPr>
              <a:t/>
            </a:r>
            <a:br>
              <a:rPr lang="en-US" b="1" dirty="0" smtClean="0">
                <a:solidFill>
                  <a:srgbClr val="702F14"/>
                </a:solidFill>
                <a:latin typeface="+mn-lt"/>
              </a:rPr>
            </a:br>
            <a:r>
              <a:rPr lang="en-US" sz="4400" dirty="0" smtClean="0">
                <a:solidFill>
                  <a:srgbClr val="702F14"/>
                </a:solidFill>
              </a:rPr>
              <a:t>Girl Develop It is here to provide affordable and accessible programs to learn software through mentorship and hands-on instruction.</a:t>
            </a:r>
            <a:endParaRPr lang="en-US" dirty="0">
              <a:solidFill>
                <a:srgbClr val="702F1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9430" y="3869617"/>
            <a:ext cx="7398020" cy="1500187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600" dirty="0" smtClean="0">
                <a:solidFill>
                  <a:srgbClr val="9B3E1E"/>
                </a:solidFill>
              </a:rPr>
              <a:t>We are here for you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600" dirty="0" smtClean="0">
                <a:solidFill>
                  <a:srgbClr val="9B3E1E"/>
                </a:solidFill>
              </a:rPr>
              <a:t>Every question is important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600" dirty="0" smtClean="0">
                <a:solidFill>
                  <a:srgbClr val="9B3E1E"/>
                </a:solidFill>
              </a:rPr>
              <a:t>Help each other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600" dirty="0" smtClean="0">
                <a:solidFill>
                  <a:srgbClr val="9B3E1E"/>
                </a:solidFill>
              </a:rPr>
              <a:t>Have fun</a:t>
            </a:r>
          </a:p>
        </p:txBody>
      </p:sp>
    </p:spTree>
    <p:extLst>
      <p:ext uri="{BB962C8B-B14F-4D97-AF65-F5344CB8AC3E}">
        <p14:creationId xmlns:p14="http://schemas.microsoft.com/office/powerpoint/2010/main" val="173264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B3E1E"/>
                </a:solidFill>
                <a:latin typeface="+mn-lt"/>
              </a:rPr>
              <a:t>WHERE clause operators</a:t>
            </a:r>
            <a:endParaRPr lang="en-US" b="1" dirty="0">
              <a:solidFill>
                <a:srgbClr val="9B3E1E"/>
              </a:solidFill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740915"/>
              </p:ext>
            </p:extLst>
          </p:nvPr>
        </p:nvGraphicFramePr>
        <p:xfrm>
          <a:off x="2032000" y="1521355"/>
          <a:ext cx="8128000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800"/>
                <a:gridCol w="655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Operator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Description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Equal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&lt;&gt;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equal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i="1" baseline="0" dirty="0" smtClean="0"/>
                        <a:t>Note</a:t>
                      </a:r>
                      <a:r>
                        <a:rPr lang="en-US" sz="2000" baseline="0" dirty="0" smtClean="0"/>
                        <a:t> this can be != in some versions of SQL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&gt;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Greater than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&lt;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Less than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&gt;=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Greater</a:t>
                      </a:r>
                      <a:r>
                        <a:rPr lang="en-US" sz="2000" baseline="0" dirty="0" smtClean="0"/>
                        <a:t> than or equal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&lt;=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Less</a:t>
                      </a:r>
                      <a:r>
                        <a:rPr lang="en-US" sz="2000" baseline="0" dirty="0" smtClean="0"/>
                        <a:t> than or equal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BETWEEN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Between an inclusive range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LIKE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Search for a pattern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 specify</a:t>
                      </a:r>
                      <a:r>
                        <a:rPr lang="en-US" sz="2000" baseline="0" dirty="0" smtClean="0"/>
                        <a:t> multiply values in a column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21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811881"/>
            <a:ext cx="10168467" cy="1557870"/>
          </a:xfrm>
          <a:prstGeom prst="rect">
            <a:avLst/>
          </a:prstGeom>
          <a:solidFill>
            <a:schemeClr val="bg1"/>
          </a:solidFill>
          <a:ln>
            <a:solidFill>
              <a:srgbClr val="9B3E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9B3E1E"/>
                </a:solidFill>
                <a:latin typeface="+mn-lt"/>
              </a:rPr>
              <a:t>Not Equal</a:t>
            </a:r>
            <a:endParaRPr lang="en-US" sz="60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1400" y="1760009"/>
            <a:ext cx="10320867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SELECT</a:t>
            </a:r>
            <a:r>
              <a:rPr lang="en-US" sz="3200" dirty="0"/>
              <a:t> </a:t>
            </a:r>
            <a:r>
              <a:rPr lang="en-US" sz="3200" dirty="0" err="1" smtClean="0"/>
              <a:t>first</a:t>
            </a:r>
            <a:r>
              <a:rPr lang="en-US" sz="3200" dirty="0" err="1" smtClean="0"/>
              <a:t>name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00FF"/>
                </a:solidFill>
              </a:rPr>
              <a:t>FROM</a:t>
            </a:r>
            <a:r>
              <a:rPr lang="en-US" sz="3200" dirty="0"/>
              <a:t> </a:t>
            </a:r>
            <a:r>
              <a:rPr lang="en-US" sz="3200" i="1" dirty="0" smtClean="0"/>
              <a:t>users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>
                <a:solidFill>
                  <a:srgbClr val="0000FF"/>
                </a:solidFill>
              </a:rPr>
              <a:t>WHERE</a:t>
            </a:r>
            <a:r>
              <a:rPr lang="en-US" sz="3200" dirty="0" smtClean="0"/>
              <a:t> </a:t>
            </a:r>
            <a:r>
              <a:rPr lang="en-US" sz="3200" dirty="0" err="1" smtClean="0"/>
              <a:t>firstname</a:t>
            </a:r>
            <a:r>
              <a:rPr lang="en-US" sz="3200" dirty="0" smtClean="0"/>
              <a:t> </a:t>
            </a:r>
            <a:r>
              <a:rPr lang="en-US" sz="3200" dirty="0" smtClean="0"/>
              <a:t>&lt;&gt; </a:t>
            </a:r>
            <a:r>
              <a:rPr lang="en-US" sz="3200" dirty="0" smtClean="0"/>
              <a:t>‘John’</a:t>
            </a:r>
            <a:r>
              <a:rPr lang="en-US" sz="3200" dirty="0" smtClean="0"/>
              <a:t>;</a:t>
            </a:r>
            <a:endParaRPr lang="en-US" sz="3200" dirty="0"/>
          </a:p>
          <a:p>
            <a:endParaRPr lang="en-US" sz="3200" dirty="0" smtClean="0">
              <a:solidFill>
                <a:srgbClr val="9B3E1E"/>
              </a:solidFill>
            </a:endParaRPr>
          </a:p>
          <a:p>
            <a:endParaRPr lang="en-US" sz="3200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09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811881"/>
            <a:ext cx="10168467" cy="1557870"/>
          </a:xfrm>
          <a:prstGeom prst="rect">
            <a:avLst/>
          </a:prstGeom>
          <a:solidFill>
            <a:schemeClr val="bg1"/>
          </a:solidFill>
          <a:ln>
            <a:solidFill>
              <a:srgbClr val="9B3E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9B3E1E"/>
                </a:solidFill>
                <a:latin typeface="+mn-lt"/>
              </a:rPr>
              <a:t>Greater than</a:t>
            </a:r>
            <a:endParaRPr lang="en-US" sz="60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1400" y="1760009"/>
            <a:ext cx="10320867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﻿SELECT </a:t>
            </a:r>
            <a:r>
              <a:rPr lang="en-US" sz="3200" dirty="0" smtClean="0"/>
              <a:t>*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FROM </a:t>
            </a:r>
            <a:r>
              <a:rPr lang="en-US" sz="3200" i="1" dirty="0" smtClean="0">
                <a:solidFill>
                  <a:srgbClr val="000000"/>
                </a:solidFill>
              </a:rPr>
              <a:t>products</a:t>
            </a: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WHERE </a:t>
            </a:r>
            <a:r>
              <a:rPr lang="en-US" sz="3200" dirty="0" smtClean="0">
                <a:solidFill>
                  <a:srgbClr val="000000"/>
                </a:solidFill>
              </a:rPr>
              <a:t>price </a:t>
            </a:r>
            <a:r>
              <a:rPr lang="en-US" sz="3200" dirty="0">
                <a:solidFill>
                  <a:srgbClr val="000000"/>
                </a:solidFill>
              </a:rPr>
              <a:t>&gt; </a:t>
            </a:r>
            <a:r>
              <a:rPr lang="en-US" sz="3200" dirty="0" smtClean="0">
                <a:solidFill>
                  <a:srgbClr val="000000"/>
                </a:solidFill>
              </a:rPr>
              <a:t>38</a:t>
            </a:r>
            <a:r>
              <a:rPr lang="en-US" sz="3200" dirty="0" smtClean="0">
                <a:solidFill>
                  <a:srgbClr val="000000"/>
                </a:solidFill>
              </a:rPr>
              <a:t>;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26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811881"/>
            <a:ext cx="10168467" cy="1557870"/>
          </a:xfrm>
          <a:prstGeom prst="rect">
            <a:avLst/>
          </a:prstGeom>
          <a:solidFill>
            <a:schemeClr val="bg1"/>
          </a:solidFill>
          <a:ln>
            <a:solidFill>
              <a:srgbClr val="9B3E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9B3E1E"/>
                </a:solidFill>
                <a:latin typeface="+mn-lt"/>
              </a:rPr>
              <a:t>Less than</a:t>
            </a:r>
            <a:endParaRPr lang="en-US" sz="60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1400" y="1760009"/>
            <a:ext cx="10320867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﻿SELECT </a:t>
            </a:r>
            <a:r>
              <a:rPr lang="en-US" sz="3200" dirty="0" smtClean="0"/>
              <a:t>*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FROM </a:t>
            </a:r>
            <a:r>
              <a:rPr lang="en-US" sz="3200" i="1" dirty="0" smtClean="0">
                <a:solidFill>
                  <a:srgbClr val="000000"/>
                </a:solidFill>
              </a:rPr>
              <a:t>products</a:t>
            </a: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WHERE </a:t>
            </a:r>
            <a:r>
              <a:rPr lang="en-US" sz="3200" dirty="0">
                <a:solidFill>
                  <a:srgbClr val="000000"/>
                </a:solidFill>
              </a:rPr>
              <a:t>price </a:t>
            </a:r>
            <a:r>
              <a:rPr lang="en-US" sz="3200" dirty="0" smtClean="0">
                <a:solidFill>
                  <a:srgbClr val="000000"/>
                </a:solidFill>
              </a:rPr>
              <a:t>&lt; 45;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267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761081"/>
            <a:ext cx="11082867" cy="2082787"/>
          </a:xfrm>
          <a:prstGeom prst="rect">
            <a:avLst/>
          </a:prstGeom>
          <a:solidFill>
            <a:schemeClr val="bg1"/>
          </a:solidFill>
          <a:ln>
            <a:solidFill>
              <a:srgbClr val="9B3E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9B3E1E"/>
                </a:solidFill>
                <a:latin typeface="+mn-lt"/>
              </a:rPr>
              <a:t>Between</a:t>
            </a:r>
            <a:endParaRPr lang="en-US" sz="60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8329" y="1731962"/>
            <a:ext cx="10320867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﻿﻿SELECT </a:t>
            </a:r>
            <a:r>
              <a:rPr lang="en-US" sz="3200" dirty="0" smtClean="0">
                <a:solidFill>
                  <a:srgbClr val="000000"/>
                </a:solidFill>
              </a:rPr>
              <a:t>*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FROM </a:t>
            </a:r>
            <a:r>
              <a:rPr lang="en-US" sz="3200" i="1" dirty="0" smtClean="0">
                <a:solidFill>
                  <a:srgbClr val="000000"/>
                </a:solidFill>
              </a:rPr>
              <a:t>carts</a:t>
            </a: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WHERE </a:t>
            </a:r>
            <a:r>
              <a:rPr lang="en-US" sz="3200" dirty="0" err="1" smtClean="0">
                <a:solidFill>
                  <a:srgbClr val="000000"/>
                </a:solidFill>
              </a:rPr>
              <a:t>last_updated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BETWEEN </a:t>
            </a:r>
            <a:r>
              <a:rPr lang="en-US" sz="3200" dirty="0" smtClean="0">
                <a:solidFill>
                  <a:srgbClr val="000000"/>
                </a:solidFill>
              </a:rPr>
              <a:t>'</a:t>
            </a:r>
            <a:r>
              <a:rPr lang="cs-CZ" sz="3200" dirty="0">
                <a:solidFill>
                  <a:srgbClr val="000000"/>
                </a:solidFill>
              </a:rPr>
              <a:t>2017-03-17 14:16:29.35096</a:t>
            </a:r>
            <a:r>
              <a:rPr lang="en-US" sz="3200" dirty="0" smtClean="0">
                <a:solidFill>
                  <a:srgbClr val="000000"/>
                </a:solidFill>
              </a:rPr>
              <a:t>' </a:t>
            </a:r>
            <a:r>
              <a:rPr lang="en-US" sz="3200" dirty="0">
                <a:solidFill>
                  <a:srgbClr val="0000FF"/>
                </a:solidFill>
              </a:rPr>
              <a:t>AND </a:t>
            </a:r>
            <a:r>
              <a:rPr lang="en-US" sz="3200" dirty="0" smtClean="0">
                <a:solidFill>
                  <a:srgbClr val="000000"/>
                </a:solidFill>
              </a:rPr>
              <a:t>'</a:t>
            </a:r>
            <a:r>
              <a:rPr lang="cs-CZ" sz="3200" dirty="0">
                <a:solidFill>
                  <a:srgbClr val="000000"/>
                </a:solidFill>
              </a:rPr>
              <a:t>2017-05-17 14:16:29.35096</a:t>
            </a:r>
            <a:r>
              <a:rPr lang="en-US" sz="3200" dirty="0" smtClean="0">
                <a:solidFill>
                  <a:srgbClr val="000000"/>
                </a:solidFill>
              </a:rPr>
              <a:t>'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17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3600" y="1690688"/>
            <a:ext cx="10168467" cy="2082787"/>
          </a:xfrm>
          <a:prstGeom prst="rect">
            <a:avLst/>
          </a:prstGeom>
          <a:solidFill>
            <a:schemeClr val="bg1"/>
          </a:solidFill>
          <a:ln>
            <a:solidFill>
              <a:srgbClr val="9B3E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9B3E1E"/>
                </a:solidFill>
                <a:latin typeface="+mn-lt"/>
              </a:rPr>
              <a:t>Like</a:t>
            </a:r>
            <a:endParaRPr lang="en-US" sz="60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3600" y="1690688"/>
            <a:ext cx="10320867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﻿﻿﻿SELECT </a:t>
            </a:r>
            <a:r>
              <a:rPr lang="en-US" sz="3200" dirty="0" smtClean="0">
                <a:solidFill>
                  <a:srgbClr val="000000"/>
                </a:solidFill>
              </a:rPr>
              <a:t>*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FROM </a:t>
            </a:r>
            <a:r>
              <a:rPr lang="en-US" sz="3200" i="1" dirty="0" err="1" smtClean="0">
                <a:solidFill>
                  <a:srgbClr val="000000"/>
                </a:solidFill>
              </a:rPr>
              <a:t>product_types</a:t>
            </a: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WHERE </a:t>
            </a:r>
            <a:r>
              <a:rPr lang="en-US" sz="3200" i="1" dirty="0" smtClean="0">
                <a:solidFill>
                  <a:srgbClr val="000000"/>
                </a:solidFill>
              </a:rPr>
              <a:t>name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LIKE </a:t>
            </a:r>
            <a:r>
              <a:rPr lang="en-US" sz="3200" dirty="0">
                <a:solidFill>
                  <a:srgbClr val="000000"/>
                </a:solidFill>
              </a:rPr>
              <a:t>'</a:t>
            </a:r>
            <a:r>
              <a:rPr lang="en-US" sz="3200" dirty="0" smtClean="0">
                <a:solidFill>
                  <a:srgbClr val="000000"/>
                </a:solidFill>
              </a:rPr>
              <a:t>%clothing%</a:t>
            </a:r>
            <a:r>
              <a:rPr lang="en-US" sz="3200" dirty="0" smtClean="0">
                <a:solidFill>
                  <a:srgbClr val="000000"/>
                </a:solidFill>
              </a:rPr>
              <a:t>’;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2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3600" y="1690688"/>
            <a:ext cx="10168467" cy="2082787"/>
          </a:xfrm>
          <a:prstGeom prst="rect">
            <a:avLst/>
          </a:prstGeom>
          <a:solidFill>
            <a:schemeClr val="bg1"/>
          </a:solidFill>
          <a:ln>
            <a:solidFill>
              <a:srgbClr val="9B3E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9B3E1E"/>
                </a:solidFill>
                <a:latin typeface="+mn-lt"/>
              </a:rPr>
              <a:t>In</a:t>
            </a:r>
            <a:endParaRPr lang="en-US" sz="60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3600" y="1690688"/>
            <a:ext cx="10320867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﻿﻿﻿﻿SELECT </a:t>
            </a:r>
            <a:r>
              <a:rPr lang="en-US" sz="3200" dirty="0" smtClean="0">
                <a:solidFill>
                  <a:srgbClr val="000000"/>
                </a:solidFill>
              </a:rPr>
              <a:t>*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FROM </a:t>
            </a:r>
            <a:r>
              <a:rPr lang="en-US" sz="3200" i="1" dirty="0" smtClean="0"/>
              <a:t>users</a:t>
            </a:r>
            <a:endParaRPr lang="en-US" sz="3200" i="1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WHERE</a:t>
            </a:r>
            <a:r>
              <a:rPr lang="en-US" sz="3200" i="1" dirty="0" smtClean="0">
                <a:solidFill>
                  <a:srgbClr val="0000FF"/>
                </a:solidFill>
              </a:rPr>
              <a:t> </a:t>
            </a:r>
            <a:r>
              <a:rPr lang="en-US" sz="3200" i="1" dirty="0" err="1" smtClean="0">
                <a:solidFill>
                  <a:srgbClr val="000000"/>
                </a:solidFill>
              </a:rPr>
              <a:t>firstname</a:t>
            </a:r>
            <a:r>
              <a:rPr lang="en-US" sz="3200" i="1" dirty="0" smtClean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in (’John'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smtClean="0">
                <a:solidFill>
                  <a:srgbClr val="000000"/>
                </a:solidFill>
              </a:rPr>
              <a:t>’Mary'</a:t>
            </a:r>
            <a:r>
              <a:rPr lang="en-US" sz="3200" dirty="0" smtClean="0">
                <a:solidFill>
                  <a:srgbClr val="000000"/>
                </a:solidFill>
              </a:rPr>
              <a:t>);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3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659483"/>
            <a:ext cx="10168467" cy="2641587"/>
          </a:xfrm>
          <a:prstGeom prst="rect">
            <a:avLst/>
          </a:prstGeom>
          <a:solidFill>
            <a:schemeClr val="bg1"/>
          </a:solidFill>
          <a:ln>
            <a:solidFill>
              <a:srgbClr val="9B3E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9B3E1E"/>
                </a:solidFill>
                <a:latin typeface="+mn-lt"/>
              </a:rPr>
              <a:t>Order By</a:t>
            </a:r>
            <a:endParaRPr lang="en-US" sz="60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1400" y="1624545"/>
            <a:ext cx="10320867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﻿﻿SELECT </a:t>
            </a:r>
            <a:r>
              <a:rPr lang="en-US" sz="3200" dirty="0" smtClean="0">
                <a:solidFill>
                  <a:srgbClr val="000000"/>
                </a:solidFill>
              </a:rPr>
              <a:t>*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FROM </a:t>
            </a:r>
            <a:r>
              <a:rPr lang="en-US" sz="3200" dirty="0" smtClean="0">
                <a:solidFill>
                  <a:srgbClr val="000000"/>
                </a:solidFill>
              </a:rPr>
              <a:t>orders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WHERE </a:t>
            </a:r>
            <a:r>
              <a:rPr lang="en-US" sz="3200" dirty="0" err="1" smtClean="0">
                <a:solidFill>
                  <a:srgbClr val="000000"/>
                </a:solidFill>
              </a:rPr>
              <a:t>created_at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BETWEEN </a:t>
            </a:r>
            <a:r>
              <a:rPr lang="en-US" sz="3200" dirty="0" smtClean="0">
                <a:solidFill>
                  <a:srgbClr val="000000"/>
                </a:solidFill>
              </a:rPr>
              <a:t>'</a:t>
            </a:r>
            <a:r>
              <a:rPr lang="is-IS" sz="3200" dirty="0">
                <a:solidFill>
                  <a:srgbClr val="000000"/>
                </a:solidFill>
              </a:rPr>
              <a:t>2017-03-18 00:01:46.003891</a:t>
            </a:r>
            <a:r>
              <a:rPr lang="en-US" sz="3200" dirty="0" smtClean="0">
                <a:solidFill>
                  <a:srgbClr val="000000"/>
                </a:solidFill>
              </a:rPr>
              <a:t>' </a:t>
            </a:r>
            <a:r>
              <a:rPr lang="en-US" sz="3200" dirty="0">
                <a:solidFill>
                  <a:srgbClr val="0000FF"/>
                </a:solidFill>
              </a:rPr>
              <a:t>AND </a:t>
            </a:r>
            <a:r>
              <a:rPr lang="en-US" sz="3200" dirty="0" smtClean="0">
                <a:solidFill>
                  <a:srgbClr val="000000"/>
                </a:solidFill>
              </a:rPr>
              <a:t>'</a:t>
            </a:r>
            <a:r>
              <a:rPr lang="is-IS" sz="3200" dirty="0">
                <a:solidFill>
                  <a:srgbClr val="000000"/>
                </a:solidFill>
              </a:rPr>
              <a:t>2017-07-17 00:01:46.003891</a:t>
            </a:r>
            <a:r>
              <a:rPr lang="en-US" sz="3200" dirty="0" smtClean="0">
                <a:solidFill>
                  <a:srgbClr val="000000"/>
                </a:solidFill>
              </a:rPr>
              <a:t>’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ORDER BY </a:t>
            </a:r>
            <a:r>
              <a:rPr lang="en-US" sz="3200" dirty="0" err="1" smtClean="0">
                <a:solidFill>
                  <a:srgbClr val="000000"/>
                </a:solidFill>
              </a:rPr>
              <a:t>created_at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ASC</a:t>
            </a:r>
          </a:p>
          <a:p>
            <a:pPr marL="0" indent="0">
              <a:buNone/>
            </a:pPr>
            <a:r>
              <a:rPr lang="en-US" sz="3200" dirty="0"/>
              <a:t>The ORDER BY clause allows you to sort the rows returned from the SELECT statement in ascending or descending order based on criteria specified by different criteria.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7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B3E1E"/>
                </a:solidFill>
                <a:latin typeface="+mn-lt"/>
              </a:rPr>
              <a:t>LET’S DEVELOP IT!</a:t>
            </a:r>
            <a:endParaRPr lang="en-US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70000" lnSpcReduction="20000"/>
          </a:bodyPr>
          <a:lstStyle/>
          <a:p>
            <a:pPr lvl="0" fontAlgn="base"/>
            <a:r>
              <a:rPr lang="en-US" sz="3600" dirty="0" smtClean="0">
                <a:solidFill>
                  <a:srgbClr val="9B3E1E"/>
                </a:solidFill>
              </a:rPr>
              <a:t>Spend </a:t>
            </a:r>
            <a:r>
              <a:rPr lang="en-US" sz="3600" dirty="0">
                <a:solidFill>
                  <a:srgbClr val="9B3E1E"/>
                </a:solidFill>
              </a:rPr>
              <a:t>the rest of class writing SELECT statements with WHERE </a:t>
            </a:r>
            <a:r>
              <a:rPr lang="en-US" sz="3600" dirty="0" smtClean="0">
                <a:solidFill>
                  <a:srgbClr val="9B3E1E"/>
                </a:solidFill>
              </a:rPr>
              <a:t>clauses</a:t>
            </a:r>
          </a:p>
          <a:p>
            <a:pPr lvl="0" fontAlgn="base"/>
            <a:r>
              <a:rPr lang="en-US" sz="3600" dirty="0" smtClean="0">
                <a:solidFill>
                  <a:srgbClr val="9B3E1E"/>
                </a:solidFill>
              </a:rPr>
              <a:t>For example:</a:t>
            </a:r>
          </a:p>
          <a:p>
            <a:pPr lvl="1" fontAlgn="base"/>
            <a:r>
              <a:rPr lang="en-US" sz="3200" dirty="0" smtClean="0">
                <a:solidFill>
                  <a:srgbClr val="9B3E1E"/>
                </a:solidFill>
              </a:rPr>
              <a:t>Bring back all the rows in the </a:t>
            </a:r>
            <a:r>
              <a:rPr lang="en-US" sz="3200" dirty="0" smtClean="0">
                <a:solidFill>
                  <a:srgbClr val="9B3E1E"/>
                </a:solidFill>
              </a:rPr>
              <a:t>orders </a:t>
            </a:r>
            <a:r>
              <a:rPr lang="en-US" sz="3200" dirty="0" smtClean="0">
                <a:solidFill>
                  <a:srgbClr val="9B3E1E"/>
                </a:solidFill>
              </a:rPr>
              <a:t>table where the </a:t>
            </a:r>
            <a:r>
              <a:rPr lang="en-US" sz="3200" dirty="0" smtClean="0">
                <a:solidFill>
                  <a:srgbClr val="9B3E1E"/>
                </a:solidFill>
              </a:rPr>
              <a:t>status is shipped</a:t>
            </a:r>
            <a:endParaRPr lang="en-US" sz="3200" dirty="0" smtClean="0">
              <a:solidFill>
                <a:srgbClr val="9B3E1E"/>
              </a:solidFill>
            </a:endParaRPr>
          </a:p>
          <a:p>
            <a:pPr lvl="1" fontAlgn="base"/>
            <a:r>
              <a:rPr lang="en-US" sz="3200" dirty="0" smtClean="0">
                <a:solidFill>
                  <a:srgbClr val="9B3E1E"/>
                </a:solidFill>
              </a:rPr>
              <a:t>Bring back all the rows in </a:t>
            </a:r>
            <a:r>
              <a:rPr lang="en-US" sz="3200" dirty="0" smtClean="0">
                <a:solidFill>
                  <a:srgbClr val="9B3E1E"/>
                </a:solidFill>
              </a:rPr>
              <a:t>the orders table where the address begins with 4</a:t>
            </a:r>
          </a:p>
          <a:p>
            <a:pPr lvl="1" fontAlgn="base"/>
            <a:r>
              <a:rPr lang="en-US" sz="3200" dirty="0" smtClean="0">
                <a:solidFill>
                  <a:srgbClr val="9B3E1E"/>
                </a:solidFill>
              </a:rPr>
              <a:t>Bring back all the rows in the products table where the name contains the word software</a:t>
            </a:r>
            <a:endParaRPr lang="en-US" sz="3200" dirty="0" smtClean="0">
              <a:solidFill>
                <a:srgbClr val="9B3E1E"/>
              </a:solidFill>
            </a:endParaRPr>
          </a:p>
          <a:p>
            <a:pPr lvl="1" fontAlgn="base"/>
            <a:r>
              <a:rPr lang="en-US" sz="3200" dirty="0" smtClean="0">
                <a:solidFill>
                  <a:srgbClr val="9B3E1E"/>
                </a:solidFill>
              </a:rPr>
              <a:t>Bring back all the rows in the products table where the price is greater than $20</a:t>
            </a:r>
          </a:p>
          <a:p>
            <a:pPr lvl="1" fontAlgn="base"/>
            <a:r>
              <a:rPr lang="en-US" sz="3200" dirty="0" smtClean="0">
                <a:solidFill>
                  <a:srgbClr val="9B3E1E"/>
                </a:solidFill>
              </a:rPr>
              <a:t>Bring </a:t>
            </a:r>
            <a:r>
              <a:rPr lang="en-US" sz="3200" dirty="0" smtClean="0">
                <a:solidFill>
                  <a:srgbClr val="9B3E1E"/>
                </a:solidFill>
              </a:rPr>
              <a:t>back all the rows in the </a:t>
            </a:r>
            <a:r>
              <a:rPr lang="en-US" sz="3200" dirty="0" smtClean="0">
                <a:solidFill>
                  <a:srgbClr val="9B3E1E"/>
                </a:solidFill>
              </a:rPr>
              <a:t>user </a:t>
            </a:r>
            <a:r>
              <a:rPr lang="en-US" sz="3200" dirty="0" smtClean="0">
                <a:solidFill>
                  <a:srgbClr val="9B3E1E"/>
                </a:solidFill>
              </a:rPr>
              <a:t>table where the last name begins with </a:t>
            </a:r>
            <a:r>
              <a:rPr lang="en-US" sz="3200" dirty="0">
                <a:solidFill>
                  <a:srgbClr val="9B3E1E"/>
                </a:solidFill>
              </a:rPr>
              <a:t>D</a:t>
            </a:r>
            <a:r>
              <a:rPr lang="en-US" sz="3200" dirty="0" smtClean="0">
                <a:solidFill>
                  <a:srgbClr val="9B3E1E"/>
                </a:solidFill>
              </a:rPr>
              <a:t> </a:t>
            </a:r>
            <a:r>
              <a:rPr lang="en-US" sz="3200" dirty="0" smtClean="0">
                <a:solidFill>
                  <a:srgbClr val="9B3E1E"/>
                </a:solidFill>
              </a:rPr>
              <a:t>and list them in ascending </a:t>
            </a:r>
            <a:r>
              <a:rPr lang="en-US" sz="3200" dirty="0" smtClean="0">
                <a:solidFill>
                  <a:srgbClr val="9B3E1E"/>
                </a:solidFill>
              </a:rPr>
              <a:t>order</a:t>
            </a:r>
          </a:p>
          <a:p>
            <a:pPr lvl="0" fontAlgn="base"/>
            <a:r>
              <a:rPr lang="en-US" sz="3600" dirty="0" smtClean="0">
                <a:solidFill>
                  <a:srgbClr val="9B3E1E"/>
                </a:solidFill>
              </a:rPr>
              <a:t>Use </a:t>
            </a:r>
            <a:r>
              <a:rPr lang="en-US" sz="3600" dirty="0" err="1" smtClean="0">
                <a:solidFill>
                  <a:srgbClr val="9B3E1E"/>
                </a:solidFill>
              </a:rPr>
              <a:t>PgAdmin</a:t>
            </a:r>
            <a:r>
              <a:rPr lang="en-US" sz="3600" dirty="0" smtClean="0">
                <a:solidFill>
                  <a:srgbClr val="9B3E1E"/>
                </a:solidFill>
              </a:rPr>
              <a:t> Manager and the ER diagram </a:t>
            </a:r>
            <a:r>
              <a:rPr lang="en-US" sz="3600" dirty="0">
                <a:solidFill>
                  <a:srgbClr val="9B3E1E"/>
                </a:solidFill>
              </a:rPr>
              <a:t>to get ideas of how the data is structured, and what you might query</a:t>
            </a:r>
          </a:p>
          <a:p>
            <a:pPr lvl="0" fontAlgn="base"/>
            <a:r>
              <a:rPr lang="en-US" sz="3600" dirty="0">
                <a:solidFill>
                  <a:srgbClr val="9B3E1E"/>
                </a:solidFill>
              </a:rPr>
              <a:t>Feel free to work with a neighbor!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>
              <a:solidFill>
                <a:srgbClr val="9B3E1E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rgbClr val="9B3E1E"/>
              </a:solidFill>
            </a:endParaRPr>
          </a:p>
          <a:p>
            <a:endParaRPr lang="en-US" sz="3600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8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9B3E1E"/>
                </a:solidFill>
                <a:latin typeface="+mn-lt"/>
              </a:rPr>
              <a:t>Today…</a:t>
            </a:r>
            <a:endParaRPr lang="en-US" sz="72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9B3E1E"/>
                </a:solidFill>
              </a:rPr>
              <a:t>Brief review of concepts from last </a:t>
            </a:r>
            <a:r>
              <a:rPr lang="en-US" sz="4400" dirty="0" smtClean="0">
                <a:solidFill>
                  <a:srgbClr val="9B3E1E"/>
                </a:solidFill>
              </a:rPr>
              <a:t>class</a:t>
            </a:r>
            <a:endParaRPr lang="en-US" sz="4400" dirty="0" smtClean="0">
              <a:solidFill>
                <a:srgbClr val="9B3E1E"/>
              </a:solidFill>
            </a:endParaRPr>
          </a:p>
          <a:p>
            <a:r>
              <a:rPr lang="en-US" sz="4400" dirty="0" smtClean="0">
                <a:solidFill>
                  <a:srgbClr val="9B3E1E"/>
                </a:solidFill>
              </a:rPr>
              <a:t>Install </a:t>
            </a:r>
            <a:r>
              <a:rPr lang="en-US" sz="4400" dirty="0" smtClean="0">
                <a:solidFill>
                  <a:srgbClr val="9B3E1E"/>
                </a:solidFill>
              </a:rPr>
              <a:t>our sample database </a:t>
            </a:r>
            <a:r>
              <a:rPr lang="en-US" sz="4400" dirty="0" smtClean="0">
                <a:solidFill>
                  <a:srgbClr val="9B3E1E"/>
                </a:solidFill>
              </a:rPr>
              <a:t>– products</a:t>
            </a:r>
          </a:p>
          <a:p>
            <a:r>
              <a:rPr lang="en-US" sz="4400" dirty="0" smtClean="0">
                <a:solidFill>
                  <a:srgbClr val="9B3E1E"/>
                </a:solidFill>
              </a:rPr>
              <a:t>Look </a:t>
            </a:r>
            <a:r>
              <a:rPr lang="en-US" sz="4400" dirty="0" smtClean="0">
                <a:solidFill>
                  <a:srgbClr val="9B3E1E"/>
                </a:solidFill>
              </a:rPr>
              <a:t>at the ER diagram for the sample database</a:t>
            </a:r>
          </a:p>
          <a:p>
            <a:r>
              <a:rPr lang="en-US" sz="4400" dirty="0" smtClean="0">
                <a:solidFill>
                  <a:srgbClr val="9B3E1E"/>
                </a:solidFill>
              </a:rPr>
              <a:t>Start with Queries!</a:t>
            </a:r>
            <a:endParaRPr lang="en-US" sz="4400" dirty="0">
              <a:solidFill>
                <a:srgbClr val="9B3E1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9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9B3E1E"/>
                </a:solidFill>
                <a:latin typeface="+mn-lt"/>
              </a:rPr>
              <a:t>Relational Databases</a:t>
            </a:r>
            <a:endParaRPr lang="en-US" sz="72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9B3E1E"/>
                </a:solidFill>
              </a:rPr>
              <a:t>If </a:t>
            </a:r>
            <a:r>
              <a:rPr lang="en-US" sz="4400" dirty="0">
                <a:solidFill>
                  <a:srgbClr val="9B3E1E"/>
                </a:solidFill>
              </a:rPr>
              <a:t>you want your application </a:t>
            </a:r>
            <a:r>
              <a:rPr lang="en-US" sz="4400" dirty="0" smtClean="0">
                <a:solidFill>
                  <a:srgbClr val="9B3E1E"/>
                </a:solidFill>
              </a:rPr>
              <a:t>to:</a:t>
            </a:r>
          </a:p>
          <a:p>
            <a:pPr lvl="1"/>
            <a:r>
              <a:rPr lang="en-US" sz="4400" dirty="0">
                <a:solidFill>
                  <a:srgbClr val="9B3E1E"/>
                </a:solidFill>
              </a:rPr>
              <a:t>H</a:t>
            </a:r>
            <a:r>
              <a:rPr lang="en-US" sz="4400" dirty="0" smtClean="0">
                <a:solidFill>
                  <a:srgbClr val="9B3E1E"/>
                </a:solidFill>
              </a:rPr>
              <a:t>andle </a:t>
            </a:r>
            <a:r>
              <a:rPr lang="en-US" sz="4400" dirty="0">
                <a:solidFill>
                  <a:srgbClr val="9B3E1E"/>
                </a:solidFill>
              </a:rPr>
              <a:t>a lot of complicated </a:t>
            </a:r>
            <a:r>
              <a:rPr lang="en-US" sz="4400" dirty="0" smtClean="0">
                <a:solidFill>
                  <a:srgbClr val="9B3E1E"/>
                </a:solidFill>
              </a:rPr>
              <a:t>querying</a:t>
            </a:r>
            <a:endParaRPr lang="en-US" sz="4400" dirty="0">
              <a:solidFill>
                <a:srgbClr val="9B3E1E"/>
              </a:solidFill>
            </a:endParaRPr>
          </a:p>
          <a:p>
            <a:pPr lvl="1"/>
            <a:r>
              <a:rPr lang="en-US" sz="4400" dirty="0" smtClean="0">
                <a:solidFill>
                  <a:srgbClr val="9B3E1E"/>
                </a:solidFill>
              </a:rPr>
              <a:t>Reliably enact transactions </a:t>
            </a:r>
          </a:p>
          <a:p>
            <a:pPr lvl="1"/>
            <a:r>
              <a:rPr lang="en-US" sz="4400" dirty="0" smtClean="0">
                <a:solidFill>
                  <a:srgbClr val="9B3E1E"/>
                </a:solidFill>
              </a:rPr>
              <a:t>Conduct routine </a:t>
            </a:r>
            <a:r>
              <a:rPr lang="en-US" sz="4400" dirty="0">
                <a:solidFill>
                  <a:srgbClr val="9B3E1E"/>
                </a:solidFill>
              </a:rPr>
              <a:t>analysis of </a:t>
            </a:r>
            <a:r>
              <a:rPr lang="en-US" sz="4400" dirty="0" smtClean="0">
                <a:solidFill>
                  <a:srgbClr val="9B3E1E"/>
                </a:solidFill>
              </a:rPr>
              <a:t>data </a:t>
            </a:r>
          </a:p>
          <a:p>
            <a:pPr lvl="1"/>
            <a:endParaRPr lang="en-US" sz="4400" dirty="0">
              <a:solidFill>
                <a:srgbClr val="9B3E1E"/>
              </a:solidFill>
            </a:endParaRPr>
          </a:p>
          <a:p>
            <a:pPr marL="457200" lvl="1" indent="0">
              <a:buNone/>
            </a:pPr>
            <a:r>
              <a:rPr lang="en-US" sz="4400" dirty="0" smtClean="0">
                <a:solidFill>
                  <a:srgbClr val="9B3E1E"/>
                </a:solidFill>
              </a:rPr>
              <a:t>you’ll </a:t>
            </a:r>
            <a:r>
              <a:rPr lang="en-US" sz="4400" dirty="0">
                <a:solidFill>
                  <a:srgbClr val="9B3E1E"/>
                </a:solidFill>
              </a:rPr>
              <a:t>probably want to stick with a relational </a:t>
            </a:r>
            <a:r>
              <a:rPr lang="en-US" sz="4400" dirty="0" smtClean="0">
                <a:solidFill>
                  <a:srgbClr val="9B3E1E"/>
                </a:solidFill>
              </a:rPr>
              <a:t>database</a:t>
            </a:r>
            <a:endParaRPr lang="en-US" sz="4400" dirty="0">
              <a:solidFill>
                <a:srgbClr val="9B3E1E"/>
              </a:solidFill>
            </a:endParaRPr>
          </a:p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9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9B3E1E"/>
                </a:solidFill>
                <a:latin typeface="+mn-lt"/>
              </a:rPr>
              <a:t>Relational Databases</a:t>
            </a:r>
            <a:endParaRPr lang="en-US" sz="72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rgbClr val="9B3E1E"/>
                </a:solidFill>
              </a:rPr>
              <a:t>ACID Properties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9B3E1E"/>
                </a:solidFill>
              </a:rPr>
              <a:t>A </a:t>
            </a:r>
            <a:r>
              <a:rPr lang="mr-IN" sz="4400" dirty="0" smtClean="0">
                <a:solidFill>
                  <a:srgbClr val="9B3E1E"/>
                </a:solidFill>
              </a:rPr>
              <a:t>–</a:t>
            </a:r>
            <a:r>
              <a:rPr lang="en-US" sz="4400" dirty="0" smtClean="0">
                <a:solidFill>
                  <a:srgbClr val="9B3E1E"/>
                </a:solidFill>
              </a:rPr>
              <a:t> </a:t>
            </a:r>
            <a:r>
              <a:rPr lang="en-US" sz="2400" b="1" dirty="0" smtClean="0">
                <a:solidFill>
                  <a:srgbClr val="9B3E1E"/>
                </a:solidFill>
              </a:rPr>
              <a:t>Atomicity</a:t>
            </a:r>
            <a:r>
              <a:rPr lang="en-US" sz="2400" dirty="0" smtClean="0">
                <a:solidFill>
                  <a:srgbClr val="9B3E1E"/>
                </a:solidFill>
              </a:rPr>
              <a:t>: an atomic transaction is either fully completed or not done at all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9B3E1E"/>
                </a:solidFill>
              </a:rPr>
              <a:t>C </a:t>
            </a:r>
            <a:r>
              <a:rPr lang="mr-IN" sz="4400" dirty="0" smtClean="0">
                <a:solidFill>
                  <a:srgbClr val="9B3E1E"/>
                </a:solidFill>
              </a:rPr>
              <a:t>–</a:t>
            </a:r>
            <a:r>
              <a:rPr lang="en-US" sz="4400" dirty="0" smtClean="0">
                <a:solidFill>
                  <a:srgbClr val="9B3E1E"/>
                </a:solidFill>
              </a:rPr>
              <a:t> </a:t>
            </a:r>
            <a:r>
              <a:rPr lang="en-US" sz="2400" b="1" dirty="0" smtClean="0">
                <a:solidFill>
                  <a:srgbClr val="9B3E1E"/>
                </a:solidFill>
              </a:rPr>
              <a:t>Consistency</a:t>
            </a:r>
            <a:r>
              <a:rPr lang="en-US" sz="2400" dirty="0" smtClean="0">
                <a:solidFill>
                  <a:srgbClr val="9B3E1E"/>
                </a:solidFill>
              </a:rPr>
              <a:t>: </a:t>
            </a:r>
            <a:r>
              <a:rPr lang="en-US" sz="2400" dirty="0">
                <a:solidFill>
                  <a:srgbClr val="9B3E1E"/>
                </a:solidFill>
              </a:rPr>
              <a:t>Ensures that only valid data following all rules and constraints is written in the </a:t>
            </a:r>
            <a:r>
              <a:rPr lang="en-US" sz="2400" dirty="0" smtClean="0">
                <a:solidFill>
                  <a:srgbClr val="9B3E1E"/>
                </a:solidFill>
              </a:rPr>
              <a:t>database and all users have the same view of the data.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9B3E1E"/>
                </a:solidFill>
              </a:rPr>
              <a:t>I </a:t>
            </a:r>
            <a:r>
              <a:rPr lang="mr-IN" sz="4400" dirty="0" smtClean="0">
                <a:solidFill>
                  <a:srgbClr val="9B3E1E"/>
                </a:solidFill>
              </a:rPr>
              <a:t>–</a:t>
            </a:r>
            <a:r>
              <a:rPr lang="en-US" sz="4400" dirty="0" smtClean="0">
                <a:solidFill>
                  <a:srgbClr val="9B3E1E"/>
                </a:solidFill>
              </a:rPr>
              <a:t> </a:t>
            </a:r>
            <a:r>
              <a:rPr lang="en-US" sz="2400" b="1" dirty="0" smtClean="0">
                <a:solidFill>
                  <a:srgbClr val="9B3E1E"/>
                </a:solidFill>
              </a:rPr>
              <a:t>Isolation</a:t>
            </a:r>
            <a:r>
              <a:rPr lang="en-US" sz="2400" dirty="0" smtClean="0">
                <a:solidFill>
                  <a:srgbClr val="9B3E1E"/>
                </a:solidFill>
              </a:rPr>
              <a:t>: </a:t>
            </a:r>
            <a:r>
              <a:rPr lang="en-US" sz="2400" dirty="0">
                <a:solidFill>
                  <a:srgbClr val="9B3E1E"/>
                </a:solidFill>
              </a:rPr>
              <a:t>A transaction in process and not yet committed must remain isolated from any other transaction</a:t>
            </a:r>
            <a:r>
              <a:rPr lang="en-US" sz="2400" dirty="0" smtClean="0">
                <a:solidFill>
                  <a:srgbClr val="9B3E1E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9B3E1E"/>
                </a:solidFill>
              </a:rPr>
              <a:t>D </a:t>
            </a:r>
            <a:r>
              <a:rPr lang="mr-IN" sz="4400" dirty="0" smtClean="0">
                <a:solidFill>
                  <a:srgbClr val="9B3E1E"/>
                </a:solidFill>
              </a:rPr>
              <a:t>–</a:t>
            </a:r>
            <a:r>
              <a:rPr lang="en-US" sz="4400" dirty="0" smtClean="0">
                <a:solidFill>
                  <a:srgbClr val="9B3E1E"/>
                </a:solidFill>
              </a:rPr>
              <a:t> </a:t>
            </a:r>
            <a:r>
              <a:rPr lang="en-US" sz="2400" b="1" dirty="0" smtClean="0">
                <a:solidFill>
                  <a:srgbClr val="9B3E1E"/>
                </a:solidFill>
              </a:rPr>
              <a:t>Durability</a:t>
            </a:r>
            <a:r>
              <a:rPr lang="en-US" sz="2400" dirty="0" smtClean="0">
                <a:solidFill>
                  <a:srgbClr val="9B3E1E"/>
                </a:solidFill>
              </a:rPr>
              <a:t>: </a:t>
            </a:r>
            <a:r>
              <a:rPr lang="en-US" sz="2400" dirty="0">
                <a:solidFill>
                  <a:srgbClr val="9B3E1E"/>
                </a:solidFill>
              </a:rPr>
              <a:t>A</a:t>
            </a:r>
            <a:r>
              <a:rPr lang="en-US" sz="2400" dirty="0" smtClean="0">
                <a:solidFill>
                  <a:srgbClr val="9B3E1E"/>
                </a:solidFill>
              </a:rPr>
              <a:t>ll changes made to the system are permanent and can be recovered if necessary</a:t>
            </a:r>
            <a:endParaRPr lang="en-US" sz="2400" dirty="0">
              <a:solidFill>
                <a:srgbClr val="9B3E1E"/>
              </a:solidFill>
            </a:endParaRPr>
          </a:p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12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B3E1E"/>
                </a:solidFill>
                <a:latin typeface="+mn-lt"/>
              </a:rPr>
              <a:t>Quick Review:</a:t>
            </a:r>
            <a:endParaRPr lang="en-US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10320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9B3E1E"/>
                </a:solidFill>
              </a:rPr>
              <a:t>Entity</a:t>
            </a:r>
            <a:r>
              <a:rPr lang="en-US" sz="3600" dirty="0">
                <a:solidFill>
                  <a:srgbClr val="9B3E1E"/>
                </a:solidFill>
              </a:rPr>
              <a:t>  – person, place, thing or concept about which data can be collected. </a:t>
            </a:r>
          </a:p>
          <a:p>
            <a:r>
              <a:rPr lang="en-US" sz="3600" b="1" dirty="0" smtClean="0">
                <a:solidFill>
                  <a:srgbClr val="9B3E1E"/>
                </a:solidFill>
              </a:rPr>
              <a:t>Attribute</a:t>
            </a:r>
            <a:r>
              <a:rPr lang="en-US" sz="3600" dirty="0" smtClean="0">
                <a:solidFill>
                  <a:srgbClr val="9B3E1E"/>
                </a:solidFill>
              </a:rPr>
              <a:t> </a:t>
            </a:r>
            <a:r>
              <a:rPr lang="en-US" sz="3600" dirty="0">
                <a:solidFill>
                  <a:srgbClr val="9B3E1E"/>
                </a:solidFill>
              </a:rPr>
              <a:t>– a fact that characterizes or describes an entity -- the data that we want to keep about each entity</a:t>
            </a:r>
          </a:p>
          <a:p>
            <a:r>
              <a:rPr lang="en-US" sz="3600" b="1" dirty="0" smtClean="0">
                <a:solidFill>
                  <a:srgbClr val="9B3E1E"/>
                </a:solidFill>
              </a:rPr>
              <a:t>Primary </a:t>
            </a:r>
            <a:r>
              <a:rPr lang="en-US" sz="3600" b="1" dirty="0">
                <a:solidFill>
                  <a:srgbClr val="9B3E1E"/>
                </a:solidFill>
              </a:rPr>
              <a:t>key </a:t>
            </a:r>
            <a:r>
              <a:rPr lang="en-US" sz="3600" dirty="0">
                <a:solidFill>
                  <a:srgbClr val="9B3E1E"/>
                </a:solidFill>
              </a:rPr>
              <a:t>- the attribute used to identify a specific entity, must be </a:t>
            </a:r>
            <a:r>
              <a:rPr lang="en-US" sz="3600" dirty="0" smtClean="0">
                <a:solidFill>
                  <a:srgbClr val="9B3E1E"/>
                </a:solidFill>
              </a:rPr>
              <a:t>unique and not change!  </a:t>
            </a:r>
          </a:p>
          <a:p>
            <a:r>
              <a:rPr lang="en-US" sz="3600" b="1" dirty="0" smtClean="0">
                <a:solidFill>
                  <a:srgbClr val="9B3E1E"/>
                </a:solidFill>
              </a:rPr>
              <a:t>Foreign key - </a:t>
            </a:r>
            <a:r>
              <a:rPr lang="en-US" sz="3600" dirty="0" smtClean="0">
                <a:solidFill>
                  <a:srgbClr val="9B3E1E"/>
                </a:solidFill>
              </a:rPr>
              <a:t>is </a:t>
            </a:r>
            <a:r>
              <a:rPr lang="en-US" sz="3600" dirty="0">
                <a:solidFill>
                  <a:srgbClr val="9B3E1E"/>
                </a:solidFill>
              </a:rPr>
              <a:t>a field (or collection of fields) in one table that refers to the </a:t>
            </a:r>
            <a:r>
              <a:rPr lang="en-US" sz="3600" b="1" dirty="0" smtClean="0">
                <a:solidFill>
                  <a:srgbClr val="9B3E1E"/>
                </a:solidFill>
              </a:rPr>
              <a:t>primary key</a:t>
            </a:r>
            <a:r>
              <a:rPr lang="en-US" sz="3600" dirty="0">
                <a:solidFill>
                  <a:srgbClr val="9B3E1E"/>
                </a:solidFill>
              </a:rPr>
              <a:t> in another </a:t>
            </a:r>
            <a:r>
              <a:rPr lang="en-US" sz="3600" dirty="0" smtClean="0">
                <a:solidFill>
                  <a:srgbClr val="9B3E1E"/>
                </a:solidFill>
              </a:rPr>
              <a:t>table and is used to link the two tables together</a:t>
            </a:r>
            <a:endParaRPr lang="en-US" sz="3600" dirty="0">
              <a:solidFill>
                <a:srgbClr val="9B3E1E"/>
              </a:solidFill>
            </a:endParaRPr>
          </a:p>
          <a:p>
            <a:endParaRPr lang="en-US" sz="3600" dirty="0"/>
          </a:p>
          <a:p>
            <a:endParaRPr lang="en-US" sz="36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5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Intro to </a:t>
            </a:r>
            <a:r>
              <a:rPr lang="en-US" sz="6600" b="1" dirty="0" err="1" smtClean="0">
                <a:solidFill>
                  <a:srgbClr val="9B3E1E"/>
                </a:solidFill>
                <a:latin typeface="+mn-lt"/>
              </a:rPr>
              <a:t>PostgreSQL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/>
          </a:bodyPr>
          <a:lstStyle/>
          <a:p>
            <a:r>
              <a:rPr lang="en-US" sz="4400" dirty="0" err="1">
                <a:solidFill>
                  <a:srgbClr val="9B3E1E"/>
                </a:solidFill>
              </a:rPr>
              <a:t>PostgreSQL</a:t>
            </a:r>
            <a:r>
              <a:rPr lang="en-US" sz="4400" dirty="0">
                <a:solidFill>
                  <a:srgbClr val="9B3E1E"/>
                </a:solidFill>
              </a:rPr>
              <a:t> is a general purpose and object-relational database management </a:t>
            </a:r>
            <a:r>
              <a:rPr lang="en-US" sz="4400" dirty="0" smtClean="0">
                <a:solidFill>
                  <a:srgbClr val="9B3E1E"/>
                </a:solidFill>
              </a:rPr>
              <a:t>system</a:t>
            </a:r>
            <a:endParaRPr lang="en-US" sz="4400" dirty="0">
              <a:solidFill>
                <a:srgbClr val="9B3E1E"/>
              </a:solidFill>
            </a:endParaRPr>
          </a:p>
          <a:p>
            <a:r>
              <a:rPr lang="en-US" sz="4400" dirty="0">
                <a:solidFill>
                  <a:srgbClr val="9B3E1E"/>
                </a:solidFill>
              </a:rPr>
              <a:t>D</a:t>
            </a:r>
            <a:r>
              <a:rPr lang="en-US" sz="4400" dirty="0" smtClean="0">
                <a:solidFill>
                  <a:srgbClr val="9B3E1E"/>
                </a:solidFill>
              </a:rPr>
              <a:t>eveloped </a:t>
            </a:r>
            <a:r>
              <a:rPr lang="en-US" sz="4400" dirty="0">
                <a:solidFill>
                  <a:srgbClr val="9B3E1E"/>
                </a:solidFill>
              </a:rPr>
              <a:t>based on </a:t>
            </a:r>
            <a:r>
              <a:rPr lang="en-US" sz="4400" dirty="0">
                <a:solidFill>
                  <a:srgbClr val="9B3E1E"/>
                </a:solidFill>
                <a:hlinkClick r:id="rId4"/>
              </a:rPr>
              <a:t>POSTGRES 4.2</a:t>
            </a:r>
            <a:r>
              <a:rPr lang="en-US" sz="4400" dirty="0">
                <a:solidFill>
                  <a:srgbClr val="9B3E1E"/>
                </a:solidFill>
              </a:rPr>
              <a:t> at </a:t>
            </a:r>
            <a:r>
              <a:rPr lang="en-US" sz="4400" dirty="0">
                <a:solidFill>
                  <a:srgbClr val="9B3E1E"/>
                </a:solidFill>
                <a:hlinkClick r:id="rId5" tooltip="Berkeley Computer Science Division"/>
              </a:rPr>
              <a:t>Berkeley Computer Science department</a:t>
            </a:r>
            <a:r>
              <a:rPr lang="en-US" sz="4400" dirty="0">
                <a:solidFill>
                  <a:srgbClr val="9B3E1E"/>
                </a:solidFill>
              </a:rPr>
              <a:t>, University of California.</a:t>
            </a:r>
          </a:p>
          <a:p>
            <a:r>
              <a:rPr lang="en-US" sz="4400" dirty="0" smtClean="0">
                <a:solidFill>
                  <a:srgbClr val="9B3E1E"/>
                </a:solidFill>
              </a:rPr>
              <a:t>Free and open source, no associated licensing costs</a:t>
            </a:r>
            <a:endParaRPr lang="en-US" sz="4400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5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9B3E1E"/>
                </a:solidFill>
                <a:latin typeface="+mn-lt"/>
              </a:rPr>
              <a:t>Benefits of </a:t>
            </a:r>
            <a:r>
              <a:rPr lang="en-US" sz="7200" b="1" dirty="0" err="1" smtClean="0">
                <a:solidFill>
                  <a:srgbClr val="9B3E1E"/>
                </a:solidFill>
                <a:latin typeface="+mn-lt"/>
              </a:rPr>
              <a:t>PostgreSQL</a:t>
            </a:r>
            <a:endParaRPr lang="en-US" sz="72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85000" lnSpcReduction="20000"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rgbClr val="9B3E1E"/>
                </a:solidFill>
              </a:rPr>
              <a:t>• Good data integrity (security)</a:t>
            </a:r>
          </a:p>
          <a:p>
            <a:r>
              <a:rPr lang="en-US" sz="5400" dirty="0" smtClean="0">
                <a:solidFill>
                  <a:srgbClr val="9B3E1E"/>
                </a:solidFill>
              </a:rPr>
              <a:t>  Complex custom procedures</a:t>
            </a:r>
          </a:p>
          <a:p>
            <a:r>
              <a:rPr lang="en-US" sz="5400" dirty="0" smtClean="0">
                <a:solidFill>
                  <a:srgbClr val="9B3E1E"/>
                </a:solidFill>
              </a:rPr>
              <a:t>  Good documentation</a:t>
            </a:r>
            <a:endParaRPr lang="en-US" sz="5000" dirty="0" smtClean="0">
              <a:solidFill>
                <a:srgbClr val="9B3E1E"/>
              </a:solidFill>
            </a:endParaRPr>
          </a:p>
          <a:p>
            <a:r>
              <a:rPr lang="en-US" sz="5400" dirty="0">
                <a:solidFill>
                  <a:srgbClr val="9B3E1E"/>
                </a:solidFill>
              </a:rPr>
              <a:t> </a:t>
            </a:r>
            <a:r>
              <a:rPr lang="en-US" sz="5400" dirty="0" smtClean="0">
                <a:solidFill>
                  <a:srgbClr val="9B3E1E"/>
                </a:solidFill>
              </a:rPr>
              <a:t> Integration with lots of other tools</a:t>
            </a:r>
          </a:p>
          <a:p>
            <a:r>
              <a:rPr lang="en-US" sz="5400" dirty="0" smtClean="0">
                <a:solidFill>
                  <a:srgbClr val="9B3E1E"/>
                </a:solidFill>
              </a:rPr>
              <a:t>  Extensible</a:t>
            </a:r>
            <a:r>
              <a:rPr lang="en-US" sz="5400" dirty="0">
                <a:solidFill>
                  <a:srgbClr val="9B3E1E"/>
                </a:solidFill>
              </a:rPr>
              <a:t>: If you require your database </a:t>
            </a:r>
            <a:r>
              <a:rPr lang="en-US" sz="5400" dirty="0" smtClean="0">
                <a:solidFill>
                  <a:srgbClr val="9B3E1E"/>
                </a:solidFill>
              </a:rPr>
              <a:t>   to </a:t>
            </a:r>
            <a:r>
              <a:rPr lang="en-US" sz="5400" dirty="0">
                <a:solidFill>
                  <a:srgbClr val="9B3E1E"/>
                </a:solidFill>
              </a:rPr>
              <a:t>perform custom procedures </a:t>
            </a:r>
            <a:r>
              <a:rPr lang="en-US" sz="5400" dirty="0" err="1">
                <a:solidFill>
                  <a:srgbClr val="9B3E1E"/>
                </a:solidFill>
              </a:rPr>
              <a:t>PostgreSQL</a:t>
            </a:r>
            <a:r>
              <a:rPr lang="en-US" sz="5400" dirty="0">
                <a:solidFill>
                  <a:srgbClr val="9B3E1E"/>
                </a:solidFill>
              </a:rPr>
              <a:t> is a good choice.</a:t>
            </a:r>
          </a:p>
          <a:p>
            <a:endParaRPr lang="en-US" sz="5400" dirty="0" smtClean="0">
              <a:solidFill>
                <a:srgbClr val="9B3E1E"/>
              </a:solidFill>
            </a:endParaRPr>
          </a:p>
          <a:p>
            <a:pPr marL="0" indent="0">
              <a:buNone/>
            </a:pPr>
            <a:endParaRPr lang="en-US" sz="5400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9B3E1E"/>
                </a:solidFill>
                <a:latin typeface="+mn-lt"/>
              </a:rPr>
              <a:t>Cons</a:t>
            </a:r>
            <a:endParaRPr lang="en-US" sz="72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sz="4400" dirty="0" smtClean="0">
                <a:solidFill>
                  <a:srgbClr val="9B3E1E"/>
                </a:solidFill>
              </a:rPr>
              <a:t>Speed</a:t>
            </a:r>
          </a:p>
          <a:p>
            <a:r>
              <a:rPr lang="en-US" sz="4400" dirty="0" smtClean="0">
                <a:solidFill>
                  <a:srgbClr val="9B3E1E"/>
                </a:solidFill>
              </a:rPr>
              <a:t>Install and configuration can be challenging</a:t>
            </a:r>
          </a:p>
          <a:p>
            <a:r>
              <a:rPr lang="en-US" sz="4400" dirty="0" smtClean="0">
                <a:solidFill>
                  <a:srgbClr val="9B3E1E"/>
                </a:solidFill>
              </a:rPr>
              <a:t>Replication</a:t>
            </a:r>
            <a:endParaRPr lang="en-US" sz="4400" dirty="0">
              <a:solidFill>
                <a:srgbClr val="9B3E1E"/>
              </a:solidFill>
            </a:endParaRPr>
          </a:p>
          <a:p>
            <a:endParaRPr lang="en-US" dirty="0"/>
          </a:p>
          <a:p>
            <a:endParaRPr lang="en-US" dirty="0" smtClean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D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19302</TotalTime>
  <Words>879</Words>
  <Application>Microsoft Macintosh PowerPoint</Application>
  <PresentationFormat>Custom</PresentationFormat>
  <Paragraphs>185</Paragraphs>
  <Slides>28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Visio.Drawing.6</vt:lpstr>
      <vt:lpstr>PowerPoint Presentation</vt:lpstr>
      <vt:lpstr>Welcome Back! Girl Develop It is here to provide affordable and accessible programs to learn software through mentorship and hands-on instruction.</vt:lpstr>
      <vt:lpstr>Today…</vt:lpstr>
      <vt:lpstr>Relational Databases</vt:lpstr>
      <vt:lpstr>Relational Databases</vt:lpstr>
      <vt:lpstr>Quick Review:</vt:lpstr>
      <vt:lpstr>Intro to PostgreSQL</vt:lpstr>
      <vt:lpstr>Benefits of PostgreSQL</vt:lpstr>
      <vt:lpstr>Cons</vt:lpstr>
      <vt:lpstr>PostgreSQL</vt:lpstr>
      <vt:lpstr>Let’s install PostgreSQL and our sample database!  Navigate to the instructions on Google drive: http://bit.ly/2uojVQs or Github: https://github.com/ebollwerk/GDI_IntroDatabasesPostgreSQL </vt:lpstr>
      <vt:lpstr>Quick Review of Relationships:</vt:lpstr>
      <vt:lpstr>Cardinality</vt:lpstr>
      <vt:lpstr>Cardinality Constraints Example (Contd.)</vt:lpstr>
      <vt:lpstr>Database Schemas</vt:lpstr>
      <vt:lpstr>SELECT Statement Syntax</vt:lpstr>
      <vt:lpstr>SELECT Statement Syntax</vt:lpstr>
      <vt:lpstr>SELECT Column Example</vt:lpstr>
      <vt:lpstr>WHERE Clause</vt:lpstr>
      <vt:lpstr>WHERE clause operators</vt:lpstr>
      <vt:lpstr>Not Equal</vt:lpstr>
      <vt:lpstr>Greater than</vt:lpstr>
      <vt:lpstr>Less than</vt:lpstr>
      <vt:lpstr>Between</vt:lpstr>
      <vt:lpstr>Like</vt:lpstr>
      <vt:lpstr>In</vt:lpstr>
      <vt:lpstr>Order By</vt:lpstr>
      <vt:lpstr>LET’S DEVELOP 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Elizabeth Bollwerk</cp:lastModifiedBy>
  <cp:revision>110</cp:revision>
  <dcterms:created xsi:type="dcterms:W3CDTF">2017-04-17T15:38:41Z</dcterms:created>
  <dcterms:modified xsi:type="dcterms:W3CDTF">2018-10-22T02:27:50Z</dcterms:modified>
</cp:coreProperties>
</file>