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38"/>
  </p:notesMasterIdLst>
  <p:sldIdLst>
    <p:sldId id="256" r:id="rId2"/>
    <p:sldId id="257" r:id="rId3"/>
    <p:sldId id="314" r:id="rId4"/>
    <p:sldId id="315" r:id="rId5"/>
    <p:sldId id="316" r:id="rId6"/>
    <p:sldId id="300" r:id="rId7"/>
    <p:sldId id="258" r:id="rId8"/>
    <p:sldId id="301" r:id="rId9"/>
    <p:sldId id="317" r:id="rId10"/>
    <p:sldId id="264" r:id="rId11"/>
    <p:sldId id="284" r:id="rId12"/>
    <p:sldId id="320" r:id="rId13"/>
    <p:sldId id="322" r:id="rId14"/>
    <p:sldId id="318" r:id="rId15"/>
    <p:sldId id="297" r:id="rId16"/>
    <p:sldId id="296" r:id="rId17"/>
    <p:sldId id="303" r:id="rId18"/>
    <p:sldId id="332" r:id="rId19"/>
    <p:sldId id="305" r:id="rId20"/>
    <p:sldId id="333" r:id="rId21"/>
    <p:sldId id="310" r:id="rId22"/>
    <p:sldId id="312" r:id="rId23"/>
    <p:sldId id="311" r:id="rId24"/>
    <p:sldId id="308" r:id="rId25"/>
    <p:sldId id="306" r:id="rId26"/>
    <p:sldId id="287" r:id="rId27"/>
    <p:sldId id="286" r:id="rId28"/>
    <p:sldId id="313" r:id="rId29"/>
    <p:sldId id="276" r:id="rId30"/>
    <p:sldId id="324" r:id="rId31"/>
    <p:sldId id="325" r:id="rId32"/>
    <p:sldId id="327" r:id="rId33"/>
    <p:sldId id="326" r:id="rId34"/>
    <p:sldId id="330" r:id="rId35"/>
    <p:sldId id="328" r:id="rId36"/>
    <p:sldId id="32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E1E"/>
    <a:srgbClr val="702F14"/>
    <a:srgbClr val="EEE6D9"/>
    <a:srgbClr val="EEDAAB"/>
    <a:srgbClr val="EEE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9"/>
    <p:restoredTop sz="91950"/>
  </p:normalViewPr>
  <p:slideViewPr>
    <p:cSldViewPr snapToGrid="0" snapToObjects="1">
      <p:cViewPr>
        <p:scale>
          <a:sx n="75" d="100"/>
          <a:sy n="75" d="100"/>
        </p:scale>
        <p:origin x="-1656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8983-71F1-7542-B98D-F6B15D7E99DA}" type="datetimeFigureOut">
              <a:rPr lang="en-US" smtClean="0"/>
              <a:t>10/21/18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52DB-5832-794A-9C5B-AA24226DC9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8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Useful</a:t>
            </a:r>
            <a:r>
              <a:rPr lang="en-US" baseline="0" dirty="0" smtClean="0"/>
              <a:t> when you have a relationship that is one to many where the many is optional, may have entries in Table B but may not, can use this to return those null values, for example, if looking whether there are customers who haven’t made any </a:t>
            </a:r>
            <a:r>
              <a:rPr lang="en-US" baseline="0" dirty="0" smtClean="0"/>
              <a:t>orders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 LEFT JOIN, the table in the FROM clause is the primary table; the result will contain every row selected from this table, while rows named in the LEFT JOIN table can be missing (these columns will be NULL in the result).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use this to return those null values, for example, if looking whether there are users who haven’t made any orders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JOIN is similar but the reverse: rows can be missing in the table named in FROM.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row in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have zero or many rows in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Each row in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one and only one row in the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filmtable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have zero or many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belongs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BY is often very useful when combined with aggregate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96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0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relates to one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many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products. Each product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zero 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orders.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belongs to one and only customer.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9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rename a table or a column temporarily by giving another name, which is known as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use of table aliases means to rename a table in a particular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statement. Renaming is a temporary change and the actual table name does not change in the database.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column aliases are used to rename a table's columns for the purpose of a particular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E52DB-5832-794A-9C5B-AA24226DC90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1F3F-AC43-084C-A8AD-F147FDB34025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067-C5C7-2244-BAEA-318DCA9BBCFA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9C3E-E96A-A042-949C-893E3738ADCD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4581-5C55-6C42-82ED-F84960E9B10B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D91D-AD9D-B84C-9DF8-3688CAA86375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8908-B0F8-934D-ACD2-7CC60AE849F8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228E-17C2-C84A-98DE-4609005AF18B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F507-793C-9746-8780-1C6204BD1C4F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AFA-47B5-154E-B04C-01741A1498AF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5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DBCA-FE5E-1E49-BBBB-E8BA81D93148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65C8-8B67-DE4B-BAD5-4351E1083EDC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6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AF1A-F624-B245-97B7-FA412E03E3B8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2159-0418-AE40-83AC-0EA4C73528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8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34000"/>
            <a:ext cx="12192000" cy="1295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702F14"/>
                </a:solidFill>
              </a:rPr>
              <a:t> Intro to Databases</a:t>
            </a:r>
          </a:p>
          <a:p>
            <a:r>
              <a:rPr lang="en-US" sz="4400" b="1" dirty="0" smtClean="0">
                <a:solidFill>
                  <a:srgbClr val="702F14"/>
                </a:solidFill>
              </a:rPr>
              <a:t>Session 3</a:t>
            </a:r>
            <a:endParaRPr lang="en-US" sz="4400" b="1" dirty="0">
              <a:solidFill>
                <a:srgbClr val="702F1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500380"/>
            <a:ext cx="4754880" cy="47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3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Let’s Develop It!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351338"/>
          </a:xfrm>
        </p:spPr>
        <p:txBody>
          <a:bodyPr vert="horz"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Write </a:t>
            </a:r>
            <a:r>
              <a:rPr lang="en-US" sz="4400" dirty="0">
                <a:solidFill>
                  <a:srgbClr val="9B3E1E"/>
                </a:solidFill>
              </a:rPr>
              <a:t>a SQL Query that returns the following </a:t>
            </a:r>
            <a:r>
              <a:rPr lang="en-US" sz="4400" dirty="0" smtClean="0">
                <a:solidFill>
                  <a:srgbClr val="9B3E1E"/>
                </a:solidFill>
              </a:rPr>
              <a:t>from the sample </a:t>
            </a:r>
            <a:r>
              <a:rPr lang="en-US" sz="4400" dirty="0" smtClean="0">
                <a:solidFill>
                  <a:srgbClr val="9B3E1E"/>
                </a:solidFill>
              </a:rPr>
              <a:t>d</a:t>
            </a:r>
            <a:r>
              <a:rPr lang="en-US" sz="4400" dirty="0" smtClean="0">
                <a:solidFill>
                  <a:srgbClr val="9B3E1E"/>
                </a:solidFill>
              </a:rPr>
              <a:t>atabase:</a:t>
            </a:r>
          </a:p>
          <a:p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 err="1" smtClean="0">
                <a:solidFill>
                  <a:srgbClr val="9B3E1E"/>
                </a:solidFill>
              </a:rPr>
              <a:t>users.id</a:t>
            </a:r>
            <a:endParaRPr lang="en-US" sz="3200" dirty="0" smtClean="0">
              <a:solidFill>
                <a:srgbClr val="9B3E1E"/>
              </a:solidFill>
            </a:endParaRPr>
          </a:p>
          <a:p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 err="1" smtClean="0">
                <a:solidFill>
                  <a:srgbClr val="9B3E1E"/>
                </a:solidFill>
              </a:rPr>
              <a:t>orders.id</a:t>
            </a:r>
            <a:endParaRPr lang="en-US" sz="3200" dirty="0" smtClean="0">
              <a:solidFill>
                <a:srgbClr val="9B3E1E"/>
              </a:solidFill>
            </a:endParaRPr>
          </a:p>
          <a:p>
            <a:r>
              <a:rPr lang="en-US" sz="3200" dirty="0" smtClean="0">
                <a:solidFill>
                  <a:srgbClr val="9B3E1E"/>
                </a:solidFill>
              </a:rPr>
              <a:t> user’s </a:t>
            </a:r>
            <a:r>
              <a:rPr lang="en-US" sz="3200" dirty="0" smtClean="0">
                <a:solidFill>
                  <a:srgbClr val="9B3E1E"/>
                </a:solidFill>
              </a:rPr>
              <a:t>first and last name</a:t>
            </a:r>
          </a:p>
          <a:p>
            <a:r>
              <a:rPr lang="en-US" sz="3200" dirty="0">
                <a:solidFill>
                  <a:srgbClr val="9B3E1E"/>
                </a:solidFill>
              </a:rPr>
              <a:t> </a:t>
            </a:r>
            <a:r>
              <a:rPr lang="en-US" sz="3200" dirty="0" smtClean="0">
                <a:solidFill>
                  <a:srgbClr val="9B3E1E"/>
                </a:solidFill>
              </a:rPr>
              <a:t>email</a:t>
            </a:r>
            <a:endParaRPr lang="en-US" sz="3200" dirty="0">
              <a:solidFill>
                <a:srgbClr val="9B3E1E"/>
              </a:solidFill>
            </a:endParaRPr>
          </a:p>
          <a:p>
            <a:r>
              <a:rPr lang="en-US" sz="3200" dirty="0">
                <a:solidFill>
                  <a:srgbClr val="9B3E1E"/>
                </a:solidFill>
              </a:rPr>
              <a:t> </a:t>
            </a:r>
            <a:r>
              <a:rPr lang="en-US" sz="3200" dirty="0" err="1" smtClean="0">
                <a:solidFill>
                  <a:srgbClr val="9B3E1E"/>
                </a:solidFill>
              </a:rPr>
              <a:t>shipping_total</a:t>
            </a:r>
            <a:endParaRPr lang="en-US" sz="3200" dirty="0">
              <a:solidFill>
                <a:srgbClr val="9B3E1E"/>
              </a:solidFill>
            </a:endParaRPr>
          </a:p>
          <a:p>
            <a:r>
              <a:rPr lang="en-US" sz="3200" dirty="0">
                <a:solidFill>
                  <a:srgbClr val="9B3E1E"/>
                </a:solidFill>
              </a:rPr>
              <a:t> </a:t>
            </a:r>
            <a:r>
              <a:rPr lang="en-US" sz="3200" dirty="0" smtClean="0">
                <a:solidFill>
                  <a:srgbClr val="9B3E1E"/>
                </a:solidFill>
              </a:rPr>
              <a:t>address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9B3E1E"/>
                </a:solidFill>
              </a:rPr>
              <a:t>One thing to keep in mind: 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B3E1E"/>
                </a:solidFill>
              </a:rPr>
              <a:t>If tables have the same column name we have to refer to the column as </a:t>
            </a:r>
            <a:r>
              <a:rPr lang="en-US" sz="3200" dirty="0" err="1">
                <a:solidFill>
                  <a:srgbClr val="9B3E1E"/>
                </a:solidFill>
              </a:rPr>
              <a:t>table_name.column_name</a:t>
            </a:r>
            <a:r>
              <a:rPr lang="en-US" sz="3200" dirty="0">
                <a:solidFill>
                  <a:srgbClr val="9B3E1E"/>
                </a:solidFill>
              </a:rPr>
              <a:t> to avoid ambiguity. </a:t>
            </a:r>
          </a:p>
          <a:p>
            <a:endParaRPr lang="en-US" sz="3200" dirty="0">
              <a:solidFill>
                <a:srgbClr val="9B3E1E"/>
              </a:solidFill>
            </a:endParaRPr>
          </a:p>
          <a:p>
            <a:endParaRPr lang="en-US" sz="4400" dirty="0"/>
          </a:p>
          <a:p>
            <a:endParaRPr lang="en-US" dirty="0" smtClean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270374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1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firstname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lastname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shipping_total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orders.address</a:t>
            </a:r>
            <a:endParaRPr lang="en-US" sz="51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FROM </a:t>
            </a:r>
            <a:r>
              <a:rPr lang="en-US" sz="51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INNER JOIN </a:t>
            </a:r>
            <a:r>
              <a:rPr lang="en-US" sz="5100" dirty="0">
                <a:solidFill>
                  <a:srgbClr val="9B3E1E"/>
                </a:solidFill>
              </a:rPr>
              <a:t>orders</a:t>
            </a:r>
            <a:r>
              <a:rPr lang="en-US" sz="5100" dirty="0">
                <a:solidFill>
                  <a:srgbClr val="0000FF"/>
                </a:solidFill>
              </a:rPr>
              <a:t> ON </a:t>
            </a:r>
            <a:r>
              <a:rPr lang="en-US" sz="5100" dirty="0" err="1" smtClean="0">
                <a:solidFill>
                  <a:srgbClr val="9B3E1E"/>
                </a:solidFill>
              </a:rPr>
              <a:t>users.id</a:t>
            </a:r>
            <a:r>
              <a:rPr lang="en-US" sz="5100" dirty="0" smtClean="0">
                <a:solidFill>
                  <a:srgbClr val="9B3E1E"/>
                </a:solidFill>
              </a:rPr>
              <a:t> = </a:t>
            </a:r>
            <a:r>
              <a:rPr lang="en-US" sz="5100" dirty="0" err="1" smtClean="0">
                <a:solidFill>
                  <a:srgbClr val="9B3E1E"/>
                </a:solidFill>
              </a:rPr>
              <a:t>orders.user_id</a:t>
            </a:r>
            <a:r>
              <a:rPr lang="en-US" sz="5100" dirty="0" smtClean="0">
                <a:solidFill>
                  <a:srgbClr val="0000FF"/>
                </a:solidFill>
              </a:rPr>
              <a:t>;</a:t>
            </a:r>
            <a:endParaRPr lang="en-US" sz="5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Joining </a:t>
            </a:r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many </a:t>
            </a:r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tables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pic>
        <p:nvPicPr>
          <p:cNvPr id="6" name="Picture 5" descr="Screen Shot 2018-10-22 at 8.46.37 PM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65" y="1606023"/>
            <a:ext cx="8729133" cy="48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cap="all" dirty="0">
                <a:solidFill>
                  <a:srgbClr val="9B3E1E"/>
                </a:solidFill>
                <a:latin typeface="+mn-lt"/>
              </a:rPr>
              <a:t>LET'S DEVELOP IT!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615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 algn="ctr" fontAlgn="base">
              <a:buNone/>
            </a:pPr>
            <a:r>
              <a:rPr lang="en-US" sz="4200" b="1" dirty="0">
                <a:solidFill>
                  <a:srgbClr val="9B3E1E"/>
                </a:solidFill>
              </a:rPr>
              <a:t>Write a SQL Query that returns the following from the </a:t>
            </a:r>
            <a:r>
              <a:rPr lang="en-US" sz="4200" b="1" dirty="0" smtClean="0">
                <a:solidFill>
                  <a:srgbClr val="9B3E1E"/>
                </a:solidFill>
              </a:rPr>
              <a:t>sample </a:t>
            </a:r>
            <a:r>
              <a:rPr lang="en-US" sz="4200" b="1" dirty="0" smtClean="0">
                <a:solidFill>
                  <a:srgbClr val="9B3E1E"/>
                </a:solidFill>
              </a:rPr>
              <a:t>database:</a:t>
            </a:r>
            <a:endParaRPr lang="en-US" sz="4200" b="1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user id</a:t>
            </a:r>
          </a:p>
          <a:p>
            <a:r>
              <a:rPr lang="en-US" sz="4200" dirty="0">
                <a:solidFill>
                  <a:srgbClr val="9B3E1E"/>
                </a:solidFill>
              </a:rPr>
              <a:t>o</a:t>
            </a:r>
            <a:r>
              <a:rPr lang="en-US" sz="4200" dirty="0" smtClean="0">
                <a:solidFill>
                  <a:srgbClr val="9B3E1E"/>
                </a:solidFill>
              </a:rPr>
              <a:t>rder id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user </a:t>
            </a:r>
            <a:r>
              <a:rPr lang="en-US" sz="4200" dirty="0" smtClean="0">
                <a:solidFill>
                  <a:srgbClr val="9B3E1E"/>
                </a:solidFill>
              </a:rPr>
              <a:t>first </a:t>
            </a:r>
            <a:r>
              <a:rPr lang="en-US" sz="4200" dirty="0" smtClean="0">
                <a:solidFill>
                  <a:srgbClr val="9B3E1E"/>
                </a:solidFill>
              </a:rPr>
              <a:t>name</a:t>
            </a:r>
          </a:p>
          <a:p>
            <a:r>
              <a:rPr lang="en-US" sz="4200" dirty="0">
                <a:solidFill>
                  <a:srgbClr val="9B3E1E"/>
                </a:solidFill>
              </a:rPr>
              <a:t>u</a:t>
            </a:r>
            <a:r>
              <a:rPr lang="en-US" sz="4200" dirty="0" smtClean="0">
                <a:solidFill>
                  <a:srgbClr val="9B3E1E"/>
                </a:solidFill>
              </a:rPr>
              <a:t>ser </a:t>
            </a:r>
            <a:r>
              <a:rPr lang="en-US" sz="4200" dirty="0" smtClean="0">
                <a:solidFill>
                  <a:srgbClr val="9B3E1E"/>
                </a:solidFill>
              </a:rPr>
              <a:t>last </a:t>
            </a:r>
            <a:r>
              <a:rPr lang="en-US" sz="4200" dirty="0" smtClean="0">
                <a:solidFill>
                  <a:srgbClr val="9B3E1E"/>
                </a:solidFill>
              </a:rPr>
              <a:t>name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user email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 smtClean="0">
                <a:solidFill>
                  <a:srgbClr val="9B3E1E"/>
                </a:solidFill>
              </a:rPr>
              <a:t>shipping total</a:t>
            </a:r>
            <a:endParaRPr lang="en-US" sz="4200" dirty="0">
              <a:solidFill>
                <a:srgbClr val="9B3E1E"/>
              </a:solidFill>
            </a:endParaRPr>
          </a:p>
          <a:p>
            <a:r>
              <a:rPr lang="en-US" sz="4200" dirty="0">
                <a:solidFill>
                  <a:srgbClr val="9B3E1E"/>
                </a:solidFill>
              </a:rPr>
              <a:t>o</a:t>
            </a:r>
            <a:r>
              <a:rPr lang="en-US" sz="4200" dirty="0" smtClean="0">
                <a:solidFill>
                  <a:srgbClr val="9B3E1E"/>
                </a:solidFill>
              </a:rPr>
              <a:t>rder address</a:t>
            </a:r>
          </a:p>
          <a:p>
            <a:r>
              <a:rPr lang="en-US" sz="4200" dirty="0">
                <a:solidFill>
                  <a:srgbClr val="9B3E1E"/>
                </a:solidFill>
              </a:rPr>
              <a:t>p</a:t>
            </a:r>
            <a:r>
              <a:rPr lang="en-US" sz="4200" dirty="0" smtClean="0">
                <a:solidFill>
                  <a:srgbClr val="9B3E1E"/>
                </a:solidFill>
              </a:rPr>
              <a:t>roducts name</a:t>
            </a:r>
          </a:p>
          <a:p>
            <a:r>
              <a:rPr lang="en-US" sz="4200" dirty="0">
                <a:solidFill>
                  <a:srgbClr val="9B3E1E"/>
                </a:solidFill>
              </a:rPr>
              <a:t>p</a:t>
            </a:r>
            <a:r>
              <a:rPr lang="en-US" sz="4200" dirty="0" smtClean="0">
                <a:solidFill>
                  <a:srgbClr val="9B3E1E"/>
                </a:solidFill>
              </a:rPr>
              <a:t>roducts price</a:t>
            </a:r>
            <a:endParaRPr lang="en-US" sz="4200" dirty="0" smtClean="0">
              <a:solidFill>
                <a:srgbClr val="9B3E1E"/>
              </a:solidFill>
            </a:endParaRPr>
          </a:p>
          <a:p>
            <a:endParaRPr lang="en-US" sz="3600" dirty="0" smtClean="0">
              <a:solidFill>
                <a:srgbClr val="9B3E1E"/>
              </a:solidFill>
            </a:endParaRPr>
          </a:p>
          <a:p>
            <a:pPr lvl="0"/>
            <a:endParaRPr lang="en-US" sz="3600" dirty="0">
              <a:solidFill>
                <a:srgbClr val="9B3E1E"/>
              </a:solidFill>
            </a:endParaRPr>
          </a:p>
          <a:p>
            <a:pPr lvl="0" fontAlgn="base"/>
            <a:endParaRPr lang="en-US" sz="3600" dirty="0">
              <a:solidFill>
                <a:srgbClr val="9B3E1E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3477" y="5578990"/>
            <a:ext cx="11567160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3E1E"/>
                </a:solidFill>
              </a:rPr>
              <a:t>One thing to keep in mind:  </a:t>
            </a:r>
          </a:p>
          <a:p>
            <a:r>
              <a:rPr lang="en-US" dirty="0">
                <a:solidFill>
                  <a:srgbClr val="9B3E1E"/>
                </a:solidFill>
              </a:rPr>
              <a:t>If tables have the same column name we have to refer to the column as </a:t>
            </a:r>
            <a:r>
              <a:rPr lang="en-US" dirty="0" err="1">
                <a:solidFill>
                  <a:srgbClr val="9B3E1E"/>
                </a:solidFill>
              </a:rPr>
              <a:t>table_name.column_name</a:t>
            </a:r>
            <a:r>
              <a:rPr lang="en-US" dirty="0">
                <a:solidFill>
                  <a:srgbClr val="9B3E1E"/>
                </a:solidFill>
              </a:rPr>
              <a:t> to avoid ambiguity.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6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73200"/>
            <a:ext cx="10515600" cy="4610100"/>
          </a:xfrm>
          <a:solidFill>
            <a:schemeClr val="bg1"/>
          </a:solidFill>
        </p:spPr>
        <p:txBody>
          <a:bodyPr vert="horz"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5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users.id</a:t>
            </a:r>
            <a:r>
              <a:rPr lang="en-US" sz="55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orders.id</a:t>
            </a:r>
            <a:r>
              <a:rPr lang="en-US" sz="5500" dirty="0">
                <a:solidFill>
                  <a:srgbClr val="9B3E1E"/>
                </a:solidFill>
              </a:rPr>
              <a:t> as orders,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firstname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lastname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shipping_total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orders.address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products.name</a:t>
            </a:r>
            <a:r>
              <a:rPr lang="en-US" sz="55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500" dirty="0" err="1">
                <a:solidFill>
                  <a:srgbClr val="9B3E1E"/>
                </a:solidFill>
              </a:rPr>
              <a:t>products.price</a:t>
            </a:r>
            <a:endParaRPr lang="en-US" sz="55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FROM </a:t>
            </a:r>
            <a:r>
              <a:rPr lang="en-US" sz="55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INNER JOIN </a:t>
            </a:r>
            <a:r>
              <a:rPr lang="en-US" sz="5500" dirty="0">
                <a:solidFill>
                  <a:srgbClr val="9B3E1E"/>
                </a:solidFill>
              </a:rPr>
              <a:t>orders</a:t>
            </a:r>
            <a:r>
              <a:rPr lang="en-US" sz="5500" dirty="0">
                <a:solidFill>
                  <a:srgbClr val="0000FF"/>
                </a:solidFill>
              </a:rPr>
              <a:t> </a:t>
            </a:r>
            <a:r>
              <a:rPr lang="en-US" sz="5500" dirty="0">
                <a:solidFill>
                  <a:srgbClr val="9B3E1E"/>
                </a:solidFill>
              </a:rPr>
              <a:t>ON </a:t>
            </a:r>
            <a:r>
              <a:rPr lang="en-US" sz="5500" dirty="0" err="1" smtClean="0">
                <a:solidFill>
                  <a:srgbClr val="9B3E1E"/>
                </a:solidFill>
              </a:rPr>
              <a:t>users.id</a:t>
            </a:r>
            <a:r>
              <a:rPr lang="en-US" sz="5500" dirty="0" smtClean="0">
                <a:solidFill>
                  <a:srgbClr val="9B3E1E"/>
                </a:solidFill>
              </a:rPr>
              <a:t> = </a:t>
            </a:r>
            <a:r>
              <a:rPr lang="en-US" sz="5500" dirty="0" err="1" smtClean="0">
                <a:solidFill>
                  <a:srgbClr val="9B3E1E"/>
                </a:solidFill>
              </a:rPr>
              <a:t>orders.user_id</a:t>
            </a:r>
            <a:endParaRPr lang="en-US" sz="55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INNER JOIN </a:t>
            </a:r>
            <a:r>
              <a:rPr lang="en-US" sz="5500" dirty="0" err="1">
                <a:solidFill>
                  <a:srgbClr val="9B3E1E"/>
                </a:solidFill>
              </a:rPr>
              <a:t>order_products</a:t>
            </a:r>
            <a:r>
              <a:rPr lang="en-US" sz="5500" dirty="0">
                <a:solidFill>
                  <a:srgbClr val="0000FF"/>
                </a:solidFill>
              </a:rPr>
              <a:t> ON </a:t>
            </a:r>
            <a:r>
              <a:rPr lang="en-US" sz="5500" dirty="0" err="1">
                <a:solidFill>
                  <a:srgbClr val="9B3E1E"/>
                </a:solidFill>
              </a:rPr>
              <a:t>orders.id</a:t>
            </a:r>
            <a:r>
              <a:rPr lang="en-US" sz="5500" dirty="0">
                <a:solidFill>
                  <a:srgbClr val="9B3E1E"/>
                </a:solidFill>
              </a:rPr>
              <a:t> = </a:t>
            </a:r>
            <a:r>
              <a:rPr lang="en-US" sz="5500" dirty="0" err="1">
                <a:solidFill>
                  <a:srgbClr val="9B3E1E"/>
                </a:solidFill>
              </a:rPr>
              <a:t>order_products.order_id</a:t>
            </a:r>
            <a:endParaRPr lang="en-US" sz="55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500" dirty="0">
                <a:solidFill>
                  <a:srgbClr val="0000FF"/>
                </a:solidFill>
              </a:rPr>
              <a:t>INNER JOIN </a:t>
            </a:r>
            <a:r>
              <a:rPr lang="en-US" sz="5500" dirty="0">
                <a:solidFill>
                  <a:srgbClr val="9B3E1E"/>
                </a:solidFill>
              </a:rPr>
              <a:t>products </a:t>
            </a:r>
            <a:r>
              <a:rPr lang="en-US" sz="5500" dirty="0">
                <a:solidFill>
                  <a:srgbClr val="0000FF"/>
                </a:solidFill>
              </a:rPr>
              <a:t>ON </a:t>
            </a:r>
            <a:r>
              <a:rPr lang="en-US" sz="5500" dirty="0" err="1" smtClean="0">
                <a:solidFill>
                  <a:srgbClr val="9B3E1E"/>
                </a:solidFill>
              </a:rPr>
              <a:t>products.id</a:t>
            </a:r>
            <a:r>
              <a:rPr lang="en-US" sz="5500" dirty="0" smtClean="0">
                <a:solidFill>
                  <a:srgbClr val="9B3E1E"/>
                </a:solidFill>
              </a:rPr>
              <a:t> = </a:t>
            </a:r>
            <a:r>
              <a:rPr lang="en-US" sz="5500" dirty="0" err="1" smtClean="0">
                <a:solidFill>
                  <a:srgbClr val="9B3E1E"/>
                </a:solidFill>
              </a:rPr>
              <a:t>order_products.product_id</a:t>
            </a:r>
            <a:endParaRPr lang="en-US" sz="55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OUTER JOINS: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320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9B3E1E"/>
                </a:solidFill>
              </a:rPr>
              <a:t>An outer join returns a set of records (or rows) that include what an inner join would return but also </a:t>
            </a:r>
            <a:r>
              <a:rPr lang="en-US" sz="3600" dirty="0" smtClean="0">
                <a:solidFill>
                  <a:srgbClr val="9B3E1E"/>
                </a:solidFill>
              </a:rPr>
              <a:t>include </a:t>
            </a:r>
            <a:r>
              <a:rPr lang="en-US" sz="3600" dirty="0">
                <a:solidFill>
                  <a:srgbClr val="9B3E1E"/>
                </a:solidFill>
              </a:rPr>
              <a:t>other rows for which no corresponding match is found in the other table.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B3E1E"/>
                </a:solidFill>
              </a:rPr>
              <a:t>There are three types of outer joins:</a:t>
            </a:r>
          </a:p>
          <a:p>
            <a:pPr lvl="1"/>
            <a:r>
              <a:rPr lang="en-US" sz="3200" dirty="0">
                <a:solidFill>
                  <a:srgbClr val="9B3E1E"/>
                </a:solidFill>
              </a:rPr>
              <a:t>Left Outer Join (or Left Join)</a:t>
            </a:r>
          </a:p>
          <a:p>
            <a:pPr lvl="1"/>
            <a:r>
              <a:rPr lang="en-US" sz="3200" dirty="0">
                <a:solidFill>
                  <a:srgbClr val="9B3E1E"/>
                </a:solidFill>
              </a:rPr>
              <a:t>Right Outer Join (or Right Join)</a:t>
            </a:r>
          </a:p>
          <a:p>
            <a:pPr lvl="1"/>
            <a:r>
              <a:rPr lang="en-US" sz="3200" dirty="0">
                <a:solidFill>
                  <a:srgbClr val="9B3E1E"/>
                </a:solidFill>
              </a:rPr>
              <a:t>Full Outer Join (or Full Join)</a:t>
            </a:r>
          </a:p>
        </p:txBody>
      </p:sp>
    </p:spTree>
    <p:extLst>
      <p:ext uri="{BB962C8B-B14F-4D97-AF65-F5344CB8AC3E}">
        <p14:creationId xmlns:p14="http://schemas.microsoft.com/office/powerpoint/2010/main" val="67505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B3E1E"/>
                </a:solidFill>
                <a:latin typeface="+mn-lt"/>
              </a:rPr>
              <a:t>OUTER JOINS:</a:t>
            </a:r>
            <a:endParaRPr lang="en-US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320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9B3E1E"/>
                </a:solidFill>
              </a:rPr>
              <a:t>Each of these outer joins refers to the part of the data that is being compared, combined, and returned. </a:t>
            </a:r>
            <a:endParaRPr lang="en-US" sz="3600" dirty="0" smtClean="0">
              <a:solidFill>
                <a:srgbClr val="9B3E1E"/>
              </a:solidFill>
            </a:endParaRPr>
          </a:p>
          <a:p>
            <a:r>
              <a:rPr lang="en-US" sz="3600" dirty="0" smtClean="0">
                <a:solidFill>
                  <a:srgbClr val="9B3E1E"/>
                </a:solidFill>
              </a:rPr>
              <a:t>Sometimes</a:t>
            </a:r>
            <a:r>
              <a:rPr lang="en-US" sz="3600" dirty="0">
                <a:solidFill>
                  <a:srgbClr val="9B3E1E"/>
                </a:solidFill>
              </a:rPr>
              <a:t> nulls will be produced in this process as some data is shared while other data is not.</a:t>
            </a:r>
          </a:p>
        </p:txBody>
      </p:sp>
    </p:spTree>
    <p:extLst>
      <p:ext uri="{BB962C8B-B14F-4D97-AF65-F5344CB8AC3E}">
        <p14:creationId xmlns:p14="http://schemas.microsoft.com/office/powerpoint/2010/main" val="187382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LEFT Outer Join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rmAutofit fontScale="92500"/>
          </a:bodyPr>
          <a:lstStyle/>
          <a:p>
            <a:r>
              <a:rPr lang="en-US" sz="3900" dirty="0">
                <a:solidFill>
                  <a:srgbClr val="9B3E1E"/>
                </a:solidFill>
              </a:rPr>
              <a:t>A left outer join will return all the data in Table </a:t>
            </a:r>
            <a:r>
              <a:rPr lang="en-US" sz="3900" dirty="0" smtClean="0">
                <a:solidFill>
                  <a:srgbClr val="9B3E1E"/>
                </a:solidFill>
              </a:rPr>
              <a:t>A with matching records from Table B if available</a:t>
            </a:r>
          </a:p>
          <a:p>
            <a:r>
              <a:rPr lang="en-US" sz="3900" dirty="0" smtClean="0">
                <a:solidFill>
                  <a:srgbClr val="9B3E1E"/>
                </a:solidFill>
              </a:rPr>
              <a:t>If there is no matching record in B, the right side will have a null value</a:t>
            </a:r>
            <a:endParaRPr lang="en-US" sz="3900" dirty="0">
              <a:solidFill>
                <a:srgbClr val="9B3E1E"/>
              </a:solidFill>
            </a:endParaRP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8" name="Content Placeholder 7" descr="leftouterjoinv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>
          <a:xfrm>
            <a:off x="6172200" y="1690688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100034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Let’s revisit our first join</a:t>
            </a:r>
            <a:r>
              <a:rPr lang="mr-IN" sz="6600" b="1" dirty="0" smtClean="0">
                <a:solidFill>
                  <a:srgbClr val="9B3E1E"/>
                </a:solidFill>
                <a:latin typeface="+mn-lt"/>
              </a:rPr>
              <a:t>…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270374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1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firstname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lastname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shipping_total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orders.address</a:t>
            </a:r>
            <a:endParaRPr lang="en-US" sz="51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FROM </a:t>
            </a:r>
            <a:r>
              <a:rPr lang="en-US" sz="51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LEFT </a:t>
            </a:r>
            <a:r>
              <a:rPr lang="en-US" sz="5100" dirty="0">
                <a:solidFill>
                  <a:srgbClr val="0000FF"/>
                </a:solidFill>
              </a:rPr>
              <a:t>JOIN </a:t>
            </a:r>
            <a:r>
              <a:rPr lang="en-US" sz="5100" dirty="0">
                <a:solidFill>
                  <a:srgbClr val="9B3E1E"/>
                </a:solidFill>
              </a:rPr>
              <a:t>orders</a:t>
            </a:r>
            <a:r>
              <a:rPr lang="en-US" sz="5100" dirty="0">
                <a:solidFill>
                  <a:srgbClr val="0000FF"/>
                </a:solidFill>
              </a:rPr>
              <a:t> ON </a:t>
            </a:r>
            <a:r>
              <a:rPr lang="en-US" sz="5100" dirty="0" err="1">
                <a:solidFill>
                  <a:srgbClr val="9B3E1E"/>
                </a:solidFill>
              </a:rPr>
              <a:t>orders.user_id</a:t>
            </a:r>
            <a:r>
              <a:rPr lang="en-US" sz="5100" dirty="0">
                <a:solidFill>
                  <a:srgbClr val="9B3E1E"/>
                </a:solidFill>
              </a:rPr>
              <a:t> = </a:t>
            </a: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729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RIGHT Outer Join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rmAutofit fontScale="92500" lnSpcReduction="10000"/>
          </a:bodyPr>
          <a:lstStyle/>
          <a:p>
            <a:r>
              <a:rPr lang="en-US" sz="4000" dirty="0">
                <a:solidFill>
                  <a:srgbClr val="9B3E1E"/>
                </a:solidFill>
              </a:rPr>
              <a:t>A right outer join returns Table </a:t>
            </a:r>
            <a:r>
              <a:rPr lang="en-US" sz="4000" dirty="0" smtClean="0">
                <a:solidFill>
                  <a:srgbClr val="9B3E1E"/>
                </a:solidFill>
              </a:rPr>
              <a:t>B's </a:t>
            </a:r>
            <a:r>
              <a:rPr lang="en-US" sz="4000" dirty="0">
                <a:solidFill>
                  <a:srgbClr val="9B3E1E"/>
                </a:solidFill>
              </a:rPr>
              <a:t>data with matching records from Table </a:t>
            </a:r>
            <a:r>
              <a:rPr lang="en-US" sz="4000" dirty="0" smtClean="0">
                <a:solidFill>
                  <a:srgbClr val="9B3E1E"/>
                </a:solidFill>
              </a:rPr>
              <a:t>A </a:t>
            </a:r>
            <a:r>
              <a:rPr lang="en-US" sz="4000" dirty="0">
                <a:solidFill>
                  <a:srgbClr val="9B3E1E"/>
                </a:solidFill>
              </a:rPr>
              <a:t>if available</a:t>
            </a:r>
          </a:p>
          <a:p>
            <a:r>
              <a:rPr lang="en-US" sz="4000" dirty="0">
                <a:solidFill>
                  <a:srgbClr val="9B3E1E"/>
                </a:solidFill>
              </a:rPr>
              <a:t>If there is no matching record in </a:t>
            </a:r>
            <a:r>
              <a:rPr lang="en-US" sz="4000" dirty="0" smtClean="0">
                <a:solidFill>
                  <a:srgbClr val="9B3E1E"/>
                </a:solidFill>
              </a:rPr>
              <a:t>A, </a:t>
            </a:r>
            <a:r>
              <a:rPr lang="en-US" sz="4000" dirty="0">
                <a:solidFill>
                  <a:srgbClr val="9B3E1E"/>
                </a:solidFill>
              </a:rPr>
              <a:t>the </a:t>
            </a:r>
            <a:r>
              <a:rPr lang="en-US" sz="4000" dirty="0" smtClean="0">
                <a:solidFill>
                  <a:srgbClr val="9B3E1E"/>
                </a:solidFill>
              </a:rPr>
              <a:t>left </a:t>
            </a:r>
            <a:r>
              <a:rPr lang="en-US" sz="4000" dirty="0" smtClean="0">
                <a:solidFill>
                  <a:srgbClr val="9B3E1E"/>
                </a:solidFill>
              </a:rPr>
              <a:t>side, (the table named in the FROM clause) </a:t>
            </a:r>
            <a:r>
              <a:rPr lang="en-US" sz="4000" dirty="0">
                <a:solidFill>
                  <a:srgbClr val="9B3E1E"/>
                </a:solidFill>
              </a:rPr>
              <a:t>will have a null </a:t>
            </a:r>
            <a:r>
              <a:rPr lang="en-US" sz="4000" dirty="0" smtClean="0">
                <a:solidFill>
                  <a:srgbClr val="9B3E1E"/>
                </a:solidFill>
              </a:rPr>
              <a:t>value</a:t>
            </a:r>
            <a:endParaRPr lang="en-US" sz="4000" dirty="0">
              <a:solidFill>
                <a:srgbClr val="9B3E1E"/>
              </a:solidFill>
            </a:endParaRPr>
          </a:p>
        </p:txBody>
      </p:sp>
      <p:pic>
        <p:nvPicPr>
          <p:cNvPr id="9" name="Content Placeholder 8" descr="inner-vs-outer-join_outer-right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89" b="-11989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8619067" y="377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4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83492"/>
            <a:ext cx="105156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b="1" dirty="0" smtClean="0">
                <a:solidFill>
                  <a:srgbClr val="702F14"/>
                </a:solidFill>
                <a:latin typeface="+mn-lt"/>
              </a:rPr>
              <a:t>Welcome Back!</a:t>
            </a:r>
            <a:r>
              <a:rPr lang="en-US" b="1" dirty="0" smtClean="0">
                <a:solidFill>
                  <a:srgbClr val="702F14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702F14"/>
                </a:solidFill>
                <a:latin typeface="+mn-lt"/>
              </a:rPr>
            </a:br>
            <a:r>
              <a:rPr lang="en-US" sz="4400" dirty="0" smtClean="0">
                <a:solidFill>
                  <a:srgbClr val="702F14"/>
                </a:solidFill>
              </a:rPr>
              <a:t>Girl Develop It is here to provide affordable and accessible programs to learn software through mentorship and hands-on instruction.</a:t>
            </a:r>
            <a:endParaRPr lang="en-US" dirty="0">
              <a:solidFill>
                <a:srgbClr val="702F1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9430" y="3869617"/>
            <a:ext cx="7398020" cy="1500187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We are here for you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Every question is important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Help each other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600" dirty="0" smtClean="0">
                <a:solidFill>
                  <a:srgbClr val="9B3E1E"/>
                </a:solidFill>
              </a:rPr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173264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Let’s revisit our first join</a:t>
            </a:r>
            <a:r>
              <a:rPr lang="mr-IN" sz="6600" b="1" dirty="0" smtClean="0">
                <a:solidFill>
                  <a:srgbClr val="9B3E1E"/>
                </a:solidFill>
                <a:latin typeface="+mn-lt"/>
              </a:rPr>
              <a:t>…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270374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51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orders.id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firstname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lastname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shipping_total</a:t>
            </a:r>
            <a:r>
              <a:rPr lang="en-US" sz="51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5100" dirty="0" err="1">
                <a:solidFill>
                  <a:srgbClr val="9B3E1E"/>
                </a:solidFill>
              </a:rPr>
              <a:t>orders.address</a:t>
            </a:r>
            <a:endParaRPr lang="en-US" sz="51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</a:rPr>
              <a:t>FROM </a:t>
            </a:r>
            <a:r>
              <a:rPr lang="en-US" sz="51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5100" dirty="0" smtClean="0">
                <a:solidFill>
                  <a:srgbClr val="0000FF"/>
                </a:solidFill>
              </a:rPr>
              <a:t>RIGHT </a:t>
            </a:r>
            <a:r>
              <a:rPr lang="en-US" sz="5100" dirty="0">
                <a:solidFill>
                  <a:srgbClr val="0000FF"/>
                </a:solidFill>
              </a:rPr>
              <a:t>JOIN </a:t>
            </a:r>
            <a:r>
              <a:rPr lang="en-US" sz="5100" dirty="0">
                <a:solidFill>
                  <a:srgbClr val="9B3E1E"/>
                </a:solidFill>
              </a:rPr>
              <a:t>orders</a:t>
            </a:r>
            <a:r>
              <a:rPr lang="en-US" sz="5100" dirty="0">
                <a:solidFill>
                  <a:srgbClr val="0000FF"/>
                </a:solidFill>
              </a:rPr>
              <a:t> ON </a:t>
            </a:r>
            <a:r>
              <a:rPr lang="en-US" sz="5100" dirty="0" err="1">
                <a:solidFill>
                  <a:srgbClr val="9B3E1E"/>
                </a:solidFill>
              </a:rPr>
              <a:t>orders.user_id</a:t>
            </a:r>
            <a:r>
              <a:rPr lang="en-US" sz="5100" dirty="0">
                <a:solidFill>
                  <a:srgbClr val="9B3E1E"/>
                </a:solidFill>
              </a:rPr>
              <a:t> = </a:t>
            </a:r>
            <a:r>
              <a:rPr lang="en-US" sz="5100" dirty="0" err="1">
                <a:solidFill>
                  <a:srgbClr val="9B3E1E"/>
                </a:solidFill>
              </a:rPr>
              <a:t>users.id</a:t>
            </a:r>
            <a:r>
              <a:rPr lang="en-US" sz="5100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45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 fontAlgn="base"/>
            <a:r>
              <a:rPr lang="en-US" sz="6600" b="1" cap="all" dirty="0">
                <a:solidFill>
                  <a:srgbClr val="9B3E1E"/>
                </a:solidFill>
                <a:latin typeface="+mn-lt"/>
              </a:rPr>
              <a:t>RECORDS IN TABLEA, BUT NOT TABLEB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836731"/>
            <a:ext cx="5181600" cy="4351338"/>
          </a:xfrm>
        </p:spPr>
        <p:txBody>
          <a:bodyPr vert="horz"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Remember </a:t>
            </a:r>
            <a:r>
              <a:rPr lang="en-US" sz="4400" dirty="0">
                <a:solidFill>
                  <a:srgbClr val="9B3E1E"/>
                </a:solidFill>
              </a:rPr>
              <a:t>that the left outer join gave us null values for the right side if there was no corresponding record in </a:t>
            </a:r>
            <a:r>
              <a:rPr lang="en-US" sz="4400" dirty="0" err="1">
                <a:solidFill>
                  <a:srgbClr val="9B3E1E"/>
                </a:solidFill>
              </a:rPr>
              <a:t>TableB</a:t>
            </a:r>
            <a:r>
              <a:rPr lang="en-US" sz="4400" dirty="0">
                <a:solidFill>
                  <a:srgbClr val="9B3E1E"/>
                </a:solidFill>
              </a:rPr>
              <a:t>. </a:t>
            </a:r>
            <a:endParaRPr lang="en-US" sz="4400" dirty="0" smtClean="0">
              <a:solidFill>
                <a:srgbClr val="9B3E1E"/>
              </a:solidFill>
            </a:endParaRPr>
          </a:p>
          <a:p>
            <a:pPr marL="0" indent="0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We </a:t>
            </a:r>
            <a:r>
              <a:rPr lang="en-US" sz="4400" dirty="0">
                <a:solidFill>
                  <a:srgbClr val="9B3E1E"/>
                </a:solidFill>
              </a:rPr>
              <a:t>can now use this information to isolate the records we want.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6" name="Content Placeholder 5" descr="in_a_but_not_bv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079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 fontAlgn="base"/>
            <a:r>
              <a:rPr lang="en-US" sz="6600" b="1" cap="all" dirty="0">
                <a:solidFill>
                  <a:srgbClr val="9B3E1E"/>
                </a:solidFill>
                <a:latin typeface="+mn-lt"/>
              </a:rPr>
              <a:t>RECORDS IN TABLEA, BUT NOT TABLEB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973667" y="3149600"/>
            <a:ext cx="10515600" cy="2184399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40000" lnSpcReduction="20000"/>
          </a:bodyPr>
          <a:lstStyle/>
          <a:p>
            <a:pPr marL="0" indent="0" fontAlgn="base">
              <a:buNone/>
            </a:pPr>
            <a:endParaRPr lang="en-US" sz="4400" dirty="0" smtClean="0">
              <a:solidFill>
                <a:srgbClr val="9B3E1E"/>
              </a:solidFill>
            </a:endParaRPr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SELECT</a:t>
            </a:r>
            <a:r>
              <a:rPr lang="en-US" sz="7000" dirty="0" smtClean="0">
                <a:solidFill>
                  <a:srgbClr val="9B3E1E"/>
                </a:solidFill>
              </a:rPr>
              <a:t> </a:t>
            </a:r>
            <a:r>
              <a:rPr lang="en-US" sz="7000" dirty="0" smtClean="0"/>
              <a:t>* </a:t>
            </a:r>
            <a:r>
              <a:rPr lang="en-US" sz="7000" dirty="0" smtClean="0">
                <a:solidFill>
                  <a:srgbClr val="0000FF"/>
                </a:solidFill>
              </a:rPr>
              <a:t>from</a:t>
            </a:r>
            <a:r>
              <a:rPr lang="en-US" sz="7000" dirty="0" smtClean="0"/>
              <a:t> </a:t>
            </a:r>
            <a:r>
              <a:rPr lang="en-US" sz="7000" dirty="0" err="1" smtClean="0"/>
              <a:t>TableA</a:t>
            </a:r>
            <a:endParaRPr lang="en-US" sz="7000" dirty="0" smtClean="0"/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LEFT OUTER JOIN </a:t>
            </a:r>
            <a:r>
              <a:rPr lang="en-US" sz="7000" dirty="0" err="1" smtClean="0"/>
              <a:t>TableB</a:t>
            </a:r>
            <a:endParaRPr lang="en-US" sz="7000" dirty="0" smtClean="0"/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ON</a:t>
            </a:r>
            <a:r>
              <a:rPr lang="en-US" sz="7000" dirty="0" smtClean="0"/>
              <a:t> </a:t>
            </a:r>
            <a:r>
              <a:rPr lang="en-US" sz="7000" dirty="0" err="1" smtClean="0"/>
              <a:t>TableA.id</a:t>
            </a:r>
            <a:r>
              <a:rPr lang="en-US" sz="7000" dirty="0" smtClean="0"/>
              <a:t> = </a:t>
            </a:r>
            <a:r>
              <a:rPr lang="en-US" sz="7000" dirty="0" err="1" smtClean="0"/>
              <a:t>TableB.id</a:t>
            </a:r>
            <a:endParaRPr lang="en-US" sz="7000" dirty="0" smtClean="0"/>
          </a:p>
          <a:p>
            <a:pPr marL="0" indent="0" fontAlgn="base">
              <a:buNone/>
            </a:pPr>
            <a:r>
              <a:rPr lang="en-US" sz="7000" dirty="0" smtClean="0">
                <a:solidFill>
                  <a:srgbClr val="0000FF"/>
                </a:solidFill>
              </a:rPr>
              <a:t>WHERE</a:t>
            </a:r>
            <a:r>
              <a:rPr lang="en-US" sz="7000" dirty="0" smtClean="0"/>
              <a:t> </a:t>
            </a:r>
            <a:r>
              <a:rPr lang="en-US" sz="7000" dirty="0" err="1" smtClean="0"/>
              <a:t>TableB.id</a:t>
            </a:r>
            <a:r>
              <a:rPr lang="en-US" sz="7000" dirty="0" smtClean="0"/>
              <a:t> </a:t>
            </a:r>
            <a:r>
              <a:rPr lang="en-US" sz="7000" dirty="0" smtClean="0">
                <a:solidFill>
                  <a:srgbClr val="0000FF"/>
                </a:solidFill>
              </a:rPr>
              <a:t>IS NULL</a:t>
            </a:r>
            <a:r>
              <a:rPr lang="en-US" sz="7000" dirty="0" smtClean="0"/>
              <a:t>;</a:t>
            </a:r>
            <a:endParaRPr lang="en-US" sz="7000" dirty="0"/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964266"/>
            <a:ext cx="94149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B3E1E"/>
                </a:solidFill>
              </a:rPr>
              <a:t>We can use the WHERE clause to isolate the records we are interested in</a:t>
            </a:r>
            <a:r>
              <a:rPr lang="en-US" dirty="0" smtClean="0">
                <a:solidFill>
                  <a:srgbClr val="9B3E1E"/>
                </a:solidFill>
              </a:rPr>
              <a:t>:</a:t>
            </a:r>
            <a:endParaRPr lang="en-US" dirty="0">
              <a:solidFill>
                <a:srgbClr val="9B3E1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1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sz="6600" b="1" cap="all" dirty="0">
                <a:solidFill>
                  <a:srgbClr val="9B3E1E"/>
                </a:solidFill>
                <a:latin typeface="+mn-lt"/>
              </a:rPr>
              <a:t>LET'S DEVELOP IT!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38200" y="1319213"/>
            <a:ext cx="10515600" cy="2814108"/>
          </a:xfrm>
        </p:spPr>
        <p:txBody>
          <a:bodyPr vert="horz">
            <a:normAutofit/>
          </a:bodyPr>
          <a:lstStyle/>
          <a:p>
            <a:pPr marL="0" indent="0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Write </a:t>
            </a:r>
            <a:r>
              <a:rPr lang="en-US" sz="4400" dirty="0">
                <a:solidFill>
                  <a:srgbClr val="9B3E1E"/>
                </a:solidFill>
              </a:rPr>
              <a:t>a SQL </a:t>
            </a:r>
            <a:r>
              <a:rPr lang="en-US" sz="4400" dirty="0" smtClean="0">
                <a:solidFill>
                  <a:srgbClr val="9B3E1E"/>
                </a:solidFill>
              </a:rPr>
              <a:t>LEFT JOIN query </a:t>
            </a:r>
            <a:r>
              <a:rPr lang="en-US" sz="4400" dirty="0">
                <a:solidFill>
                  <a:srgbClr val="9B3E1E"/>
                </a:solidFill>
              </a:rPr>
              <a:t>that returns </a:t>
            </a:r>
            <a:r>
              <a:rPr lang="en-US" sz="4400" dirty="0" smtClean="0">
                <a:solidFill>
                  <a:srgbClr val="9B3E1E"/>
                </a:solidFill>
              </a:rPr>
              <a:t>film and inventory information </a:t>
            </a:r>
            <a:r>
              <a:rPr lang="en-US" sz="4400" dirty="0" smtClean="0">
                <a:solidFill>
                  <a:srgbClr val="9B3E1E"/>
                </a:solidFill>
              </a:rPr>
              <a:t>only </a:t>
            </a:r>
            <a:r>
              <a:rPr lang="en-US" sz="4400" dirty="0">
                <a:solidFill>
                  <a:srgbClr val="9B3E1E"/>
                </a:solidFill>
              </a:rPr>
              <a:t>for </a:t>
            </a:r>
            <a:r>
              <a:rPr lang="en-US" sz="4400" dirty="0" smtClean="0">
                <a:solidFill>
                  <a:srgbClr val="9B3E1E"/>
                </a:solidFill>
              </a:rPr>
              <a:t>films that </a:t>
            </a:r>
            <a:r>
              <a:rPr lang="en-US" sz="4400" dirty="0" smtClean="0">
                <a:solidFill>
                  <a:srgbClr val="9B3E1E"/>
                </a:solidFill>
              </a:rPr>
              <a:t>haven’t received an inventory id yet</a:t>
            </a:r>
            <a:endParaRPr lang="en-US" sz="4400" dirty="0">
              <a:solidFill>
                <a:srgbClr val="9B3E1E"/>
              </a:solidFill>
            </a:endParaRPr>
          </a:p>
          <a:p>
            <a:endParaRPr lang="en-US" sz="4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0"/>
            <a:ext cx="10515600" cy="4284133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</a:t>
            </a:r>
            <a:r>
              <a:rPr lang="en-US" sz="4400" dirty="0" smtClean="0">
                <a:solidFill>
                  <a:srgbClr val="0000FF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sz="4400" dirty="0" err="1" smtClean="0"/>
              <a:t>film.film_id</a:t>
            </a:r>
            <a:r>
              <a:rPr lang="en-US" sz="4400" dirty="0"/>
              <a:t>,</a:t>
            </a:r>
          </a:p>
          <a:p>
            <a:pPr marL="0" indent="0">
              <a:buNone/>
            </a:pPr>
            <a:r>
              <a:rPr lang="en-US" sz="4400" dirty="0" smtClean="0"/>
              <a:t>title</a:t>
            </a:r>
            <a:r>
              <a:rPr lang="en-US" sz="4400" dirty="0"/>
              <a:t>,</a:t>
            </a:r>
          </a:p>
          <a:p>
            <a:pPr marL="0" indent="0">
              <a:buNone/>
            </a:pPr>
            <a:r>
              <a:rPr lang="en-US" sz="4400" dirty="0" err="1" smtClean="0"/>
              <a:t>inventory_id</a:t>
            </a:r>
            <a:endParaRPr lang="en-US" sz="4400" dirty="0"/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FROM </a:t>
            </a:r>
            <a:r>
              <a:rPr lang="en-US" sz="4400" dirty="0" smtClean="0"/>
              <a:t>film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LEFT JOIN </a:t>
            </a:r>
            <a:r>
              <a:rPr lang="en-US" sz="4400" dirty="0"/>
              <a:t>inventory </a:t>
            </a:r>
            <a:r>
              <a:rPr lang="en-US" sz="4400" dirty="0">
                <a:solidFill>
                  <a:srgbClr val="0000FF"/>
                </a:solidFill>
              </a:rPr>
              <a:t>ON</a:t>
            </a:r>
            <a:r>
              <a:rPr lang="en-US" sz="4400" dirty="0"/>
              <a:t> </a:t>
            </a:r>
            <a:r>
              <a:rPr lang="en-US" sz="4400" dirty="0" err="1"/>
              <a:t>inventory.film_id</a:t>
            </a:r>
            <a:r>
              <a:rPr lang="en-US" sz="4400" dirty="0"/>
              <a:t> = </a:t>
            </a:r>
            <a:r>
              <a:rPr lang="en-US" sz="4400" dirty="0" err="1"/>
              <a:t>film.film_id</a:t>
            </a:r>
            <a:r>
              <a:rPr lang="en-US" sz="4400" dirty="0" smtClean="0"/>
              <a:t>;</a:t>
            </a:r>
          </a:p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WHERE</a:t>
            </a:r>
            <a:r>
              <a:rPr lang="en-US" sz="4400" dirty="0"/>
              <a:t> </a:t>
            </a:r>
            <a:r>
              <a:rPr lang="en-US" sz="4400" dirty="0" err="1"/>
              <a:t>inventory.film_id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IS NULL</a:t>
            </a:r>
          </a:p>
          <a:p>
            <a:pPr fontAlgn="base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8976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FULL Outer Join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Autofit/>
          </a:bodyPr>
          <a:lstStyle/>
          <a:p>
            <a:r>
              <a:rPr lang="en-US" dirty="0">
                <a:solidFill>
                  <a:srgbClr val="9B3E1E"/>
                </a:solidFill>
              </a:rPr>
              <a:t>A full outer join, or full join, </a:t>
            </a:r>
            <a:r>
              <a:rPr lang="en-US" dirty="0" smtClean="0">
                <a:solidFill>
                  <a:srgbClr val="9B3E1E"/>
                </a:solidFill>
              </a:rPr>
              <a:t>combines </a:t>
            </a:r>
            <a:r>
              <a:rPr lang="en-US" dirty="0">
                <a:solidFill>
                  <a:srgbClr val="9B3E1E"/>
                </a:solidFill>
              </a:rPr>
              <a:t>and returns </a:t>
            </a:r>
            <a:r>
              <a:rPr lang="en-US" i="1" dirty="0">
                <a:solidFill>
                  <a:srgbClr val="9B3E1E"/>
                </a:solidFill>
              </a:rPr>
              <a:t>all</a:t>
            </a:r>
            <a:r>
              <a:rPr lang="en-US" dirty="0">
                <a:solidFill>
                  <a:srgbClr val="9B3E1E"/>
                </a:solidFill>
              </a:rPr>
              <a:t> data from two or more tables, regardless of whether there is shared information. </a:t>
            </a:r>
            <a:endParaRPr lang="en-US" dirty="0" smtClean="0">
              <a:solidFill>
                <a:srgbClr val="9B3E1E"/>
              </a:solidFill>
            </a:endParaRPr>
          </a:p>
          <a:p>
            <a:r>
              <a:rPr lang="en-US" dirty="0" smtClean="0">
                <a:solidFill>
                  <a:srgbClr val="9B3E1E"/>
                </a:solidFill>
              </a:rPr>
              <a:t>Think </a:t>
            </a:r>
            <a:r>
              <a:rPr lang="en-US" dirty="0">
                <a:solidFill>
                  <a:srgbClr val="9B3E1E"/>
                </a:solidFill>
              </a:rPr>
              <a:t>of a full join as simply duplicating all the specified information, but in one table, rather than multiple tables. Where matching data is missing, nulls will be produced</a:t>
            </a:r>
            <a:r>
              <a:rPr lang="en-US" dirty="0"/>
              <a:t>.</a:t>
            </a:r>
          </a:p>
          <a:p>
            <a:endParaRPr lang="en-US" dirty="0">
              <a:solidFill>
                <a:srgbClr val="9B3E1E"/>
              </a:solidFill>
            </a:endParaRPr>
          </a:p>
        </p:txBody>
      </p:sp>
      <p:pic>
        <p:nvPicPr>
          <p:cNvPr id="6" name="Content Placeholder 5" descr="fullouterjoinvd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043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667" y="2260611"/>
            <a:ext cx="10168467" cy="1862663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Group By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6667" y="1548870"/>
            <a:ext cx="10515600" cy="4534430"/>
          </a:xfrm>
        </p:spPr>
        <p:txBody>
          <a:bodyPr vert="horz"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3200" dirty="0" smtClean="0">
                <a:solidFill>
                  <a:srgbClr val="9B3E1E"/>
                </a:solidFill>
              </a:rPr>
              <a:t>Data </a:t>
            </a:r>
            <a:r>
              <a:rPr lang="en-US" sz="3200" dirty="0">
                <a:solidFill>
                  <a:srgbClr val="9B3E1E"/>
                </a:solidFill>
              </a:rPr>
              <a:t>can also be grouped by identical values using the GROUP BY clause</a:t>
            </a:r>
            <a:r>
              <a:rPr lang="en-US" sz="3200" dirty="0" smtClean="0">
                <a:solidFill>
                  <a:srgbClr val="9B3E1E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SELECT</a:t>
            </a:r>
            <a:r>
              <a:rPr lang="en-US" sz="3200" dirty="0" smtClean="0"/>
              <a:t> </a:t>
            </a:r>
            <a:r>
              <a:rPr lang="en-US" sz="3200" dirty="0" err="1" smtClean="0"/>
              <a:t>user_id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FROM</a:t>
            </a:r>
            <a:r>
              <a:rPr lang="en-US" sz="3200" dirty="0" smtClean="0"/>
              <a:t> </a:t>
            </a:r>
            <a:r>
              <a:rPr lang="en-US" sz="3200" dirty="0" smtClean="0"/>
              <a:t>order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sz="3200" dirty="0" err="1" smtClean="0"/>
              <a:t>use</a:t>
            </a:r>
            <a:r>
              <a:rPr lang="en-US" sz="3200" dirty="0" err="1" smtClean="0"/>
              <a:t>r_id</a:t>
            </a:r>
            <a:r>
              <a:rPr lang="en-US" sz="3200" dirty="0" smtClean="0"/>
              <a:t>;</a:t>
            </a:r>
            <a:endParaRPr lang="en-US" sz="3200" dirty="0">
              <a:solidFill>
                <a:srgbClr val="9B3E1E"/>
              </a:solidFill>
            </a:endParaRPr>
          </a:p>
          <a:p>
            <a:pPr fontAlgn="base"/>
            <a:r>
              <a:rPr lang="en-US" sz="3200" dirty="0" smtClean="0">
                <a:solidFill>
                  <a:srgbClr val="9B3E1E"/>
                </a:solidFill>
              </a:rPr>
              <a:t>This </a:t>
            </a:r>
            <a:r>
              <a:rPr lang="en-US" sz="3200" dirty="0">
                <a:solidFill>
                  <a:srgbClr val="9B3E1E"/>
                </a:solidFill>
              </a:rPr>
              <a:t>query will return all </a:t>
            </a:r>
            <a:r>
              <a:rPr lang="en-US" sz="3200" dirty="0" smtClean="0">
                <a:solidFill>
                  <a:srgbClr val="9B3E1E"/>
                </a:solidFill>
              </a:rPr>
              <a:t>orders </a:t>
            </a:r>
            <a:r>
              <a:rPr lang="en-US" sz="3200" dirty="0">
                <a:solidFill>
                  <a:srgbClr val="9B3E1E"/>
                </a:solidFill>
              </a:rPr>
              <a:t>grouped by </a:t>
            </a:r>
            <a:r>
              <a:rPr lang="en-US" sz="3200" dirty="0" smtClean="0">
                <a:solidFill>
                  <a:srgbClr val="9B3E1E"/>
                </a:solidFill>
              </a:rPr>
              <a:t>user. </a:t>
            </a:r>
            <a:endParaRPr lang="en-US" sz="3200" dirty="0" smtClean="0">
              <a:solidFill>
                <a:srgbClr val="9B3E1E"/>
              </a:solidFill>
            </a:endParaRPr>
          </a:p>
          <a:p>
            <a:pPr fontAlgn="base"/>
            <a:r>
              <a:rPr lang="en-US" sz="3200" dirty="0" smtClean="0">
                <a:solidFill>
                  <a:srgbClr val="9B3E1E"/>
                </a:solidFill>
              </a:rPr>
              <a:t>In this case the GROUP BY removes duplicate rows </a:t>
            </a:r>
          </a:p>
          <a:p>
            <a:pPr fontAlgn="base"/>
            <a:r>
              <a:rPr lang="en-US" sz="3200" dirty="0" smtClean="0">
                <a:solidFill>
                  <a:srgbClr val="9B3E1E"/>
                </a:solidFill>
              </a:rPr>
              <a:t>Make sure to run this one both with and without the GROUP BY to see the difference in the number of returns</a:t>
            </a:r>
            <a:endParaRPr lang="en-US" sz="3200" dirty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6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Functions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9875"/>
            <a:ext cx="10515600" cy="4351338"/>
          </a:xfrm>
        </p:spPr>
        <p:txBody>
          <a:bodyPr vert="horz"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3200" dirty="0" err="1" smtClean="0">
                <a:solidFill>
                  <a:srgbClr val="9B3E1E"/>
                </a:solidFill>
              </a:rPr>
              <a:t>PostgreSQL</a:t>
            </a:r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>
                <a:solidFill>
                  <a:srgbClr val="9B3E1E"/>
                </a:solidFill>
              </a:rPr>
              <a:t>has </a:t>
            </a:r>
            <a:r>
              <a:rPr lang="en-US" sz="3200" dirty="0" smtClean="0">
                <a:solidFill>
                  <a:srgbClr val="9B3E1E"/>
                </a:solidFill>
              </a:rPr>
              <a:t>four </a:t>
            </a:r>
            <a:r>
              <a:rPr lang="en-US" sz="3200" dirty="0">
                <a:solidFill>
                  <a:srgbClr val="9B3E1E"/>
                </a:solidFill>
              </a:rPr>
              <a:t>types of functions:</a:t>
            </a:r>
          </a:p>
          <a:p>
            <a:pPr fontAlgn="base"/>
            <a:r>
              <a:rPr lang="en-US" sz="3200" b="1" dirty="0" smtClean="0">
                <a:solidFill>
                  <a:srgbClr val="9B3E1E"/>
                </a:solidFill>
              </a:rPr>
              <a:t>Aggregate functions – </a:t>
            </a:r>
            <a:r>
              <a:rPr lang="en-US" sz="3200" dirty="0" smtClean="0">
                <a:solidFill>
                  <a:srgbClr val="9B3E1E"/>
                </a:solidFill>
              </a:rPr>
              <a:t>An</a:t>
            </a:r>
            <a:r>
              <a:rPr lang="en-US" sz="3200" dirty="0">
                <a:solidFill>
                  <a:srgbClr val="9B3E1E"/>
                </a:solidFill>
              </a:rPr>
              <a:t> </a:t>
            </a:r>
            <a:r>
              <a:rPr lang="en-US" sz="3200" b="1" dirty="0">
                <a:solidFill>
                  <a:srgbClr val="9B3E1E"/>
                </a:solidFill>
              </a:rPr>
              <a:t>aggregate function</a:t>
            </a:r>
            <a:r>
              <a:rPr lang="en-US" sz="3200" dirty="0">
                <a:solidFill>
                  <a:srgbClr val="9B3E1E"/>
                </a:solidFill>
              </a:rPr>
              <a:t> computes a single result from multiple input rows. </a:t>
            </a:r>
            <a:endParaRPr lang="en-US" sz="3200" b="1" dirty="0" smtClean="0">
              <a:solidFill>
                <a:srgbClr val="9B3E1E"/>
              </a:solidFill>
            </a:endParaRPr>
          </a:p>
          <a:p>
            <a:pPr lvl="0" fontAlgn="base"/>
            <a:r>
              <a:rPr lang="en-US" sz="3200" dirty="0" smtClean="0">
                <a:solidFill>
                  <a:srgbClr val="9B3E1E"/>
                </a:solidFill>
              </a:rPr>
              <a:t>Conditional functions</a:t>
            </a:r>
          </a:p>
          <a:p>
            <a:pPr lvl="0" fontAlgn="base"/>
            <a:r>
              <a:rPr lang="en-US" sz="3200" dirty="0" smtClean="0">
                <a:solidFill>
                  <a:srgbClr val="9B3E1E"/>
                </a:solidFill>
              </a:rPr>
              <a:t>String functions</a:t>
            </a:r>
            <a:endParaRPr lang="en-US" sz="3200" dirty="0">
              <a:solidFill>
                <a:srgbClr val="9B3E1E"/>
              </a:solidFill>
            </a:endParaRPr>
          </a:p>
          <a:p>
            <a:pPr lvl="0" fontAlgn="base"/>
            <a:r>
              <a:rPr lang="en-US" sz="3200" dirty="0" smtClean="0">
                <a:solidFill>
                  <a:srgbClr val="9B3E1E"/>
                </a:solidFill>
              </a:rPr>
              <a:t>Date/Time functions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>
                <a:solidFill>
                  <a:srgbClr val="9B3E1E"/>
                </a:solidFill>
              </a:rPr>
              <a:t>Functions give you built-in functionality that allow you to do more with your data</a:t>
            </a:r>
            <a:r>
              <a:rPr lang="en-US" sz="3200" dirty="0" smtClean="0">
                <a:solidFill>
                  <a:srgbClr val="9B3E1E"/>
                </a:solidFill>
              </a:rPr>
              <a:t>.  See more details about </a:t>
            </a:r>
            <a:r>
              <a:rPr lang="en-US" sz="3200" dirty="0">
                <a:solidFill>
                  <a:srgbClr val="9B3E1E"/>
                </a:solidFill>
              </a:rPr>
              <a:t>functions here: http://</a:t>
            </a:r>
            <a:r>
              <a:rPr lang="en-US" sz="3200" dirty="0" err="1">
                <a:solidFill>
                  <a:srgbClr val="9B3E1E"/>
                </a:solidFill>
              </a:rPr>
              <a:t>www.postgresqltutorial.com</a:t>
            </a:r>
            <a:r>
              <a:rPr lang="en-US" sz="3200" dirty="0">
                <a:solidFill>
                  <a:srgbClr val="9B3E1E"/>
                </a:solidFill>
              </a:rPr>
              <a:t>/</a:t>
            </a:r>
            <a:r>
              <a:rPr lang="en-US" sz="3200" dirty="0" err="1">
                <a:solidFill>
                  <a:srgbClr val="9B3E1E"/>
                </a:solidFill>
              </a:rPr>
              <a:t>postgresql</a:t>
            </a:r>
            <a:r>
              <a:rPr lang="en-US" sz="3200" dirty="0">
                <a:solidFill>
                  <a:srgbClr val="9B3E1E"/>
                </a:solidFill>
              </a:rPr>
              <a:t>-functions/</a:t>
            </a:r>
          </a:p>
        </p:txBody>
      </p:sp>
    </p:spTree>
    <p:extLst>
      <p:ext uri="{BB962C8B-B14F-4D97-AF65-F5344CB8AC3E}">
        <p14:creationId xmlns:p14="http://schemas.microsoft.com/office/powerpoint/2010/main" val="89872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Aggregate Functions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57585"/>
              </p:ext>
            </p:extLst>
          </p:nvPr>
        </p:nvGraphicFramePr>
        <p:xfrm>
          <a:off x="838200" y="1763715"/>
          <a:ext cx="10320868" cy="4031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267"/>
                <a:gridCol w="7975601"/>
              </a:tblGrid>
              <a:tr h="72235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count(*)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the number of rows matching the query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3193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count(id)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 the numbers of rows matching the query where the given column is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not null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2351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 the average value of all non-null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50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sum()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Returns the sum of all non-null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values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5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maximum value of</a:t>
                      </a:r>
                      <a:r>
                        <a:rPr lang="en-US" sz="2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set of values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</a:p>
                  </a:txBody>
                  <a:tcPr/>
                </a:tc>
              </a:tr>
              <a:tr h="4185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the minimum value of a set of values</a:t>
                      </a:r>
                      <a:endParaRPr lang="en-US" sz="28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9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9B3E1E"/>
                </a:solidFill>
                <a:latin typeface="+mn-lt"/>
              </a:rPr>
              <a:t>Let’s Develop It!</a:t>
            </a:r>
            <a:endParaRPr lang="en-US" sz="60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22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9B3E1E"/>
                </a:solidFill>
              </a:rPr>
              <a:t>Write </a:t>
            </a:r>
            <a:r>
              <a:rPr lang="en-US" dirty="0" err="1">
                <a:solidFill>
                  <a:srgbClr val="9B3E1E"/>
                </a:solidFill>
              </a:rPr>
              <a:t>P</a:t>
            </a:r>
            <a:r>
              <a:rPr lang="en-US" dirty="0" err="1" smtClean="0">
                <a:solidFill>
                  <a:srgbClr val="9B3E1E"/>
                </a:solidFill>
              </a:rPr>
              <a:t>ostgreSQL</a:t>
            </a:r>
            <a:r>
              <a:rPr lang="en-US" dirty="0" smtClean="0">
                <a:solidFill>
                  <a:srgbClr val="9B3E1E"/>
                </a:solidFill>
              </a:rPr>
              <a:t> </a:t>
            </a:r>
            <a:r>
              <a:rPr lang="en-US" dirty="0">
                <a:solidFill>
                  <a:srgbClr val="9B3E1E"/>
                </a:solidFill>
              </a:rPr>
              <a:t>queries to answer the following questions about the </a:t>
            </a:r>
            <a:r>
              <a:rPr lang="en-US" dirty="0" smtClean="0">
                <a:solidFill>
                  <a:srgbClr val="9B3E1E"/>
                </a:solidFill>
              </a:rPr>
              <a:t>sample database:</a:t>
            </a:r>
            <a:endParaRPr lang="en-US" dirty="0">
              <a:solidFill>
                <a:srgbClr val="9B3E1E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rgbClr val="9B3E1E"/>
                </a:solidFill>
              </a:rPr>
              <a:t>H</a:t>
            </a:r>
            <a:r>
              <a:rPr lang="en-US" dirty="0" smtClean="0">
                <a:solidFill>
                  <a:srgbClr val="9B3E1E"/>
                </a:solidFill>
              </a:rPr>
              <a:t>ow </a:t>
            </a:r>
            <a:r>
              <a:rPr lang="en-US" dirty="0">
                <a:solidFill>
                  <a:srgbClr val="9B3E1E"/>
                </a:solidFill>
              </a:rPr>
              <a:t>much a </a:t>
            </a:r>
            <a:r>
              <a:rPr lang="en-US" dirty="0" smtClean="0">
                <a:solidFill>
                  <a:srgbClr val="9B3E1E"/>
                </a:solidFill>
              </a:rPr>
              <a:t>user </a:t>
            </a:r>
            <a:r>
              <a:rPr lang="en-US" dirty="0">
                <a:solidFill>
                  <a:srgbClr val="9B3E1E"/>
                </a:solidFill>
              </a:rPr>
              <a:t>has </a:t>
            </a:r>
            <a:r>
              <a:rPr lang="en-US" dirty="0" smtClean="0">
                <a:solidFill>
                  <a:srgbClr val="9B3E1E"/>
                </a:solidFill>
              </a:rPr>
              <a:t>paid per order</a:t>
            </a:r>
            <a:r>
              <a:rPr lang="en-US" dirty="0">
                <a:solidFill>
                  <a:srgbClr val="9B3E1E"/>
                </a:solidFill>
              </a:rPr>
              <a:t> </a:t>
            </a:r>
            <a:r>
              <a:rPr lang="en-US" dirty="0" smtClean="0">
                <a:solidFill>
                  <a:srgbClr val="9B3E1E"/>
                </a:solidFill>
              </a:rPr>
              <a:t>(added challenge, include each customer’s first and last name)</a:t>
            </a:r>
            <a:endParaRPr lang="en-US" dirty="0">
              <a:solidFill>
                <a:srgbClr val="9B3E1E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>
                <a:solidFill>
                  <a:srgbClr val="9B3E1E"/>
                </a:solidFill>
              </a:rPr>
              <a:t>What is the average </a:t>
            </a:r>
            <a:r>
              <a:rPr lang="en-US" dirty="0" smtClean="0">
                <a:solidFill>
                  <a:srgbClr val="9B3E1E"/>
                </a:solidFill>
              </a:rPr>
              <a:t>order </a:t>
            </a:r>
            <a:r>
              <a:rPr lang="en-US" dirty="0" smtClean="0">
                <a:solidFill>
                  <a:srgbClr val="9B3E1E"/>
                </a:solidFill>
              </a:rPr>
              <a:t>price per </a:t>
            </a:r>
            <a:r>
              <a:rPr lang="en-US" dirty="0" smtClean="0">
                <a:solidFill>
                  <a:srgbClr val="9B3E1E"/>
                </a:solidFill>
              </a:rPr>
              <a:t>user?</a:t>
            </a:r>
            <a:endParaRPr lang="en-US" dirty="0">
              <a:solidFill>
                <a:srgbClr val="9B3E1E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9B3E1E"/>
                </a:solidFill>
              </a:rPr>
              <a:t>What is the number of products per order</a:t>
            </a:r>
            <a:r>
              <a:rPr lang="en-US" dirty="0" smtClean="0">
                <a:solidFill>
                  <a:srgbClr val="9B3E1E"/>
                </a:solidFill>
              </a:rPr>
              <a:t>?</a:t>
            </a:r>
            <a:endParaRPr lang="en-US" dirty="0">
              <a:solidFill>
                <a:srgbClr val="9B3E1E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9B3E1E"/>
                </a:solidFill>
              </a:rPr>
              <a:t>User id, first and last name and order id for all orders of motherboards or monitors</a:t>
            </a:r>
            <a:endParaRPr lang="en-US" dirty="0" smtClean="0">
              <a:solidFill>
                <a:srgbClr val="9B3E1E"/>
              </a:solidFill>
            </a:endParaRPr>
          </a:p>
          <a:p>
            <a:pPr marL="514350" lvl="0" indent="-514350" fontAlgn="base">
              <a:buFont typeface="+mj-lt"/>
              <a:buAutoNum type="arabicPeriod"/>
            </a:pPr>
            <a:r>
              <a:rPr lang="en-US" dirty="0" smtClean="0">
                <a:solidFill>
                  <a:srgbClr val="9B3E1E"/>
                </a:solidFill>
              </a:rPr>
              <a:t>Return the user id, </a:t>
            </a:r>
            <a:r>
              <a:rPr lang="en-US" dirty="0" err="1" smtClean="0">
                <a:solidFill>
                  <a:srgbClr val="9B3E1E"/>
                </a:solidFill>
              </a:rPr>
              <a:t>orderid</a:t>
            </a:r>
            <a:r>
              <a:rPr lang="en-US" dirty="0" smtClean="0">
                <a:solidFill>
                  <a:srgbClr val="9B3E1E"/>
                </a:solidFill>
              </a:rPr>
              <a:t>, </a:t>
            </a:r>
            <a:r>
              <a:rPr lang="en-US" dirty="0" err="1" smtClean="0">
                <a:solidFill>
                  <a:srgbClr val="9B3E1E"/>
                </a:solidFill>
              </a:rPr>
              <a:t>firstname</a:t>
            </a:r>
            <a:r>
              <a:rPr lang="en-US" dirty="0" smtClean="0">
                <a:solidFill>
                  <a:srgbClr val="9B3E1E"/>
                </a:solidFill>
              </a:rPr>
              <a:t>, </a:t>
            </a:r>
            <a:r>
              <a:rPr lang="en-US" dirty="0" err="1" smtClean="0">
                <a:solidFill>
                  <a:srgbClr val="9B3E1E"/>
                </a:solidFill>
              </a:rPr>
              <a:t>lastname</a:t>
            </a:r>
            <a:r>
              <a:rPr lang="en-US" dirty="0" smtClean="0">
                <a:solidFill>
                  <a:srgbClr val="9B3E1E"/>
                </a:solidFill>
              </a:rPr>
              <a:t> for </a:t>
            </a:r>
            <a:r>
              <a:rPr lang="en-US" dirty="0" smtClean="0">
                <a:solidFill>
                  <a:srgbClr val="9B3E1E"/>
                </a:solidFill>
              </a:rPr>
              <a:t>which the </a:t>
            </a:r>
            <a:r>
              <a:rPr lang="en-US" dirty="0" err="1" smtClean="0">
                <a:solidFill>
                  <a:srgbClr val="9B3E1E"/>
                </a:solidFill>
              </a:rPr>
              <a:t>shipping_total</a:t>
            </a:r>
            <a:r>
              <a:rPr lang="en-US" dirty="0" smtClean="0">
                <a:solidFill>
                  <a:srgbClr val="9B3E1E"/>
                </a:solidFill>
              </a:rPr>
              <a:t> is </a:t>
            </a:r>
            <a:r>
              <a:rPr lang="en-US" dirty="0" smtClean="0">
                <a:solidFill>
                  <a:srgbClr val="9B3E1E"/>
                </a:solidFill>
              </a:rPr>
              <a:t>null.</a:t>
            </a:r>
            <a:endParaRPr lang="en-US" dirty="0">
              <a:solidFill>
                <a:srgbClr val="9B3E1E"/>
              </a:solidFill>
            </a:endParaRPr>
          </a:p>
          <a:p>
            <a:endParaRPr lang="en-US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7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Today…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4400" b="1" cap="all" dirty="0" smtClean="0">
                <a:solidFill>
                  <a:srgbClr val="9B3E1E"/>
                </a:solidFill>
              </a:rPr>
              <a:t>JOINING TABLES</a:t>
            </a:r>
            <a:endParaRPr lang="en-US" sz="4400" dirty="0" smtClean="0">
              <a:solidFill>
                <a:srgbClr val="9B3E1E"/>
              </a:solidFill>
            </a:endParaRPr>
          </a:p>
          <a:p>
            <a:pPr marL="0" indent="0" algn="ctr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Finally</a:t>
            </a:r>
            <a:r>
              <a:rPr lang="en-US" sz="4400" dirty="0">
                <a:solidFill>
                  <a:srgbClr val="9B3E1E"/>
                </a:solidFill>
              </a:rPr>
              <a:t>, the real power of SQL!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BUT before we get to joins we need to go over one more thing…</a:t>
            </a:r>
          </a:p>
          <a:p>
            <a:r>
              <a:rPr lang="en-US" sz="4400" dirty="0" smtClean="0">
                <a:solidFill>
                  <a:srgbClr val="9B3E1E"/>
                </a:solidFill>
              </a:rPr>
              <a:t>Primary keys and foreign keys</a:t>
            </a:r>
            <a:endParaRPr lang="en-US" sz="44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#1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36139"/>
            <a:ext cx="10515600" cy="4690528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﻿﻿﻿﻿</a:t>
            </a:r>
            <a:r>
              <a:rPr lang="en-US" sz="72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users.id</a:t>
            </a:r>
            <a:r>
              <a:rPr lang="en-US" sz="72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orders.id</a:t>
            </a:r>
            <a:r>
              <a:rPr lang="en-US" sz="7200" dirty="0">
                <a:solidFill>
                  <a:srgbClr val="9B3E1E"/>
                </a:solidFill>
              </a:rPr>
              <a:t> as orders,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firstname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lastname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shipping_total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9B3E1E"/>
                </a:solidFill>
              </a:rPr>
              <a:t>orders.address</a:t>
            </a:r>
            <a:r>
              <a:rPr lang="en-US" sz="7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sum(</a:t>
            </a:r>
            <a:r>
              <a:rPr lang="en-US" sz="7200" dirty="0" err="1">
                <a:solidFill>
                  <a:srgbClr val="9B3E1E"/>
                </a:solidFill>
              </a:rPr>
              <a:t>products.price</a:t>
            </a:r>
            <a:r>
              <a:rPr lang="en-US" sz="72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FROM </a:t>
            </a:r>
            <a:r>
              <a:rPr lang="en-US" sz="72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INNER JOIN </a:t>
            </a:r>
            <a:r>
              <a:rPr lang="en-US" sz="7200" dirty="0">
                <a:solidFill>
                  <a:srgbClr val="9B3E1E"/>
                </a:solidFill>
              </a:rPr>
              <a:t>orders</a:t>
            </a:r>
            <a:r>
              <a:rPr lang="en-US" sz="7200" dirty="0">
                <a:solidFill>
                  <a:srgbClr val="0000FF"/>
                </a:solidFill>
              </a:rPr>
              <a:t> ON </a:t>
            </a:r>
            <a:r>
              <a:rPr lang="en-US" sz="7200" dirty="0" err="1">
                <a:solidFill>
                  <a:srgbClr val="9B3E1E"/>
                </a:solidFill>
              </a:rPr>
              <a:t>users.id</a:t>
            </a:r>
            <a:r>
              <a:rPr lang="en-US" sz="7200" dirty="0">
                <a:solidFill>
                  <a:srgbClr val="9B3E1E"/>
                </a:solidFill>
              </a:rPr>
              <a:t> = </a:t>
            </a:r>
            <a:r>
              <a:rPr lang="en-US" sz="7200" dirty="0" err="1">
                <a:solidFill>
                  <a:srgbClr val="9B3E1E"/>
                </a:solidFill>
              </a:rPr>
              <a:t>orders.user_id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LEFT JOIN </a:t>
            </a:r>
            <a:r>
              <a:rPr lang="en-US" sz="7200" dirty="0" err="1">
                <a:solidFill>
                  <a:srgbClr val="9B3E1E"/>
                </a:solidFill>
              </a:rPr>
              <a:t>order_products</a:t>
            </a:r>
            <a:r>
              <a:rPr lang="en-US" sz="7200" dirty="0">
                <a:solidFill>
                  <a:srgbClr val="0000FF"/>
                </a:solidFill>
              </a:rPr>
              <a:t> ON </a:t>
            </a:r>
            <a:r>
              <a:rPr lang="en-US" sz="7200" dirty="0" err="1">
                <a:solidFill>
                  <a:srgbClr val="9B3E1E"/>
                </a:solidFill>
              </a:rPr>
              <a:t>orders.id</a:t>
            </a:r>
            <a:r>
              <a:rPr lang="en-US" sz="7200" dirty="0">
                <a:solidFill>
                  <a:srgbClr val="9B3E1E"/>
                </a:solidFill>
              </a:rPr>
              <a:t> = </a:t>
            </a:r>
            <a:r>
              <a:rPr lang="en-US" sz="7200" dirty="0" err="1">
                <a:solidFill>
                  <a:srgbClr val="9B3E1E"/>
                </a:solidFill>
              </a:rPr>
              <a:t>order_products.order_id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LEFT JOIN </a:t>
            </a:r>
            <a:r>
              <a:rPr lang="en-US" sz="7200" dirty="0">
                <a:solidFill>
                  <a:srgbClr val="9B3E1E"/>
                </a:solidFill>
              </a:rPr>
              <a:t>products</a:t>
            </a:r>
            <a:r>
              <a:rPr lang="en-US" sz="7200" dirty="0">
                <a:solidFill>
                  <a:srgbClr val="0000FF"/>
                </a:solidFill>
              </a:rPr>
              <a:t> ON </a:t>
            </a:r>
            <a:r>
              <a:rPr lang="en-US" sz="7200" dirty="0" err="1">
                <a:solidFill>
                  <a:srgbClr val="9B3E1E"/>
                </a:solidFill>
              </a:rPr>
              <a:t>order_products.product_id</a:t>
            </a:r>
            <a:r>
              <a:rPr lang="en-US" sz="7200" dirty="0">
                <a:solidFill>
                  <a:srgbClr val="9B3E1E"/>
                </a:solidFill>
              </a:rPr>
              <a:t> = </a:t>
            </a:r>
            <a:r>
              <a:rPr lang="en-US" sz="7200" dirty="0" err="1">
                <a:solidFill>
                  <a:srgbClr val="9B3E1E"/>
                </a:solidFill>
              </a:rPr>
              <a:t>products.id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GROUP </a:t>
            </a:r>
            <a:r>
              <a:rPr lang="en-US" sz="7200" dirty="0" smtClean="0">
                <a:solidFill>
                  <a:srgbClr val="0000FF"/>
                </a:solidFill>
              </a:rPr>
              <a:t>BY </a:t>
            </a:r>
            <a:r>
              <a:rPr lang="en-US" sz="7200" dirty="0" err="1" smtClean="0">
                <a:solidFill>
                  <a:srgbClr val="9B3E1E"/>
                </a:solidFill>
              </a:rPr>
              <a:t>users.id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orders.id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firstname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lastname</a:t>
            </a:r>
            <a:r>
              <a:rPr lang="en-US" sz="7200" dirty="0" smtClean="0">
                <a:solidFill>
                  <a:srgbClr val="9B3E1E"/>
                </a:solidFill>
              </a:rPr>
              <a:t>, email, </a:t>
            </a:r>
            <a:r>
              <a:rPr lang="en-US" sz="7200" dirty="0" err="1" smtClean="0">
                <a:solidFill>
                  <a:srgbClr val="9B3E1E"/>
                </a:solidFill>
              </a:rPr>
              <a:t>shipping_total</a:t>
            </a:r>
            <a:r>
              <a:rPr lang="en-US" sz="7200" dirty="0" smtClean="0">
                <a:solidFill>
                  <a:srgbClr val="9B3E1E"/>
                </a:solidFill>
              </a:rPr>
              <a:t>, </a:t>
            </a:r>
            <a:r>
              <a:rPr lang="en-US" sz="7200" dirty="0" err="1" smtClean="0">
                <a:solidFill>
                  <a:srgbClr val="9B3E1E"/>
                </a:solidFill>
              </a:rPr>
              <a:t>orders.address</a:t>
            </a:r>
            <a:endParaRPr lang="en-US" sz="7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</a:rPr>
              <a:t>ORDER BY </a:t>
            </a:r>
            <a:r>
              <a:rPr lang="en-US" sz="7200" dirty="0" err="1">
                <a:solidFill>
                  <a:srgbClr val="9B3E1E"/>
                </a:solidFill>
              </a:rPr>
              <a:t>users.id</a:t>
            </a:r>
            <a:endParaRPr lang="en-US" sz="7200" b="1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9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#2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36139"/>
            <a:ext cx="10515600" cy="4690528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﻿﻿﻿﻿</a:t>
            </a:r>
            <a:r>
              <a:rPr lang="en-US" sz="12000" dirty="0">
                <a:solidFill>
                  <a:srgbClr val="0000FF"/>
                </a:solidFill>
              </a:rPr>
              <a:t>﻿</a:t>
            </a:r>
            <a:r>
              <a:rPr lang="en-US" sz="80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r>
              <a:rPr lang="en-US" sz="80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firstname</a:t>
            </a:r>
            <a:r>
              <a:rPr lang="en-US" sz="80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lastname</a:t>
            </a:r>
            <a:r>
              <a:rPr lang="en-US" sz="80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9B3E1E"/>
                </a:solidFill>
              </a:rPr>
              <a:t>email,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0000FF"/>
                </a:solidFill>
              </a:rPr>
              <a:t>avg</a:t>
            </a:r>
            <a:r>
              <a:rPr lang="en-US" sz="8000" dirty="0">
                <a:solidFill>
                  <a:srgbClr val="0000FF"/>
                </a:solidFill>
              </a:rPr>
              <a:t>(</a:t>
            </a:r>
            <a:r>
              <a:rPr lang="en-US" sz="8000" dirty="0" err="1">
                <a:solidFill>
                  <a:srgbClr val="9B3E1E"/>
                </a:solidFill>
              </a:rPr>
              <a:t>orders.order_total</a:t>
            </a:r>
            <a:r>
              <a:rPr lang="en-US" sz="8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FROM </a:t>
            </a:r>
            <a:r>
              <a:rPr lang="en-US" sz="80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INNER JOIN </a:t>
            </a:r>
            <a:r>
              <a:rPr lang="en-US" sz="8000" dirty="0">
                <a:solidFill>
                  <a:srgbClr val="9B3E1E"/>
                </a:solidFill>
              </a:rPr>
              <a:t>orders</a:t>
            </a:r>
            <a:r>
              <a:rPr lang="en-US" sz="8000" dirty="0">
                <a:solidFill>
                  <a:srgbClr val="0000FF"/>
                </a:solidFill>
              </a:rPr>
              <a:t> ON </a:t>
            </a: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r>
              <a:rPr lang="en-US" sz="8000" dirty="0">
                <a:solidFill>
                  <a:srgbClr val="9B3E1E"/>
                </a:solidFill>
              </a:rPr>
              <a:t> = </a:t>
            </a:r>
            <a:r>
              <a:rPr lang="en-US" sz="8000" dirty="0" err="1">
                <a:solidFill>
                  <a:srgbClr val="9B3E1E"/>
                </a:solidFill>
              </a:rPr>
              <a:t>orders.user_id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LEFT JOIN </a:t>
            </a:r>
            <a:r>
              <a:rPr lang="en-US" sz="8000" dirty="0" err="1">
                <a:solidFill>
                  <a:srgbClr val="9B3E1E"/>
                </a:solidFill>
              </a:rPr>
              <a:t>order_products</a:t>
            </a:r>
            <a:r>
              <a:rPr lang="en-US" sz="8000" dirty="0">
                <a:solidFill>
                  <a:srgbClr val="0000FF"/>
                </a:solidFill>
              </a:rPr>
              <a:t> ON </a:t>
            </a:r>
            <a:r>
              <a:rPr lang="en-US" sz="8000" dirty="0" err="1">
                <a:solidFill>
                  <a:srgbClr val="9B3E1E"/>
                </a:solidFill>
              </a:rPr>
              <a:t>orders.id</a:t>
            </a:r>
            <a:r>
              <a:rPr lang="en-US" sz="8000" dirty="0">
                <a:solidFill>
                  <a:srgbClr val="9B3E1E"/>
                </a:solidFill>
              </a:rPr>
              <a:t> = </a:t>
            </a:r>
            <a:r>
              <a:rPr lang="en-US" sz="8000" dirty="0" err="1">
                <a:solidFill>
                  <a:srgbClr val="9B3E1E"/>
                </a:solidFill>
              </a:rPr>
              <a:t>order_products.order_id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LEFT JOIN</a:t>
            </a:r>
            <a:r>
              <a:rPr lang="en-US" sz="8000" dirty="0">
                <a:solidFill>
                  <a:srgbClr val="9B3E1E"/>
                </a:solidFill>
              </a:rPr>
              <a:t> products </a:t>
            </a:r>
            <a:r>
              <a:rPr lang="en-US" sz="8000" dirty="0">
                <a:solidFill>
                  <a:srgbClr val="0000FF"/>
                </a:solidFill>
              </a:rPr>
              <a:t>ON </a:t>
            </a:r>
            <a:r>
              <a:rPr lang="en-US" sz="8000" dirty="0" err="1">
                <a:solidFill>
                  <a:srgbClr val="9B3E1E"/>
                </a:solidFill>
              </a:rPr>
              <a:t>order_products.product_id</a:t>
            </a:r>
            <a:r>
              <a:rPr lang="en-US" sz="8000" dirty="0">
                <a:solidFill>
                  <a:srgbClr val="9B3E1E"/>
                </a:solidFill>
              </a:rPr>
              <a:t> = </a:t>
            </a:r>
            <a:r>
              <a:rPr lang="en-US" sz="8000" dirty="0" err="1">
                <a:solidFill>
                  <a:srgbClr val="9B3E1E"/>
                </a:solidFill>
              </a:rPr>
              <a:t>products.id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r>
              <a:rPr lang="en-US" sz="8000" dirty="0" smtClean="0">
                <a:solidFill>
                  <a:srgbClr val="9B3E1E"/>
                </a:solidFill>
              </a:rPr>
              <a:t>, </a:t>
            </a:r>
            <a:r>
              <a:rPr lang="en-US" sz="8000" dirty="0" err="1" smtClean="0">
                <a:solidFill>
                  <a:srgbClr val="9B3E1E"/>
                </a:solidFill>
              </a:rPr>
              <a:t>firstname</a:t>
            </a:r>
            <a:r>
              <a:rPr lang="en-US" sz="8000" dirty="0" smtClean="0">
                <a:solidFill>
                  <a:srgbClr val="9B3E1E"/>
                </a:solidFill>
              </a:rPr>
              <a:t>, </a:t>
            </a:r>
            <a:r>
              <a:rPr lang="en-US" sz="8000" dirty="0" err="1" smtClean="0">
                <a:solidFill>
                  <a:srgbClr val="9B3E1E"/>
                </a:solidFill>
              </a:rPr>
              <a:t>lastname</a:t>
            </a:r>
            <a:r>
              <a:rPr lang="en-US" sz="8000" dirty="0" smtClean="0">
                <a:solidFill>
                  <a:srgbClr val="9B3E1E"/>
                </a:solidFill>
              </a:rPr>
              <a:t>, email</a:t>
            </a:r>
            <a:endParaRPr lang="en-US" sz="80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</a:rPr>
              <a:t>ORDER BY </a:t>
            </a:r>
            <a:r>
              <a:rPr lang="en-US" sz="8000" dirty="0" err="1">
                <a:solidFill>
                  <a:srgbClr val="9B3E1E"/>
                </a:solidFill>
              </a:rPr>
              <a:t>users.id</a:t>
            </a:r>
            <a:endParaRPr lang="en-US" sz="8000" b="1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6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#3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36139"/>
            <a:ext cx="10515600" cy="3894661"/>
          </a:xfrm>
          <a:solidFill>
            <a:schemeClr val="bg1"/>
          </a:solidFill>
          <a:ln>
            <a:solidFill>
              <a:srgbClr val="9B3E1E"/>
            </a:solidFill>
          </a:ln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﻿﻿﻿﻿</a:t>
            </a:r>
            <a:r>
              <a:rPr lang="en-US" sz="12000" dirty="0">
                <a:solidFill>
                  <a:srgbClr val="0000FF"/>
                </a:solidFill>
              </a:rPr>
              <a:t>﻿</a:t>
            </a:r>
            <a:r>
              <a:rPr lang="en-US" sz="11200" dirty="0">
                <a:solidFill>
                  <a:srgbClr val="0000FF"/>
                </a:solidFill>
              </a:rPr>
              <a:t>﻿</a:t>
            </a:r>
            <a:r>
              <a:rPr lang="en-US" sz="112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11200" dirty="0" err="1">
                <a:solidFill>
                  <a:srgbClr val="9B3E1E"/>
                </a:solidFill>
              </a:rPr>
              <a:t>orders.id</a:t>
            </a:r>
            <a:r>
              <a:rPr lang="en-US" sz="112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</a:rPr>
              <a:t>count(</a:t>
            </a:r>
            <a:r>
              <a:rPr lang="en-US" sz="11200" dirty="0" err="1">
                <a:solidFill>
                  <a:srgbClr val="9B3E1E"/>
                </a:solidFill>
              </a:rPr>
              <a:t>order_products.product_id</a:t>
            </a:r>
            <a:r>
              <a:rPr lang="en-US" sz="112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</a:rPr>
              <a:t>FROM </a:t>
            </a:r>
            <a:r>
              <a:rPr lang="en-US" sz="11200" dirty="0" smtClean="0">
                <a:solidFill>
                  <a:srgbClr val="9B3E1E"/>
                </a:solidFill>
              </a:rPr>
              <a:t>orders</a:t>
            </a:r>
          </a:p>
          <a:p>
            <a:pPr marL="0" indent="0">
              <a:buNone/>
            </a:pPr>
            <a:r>
              <a:rPr lang="en-US" sz="11200" dirty="0" smtClean="0">
                <a:solidFill>
                  <a:srgbClr val="0000FF"/>
                </a:solidFill>
              </a:rPr>
              <a:t>INNER </a:t>
            </a:r>
            <a:r>
              <a:rPr lang="en-US" sz="11200" dirty="0">
                <a:solidFill>
                  <a:srgbClr val="0000FF"/>
                </a:solidFill>
              </a:rPr>
              <a:t>JOIN </a:t>
            </a:r>
            <a:r>
              <a:rPr lang="en-US" sz="11200" dirty="0" err="1">
                <a:solidFill>
                  <a:srgbClr val="9B3E1E"/>
                </a:solidFill>
              </a:rPr>
              <a:t>order_products</a:t>
            </a:r>
            <a:r>
              <a:rPr lang="en-US" sz="11200" dirty="0">
                <a:solidFill>
                  <a:srgbClr val="9B3E1E"/>
                </a:solidFill>
              </a:rPr>
              <a:t> </a:t>
            </a:r>
            <a:r>
              <a:rPr lang="en-US" sz="11200" dirty="0" smtClean="0">
                <a:solidFill>
                  <a:srgbClr val="0000FF"/>
                </a:solidFill>
              </a:rPr>
              <a:t>ON </a:t>
            </a:r>
            <a:r>
              <a:rPr lang="en-US" sz="11200" dirty="0" err="1" smtClean="0">
                <a:solidFill>
                  <a:srgbClr val="9B3E1E"/>
                </a:solidFill>
              </a:rPr>
              <a:t>orders.id</a:t>
            </a:r>
            <a:r>
              <a:rPr lang="en-US" sz="11200" dirty="0" smtClean="0">
                <a:solidFill>
                  <a:srgbClr val="9B3E1E"/>
                </a:solidFill>
              </a:rPr>
              <a:t> = </a:t>
            </a:r>
            <a:r>
              <a:rPr lang="en-US" sz="11200" dirty="0" err="1" smtClean="0">
                <a:solidFill>
                  <a:srgbClr val="9B3E1E"/>
                </a:solidFill>
              </a:rPr>
              <a:t>order_products.order_id</a:t>
            </a:r>
            <a:endParaRPr lang="en-US" sz="112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11200" dirty="0" smtClean="0">
                <a:solidFill>
                  <a:srgbClr val="0000FF"/>
                </a:solidFill>
              </a:rPr>
              <a:t>INNER JOIN </a:t>
            </a:r>
            <a:r>
              <a:rPr lang="en-US" sz="11200" dirty="0" smtClean="0">
                <a:solidFill>
                  <a:srgbClr val="9B3E1E"/>
                </a:solidFill>
              </a:rPr>
              <a:t>products</a:t>
            </a:r>
            <a:r>
              <a:rPr lang="en-US" sz="11200" dirty="0" smtClean="0">
                <a:solidFill>
                  <a:srgbClr val="0000FF"/>
                </a:solidFill>
              </a:rPr>
              <a:t> ON </a:t>
            </a:r>
            <a:r>
              <a:rPr lang="en-US" sz="11200" dirty="0" err="1" smtClean="0">
                <a:solidFill>
                  <a:srgbClr val="9B3E1E"/>
                </a:solidFill>
              </a:rPr>
              <a:t>order_products.product_id</a:t>
            </a:r>
            <a:r>
              <a:rPr lang="en-US" sz="11200" dirty="0" smtClean="0">
                <a:solidFill>
                  <a:srgbClr val="9B3E1E"/>
                </a:solidFill>
              </a:rPr>
              <a:t> = </a:t>
            </a:r>
            <a:r>
              <a:rPr lang="en-US" sz="11200" dirty="0" err="1" smtClean="0">
                <a:solidFill>
                  <a:srgbClr val="9B3E1E"/>
                </a:solidFill>
              </a:rPr>
              <a:t>products.id</a:t>
            </a:r>
            <a:endParaRPr lang="en-US" sz="112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11200" dirty="0" smtClean="0">
                <a:solidFill>
                  <a:srgbClr val="0000FF"/>
                </a:solidFill>
              </a:rPr>
              <a:t>GROUP </a:t>
            </a:r>
            <a:r>
              <a:rPr lang="en-US" sz="11200" dirty="0">
                <a:solidFill>
                  <a:srgbClr val="0000FF"/>
                </a:solidFill>
              </a:rPr>
              <a:t>BY </a:t>
            </a:r>
            <a:r>
              <a:rPr lang="en-US" sz="11200" dirty="0" err="1">
                <a:solidFill>
                  <a:srgbClr val="9B3E1E"/>
                </a:solidFill>
              </a:rPr>
              <a:t>orders.id</a:t>
            </a:r>
            <a:endParaRPr lang="en-US" sz="112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0000FF"/>
                </a:solidFill>
              </a:rPr>
              <a:t>ORDER BY </a:t>
            </a:r>
            <a:r>
              <a:rPr lang="en-US" sz="11200" dirty="0" err="1">
                <a:solidFill>
                  <a:srgbClr val="9B3E1E"/>
                </a:solidFill>
              </a:rPr>
              <a:t>orders.id</a:t>
            </a:r>
            <a:endParaRPr lang="en-US" sz="11200" b="1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#4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9867" y="1368961"/>
            <a:ext cx="9550400" cy="4235972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﻿</a:t>
            </a:r>
            <a:r>
              <a:rPr lang="en-US" sz="3600" dirty="0">
                <a:solidFill>
                  <a:srgbClr val="0000FF"/>
                </a:solidFill>
              </a:rPr>
              <a:t>﻿</a:t>
            </a:r>
            <a:r>
              <a:rPr lang="en-US" sz="2400" dirty="0">
                <a:solidFill>
                  <a:srgbClr val="0000FF"/>
                </a:solidFill>
              </a:rPr>
              <a:t>SELECT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users.id</a:t>
            </a:r>
            <a:r>
              <a:rPr lang="en-US" sz="2400" dirty="0">
                <a:solidFill>
                  <a:srgbClr val="9B3E1E"/>
                </a:solidFill>
              </a:rPr>
              <a:t> as users,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firstname</a:t>
            </a:r>
            <a:r>
              <a:rPr lang="en-US" sz="2400" dirty="0">
                <a:solidFill>
                  <a:srgbClr val="9B3E1E"/>
                </a:solidFill>
              </a:rPr>
              <a:t>,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lastname</a:t>
            </a:r>
            <a:r>
              <a:rPr lang="en-US" sz="2400" dirty="0">
                <a:solidFill>
                  <a:srgbClr val="9B3E1E"/>
                </a:solidFill>
              </a:rPr>
              <a:t>,</a:t>
            </a:r>
          </a:p>
          <a:p>
            <a:r>
              <a:rPr lang="en-US" sz="2400" dirty="0" err="1">
                <a:solidFill>
                  <a:srgbClr val="9B3E1E"/>
                </a:solidFill>
              </a:rPr>
              <a:t>orders.id</a:t>
            </a:r>
            <a:r>
              <a:rPr lang="en-US" sz="2400" dirty="0">
                <a:solidFill>
                  <a:srgbClr val="9B3E1E"/>
                </a:solidFill>
              </a:rPr>
              <a:t> as orders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FROM </a:t>
            </a:r>
            <a:r>
              <a:rPr lang="en-US" sz="2400" dirty="0">
                <a:solidFill>
                  <a:srgbClr val="9B3E1E"/>
                </a:solidFill>
              </a:rPr>
              <a:t>users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INNER JOIN </a:t>
            </a:r>
            <a:r>
              <a:rPr lang="en-US" sz="2400" dirty="0">
                <a:solidFill>
                  <a:srgbClr val="9B3E1E"/>
                </a:solidFill>
              </a:rPr>
              <a:t>orders</a:t>
            </a:r>
            <a:r>
              <a:rPr lang="en-US" sz="2400" dirty="0">
                <a:solidFill>
                  <a:srgbClr val="0000FF"/>
                </a:solidFill>
              </a:rPr>
              <a:t> ON </a:t>
            </a:r>
            <a:r>
              <a:rPr lang="en-US" sz="2400" dirty="0" err="1">
                <a:solidFill>
                  <a:srgbClr val="9B3E1E"/>
                </a:solidFill>
              </a:rPr>
              <a:t>users.id</a:t>
            </a:r>
            <a:r>
              <a:rPr lang="en-US" sz="2400" dirty="0">
                <a:solidFill>
                  <a:srgbClr val="9B3E1E"/>
                </a:solidFill>
              </a:rPr>
              <a:t> = </a:t>
            </a:r>
            <a:r>
              <a:rPr lang="en-US" sz="2400" dirty="0" err="1">
                <a:solidFill>
                  <a:srgbClr val="9B3E1E"/>
                </a:solidFill>
              </a:rPr>
              <a:t>orders.user_id</a:t>
            </a:r>
            <a:endParaRPr lang="en-US" sz="2400" dirty="0">
              <a:solidFill>
                <a:srgbClr val="9B3E1E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INNER JOIN</a:t>
            </a:r>
            <a:r>
              <a:rPr lang="en-US" sz="2400" dirty="0">
                <a:solidFill>
                  <a:srgbClr val="9B3E1E"/>
                </a:solidFill>
              </a:rPr>
              <a:t> </a:t>
            </a:r>
            <a:r>
              <a:rPr lang="en-US" sz="2400" dirty="0" err="1">
                <a:solidFill>
                  <a:srgbClr val="9B3E1E"/>
                </a:solidFill>
              </a:rPr>
              <a:t>order_products</a:t>
            </a:r>
            <a:r>
              <a:rPr lang="en-US" sz="2400" dirty="0">
                <a:solidFill>
                  <a:srgbClr val="9B3E1E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ON </a:t>
            </a:r>
            <a:r>
              <a:rPr lang="en-US" sz="2400" dirty="0" err="1">
                <a:solidFill>
                  <a:srgbClr val="9B3E1E"/>
                </a:solidFill>
              </a:rPr>
              <a:t>orders.id</a:t>
            </a:r>
            <a:r>
              <a:rPr lang="en-US" sz="2400" dirty="0">
                <a:solidFill>
                  <a:srgbClr val="9B3E1E"/>
                </a:solidFill>
              </a:rPr>
              <a:t> = </a:t>
            </a:r>
            <a:r>
              <a:rPr lang="en-US" sz="2400" dirty="0" err="1">
                <a:solidFill>
                  <a:srgbClr val="9B3E1E"/>
                </a:solidFill>
              </a:rPr>
              <a:t>order_products.order_id</a:t>
            </a:r>
            <a:endParaRPr lang="en-US" sz="2400" dirty="0">
              <a:solidFill>
                <a:srgbClr val="9B3E1E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INNER JOIN </a:t>
            </a:r>
            <a:r>
              <a:rPr lang="en-US" sz="2400" dirty="0">
                <a:solidFill>
                  <a:srgbClr val="9B3E1E"/>
                </a:solidFill>
              </a:rPr>
              <a:t>products</a:t>
            </a:r>
            <a:r>
              <a:rPr lang="en-US" sz="2400" dirty="0">
                <a:solidFill>
                  <a:srgbClr val="0000FF"/>
                </a:solidFill>
              </a:rPr>
              <a:t> ON </a:t>
            </a:r>
            <a:r>
              <a:rPr lang="en-US" sz="2400" dirty="0" err="1">
                <a:solidFill>
                  <a:srgbClr val="9B3E1E"/>
                </a:solidFill>
              </a:rPr>
              <a:t>order_products.product_id</a:t>
            </a:r>
            <a:r>
              <a:rPr lang="en-US" sz="2400" dirty="0">
                <a:solidFill>
                  <a:srgbClr val="9B3E1E"/>
                </a:solidFill>
              </a:rPr>
              <a:t> = </a:t>
            </a:r>
            <a:r>
              <a:rPr lang="en-US" sz="2400" dirty="0" err="1">
                <a:solidFill>
                  <a:srgbClr val="9B3E1E"/>
                </a:solidFill>
              </a:rPr>
              <a:t>products.id</a:t>
            </a:r>
            <a:endParaRPr lang="en-US" sz="2400" dirty="0">
              <a:solidFill>
                <a:srgbClr val="9B3E1E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WHERE </a:t>
            </a:r>
            <a:r>
              <a:rPr lang="en-US" sz="2400" dirty="0" err="1">
                <a:solidFill>
                  <a:srgbClr val="9B3E1E"/>
                </a:solidFill>
              </a:rPr>
              <a:t>products.name</a:t>
            </a:r>
            <a:r>
              <a:rPr lang="en-US" sz="2400" dirty="0">
                <a:solidFill>
                  <a:srgbClr val="0000FF"/>
                </a:solidFill>
              </a:rPr>
              <a:t> in (</a:t>
            </a:r>
            <a:r>
              <a:rPr lang="en-US" sz="2400" dirty="0">
                <a:solidFill>
                  <a:srgbClr val="9B3E1E"/>
                </a:solidFill>
              </a:rPr>
              <a:t>'motherboard', 'monitor'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ORDER BY </a:t>
            </a:r>
            <a:r>
              <a:rPr lang="en-US" sz="2400" dirty="0" err="1" smtClean="0">
                <a:solidFill>
                  <a:srgbClr val="9B3E1E"/>
                </a:solidFill>
              </a:rPr>
              <a:t>users.id</a:t>
            </a:r>
            <a:endParaRPr lang="en-US" sz="2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 – #5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9867" y="1368960"/>
            <a:ext cx="9550400" cy="4473039"/>
          </a:xfrm>
          <a:prstGeom prst="rect">
            <a:avLst/>
          </a:prstGeom>
          <a:solidFill>
            <a:schemeClr val="bg1"/>
          </a:solidFill>
          <a:ln>
            <a:solidFill>
              <a:srgbClr val="9B3E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﻿</a:t>
            </a:r>
            <a:r>
              <a:rPr lang="en-US" sz="3600" dirty="0">
                <a:solidFill>
                  <a:srgbClr val="0000FF"/>
                </a:solidFill>
              </a:rPr>
              <a:t>﻿﻿</a:t>
            </a:r>
            <a:r>
              <a:rPr lang="en-US" sz="2800" dirty="0">
                <a:solidFill>
                  <a:srgbClr val="0000FF"/>
                </a:solidFill>
              </a:rPr>
              <a:t>SELECT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users.id</a:t>
            </a:r>
            <a:r>
              <a:rPr lang="en-US" sz="2800" dirty="0">
                <a:solidFill>
                  <a:srgbClr val="9B3E1E"/>
                </a:solidFill>
              </a:rPr>
              <a:t> as users,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orders.id</a:t>
            </a:r>
            <a:r>
              <a:rPr lang="en-US" sz="2800" dirty="0">
                <a:solidFill>
                  <a:srgbClr val="9B3E1E"/>
                </a:solidFill>
              </a:rPr>
              <a:t> as orders,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firstname</a:t>
            </a:r>
            <a:r>
              <a:rPr lang="en-US" sz="2800" dirty="0">
                <a:solidFill>
                  <a:srgbClr val="9B3E1E"/>
                </a:solidFill>
              </a:rPr>
              <a:t>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lastname</a:t>
            </a:r>
            <a:r>
              <a:rPr lang="en-US" sz="2800" dirty="0">
                <a:solidFill>
                  <a:srgbClr val="9B3E1E"/>
                </a:solidFill>
              </a:rPr>
              <a:t>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shipping_total</a:t>
            </a:r>
            <a:r>
              <a:rPr lang="en-US" sz="2800" dirty="0">
                <a:solidFill>
                  <a:srgbClr val="9B3E1E"/>
                </a:solidFill>
              </a:rPr>
              <a:t>,</a:t>
            </a:r>
          </a:p>
          <a:p>
            <a:r>
              <a:rPr lang="en-US" sz="2800" dirty="0" err="1">
                <a:solidFill>
                  <a:srgbClr val="9B3E1E"/>
                </a:solidFill>
              </a:rPr>
              <a:t>orders.address</a:t>
            </a:r>
            <a:endParaRPr lang="en-US" sz="2800" dirty="0">
              <a:solidFill>
                <a:srgbClr val="9B3E1E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FROM </a:t>
            </a:r>
            <a:r>
              <a:rPr lang="en-US" sz="2800" dirty="0">
                <a:solidFill>
                  <a:srgbClr val="9B3E1E"/>
                </a:solidFill>
              </a:rPr>
              <a:t>users</a:t>
            </a:r>
          </a:p>
          <a:p>
            <a:r>
              <a:rPr lang="en-US" sz="2800" dirty="0">
                <a:solidFill>
                  <a:srgbClr val="0000FF"/>
                </a:solidFill>
              </a:rPr>
              <a:t>LEFT JOIN </a:t>
            </a:r>
            <a:r>
              <a:rPr lang="en-US" sz="2800" dirty="0">
                <a:solidFill>
                  <a:srgbClr val="9B3E1E"/>
                </a:solidFill>
              </a:rPr>
              <a:t>orders</a:t>
            </a:r>
            <a:r>
              <a:rPr lang="en-US" sz="2800" dirty="0">
                <a:solidFill>
                  <a:srgbClr val="0000FF"/>
                </a:solidFill>
              </a:rPr>
              <a:t> ON </a:t>
            </a:r>
            <a:r>
              <a:rPr lang="en-US" sz="2800" dirty="0" err="1">
                <a:solidFill>
                  <a:srgbClr val="9B3E1E"/>
                </a:solidFill>
              </a:rPr>
              <a:t>orders.user_id</a:t>
            </a:r>
            <a:r>
              <a:rPr lang="en-US" sz="2800" dirty="0">
                <a:solidFill>
                  <a:srgbClr val="9B3E1E"/>
                </a:solidFill>
              </a:rPr>
              <a:t> = </a:t>
            </a:r>
            <a:r>
              <a:rPr lang="en-US" sz="2800" dirty="0" err="1">
                <a:solidFill>
                  <a:srgbClr val="9B3E1E"/>
                </a:solidFill>
              </a:rPr>
              <a:t>users.id</a:t>
            </a:r>
            <a:endParaRPr lang="en-US" sz="2800" dirty="0">
              <a:solidFill>
                <a:srgbClr val="9B3E1E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WHERE </a:t>
            </a:r>
            <a:r>
              <a:rPr lang="en-US" sz="2800" dirty="0" err="1">
                <a:solidFill>
                  <a:srgbClr val="9B3E1E"/>
                </a:solidFill>
              </a:rPr>
              <a:t>shipping_total</a:t>
            </a:r>
            <a:r>
              <a:rPr lang="en-US" sz="2800" dirty="0">
                <a:solidFill>
                  <a:srgbClr val="9B3E1E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IS NULL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5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cap="all" dirty="0">
                <a:solidFill>
                  <a:srgbClr val="9B3E1E"/>
                </a:solidFill>
                <a:latin typeface="+mn-lt"/>
              </a:rPr>
              <a:t>LET'S DEVELOP IT!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615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en-US" sz="3200" dirty="0">
                <a:solidFill>
                  <a:srgbClr val="9B3E1E"/>
                </a:solidFill>
              </a:rPr>
              <a:t>Write a SQL Query that returns the following from the </a:t>
            </a:r>
            <a:r>
              <a:rPr lang="en-US" sz="3200" dirty="0" smtClean="0">
                <a:solidFill>
                  <a:srgbClr val="9B3E1E"/>
                </a:solidFill>
              </a:rPr>
              <a:t>sample</a:t>
            </a:r>
            <a:r>
              <a:rPr lang="en-US" sz="3200" dirty="0" smtClean="0">
                <a:solidFill>
                  <a:srgbClr val="9B3E1E"/>
                </a:solidFill>
              </a:rPr>
              <a:t> </a:t>
            </a:r>
            <a:r>
              <a:rPr lang="en-US" sz="3200" dirty="0" smtClean="0">
                <a:solidFill>
                  <a:srgbClr val="9B3E1E"/>
                </a:solidFill>
              </a:rPr>
              <a:t>database</a:t>
            </a:r>
            <a:endParaRPr lang="en-US" sz="3200" dirty="0">
              <a:solidFill>
                <a:srgbClr val="9B3E1E"/>
              </a:solidFill>
            </a:endParaRP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User ID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User </a:t>
            </a:r>
            <a:r>
              <a:rPr lang="en-US" sz="3600" dirty="0" smtClean="0">
                <a:solidFill>
                  <a:srgbClr val="9B3E1E"/>
                </a:solidFill>
              </a:rPr>
              <a:t>First and Last Name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Order </a:t>
            </a:r>
            <a:r>
              <a:rPr lang="en-US" sz="3600" dirty="0" smtClean="0">
                <a:solidFill>
                  <a:srgbClr val="9B3E1E"/>
                </a:solidFill>
              </a:rPr>
              <a:t>ID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Product Name</a:t>
            </a:r>
            <a:endParaRPr lang="en-US" sz="3600" dirty="0">
              <a:solidFill>
                <a:srgbClr val="9B3E1E"/>
              </a:solidFill>
            </a:endParaRP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Product Type Name</a:t>
            </a:r>
            <a:endParaRPr lang="en-US" sz="3600" dirty="0" smtClean="0">
              <a:solidFill>
                <a:srgbClr val="9B3E1E"/>
              </a:solidFill>
            </a:endParaRPr>
          </a:p>
          <a:p>
            <a:pPr marL="0" lvl="0" indent="0" fontAlgn="base">
              <a:buNone/>
            </a:pPr>
            <a:r>
              <a:rPr lang="en-US" sz="3600" dirty="0" smtClean="0">
                <a:solidFill>
                  <a:srgbClr val="9B3E1E"/>
                </a:solidFill>
              </a:rPr>
              <a:t>Where the order is a motherboard or monitor</a:t>
            </a:r>
            <a:endParaRPr lang="en-US" sz="3600" dirty="0">
              <a:solidFill>
                <a:srgbClr val="9B3E1E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1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5625"/>
            <a:ext cx="10515600" cy="3982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Solution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0"/>
            <a:ext cx="10515600" cy="4284133"/>
          </a:xfrm>
          <a:solidFill>
            <a:schemeClr val="bg1"/>
          </a:solidFill>
        </p:spPr>
        <p:txBody>
          <a:bodyPr vert="horz">
            <a:normAutofit fontScale="32500" lnSpcReduction="20000"/>
          </a:bodyPr>
          <a:lstStyle/>
          <a:p>
            <a:pPr marL="0" indent="0">
              <a:buNone/>
            </a:pPr>
            <a:r>
              <a:rPr lang="en-US" sz="4400" dirty="0"/>
              <a:t>﻿</a:t>
            </a:r>
            <a:r>
              <a:rPr lang="en-US" sz="4400" dirty="0">
                <a:solidFill>
                  <a:srgbClr val="0000FF"/>
                </a:solidFill>
              </a:rPr>
              <a:t>﻿</a:t>
            </a:r>
            <a:r>
              <a:rPr lang="en-US" sz="4400" dirty="0">
                <a:solidFill>
                  <a:srgbClr val="0000FF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users.id</a:t>
            </a:r>
            <a:r>
              <a:rPr lang="en-US" sz="4400" dirty="0">
                <a:solidFill>
                  <a:srgbClr val="9B3E1E"/>
                </a:solidFill>
              </a:rPr>
              <a:t> as users,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firstname</a:t>
            </a:r>
            <a:r>
              <a:rPr lang="en-US" sz="44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lastname</a:t>
            </a:r>
            <a:r>
              <a:rPr lang="en-US" sz="44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orders.id</a:t>
            </a:r>
            <a:r>
              <a:rPr lang="en-US" sz="4400" dirty="0">
                <a:solidFill>
                  <a:srgbClr val="9B3E1E"/>
                </a:solidFill>
              </a:rPr>
              <a:t> as orders,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products.name</a:t>
            </a:r>
            <a:r>
              <a:rPr lang="en-US" sz="4400" dirty="0">
                <a:solidFill>
                  <a:srgbClr val="9B3E1E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product_types.name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FROM </a:t>
            </a:r>
            <a:r>
              <a:rPr lang="en-US" sz="4400" dirty="0">
                <a:solidFill>
                  <a:srgbClr val="9B3E1E"/>
                </a:solidFill>
              </a:rPr>
              <a:t>users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INNER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>
                <a:solidFill>
                  <a:srgbClr val="9B3E1E"/>
                </a:solidFill>
              </a:rPr>
              <a:t>order</a:t>
            </a:r>
            <a:r>
              <a:rPr lang="en-US" sz="4400" dirty="0">
                <a:solidFill>
                  <a:srgbClr val="0000FF"/>
                </a:solidFill>
              </a:rPr>
              <a:t>s ON </a:t>
            </a:r>
            <a:r>
              <a:rPr lang="en-US" sz="4400" dirty="0" err="1">
                <a:solidFill>
                  <a:srgbClr val="9B3E1E"/>
                </a:solidFill>
              </a:rPr>
              <a:t>users.id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orders.user_id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LEFT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 err="1">
                <a:solidFill>
                  <a:srgbClr val="9B3E1E"/>
                </a:solidFill>
              </a:rPr>
              <a:t>order_products</a:t>
            </a:r>
            <a:r>
              <a:rPr lang="en-US" sz="4400" dirty="0">
                <a:solidFill>
                  <a:srgbClr val="0000FF"/>
                </a:solidFill>
              </a:rPr>
              <a:t> ON </a:t>
            </a:r>
            <a:r>
              <a:rPr lang="en-US" sz="4400" dirty="0" err="1">
                <a:solidFill>
                  <a:srgbClr val="9B3E1E"/>
                </a:solidFill>
              </a:rPr>
              <a:t>orders.id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order_products.order_id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LEFT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>
                <a:solidFill>
                  <a:srgbClr val="9B3E1E"/>
                </a:solidFill>
              </a:rPr>
              <a:t>products</a:t>
            </a:r>
            <a:r>
              <a:rPr lang="en-US" sz="4400" dirty="0">
                <a:solidFill>
                  <a:srgbClr val="0000FF"/>
                </a:solidFill>
              </a:rPr>
              <a:t> ON </a:t>
            </a:r>
            <a:r>
              <a:rPr lang="en-US" sz="4400" dirty="0" err="1">
                <a:solidFill>
                  <a:srgbClr val="9B3E1E"/>
                </a:solidFill>
              </a:rPr>
              <a:t>order_products.product_id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products.id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LEFT </a:t>
            </a:r>
            <a:r>
              <a:rPr lang="en-US" sz="4400" dirty="0">
                <a:solidFill>
                  <a:srgbClr val="0000FF"/>
                </a:solidFill>
              </a:rPr>
              <a:t>JOIN </a:t>
            </a:r>
            <a:r>
              <a:rPr lang="en-US" sz="4400" dirty="0" err="1">
                <a:solidFill>
                  <a:srgbClr val="9B3E1E"/>
                </a:solidFill>
              </a:rPr>
              <a:t>product_types</a:t>
            </a:r>
            <a:r>
              <a:rPr lang="en-US" sz="4400" dirty="0">
                <a:solidFill>
                  <a:srgbClr val="0000FF"/>
                </a:solidFill>
              </a:rPr>
              <a:t> ON </a:t>
            </a:r>
            <a:r>
              <a:rPr lang="en-US" sz="4400" dirty="0" err="1">
                <a:solidFill>
                  <a:srgbClr val="9B3E1E"/>
                </a:solidFill>
              </a:rPr>
              <a:t>products.product_type_id</a:t>
            </a:r>
            <a:r>
              <a:rPr lang="en-US" sz="4400" dirty="0">
                <a:solidFill>
                  <a:srgbClr val="9B3E1E"/>
                </a:solidFill>
              </a:rPr>
              <a:t> = </a:t>
            </a:r>
            <a:r>
              <a:rPr lang="en-US" sz="4400" dirty="0" err="1">
                <a:solidFill>
                  <a:srgbClr val="9B3E1E"/>
                </a:solidFill>
              </a:rPr>
              <a:t>product_types.id</a:t>
            </a:r>
            <a:endParaRPr lang="en-US" sz="4400" dirty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WHERE </a:t>
            </a:r>
            <a:r>
              <a:rPr lang="en-US" sz="4400" dirty="0" err="1">
                <a:solidFill>
                  <a:srgbClr val="9B3E1E"/>
                </a:solidFill>
              </a:rPr>
              <a:t>products.name</a:t>
            </a:r>
            <a:r>
              <a:rPr lang="en-US" sz="4400" dirty="0">
                <a:solidFill>
                  <a:srgbClr val="0000FF"/>
                </a:solidFill>
              </a:rPr>
              <a:t> in (</a:t>
            </a:r>
            <a:r>
              <a:rPr lang="en-US" sz="4400" dirty="0">
                <a:solidFill>
                  <a:srgbClr val="9B3E1E"/>
                </a:solidFill>
              </a:rPr>
              <a:t>'motherboard', 'monitor'</a:t>
            </a:r>
            <a:r>
              <a:rPr lang="en-US" sz="4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9B3E1E"/>
                </a:solidFill>
              </a:rPr>
              <a:t>users.id</a:t>
            </a:r>
            <a:endParaRPr lang="en-US" sz="4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Keys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4400" b="1" cap="all" dirty="0" smtClean="0">
                <a:solidFill>
                  <a:srgbClr val="9B3E1E"/>
                </a:solidFill>
              </a:rPr>
              <a:t>Primary Key – </a:t>
            </a:r>
            <a:r>
              <a:rPr lang="en-US" sz="4400" dirty="0" smtClean="0">
                <a:solidFill>
                  <a:srgbClr val="9B3E1E"/>
                </a:solidFill>
              </a:rPr>
              <a:t>the </a:t>
            </a:r>
            <a:r>
              <a:rPr lang="en-US" sz="4400" dirty="0">
                <a:solidFill>
                  <a:srgbClr val="9B3E1E"/>
                </a:solidFill>
              </a:rPr>
              <a:t>attribute used to identify a specific </a:t>
            </a:r>
            <a:r>
              <a:rPr lang="en-US" sz="4400" dirty="0" smtClean="0">
                <a:solidFill>
                  <a:srgbClr val="9B3E1E"/>
                </a:solidFill>
              </a:rPr>
              <a:t>entity</a:t>
            </a:r>
          </a:p>
          <a:p>
            <a:pPr lvl="1" fontAlgn="base"/>
            <a:r>
              <a:rPr lang="en-US" sz="4000" dirty="0">
                <a:solidFill>
                  <a:srgbClr val="9B3E1E"/>
                </a:solidFill>
              </a:rPr>
              <a:t>C</a:t>
            </a:r>
            <a:r>
              <a:rPr lang="en-US" sz="4000" dirty="0" smtClean="0">
                <a:solidFill>
                  <a:srgbClr val="9B3E1E"/>
                </a:solidFill>
              </a:rPr>
              <a:t>onsists </a:t>
            </a:r>
            <a:r>
              <a:rPr lang="en-US" sz="4000" dirty="0">
                <a:solidFill>
                  <a:srgbClr val="9B3E1E"/>
                </a:solidFill>
              </a:rPr>
              <a:t>of one or more columns whose data contained within is used to uniquely identify each row in the table. </a:t>
            </a: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Data within the rows must </a:t>
            </a:r>
            <a:r>
              <a:rPr lang="en-US" sz="4000" dirty="0">
                <a:solidFill>
                  <a:srgbClr val="9B3E1E"/>
                </a:solidFill>
              </a:rPr>
              <a:t>be </a:t>
            </a:r>
            <a:r>
              <a:rPr lang="en-US" sz="4000" dirty="0" smtClean="0">
                <a:solidFill>
                  <a:srgbClr val="9B3E1E"/>
                </a:solidFill>
              </a:rPr>
              <a:t>unique (e.g. can’t duplicate numbers)</a:t>
            </a: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No value in the columns can be blank or NULL</a:t>
            </a:r>
          </a:p>
          <a:p>
            <a:pPr lvl="1" fontAlgn="base"/>
            <a:endParaRPr lang="en-US" sz="40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9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Keys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rgbClr val="9B3E1E"/>
                </a:solidFill>
              </a:rPr>
              <a:t>FOREIGN Key –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rgbClr val="9B3E1E"/>
                </a:solidFill>
              </a:rPr>
              <a:t>a set of one or more columns in a table that refers to the primary key in another </a:t>
            </a:r>
            <a:r>
              <a:rPr lang="en-US" sz="4000" dirty="0" smtClean="0">
                <a:solidFill>
                  <a:srgbClr val="9B3E1E"/>
                </a:solidFill>
              </a:rPr>
              <a:t>table</a:t>
            </a:r>
            <a:endParaRPr lang="en-US" sz="4000" dirty="0">
              <a:solidFill>
                <a:srgbClr val="9B3E1E"/>
              </a:solidFill>
            </a:endParaRP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Unlike primary keys can contain duplicate values</a:t>
            </a:r>
          </a:p>
          <a:p>
            <a:pPr lvl="1" fontAlgn="base"/>
            <a:r>
              <a:rPr lang="en-US" sz="4000" dirty="0" smtClean="0">
                <a:solidFill>
                  <a:srgbClr val="9B3E1E"/>
                </a:solidFill>
              </a:rPr>
              <a:t>Also ok for them to contain NULL values</a:t>
            </a:r>
          </a:p>
          <a:p>
            <a:pPr lvl="1" fontAlgn="base"/>
            <a:endParaRPr lang="en-US" sz="40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1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Now onto joins…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4400" dirty="0" smtClean="0">
                <a:solidFill>
                  <a:srgbClr val="9B3E1E"/>
                </a:solidFill>
              </a:rPr>
              <a:t>The </a:t>
            </a:r>
            <a:r>
              <a:rPr lang="en-US" sz="4400" dirty="0">
                <a:solidFill>
                  <a:srgbClr val="9B3E1E"/>
                </a:solidFill>
              </a:rPr>
              <a:t>SQL JOIN clause combines records from two or more tables in a database. You will </a:t>
            </a:r>
            <a:r>
              <a:rPr lang="en-US" sz="4400" dirty="0" smtClean="0">
                <a:solidFill>
                  <a:srgbClr val="9B3E1E"/>
                </a:solidFill>
              </a:rPr>
              <a:t>primarily </a:t>
            </a:r>
            <a:r>
              <a:rPr lang="en-US" sz="4400" dirty="0">
                <a:solidFill>
                  <a:srgbClr val="9B3E1E"/>
                </a:solidFill>
              </a:rPr>
              <a:t>use two types of joins, with some variations on </a:t>
            </a:r>
            <a:r>
              <a:rPr lang="en-US" sz="4400" dirty="0" smtClean="0">
                <a:solidFill>
                  <a:srgbClr val="9B3E1E"/>
                </a:solidFill>
              </a:rPr>
              <a:t>these:</a:t>
            </a:r>
            <a:endParaRPr lang="en-US" sz="4400" dirty="0">
              <a:solidFill>
                <a:srgbClr val="9B3E1E"/>
              </a:solidFill>
            </a:endParaRPr>
          </a:p>
          <a:p>
            <a:pPr lvl="0" algn="ctr" fontAlgn="base"/>
            <a:r>
              <a:rPr lang="en-US" sz="4400" dirty="0">
                <a:solidFill>
                  <a:srgbClr val="9B3E1E"/>
                </a:solidFill>
              </a:rPr>
              <a:t>Inner Join</a:t>
            </a:r>
          </a:p>
          <a:p>
            <a:pPr lvl="0" algn="ctr" fontAlgn="base"/>
            <a:r>
              <a:rPr lang="en-US" sz="4400" dirty="0" smtClean="0">
                <a:solidFill>
                  <a:srgbClr val="9B3E1E"/>
                </a:solidFill>
              </a:rPr>
              <a:t>Outer Join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72159-0418-AE40-83AC-0EA4C73528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9B3E1E"/>
                </a:solidFill>
                <a:latin typeface="+mn-lt"/>
              </a:rPr>
              <a:t>Our Tables</a:t>
            </a:r>
            <a:endParaRPr lang="en-US" sz="66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7759"/>
            <a:ext cx="10515600" cy="4351338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9B3E1E"/>
                </a:solidFill>
              </a:rPr>
              <a:t>To illustrate these joins, let's </a:t>
            </a:r>
            <a:r>
              <a:rPr lang="en-US" sz="3600" dirty="0" smtClean="0">
                <a:solidFill>
                  <a:srgbClr val="9B3E1E"/>
                </a:solidFill>
              </a:rPr>
              <a:t>turn to our sample database.  We have two tables: </a:t>
            </a:r>
            <a:r>
              <a:rPr lang="en-US" sz="3600" dirty="0" smtClean="0">
                <a:solidFill>
                  <a:srgbClr val="9B3E1E"/>
                </a:solidFill>
              </a:rPr>
              <a:t>users </a:t>
            </a:r>
            <a:r>
              <a:rPr lang="en-US" sz="3600" dirty="0" smtClean="0">
                <a:solidFill>
                  <a:srgbClr val="9B3E1E"/>
                </a:solidFill>
              </a:rPr>
              <a:t>and </a:t>
            </a:r>
            <a:r>
              <a:rPr lang="en-US" sz="3600" dirty="0" smtClean="0">
                <a:solidFill>
                  <a:srgbClr val="9B3E1E"/>
                </a:solidFill>
              </a:rPr>
              <a:t>orders. </a:t>
            </a:r>
            <a:r>
              <a:rPr lang="en-US" sz="3600" dirty="0">
                <a:solidFill>
                  <a:srgbClr val="9B3E1E"/>
                </a:solidFill>
              </a:rPr>
              <a:t>We want to join these tables in a variety of ways.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8" name="Picture 7" descr="Screen Shot 2018-10-22 at 8.55.55 PM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5" y="3281364"/>
            <a:ext cx="9855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Inner Join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sz="half" idx="1"/>
          </p:nvPr>
        </p:nvSpPr>
        <p:spPr>
          <a:xfrm>
            <a:off x="838200" y="1568980"/>
            <a:ext cx="5181600" cy="4351338"/>
          </a:xfrm>
        </p:spPr>
        <p:txBody>
          <a:bodyPr vert="horz">
            <a:normAutofit/>
          </a:bodyPr>
          <a:lstStyle/>
          <a:p>
            <a:pPr lvl="0" fontAlgn="base"/>
            <a:r>
              <a:rPr lang="en-US" sz="3600" dirty="0">
                <a:solidFill>
                  <a:srgbClr val="9B3E1E"/>
                </a:solidFill>
              </a:rPr>
              <a:t>The Inner Join is the most common type of join.</a:t>
            </a:r>
          </a:p>
          <a:p>
            <a:pPr lvl="0" fontAlgn="base"/>
            <a:r>
              <a:rPr lang="en-US" sz="3600" dirty="0" smtClean="0">
                <a:solidFill>
                  <a:srgbClr val="9B3E1E"/>
                </a:solidFill>
              </a:rPr>
              <a:t>Selects </a:t>
            </a:r>
            <a:r>
              <a:rPr lang="en-US" sz="3600" dirty="0">
                <a:solidFill>
                  <a:srgbClr val="9B3E1E"/>
                </a:solidFill>
              </a:rPr>
              <a:t>only records that </a:t>
            </a:r>
            <a:r>
              <a:rPr lang="en-US" sz="3600" dirty="0" smtClean="0">
                <a:solidFill>
                  <a:srgbClr val="9B3E1E"/>
                </a:solidFill>
              </a:rPr>
              <a:t>are common in </a:t>
            </a:r>
            <a:r>
              <a:rPr lang="en-US" sz="3600" dirty="0">
                <a:solidFill>
                  <a:srgbClr val="9B3E1E"/>
                </a:solidFill>
              </a:rPr>
              <a:t>both of the tables you are joining.</a:t>
            </a:r>
          </a:p>
          <a:p>
            <a:endParaRPr lang="en-US" sz="4400" dirty="0">
              <a:solidFill>
                <a:srgbClr val="9B3E1E"/>
              </a:solidFill>
            </a:endParaRPr>
          </a:p>
        </p:txBody>
      </p:sp>
      <p:pic>
        <p:nvPicPr>
          <p:cNvPr id="7" name="Content Placeholder 6" descr="innerjoin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7" b="-14067"/>
          <a:stretch>
            <a:fillRect/>
          </a:stretch>
        </p:blipFill>
        <p:spPr>
          <a:xfrm>
            <a:off x="6172200" y="1470032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295922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6083300"/>
            <a:ext cx="3527964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B3E1E"/>
                </a:solidFill>
                <a:latin typeface="+mn-lt"/>
              </a:rPr>
              <a:t>Inner Join</a:t>
            </a:r>
            <a:endParaRPr lang="en-US" sz="7200" b="1" dirty="0">
              <a:solidFill>
                <a:srgbClr val="9B3E1E"/>
              </a:solidFill>
              <a:latin typeface="+mn-lt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99096"/>
            <a:ext cx="10515600" cy="1442508"/>
          </a:xfrm>
        </p:spPr>
        <p:txBody>
          <a:bodyPr vert="horz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>
                <a:solidFill>
                  <a:srgbClr val="9B3E1E"/>
                </a:solidFill>
              </a:rPr>
              <a:t>Selects </a:t>
            </a:r>
            <a:r>
              <a:rPr lang="en-US" sz="12800" dirty="0">
                <a:solidFill>
                  <a:srgbClr val="9B3E1E"/>
                </a:solidFill>
              </a:rPr>
              <a:t>only the records that match both </a:t>
            </a:r>
            <a:r>
              <a:rPr lang="en-US" sz="12800" dirty="0" smtClean="0">
                <a:solidFill>
                  <a:srgbClr val="9B3E1E"/>
                </a:solidFill>
              </a:rPr>
              <a:t>Users </a:t>
            </a:r>
            <a:r>
              <a:rPr lang="en-US" sz="12800" dirty="0">
                <a:solidFill>
                  <a:srgbClr val="9B3E1E"/>
                </a:solidFill>
              </a:rPr>
              <a:t>and </a:t>
            </a:r>
            <a:r>
              <a:rPr lang="en-US" sz="12800" dirty="0" smtClean="0">
                <a:solidFill>
                  <a:srgbClr val="9B3E1E"/>
                </a:solidFill>
              </a:rPr>
              <a:t>Orders</a:t>
            </a:r>
            <a:endParaRPr lang="en-US" sz="128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r>
              <a:rPr lang="en-US" sz="12800" dirty="0" smtClean="0">
                <a:solidFill>
                  <a:srgbClr val="9B3E1E"/>
                </a:solidFill>
              </a:rPr>
              <a:t>To join the </a:t>
            </a:r>
            <a:r>
              <a:rPr lang="en-US" sz="12800" dirty="0" smtClean="0">
                <a:solidFill>
                  <a:srgbClr val="9B3E1E"/>
                </a:solidFill>
              </a:rPr>
              <a:t>Users </a:t>
            </a:r>
            <a:r>
              <a:rPr lang="en-US" sz="12800" dirty="0" smtClean="0">
                <a:solidFill>
                  <a:srgbClr val="9B3E1E"/>
                </a:solidFill>
              </a:rPr>
              <a:t>Table to </a:t>
            </a:r>
            <a:r>
              <a:rPr lang="en-US" sz="12800" dirty="0" smtClean="0">
                <a:solidFill>
                  <a:srgbClr val="9B3E1E"/>
                </a:solidFill>
              </a:rPr>
              <a:t>the Orders table</a:t>
            </a:r>
            <a:r>
              <a:rPr lang="en-US" sz="12800" dirty="0" smtClean="0">
                <a:solidFill>
                  <a:srgbClr val="9B3E1E"/>
                </a:solidFill>
              </a:rPr>
              <a:t>:</a:t>
            </a:r>
          </a:p>
          <a:p>
            <a:pPr lvl="0"/>
            <a:r>
              <a:rPr lang="en-US" sz="12800" dirty="0">
                <a:solidFill>
                  <a:srgbClr val="9B3E1E"/>
                </a:solidFill>
              </a:rPr>
              <a:t>First, you specify the </a:t>
            </a:r>
            <a:r>
              <a:rPr lang="en-US" sz="12800" dirty="0" smtClean="0">
                <a:solidFill>
                  <a:srgbClr val="9B3E1E"/>
                </a:solidFill>
              </a:rPr>
              <a:t>column(s) </a:t>
            </a:r>
            <a:r>
              <a:rPr lang="en-US" sz="12800" dirty="0">
                <a:solidFill>
                  <a:srgbClr val="9B3E1E"/>
                </a:solidFill>
              </a:rPr>
              <a:t>in both tables from which you want to select data in the </a:t>
            </a:r>
            <a:r>
              <a:rPr lang="en-US" sz="12800" dirty="0" smtClean="0">
                <a:solidFill>
                  <a:srgbClr val="9B3E1E"/>
                </a:solidFill>
              </a:rPr>
              <a:t>SELECT clause</a:t>
            </a:r>
            <a:endParaRPr lang="en-US" sz="12800" dirty="0">
              <a:solidFill>
                <a:srgbClr val="9B3E1E"/>
              </a:solidFill>
            </a:endParaRPr>
          </a:p>
          <a:p>
            <a:pPr lvl="0"/>
            <a:r>
              <a:rPr lang="en-US" sz="12800" dirty="0">
                <a:solidFill>
                  <a:srgbClr val="9B3E1E"/>
                </a:solidFill>
              </a:rPr>
              <a:t>Second, you specify the main table </a:t>
            </a:r>
            <a:r>
              <a:rPr lang="en-US" sz="12800" dirty="0" smtClean="0">
                <a:solidFill>
                  <a:srgbClr val="9B3E1E"/>
                </a:solidFill>
              </a:rPr>
              <a:t>(i.e. </a:t>
            </a:r>
            <a:r>
              <a:rPr lang="en-US" sz="12800" dirty="0" smtClean="0">
                <a:solidFill>
                  <a:srgbClr val="9B3E1E"/>
                </a:solidFill>
              </a:rPr>
              <a:t>User) </a:t>
            </a:r>
            <a:r>
              <a:rPr lang="en-US" sz="12800" dirty="0" smtClean="0">
                <a:solidFill>
                  <a:srgbClr val="9B3E1E"/>
                </a:solidFill>
              </a:rPr>
              <a:t>in the</a:t>
            </a:r>
            <a:r>
              <a:rPr lang="en-US" sz="12800" dirty="0">
                <a:solidFill>
                  <a:srgbClr val="9B3E1E"/>
                </a:solidFill>
              </a:rPr>
              <a:t> FROM clause.</a:t>
            </a:r>
          </a:p>
          <a:p>
            <a:pPr lvl="0"/>
            <a:r>
              <a:rPr lang="en-US" sz="12800" dirty="0">
                <a:solidFill>
                  <a:srgbClr val="9B3E1E"/>
                </a:solidFill>
              </a:rPr>
              <a:t>Third, you specify the table that the main table joins to </a:t>
            </a:r>
            <a:r>
              <a:rPr lang="en-US" sz="12800" dirty="0" smtClean="0">
                <a:solidFill>
                  <a:srgbClr val="9B3E1E"/>
                </a:solidFill>
              </a:rPr>
              <a:t>(i.e</a:t>
            </a:r>
            <a:r>
              <a:rPr lang="en-US" sz="12800" dirty="0">
                <a:solidFill>
                  <a:srgbClr val="9B3E1E"/>
                </a:solidFill>
              </a:rPr>
              <a:t>., </a:t>
            </a:r>
            <a:r>
              <a:rPr lang="en-US" sz="12800" dirty="0" smtClean="0">
                <a:solidFill>
                  <a:srgbClr val="9B3E1E"/>
                </a:solidFill>
              </a:rPr>
              <a:t>Orders) </a:t>
            </a:r>
            <a:r>
              <a:rPr lang="en-US" sz="12800" dirty="0">
                <a:solidFill>
                  <a:srgbClr val="9B3E1E"/>
                </a:solidFill>
              </a:rPr>
              <a:t>in the INNER JOIN clause. In addition, you put a join condition after the </a:t>
            </a:r>
            <a:r>
              <a:rPr lang="en-US" sz="12800" dirty="0" smtClean="0">
                <a:solidFill>
                  <a:srgbClr val="9B3E1E"/>
                </a:solidFill>
              </a:rPr>
              <a:t>ON </a:t>
            </a:r>
            <a:r>
              <a:rPr lang="en-US" sz="12800" dirty="0" err="1">
                <a:solidFill>
                  <a:srgbClr val="9B3E1E"/>
                </a:solidFill>
              </a:rPr>
              <a:t>i.e</a:t>
            </a:r>
            <a:r>
              <a:rPr lang="en-US" sz="12800" dirty="0">
                <a:solidFill>
                  <a:srgbClr val="9B3E1E"/>
                </a:solidFill>
              </a:rPr>
              <a:t>, </a:t>
            </a:r>
            <a:r>
              <a:rPr lang="en-US" sz="12800" dirty="0" err="1" smtClean="0">
                <a:solidFill>
                  <a:srgbClr val="9B3E1E"/>
                </a:solidFill>
              </a:rPr>
              <a:t>A.primarykey</a:t>
            </a:r>
            <a:r>
              <a:rPr lang="en-US" sz="12800" dirty="0" smtClean="0">
                <a:solidFill>
                  <a:srgbClr val="9B3E1E"/>
                </a:solidFill>
              </a:rPr>
              <a:t> </a:t>
            </a:r>
            <a:r>
              <a:rPr lang="en-US" sz="12800" dirty="0">
                <a:solidFill>
                  <a:srgbClr val="9B3E1E"/>
                </a:solidFill>
              </a:rPr>
              <a:t>= </a:t>
            </a:r>
            <a:r>
              <a:rPr lang="en-US" sz="12800" dirty="0" err="1" smtClean="0">
                <a:solidFill>
                  <a:srgbClr val="9B3E1E"/>
                </a:solidFill>
              </a:rPr>
              <a:t>B.foreignkey</a:t>
            </a:r>
            <a:r>
              <a:rPr lang="en-US" sz="12800" dirty="0" smtClean="0">
                <a:solidFill>
                  <a:srgbClr val="9B3E1E"/>
                </a:solidFill>
              </a:rPr>
              <a:t> or </a:t>
            </a:r>
            <a:r>
              <a:rPr lang="en-US" sz="12800" dirty="0" err="1" smtClean="0">
                <a:solidFill>
                  <a:srgbClr val="9B3E1E"/>
                </a:solidFill>
              </a:rPr>
              <a:t>Users.user_id</a:t>
            </a:r>
            <a:r>
              <a:rPr lang="en-US" sz="12800" dirty="0" smtClean="0">
                <a:solidFill>
                  <a:srgbClr val="9B3E1E"/>
                </a:solidFill>
              </a:rPr>
              <a:t> </a:t>
            </a:r>
            <a:r>
              <a:rPr lang="en-US" sz="12800" dirty="0">
                <a:solidFill>
                  <a:srgbClr val="9B3E1E"/>
                </a:solidFill>
              </a:rPr>
              <a:t>= </a:t>
            </a:r>
            <a:r>
              <a:rPr lang="en-US" sz="12800" dirty="0" err="1" smtClean="0">
                <a:solidFill>
                  <a:srgbClr val="9B3E1E"/>
                </a:solidFill>
              </a:rPr>
              <a:t>Orders.user_id</a:t>
            </a:r>
            <a:endParaRPr lang="en-US" sz="12800" dirty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12800" dirty="0"/>
          </a:p>
          <a:p>
            <a:pPr marL="0" indent="0">
              <a:buNone/>
            </a:pPr>
            <a:endParaRPr lang="en-US" sz="48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4800" dirty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5400" dirty="0" smtClean="0">
              <a:solidFill>
                <a:srgbClr val="9B3E1E"/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rgbClr val="9B3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9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D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21191</TotalTime>
  <Words>1120</Words>
  <Application>Microsoft Macintosh PowerPoint</Application>
  <PresentationFormat>Custom</PresentationFormat>
  <Paragraphs>326</Paragraphs>
  <Slides>36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Welcome Back! Girl Develop It is here to provide affordable and accessible programs to learn software through mentorship and hands-on instruction.</vt:lpstr>
      <vt:lpstr>Today…</vt:lpstr>
      <vt:lpstr>Keys</vt:lpstr>
      <vt:lpstr>Keys</vt:lpstr>
      <vt:lpstr>Now onto joins…</vt:lpstr>
      <vt:lpstr>Our Tables</vt:lpstr>
      <vt:lpstr>Inner Join</vt:lpstr>
      <vt:lpstr>Inner Join</vt:lpstr>
      <vt:lpstr>Let’s Develop It!</vt:lpstr>
      <vt:lpstr>Solution</vt:lpstr>
      <vt:lpstr>Joining many tables</vt:lpstr>
      <vt:lpstr>LET'S DEVELOP IT! </vt:lpstr>
      <vt:lpstr>Solution</vt:lpstr>
      <vt:lpstr>OUTER JOINS:</vt:lpstr>
      <vt:lpstr>OUTER JOINS:</vt:lpstr>
      <vt:lpstr>LEFT Outer Join</vt:lpstr>
      <vt:lpstr>Let’s revisit our first join…</vt:lpstr>
      <vt:lpstr>RIGHT Outer Join</vt:lpstr>
      <vt:lpstr>Let’s revisit our first join…</vt:lpstr>
      <vt:lpstr>RECORDS IN TABLEA, BUT NOT TABLEB</vt:lpstr>
      <vt:lpstr>RECORDS IN TABLEA, BUT NOT TABLEB</vt:lpstr>
      <vt:lpstr>LET'S DEVELOP IT!</vt:lpstr>
      <vt:lpstr>Solution</vt:lpstr>
      <vt:lpstr>FULL Outer Join</vt:lpstr>
      <vt:lpstr>Group By</vt:lpstr>
      <vt:lpstr>Functions</vt:lpstr>
      <vt:lpstr>Aggregate Functions</vt:lpstr>
      <vt:lpstr>Let’s Develop It!</vt:lpstr>
      <vt:lpstr>Solution – #1</vt:lpstr>
      <vt:lpstr>Solution – #2</vt:lpstr>
      <vt:lpstr>Solution – #3</vt:lpstr>
      <vt:lpstr>Solution – #4</vt:lpstr>
      <vt:lpstr>Solution – #5</vt:lpstr>
      <vt:lpstr>LET'S DEVELOP IT! 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Elizabeth Bollwerk</cp:lastModifiedBy>
  <cp:revision>177</cp:revision>
  <dcterms:created xsi:type="dcterms:W3CDTF">2017-04-17T15:38:41Z</dcterms:created>
  <dcterms:modified xsi:type="dcterms:W3CDTF">2018-10-23T16:39:52Z</dcterms:modified>
</cp:coreProperties>
</file>