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31"/>
  </p:notesMasterIdLst>
  <p:sldIdLst>
    <p:sldId id="256" r:id="rId2"/>
    <p:sldId id="257" r:id="rId3"/>
    <p:sldId id="314" r:id="rId4"/>
    <p:sldId id="347" r:id="rId5"/>
    <p:sldId id="335" r:id="rId6"/>
    <p:sldId id="336" r:id="rId7"/>
    <p:sldId id="316" r:id="rId8"/>
    <p:sldId id="300" r:id="rId9"/>
    <p:sldId id="258" r:id="rId10"/>
    <p:sldId id="301" r:id="rId11"/>
    <p:sldId id="333" r:id="rId12"/>
    <p:sldId id="317" r:id="rId13"/>
    <p:sldId id="264" r:id="rId14"/>
    <p:sldId id="350" r:id="rId15"/>
    <p:sldId id="351" r:id="rId16"/>
    <p:sldId id="349" r:id="rId17"/>
    <p:sldId id="338" r:id="rId18"/>
    <p:sldId id="334" r:id="rId19"/>
    <p:sldId id="352" r:id="rId20"/>
    <p:sldId id="337" r:id="rId21"/>
    <p:sldId id="344" r:id="rId22"/>
    <p:sldId id="340" r:id="rId23"/>
    <p:sldId id="343" r:id="rId24"/>
    <p:sldId id="345" r:id="rId25"/>
    <p:sldId id="284" r:id="rId26"/>
    <p:sldId id="341" r:id="rId27"/>
    <p:sldId id="322" r:id="rId28"/>
    <p:sldId id="342" r:id="rId29"/>
    <p:sldId id="34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3E1E"/>
    <a:srgbClr val="702F14"/>
    <a:srgbClr val="EEE6D9"/>
    <a:srgbClr val="EEDAAB"/>
    <a:srgbClr val="EEE1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09"/>
    <p:restoredTop sz="91950"/>
  </p:normalViewPr>
  <p:slideViewPr>
    <p:cSldViewPr snapToGrid="0" snapToObjects="1">
      <p:cViewPr>
        <p:scale>
          <a:sx n="90" d="100"/>
          <a:sy n="90" d="100"/>
        </p:scale>
        <p:origin x="-108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78983-71F1-7542-B98D-F6B15D7E99DA}" type="datetimeFigureOut">
              <a:rPr lang="en-US" smtClean="0"/>
              <a:t>10/24/18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E52DB-5832-794A-9C5B-AA24226DC906}" type="slidenum">
              <a:rPr lang="en-US" smtClean="0"/>
              <a:t>‹#›</a:t>
            </a:fld>
            <a:endParaRPr lang="en-US" dirty="0"/>
          </a:p>
        </p:txBody>
      </p:sp>
    </p:spTree>
    <p:extLst>
      <p:ext uri="{BB962C8B-B14F-4D97-AF65-F5344CB8AC3E}">
        <p14:creationId xmlns:p14="http://schemas.microsoft.com/office/powerpoint/2010/main" val="117107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www.postgresqltutorial.com/postgresql-data-typ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a:t>
            </a:fld>
            <a:endParaRPr lang="en-US" dirty="0"/>
          </a:p>
        </p:txBody>
      </p:sp>
    </p:spTree>
    <p:extLst>
      <p:ext uri="{BB962C8B-B14F-4D97-AF65-F5344CB8AC3E}">
        <p14:creationId xmlns:p14="http://schemas.microsoft.com/office/powerpoint/2010/main" val="526487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13</a:t>
            </a:fld>
            <a:endParaRPr lang="en-US" dirty="0"/>
          </a:p>
        </p:txBody>
      </p:sp>
    </p:spTree>
    <p:extLst>
      <p:ext uri="{BB962C8B-B14F-4D97-AF65-F5344CB8AC3E}">
        <p14:creationId xmlns:p14="http://schemas.microsoft.com/office/powerpoint/2010/main" val="18786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a:t>
            </a:r>
            <a:r>
              <a:rPr lang="en-US" baseline="0" dirty="0" smtClean="0"/>
              <a:t> at info for </a:t>
            </a:r>
            <a:r>
              <a:rPr lang="en-US" baseline="0" dirty="0" err="1" smtClean="0"/>
              <a:t>last_update</a:t>
            </a:r>
            <a:r>
              <a:rPr lang="en-US" baseline="0" dirty="0" smtClean="0"/>
              <a:t> column – see how default is arranged</a:t>
            </a:r>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14</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a:t>
            </a:r>
            <a:r>
              <a:rPr lang="en-US" baseline="0" dirty="0" smtClean="0"/>
              <a:t> at info for </a:t>
            </a:r>
            <a:r>
              <a:rPr lang="en-US" baseline="0" dirty="0" err="1" smtClean="0"/>
              <a:t>last_update</a:t>
            </a:r>
            <a:r>
              <a:rPr lang="en-US" baseline="0" dirty="0" smtClean="0"/>
              <a:t> column – see how default is arranged</a:t>
            </a:r>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15</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16</a:t>
            </a:fld>
            <a:endParaRPr lang="en-US" dirty="0"/>
          </a:p>
        </p:txBody>
      </p:sp>
    </p:spTree>
    <p:extLst>
      <p:ext uri="{BB962C8B-B14F-4D97-AF65-F5344CB8AC3E}">
        <p14:creationId xmlns:p14="http://schemas.microsoft.com/office/powerpoint/2010/main" val="187864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17</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a:t>
            </a:r>
            <a:r>
              <a:rPr lang="en-US" baseline="0" dirty="0" smtClean="0"/>
              <a:t> at info for </a:t>
            </a:r>
            <a:r>
              <a:rPr lang="en-US" baseline="0" dirty="0" err="1" smtClean="0"/>
              <a:t>last_update</a:t>
            </a:r>
            <a:r>
              <a:rPr lang="en-US" baseline="0" dirty="0" smtClean="0"/>
              <a:t> column – see how default is arranged</a:t>
            </a:r>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18</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19</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20</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21</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22</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programmer can use an </a:t>
            </a:r>
            <a:r>
              <a:rPr lang="en-US" sz="1200" b="1" kern="1200" dirty="0" smtClean="0">
                <a:solidFill>
                  <a:schemeClr val="tx1"/>
                </a:solidFill>
                <a:effectLst/>
                <a:latin typeface="+mn-lt"/>
                <a:ea typeface="+mn-ea"/>
                <a:cs typeface="+mn-cs"/>
              </a:rPr>
              <a:t>alias</a:t>
            </a:r>
            <a:r>
              <a:rPr lang="en-US" sz="1200" kern="1200" dirty="0" smtClean="0">
                <a:solidFill>
                  <a:schemeClr val="tx1"/>
                </a:solidFill>
                <a:effectLst/>
                <a:latin typeface="+mn-lt"/>
                <a:ea typeface="+mn-ea"/>
                <a:cs typeface="+mn-cs"/>
              </a:rPr>
              <a:t> to temporarily assign another name to a </a:t>
            </a:r>
            <a:r>
              <a:rPr lang="en-US" sz="1200" b="1" kern="1200" dirty="0" smtClean="0">
                <a:solidFill>
                  <a:schemeClr val="tx1"/>
                </a:solidFill>
                <a:effectLst/>
                <a:latin typeface="+mn-lt"/>
                <a:ea typeface="+mn-ea"/>
                <a:cs typeface="+mn-cs"/>
              </a:rPr>
              <a:t>table or column</a:t>
            </a:r>
            <a:r>
              <a:rPr lang="en-US" sz="1200" kern="1200" dirty="0" smtClean="0">
                <a:solidFill>
                  <a:schemeClr val="tx1"/>
                </a:solidFill>
                <a:effectLst/>
                <a:latin typeface="+mn-lt"/>
                <a:ea typeface="+mn-ea"/>
                <a:cs typeface="+mn-cs"/>
              </a:rPr>
              <a:t> for the duration of a SELECT query. Assigning an </a:t>
            </a:r>
            <a:r>
              <a:rPr lang="en-US" sz="1200" b="1" kern="1200" dirty="0" smtClean="0">
                <a:solidFill>
                  <a:schemeClr val="tx1"/>
                </a:solidFill>
                <a:effectLst/>
                <a:latin typeface="+mn-lt"/>
                <a:ea typeface="+mn-ea"/>
                <a:cs typeface="+mn-cs"/>
              </a:rPr>
              <a:t>alias</a:t>
            </a:r>
            <a:r>
              <a:rPr lang="en-US" sz="1200" kern="1200" dirty="0" smtClean="0">
                <a:solidFill>
                  <a:schemeClr val="tx1"/>
                </a:solidFill>
                <a:effectLst/>
                <a:latin typeface="+mn-lt"/>
                <a:ea typeface="+mn-ea"/>
                <a:cs typeface="+mn-cs"/>
              </a:rPr>
              <a:t> does not actually rename the </a:t>
            </a:r>
            <a:r>
              <a:rPr lang="en-US" sz="1200" b="1" kern="1200" dirty="0" smtClean="0">
                <a:solidFill>
                  <a:schemeClr val="tx1"/>
                </a:solidFill>
                <a:effectLst/>
                <a:latin typeface="+mn-lt"/>
                <a:ea typeface="+mn-ea"/>
                <a:cs typeface="+mn-cs"/>
              </a:rPr>
              <a:t>column or table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more substantive. If a table appears more than once in the FROM clause, you need table aliases in order to keep them distinct.</a:t>
            </a:r>
          </a:p>
          <a:p>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6E52DB-5832-794A-9C5B-AA24226DC906}" type="slidenum">
              <a:rPr lang="en-US" smtClean="0"/>
              <a:t>4</a:t>
            </a:fld>
            <a:endParaRPr lang="en-US" dirty="0"/>
          </a:p>
        </p:txBody>
      </p:sp>
    </p:spTree>
    <p:extLst>
      <p:ext uri="{BB962C8B-B14F-4D97-AF65-F5344CB8AC3E}">
        <p14:creationId xmlns:p14="http://schemas.microsoft.com/office/powerpoint/2010/main" val="110890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23</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24</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25</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26</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27</a:t>
            </a:fld>
            <a:endParaRPr lang="en-US" dirty="0"/>
          </a:p>
        </p:txBody>
      </p:sp>
    </p:spTree>
    <p:extLst>
      <p:ext uri="{BB962C8B-B14F-4D97-AF65-F5344CB8AC3E}">
        <p14:creationId xmlns:p14="http://schemas.microsoft.com/office/powerpoint/2010/main" val="941992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28</a:t>
            </a:fld>
            <a:endParaRPr lang="en-US" dirty="0"/>
          </a:p>
        </p:txBody>
      </p:sp>
    </p:spTree>
    <p:extLst>
      <p:ext uri="{BB962C8B-B14F-4D97-AF65-F5344CB8AC3E}">
        <p14:creationId xmlns:p14="http://schemas.microsoft.com/office/powerpoint/2010/main" val="941992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29</a:t>
            </a:fld>
            <a:endParaRPr lang="en-US" dirty="0"/>
          </a:p>
        </p:txBody>
      </p:sp>
    </p:spTree>
    <p:extLst>
      <p:ext uri="{BB962C8B-B14F-4D97-AF65-F5344CB8AC3E}">
        <p14:creationId xmlns:p14="http://schemas.microsoft.com/office/powerpoint/2010/main" val="94199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5</a:t>
            </a:fld>
            <a:endParaRPr lang="en-US" dirty="0"/>
          </a:p>
        </p:txBody>
      </p:sp>
    </p:spTree>
    <p:extLst>
      <p:ext uri="{BB962C8B-B14F-4D97-AF65-F5344CB8AC3E}">
        <p14:creationId xmlns:p14="http://schemas.microsoft.com/office/powerpoint/2010/main" val="262620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6</a:t>
            </a:fld>
            <a:endParaRPr lang="en-US" dirty="0"/>
          </a:p>
        </p:txBody>
      </p:sp>
    </p:spTree>
    <p:extLst>
      <p:ext uri="{BB962C8B-B14F-4D97-AF65-F5344CB8AC3E}">
        <p14:creationId xmlns:p14="http://schemas.microsoft.com/office/powerpoint/2010/main" val="262620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you specify the name of the new table after the CREATE TABLE clause</a:t>
            </a:r>
          </a:p>
          <a:p>
            <a:r>
              <a:rPr lang="en-US" sz="1200" kern="1200" dirty="0" smtClean="0">
                <a:solidFill>
                  <a:schemeClr val="tx1"/>
                </a:solidFill>
                <a:effectLst/>
                <a:latin typeface="+mn-lt"/>
                <a:ea typeface="+mn-ea"/>
                <a:cs typeface="+mn-cs"/>
              </a:rPr>
              <a:t>Next, you list the column name, its </a:t>
            </a:r>
            <a:r>
              <a:rPr lang="en-US" sz="1200" kern="1200" dirty="0" smtClean="0">
                <a:solidFill>
                  <a:schemeClr val="tx1"/>
                </a:solidFill>
                <a:effectLst/>
                <a:latin typeface="+mn-lt"/>
                <a:ea typeface="+mn-ea"/>
                <a:cs typeface="+mn-cs"/>
                <a:hlinkClick r:id="rId3"/>
              </a:rPr>
              <a:t>data type</a:t>
            </a:r>
            <a:r>
              <a:rPr lang="en-US" sz="1200" kern="1200" dirty="0" smtClean="0">
                <a:solidFill>
                  <a:schemeClr val="tx1"/>
                </a:solidFill>
                <a:effectLst/>
                <a:latin typeface="+mn-lt"/>
                <a:ea typeface="+mn-ea"/>
                <a:cs typeface="+mn-cs"/>
              </a:rPr>
              <a:t>, and column constraint. You can have multiple columns in a table, each column is separated by a comma (,). The column constraint defines the rules for the column e.g.,  NOT NULL.</a:t>
            </a:r>
          </a:p>
          <a:p>
            <a:r>
              <a:rPr lang="en-US" sz="1200" kern="1200" dirty="0" smtClean="0">
                <a:solidFill>
                  <a:schemeClr val="tx1"/>
                </a:solidFill>
                <a:effectLst/>
                <a:latin typeface="+mn-lt"/>
                <a:ea typeface="+mn-ea"/>
                <a:cs typeface="+mn-cs"/>
              </a:rPr>
              <a:t>Then, after the column list, you define a table-level constraint that defines rules for the data in the table.</a:t>
            </a:r>
          </a:p>
          <a:p>
            <a:r>
              <a:rPr lang="en-US" sz="1200" kern="1200" dirty="0" smtClean="0">
                <a:solidFill>
                  <a:schemeClr val="tx1"/>
                </a:solidFill>
                <a:effectLst/>
                <a:latin typeface="+mn-lt"/>
                <a:ea typeface="+mn-ea"/>
                <a:cs typeface="+mn-cs"/>
              </a:rPr>
              <a:t>After that, you specify an existing table from which the new table inherits. It means the new table contains all columns of the existing table and the columns defined in the CREATE </a:t>
            </a:r>
            <a:r>
              <a:rPr lang="en-US" sz="1200" kern="1200" dirty="0" smtClean="0">
                <a:solidFill>
                  <a:schemeClr val="tx1"/>
                </a:solidFill>
                <a:effectLst/>
                <a:latin typeface="+mn-lt"/>
                <a:ea typeface="+mn-ea"/>
                <a:cs typeface="+mn-cs"/>
              </a:rPr>
              <a:t>TABLE statement</a:t>
            </a:r>
            <a:r>
              <a:rPr lang="en-US" sz="1200" kern="1200" dirty="0" smtClean="0">
                <a:solidFill>
                  <a:schemeClr val="tx1"/>
                </a:solidFill>
                <a:effectLst/>
                <a:latin typeface="+mn-lt"/>
                <a:ea typeface="+mn-ea"/>
                <a:cs typeface="+mn-cs"/>
              </a:rPr>
              <a:t>. This is a </a:t>
            </a:r>
            <a:r>
              <a:rPr lang="en-US" sz="1200" kern="1200" dirty="0" err="1" smtClean="0">
                <a:solidFill>
                  <a:schemeClr val="tx1"/>
                </a:solidFill>
                <a:effectLst/>
                <a:latin typeface="+mn-lt"/>
                <a:ea typeface="+mn-ea"/>
                <a:cs typeface="+mn-cs"/>
              </a:rPr>
              <a:t>PostgreSQL’s</a:t>
            </a:r>
            <a:r>
              <a:rPr lang="en-US" sz="1200" kern="1200" dirty="0" smtClean="0">
                <a:solidFill>
                  <a:schemeClr val="tx1"/>
                </a:solidFill>
                <a:effectLst/>
                <a:latin typeface="+mn-lt"/>
                <a:ea typeface="+mn-ea"/>
                <a:cs typeface="+mn-cs"/>
              </a:rPr>
              <a:t> extension to SQL.</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7</a:t>
            </a:fld>
            <a:endParaRPr lang="en-US" dirty="0"/>
          </a:p>
        </p:txBody>
      </p:sp>
    </p:spTree>
    <p:extLst>
      <p:ext uri="{BB962C8B-B14F-4D97-AF65-F5344CB8AC3E}">
        <p14:creationId xmlns:p14="http://schemas.microsoft.com/office/powerpoint/2010/main" val="262620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PK constraint is the combination of NOT NULL and UNIQUE constraints. You can define one column as PRIMARY KEY by using column-level constraint. In case the primary key contains multiple columns, you must use the table-level constraint.</a:t>
            </a:r>
          </a:p>
          <a:p>
            <a:r>
              <a:rPr lang="en-US" sz="1200" kern="1200" dirty="0" smtClean="0">
                <a:solidFill>
                  <a:schemeClr val="tx1"/>
                </a:solidFill>
                <a:effectLst/>
                <a:latin typeface="+mn-lt"/>
                <a:ea typeface="+mn-ea"/>
                <a:cs typeface="+mn-cs"/>
              </a:rPr>
              <a:t>Check –</a:t>
            </a:r>
            <a:r>
              <a:rPr lang="en-US" sz="1200" kern="1200" baseline="0" dirty="0" smtClean="0">
                <a:solidFill>
                  <a:schemeClr val="tx1"/>
                </a:solidFill>
                <a:effectLst/>
                <a:latin typeface="+mn-lt"/>
                <a:ea typeface="+mn-ea"/>
                <a:cs typeface="+mn-cs"/>
              </a:rPr>
              <a:t> enables you to check a condition when you insert or update data, for example rental price must be positive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References – </a:t>
            </a:r>
            <a:r>
              <a:rPr lang="en-US" sz="1200" kern="1200" dirty="0" smtClean="0">
                <a:solidFill>
                  <a:schemeClr val="tx1"/>
                </a:solidFill>
                <a:effectLst/>
                <a:latin typeface="+mn-lt"/>
                <a:ea typeface="+mn-ea"/>
                <a:cs typeface="+mn-cs"/>
              </a:rPr>
              <a:t>Constrains the value of the column that exists in a column in another table. </a:t>
            </a:r>
            <a:r>
              <a:rPr lang="en-US" sz="1200" kern="1200" baseline="0" dirty="0" smtClean="0">
                <a:solidFill>
                  <a:schemeClr val="tx1"/>
                </a:solidFill>
                <a:effectLst/>
                <a:latin typeface="+mn-lt"/>
                <a:ea typeface="+mn-ea"/>
                <a:cs typeface="+mn-cs"/>
              </a:rPr>
              <a:t>Used to define Foreign key constraint</a:t>
            </a:r>
          </a:p>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9</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foreign key constraint indicates that values in a column or a group of columns in the child table match with the values in a column or a group of columns of the parent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UNIQUE -- (</a:t>
            </a:r>
            <a:r>
              <a:rPr lang="en-US" sz="1200" dirty="0" err="1" smtClean="0"/>
              <a:t>column_list</a:t>
            </a:r>
            <a:r>
              <a:rPr lang="en-US" sz="1200" dirty="0" smtClean="0"/>
              <a:t>)–  to force the value stored in the columns listed inside the parentheses to be unique.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PRIMARY KEY (</a:t>
            </a:r>
            <a:r>
              <a:rPr lang="en-US" sz="1200" dirty="0" err="1" smtClean="0"/>
              <a:t>column_list</a:t>
            </a:r>
            <a:r>
              <a:rPr lang="en-US" sz="1200" dirty="0" smtClean="0"/>
              <a:t>) – to define the primary key that consists of multiple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Check (condition)  – to check a condition when inserting or updating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References -- to constrain the value stored in the column that must exist in a column in another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10</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11</a:t>
            </a:fld>
            <a:endParaRPr lang="en-US" dirty="0"/>
          </a:p>
        </p:txBody>
      </p:sp>
    </p:spTree>
    <p:extLst>
      <p:ext uri="{BB962C8B-B14F-4D97-AF65-F5344CB8AC3E}">
        <p14:creationId xmlns:p14="http://schemas.microsoft.com/office/powerpoint/2010/main" val="183316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E52DB-5832-794A-9C5B-AA24226DC906}" type="slidenum">
              <a:rPr lang="en-US" smtClean="0"/>
              <a:t>12</a:t>
            </a:fld>
            <a:endParaRPr lang="en-US" dirty="0"/>
          </a:p>
        </p:txBody>
      </p:sp>
    </p:spTree>
    <p:extLst>
      <p:ext uri="{BB962C8B-B14F-4D97-AF65-F5344CB8AC3E}">
        <p14:creationId xmlns:p14="http://schemas.microsoft.com/office/powerpoint/2010/main" val="88469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4B1F3F-AC43-084C-A8AD-F147FDB34025}" type="datetime1">
              <a:rPr lang="en-US" smtClean="0"/>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19894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310067-C5C7-2244-BAEA-318DCA9BBCFA}" type="datetime1">
              <a:rPr lang="en-US" smtClean="0"/>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3181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3D9C3E-E96A-A042-949C-893E3738ADCD}" type="datetime1">
              <a:rPr lang="en-US" smtClean="0"/>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40696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F4581-5C55-6C42-82ED-F84960E9B10B}" type="datetime1">
              <a:rPr lang="en-US" smtClean="0"/>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74629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1D91D-AD9D-B84C-9DF8-3688CAA86375}" type="datetime1">
              <a:rPr lang="en-US" smtClean="0"/>
              <a:t>10/24/18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64734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2E8908-B0F8-934D-ACD2-7CC60AE849F8}" type="datetime1">
              <a:rPr lang="en-US" smtClean="0"/>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61138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FA228E-17C2-C84A-98DE-4609005AF18B}" type="datetime1">
              <a:rPr lang="en-US" smtClean="0"/>
              <a:t>10/24/18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57167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70F507-793C-9746-8780-1C6204BD1C4F}" type="datetime1">
              <a:rPr lang="en-US" smtClean="0"/>
              <a:t>10/24/18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27968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A8AFA-47B5-154E-B04C-01741A1498AF}" type="datetime1">
              <a:rPr lang="en-US" smtClean="0"/>
              <a:t>10/24/18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993558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5DBCA-FE5E-1E49-BBBB-E8BA81D93148}" type="datetime1">
              <a:rPr lang="en-US" smtClean="0"/>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70490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8865C8-8B67-DE4B-BAD5-4351E1083EDC}" type="datetime1">
              <a:rPr lang="en-US" smtClean="0"/>
              <a:t>10/24/18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D72159-0418-AE40-83AC-0EA4C7352847}" type="slidenum">
              <a:rPr lang="en-US" smtClean="0"/>
              <a:t>‹#›</a:t>
            </a:fld>
            <a:endParaRPr lang="en-US" dirty="0"/>
          </a:p>
        </p:txBody>
      </p:sp>
    </p:spTree>
    <p:extLst>
      <p:ext uri="{BB962C8B-B14F-4D97-AF65-F5344CB8AC3E}">
        <p14:creationId xmlns:p14="http://schemas.microsoft.com/office/powerpoint/2010/main" val="18680515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6D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DAF1A-F624-B245-97B7-FA412E03E3B8}" type="datetime1">
              <a:rPr lang="en-US" smtClean="0"/>
              <a:t>10/24/18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72159-0418-AE40-83AC-0EA4C7352847}" type="slidenum">
              <a:rPr lang="en-US" smtClean="0"/>
              <a:t>‹#›</a:t>
            </a:fld>
            <a:endParaRPr lang="en-US" dirty="0"/>
          </a:p>
        </p:txBody>
      </p:sp>
    </p:spTree>
    <p:extLst>
      <p:ext uri="{BB962C8B-B14F-4D97-AF65-F5344CB8AC3E}">
        <p14:creationId xmlns:p14="http://schemas.microsoft.com/office/powerpoint/2010/main" val="11042870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ww.postgresqltutorial.com/postgresql-view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4000"/>
            <a:ext cx="12192000" cy="1295400"/>
          </a:xfrm>
        </p:spPr>
        <p:txBody>
          <a:bodyPr>
            <a:noAutofit/>
          </a:bodyPr>
          <a:lstStyle/>
          <a:p>
            <a:r>
              <a:rPr lang="en-US" sz="4400" b="1" dirty="0" smtClean="0">
                <a:solidFill>
                  <a:srgbClr val="702F14"/>
                </a:solidFill>
              </a:rPr>
              <a:t> Intro to Databases</a:t>
            </a:r>
          </a:p>
          <a:p>
            <a:r>
              <a:rPr lang="en-US" sz="4400" b="1" dirty="0" smtClean="0">
                <a:solidFill>
                  <a:srgbClr val="702F14"/>
                </a:solidFill>
              </a:rPr>
              <a:t>Session 4</a:t>
            </a:r>
            <a:endParaRPr lang="en-US" sz="4400" b="1" dirty="0">
              <a:solidFill>
                <a:srgbClr val="702F14"/>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560" y="500380"/>
            <a:ext cx="4754880" cy="4745987"/>
          </a:xfrm>
          <a:prstGeom prst="rect">
            <a:avLst/>
          </a:prstGeom>
        </p:spPr>
      </p:pic>
    </p:spTree>
    <p:extLst>
      <p:ext uri="{BB962C8B-B14F-4D97-AF65-F5344CB8AC3E}">
        <p14:creationId xmlns:p14="http://schemas.microsoft.com/office/powerpoint/2010/main" val="5667327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161925"/>
            <a:ext cx="10515600" cy="1325563"/>
          </a:xfrm>
        </p:spPr>
        <p:txBody>
          <a:bodyPr>
            <a:normAutofit/>
          </a:bodyPr>
          <a:lstStyle/>
          <a:p>
            <a:pPr algn="ctr"/>
            <a:r>
              <a:rPr lang="en-US" sz="7200" b="1" dirty="0" smtClean="0">
                <a:solidFill>
                  <a:srgbClr val="9B3E1E"/>
                </a:solidFill>
                <a:latin typeface="+mn-lt"/>
              </a:rPr>
              <a:t>Table Constraints</a:t>
            </a:r>
            <a:endParaRPr lang="en-US" sz="7200" b="1" dirty="0">
              <a:solidFill>
                <a:srgbClr val="9B3E1E"/>
              </a:solidFill>
              <a:latin typeface="+mn-lt"/>
            </a:endParaRPr>
          </a:p>
        </p:txBody>
      </p:sp>
      <p:sp>
        <p:nvSpPr>
          <p:cNvPr id="3" name="Vertical Text Placeholder 2"/>
          <p:cNvSpPr>
            <a:spLocks noGrp="1"/>
          </p:cNvSpPr>
          <p:nvPr>
            <p:ph idx="1"/>
          </p:nvPr>
        </p:nvSpPr>
        <p:spPr>
          <a:xfrm>
            <a:off x="838200" y="1535113"/>
            <a:ext cx="10515600" cy="4351338"/>
          </a:xfrm>
        </p:spPr>
        <p:txBody>
          <a:bodyPr vert="horz">
            <a:normAutofit/>
          </a:bodyPr>
          <a:lstStyle/>
          <a:p>
            <a:pPr marL="0" indent="0">
              <a:buNone/>
            </a:pPr>
            <a:r>
              <a:rPr lang="en-US" sz="4400" dirty="0" smtClean="0">
                <a:solidFill>
                  <a:srgbClr val="9B3E1E"/>
                </a:solidFill>
              </a:rPr>
              <a:t>Act on the entire table, not just individual columns:</a:t>
            </a:r>
            <a:endParaRPr lang="en-US" sz="4400" dirty="0">
              <a:solidFill>
                <a:srgbClr val="9B3E1E"/>
              </a:solidFill>
            </a:endParaRPr>
          </a:p>
          <a:p>
            <a:pPr lvl="0"/>
            <a:r>
              <a:rPr lang="en-US" sz="4400" dirty="0">
                <a:solidFill>
                  <a:srgbClr val="9B3E1E"/>
                </a:solidFill>
              </a:rPr>
              <a:t>UNIQUE </a:t>
            </a:r>
            <a:endParaRPr lang="en-US" sz="4400" dirty="0" smtClean="0">
              <a:solidFill>
                <a:srgbClr val="9B3E1E"/>
              </a:solidFill>
            </a:endParaRPr>
          </a:p>
          <a:p>
            <a:pPr lvl="0"/>
            <a:r>
              <a:rPr lang="en-US" sz="4400" dirty="0" smtClean="0">
                <a:solidFill>
                  <a:srgbClr val="9B3E1E"/>
                </a:solidFill>
              </a:rPr>
              <a:t>PRIMARY KEY</a:t>
            </a:r>
          </a:p>
          <a:p>
            <a:pPr lvl="0"/>
            <a:r>
              <a:rPr lang="en-US" sz="4400" dirty="0" smtClean="0">
                <a:solidFill>
                  <a:srgbClr val="9B3E1E"/>
                </a:solidFill>
              </a:rPr>
              <a:t>CHECK </a:t>
            </a:r>
          </a:p>
          <a:p>
            <a:pPr lvl="0"/>
            <a:r>
              <a:rPr lang="en-US" sz="4400" dirty="0" smtClean="0">
                <a:solidFill>
                  <a:srgbClr val="9B3E1E"/>
                </a:solidFill>
              </a:rPr>
              <a:t>REFERENCES</a:t>
            </a:r>
            <a:r>
              <a:rPr lang="en-US" sz="4400" dirty="0">
                <a:solidFill>
                  <a:srgbClr val="9B3E1E"/>
                </a:solidFill>
              </a:rPr>
              <a:t> </a:t>
            </a:r>
          </a:p>
          <a:p>
            <a:endParaRPr lang="en-US" sz="4400" dirty="0">
              <a:solidFill>
                <a:srgbClr val="9B3E1E"/>
              </a:solidFill>
            </a:endParaRPr>
          </a:p>
        </p:txBody>
      </p:sp>
    </p:spTree>
    <p:extLst>
      <p:ext uri="{BB962C8B-B14F-4D97-AF65-F5344CB8AC3E}">
        <p14:creationId xmlns:p14="http://schemas.microsoft.com/office/powerpoint/2010/main" val="2959220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161925"/>
            <a:ext cx="10515600" cy="1325563"/>
          </a:xfrm>
        </p:spPr>
        <p:txBody>
          <a:bodyPr>
            <a:normAutofit/>
          </a:bodyPr>
          <a:lstStyle/>
          <a:p>
            <a:pPr algn="ctr"/>
            <a:r>
              <a:rPr lang="en-US" sz="7200" b="1" dirty="0" smtClean="0">
                <a:solidFill>
                  <a:srgbClr val="9B3E1E"/>
                </a:solidFill>
                <a:latin typeface="+mn-lt"/>
              </a:rPr>
              <a:t>Let’s Develop it!</a:t>
            </a:r>
            <a:endParaRPr lang="en-US" sz="7200" b="1" dirty="0">
              <a:solidFill>
                <a:srgbClr val="9B3E1E"/>
              </a:solidFill>
              <a:latin typeface="+mn-lt"/>
            </a:endParaRPr>
          </a:p>
        </p:txBody>
      </p:sp>
      <p:sp>
        <p:nvSpPr>
          <p:cNvPr id="4" name="Content Placeholder 3"/>
          <p:cNvSpPr>
            <a:spLocks noGrp="1"/>
          </p:cNvSpPr>
          <p:nvPr>
            <p:ph idx="1"/>
          </p:nvPr>
        </p:nvSpPr>
        <p:spPr>
          <a:xfrm>
            <a:off x="838200" y="1487488"/>
            <a:ext cx="10515600" cy="4351338"/>
          </a:xfrm>
        </p:spPr>
        <p:txBody>
          <a:bodyPr>
            <a:normAutofit fontScale="92500" lnSpcReduction="10000"/>
          </a:bodyPr>
          <a:lstStyle/>
          <a:p>
            <a:pPr marL="0" indent="0">
              <a:buNone/>
            </a:pPr>
            <a:r>
              <a:rPr lang="en-US" sz="4000" dirty="0" smtClean="0">
                <a:solidFill>
                  <a:srgbClr val="9B3E1E"/>
                </a:solidFill>
              </a:rPr>
              <a:t>We’re going to create a table called </a:t>
            </a:r>
            <a:r>
              <a:rPr lang="en-US" sz="4000" dirty="0" smtClean="0">
                <a:solidFill>
                  <a:srgbClr val="9B3E1E"/>
                </a:solidFill>
              </a:rPr>
              <a:t>reviews </a:t>
            </a:r>
            <a:r>
              <a:rPr lang="en-US" sz="4000" dirty="0" smtClean="0">
                <a:solidFill>
                  <a:srgbClr val="9B3E1E"/>
                </a:solidFill>
              </a:rPr>
              <a:t>that is linked to the </a:t>
            </a:r>
            <a:r>
              <a:rPr lang="en-US" sz="4000" dirty="0" smtClean="0">
                <a:solidFill>
                  <a:srgbClr val="9B3E1E"/>
                </a:solidFill>
              </a:rPr>
              <a:t>users </a:t>
            </a:r>
            <a:r>
              <a:rPr lang="en-US" sz="4000" dirty="0" smtClean="0">
                <a:solidFill>
                  <a:srgbClr val="9B3E1E"/>
                </a:solidFill>
              </a:rPr>
              <a:t>table and has the following columns and constraints:</a:t>
            </a:r>
          </a:p>
          <a:p>
            <a:r>
              <a:rPr lang="en-US" sz="4000" dirty="0" err="1" smtClean="0">
                <a:solidFill>
                  <a:srgbClr val="9B3E1E"/>
                </a:solidFill>
              </a:rPr>
              <a:t>review_id</a:t>
            </a:r>
            <a:r>
              <a:rPr lang="en-US" sz="4000" dirty="0" smtClean="0">
                <a:solidFill>
                  <a:srgbClr val="9B3E1E"/>
                </a:solidFill>
              </a:rPr>
              <a:t> </a:t>
            </a:r>
            <a:r>
              <a:rPr lang="en-US" sz="4000" dirty="0" smtClean="0">
                <a:solidFill>
                  <a:srgbClr val="9B3E1E"/>
                </a:solidFill>
              </a:rPr>
              <a:t>(primary key)</a:t>
            </a:r>
          </a:p>
          <a:p>
            <a:r>
              <a:rPr lang="en-US" sz="4000" dirty="0" err="1" smtClean="0">
                <a:solidFill>
                  <a:srgbClr val="9B3E1E"/>
                </a:solidFill>
              </a:rPr>
              <a:t>user_id</a:t>
            </a:r>
            <a:r>
              <a:rPr lang="en-US" sz="4000" dirty="0" smtClean="0">
                <a:solidFill>
                  <a:srgbClr val="9B3E1E"/>
                </a:solidFill>
              </a:rPr>
              <a:t> </a:t>
            </a:r>
            <a:r>
              <a:rPr lang="en-US" sz="4000" dirty="0" smtClean="0">
                <a:solidFill>
                  <a:srgbClr val="9B3E1E"/>
                </a:solidFill>
              </a:rPr>
              <a:t>(foreign key)</a:t>
            </a:r>
          </a:p>
          <a:p>
            <a:r>
              <a:rPr lang="en-US" sz="4000" dirty="0" err="1">
                <a:solidFill>
                  <a:srgbClr val="9B3E1E"/>
                </a:solidFill>
              </a:rPr>
              <a:t>o</a:t>
            </a:r>
            <a:r>
              <a:rPr lang="en-US" sz="4000" dirty="0" err="1" smtClean="0">
                <a:solidFill>
                  <a:srgbClr val="9B3E1E"/>
                </a:solidFill>
              </a:rPr>
              <a:t>verall_rating</a:t>
            </a:r>
            <a:endParaRPr lang="en-US" sz="4000" dirty="0" smtClean="0">
              <a:solidFill>
                <a:srgbClr val="9B3E1E"/>
              </a:solidFill>
            </a:endParaRPr>
          </a:p>
          <a:p>
            <a:r>
              <a:rPr lang="en-US" sz="4000" dirty="0">
                <a:solidFill>
                  <a:srgbClr val="9B3E1E"/>
                </a:solidFill>
              </a:rPr>
              <a:t>d</a:t>
            </a:r>
            <a:r>
              <a:rPr lang="en-US" sz="4000" dirty="0" smtClean="0">
                <a:solidFill>
                  <a:srgbClr val="9B3E1E"/>
                </a:solidFill>
              </a:rPr>
              <a:t>escription</a:t>
            </a:r>
          </a:p>
          <a:p>
            <a:r>
              <a:rPr lang="en-US" sz="4000" dirty="0" err="1" smtClean="0">
                <a:solidFill>
                  <a:srgbClr val="9B3E1E"/>
                </a:solidFill>
              </a:rPr>
              <a:t>created_on</a:t>
            </a:r>
            <a:r>
              <a:rPr lang="en-US" sz="4000" dirty="0" smtClean="0">
                <a:solidFill>
                  <a:srgbClr val="9B3E1E"/>
                </a:solidFill>
              </a:rPr>
              <a:t> </a:t>
            </a:r>
            <a:endParaRPr lang="en-US" sz="4000" dirty="0" smtClean="0">
              <a:solidFill>
                <a:srgbClr val="9B3E1E"/>
              </a:solidFill>
            </a:endParaRPr>
          </a:p>
        </p:txBody>
      </p:sp>
    </p:spTree>
    <p:extLst>
      <p:ext uri="{BB962C8B-B14F-4D97-AF65-F5344CB8AC3E}">
        <p14:creationId xmlns:p14="http://schemas.microsoft.com/office/powerpoint/2010/main" val="5387265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05741" y="1345321"/>
            <a:ext cx="10811932" cy="4757737"/>
          </a:xfrm>
          <a:prstGeom prst="rect">
            <a:avLst/>
          </a:prstGeom>
          <a:solidFill>
            <a:schemeClr val="bg1"/>
          </a:solidFill>
          <a:ln>
            <a:solidFill>
              <a:srgbClr val="9B3E1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0"/>
            <a:ext cx="10515600" cy="1325563"/>
          </a:xfrm>
        </p:spPr>
        <p:txBody>
          <a:bodyPr>
            <a:normAutofit/>
          </a:bodyPr>
          <a:lstStyle/>
          <a:p>
            <a:pPr algn="ctr"/>
            <a:r>
              <a:rPr lang="en-US" sz="7200" b="1" dirty="0" smtClean="0">
                <a:solidFill>
                  <a:srgbClr val="9B3E1E"/>
                </a:solidFill>
                <a:latin typeface="+mn-lt"/>
              </a:rPr>
              <a:t>SQL Solution</a:t>
            </a:r>
            <a:endParaRPr lang="en-US" sz="7200" b="1" dirty="0">
              <a:solidFill>
                <a:srgbClr val="9B3E1E"/>
              </a:solidFill>
              <a:latin typeface="+mn-lt"/>
            </a:endParaRPr>
          </a:p>
        </p:txBody>
      </p:sp>
      <p:sp>
        <p:nvSpPr>
          <p:cNvPr id="3" name="Vertical Text Placeholder 2"/>
          <p:cNvSpPr>
            <a:spLocks noGrp="1"/>
          </p:cNvSpPr>
          <p:nvPr>
            <p:ph type="body" orient="vert" idx="1"/>
          </p:nvPr>
        </p:nvSpPr>
        <p:spPr>
          <a:xfrm>
            <a:off x="838200" y="1199096"/>
            <a:ext cx="10515600" cy="1442508"/>
          </a:xfrm>
        </p:spPr>
        <p:txBody>
          <a:bodyPr vert="horz">
            <a:normAutofit fontScale="25000" lnSpcReduction="20000"/>
          </a:bodyPr>
          <a:lstStyle/>
          <a:p>
            <a:r>
              <a:rPr lang="en-US" sz="800" dirty="0"/>
              <a:t> </a:t>
            </a:r>
          </a:p>
          <a:p>
            <a:pPr marL="0" indent="0">
              <a:buNone/>
            </a:pPr>
            <a:r>
              <a:rPr lang="en-US" sz="8000" dirty="0">
                <a:solidFill>
                  <a:srgbClr val="0000FF"/>
                </a:solidFill>
              </a:rPr>
              <a:t>CREATE TABLE </a:t>
            </a:r>
            <a:r>
              <a:rPr lang="en-US" sz="8000" dirty="0" smtClean="0"/>
              <a:t>reviews(</a:t>
            </a:r>
            <a:endParaRPr lang="en-US" sz="8000" dirty="0"/>
          </a:p>
          <a:p>
            <a:pPr marL="0" indent="0">
              <a:buNone/>
            </a:pPr>
            <a:r>
              <a:rPr lang="en-US" sz="8000" dirty="0"/>
              <a:t> </a:t>
            </a:r>
            <a:r>
              <a:rPr lang="en-US" sz="8000" dirty="0" err="1" smtClean="0"/>
              <a:t>review_id</a:t>
            </a:r>
            <a:r>
              <a:rPr lang="en-US" sz="8000" dirty="0" smtClean="0"/>
              <a:t> </a:t>
            </a:r>
            <a:r>
              <a:rPr lang="en-US" sz="8000" dirty="0" smtClean="0">
                <a:solidFill>
                  <a:srgbClr val="0000FF"/>
                </a:solidFill>
              </a:rPr>
              <a:t>INTEGER </a:t>
            </a:r>
            <a:r>
              <a:rPr lang="en-US" sz="8000" dirty="0" smtClean="0">
                <a:solidFill>
                  <a:srgbClr val="0000FF"/>
                </a:solidFill>
              </a:rPr>
              <a:t>PRIMARY KEY</a:t>
            </a:r>
            <a:r>
              <a:rPr lang="en-US" sz="8000" dirty="0" smtClean="0"/>
              <a:t>,</a:t>
            </a:r>
            <a:endParaRPr lang="en-US" sz="8000" dirty="0" smtClean="0"/>
          </a:p>
          <a:p>
            <a:pPr marL="0" indent="0">
              <a:buNone/>
            </a:pPr>
            <a:r>
              <a:rPr lang="en-US" sz="8000" dirty="0" smtClean="0"/>
              <a:t> </a:t>
            </a:r>
            <a:r>
              <a:rPr lang="en-US" sz="8000" dirty="0" err="1" smtClean="0"/>
              <a:t>user_id</a:t>
            </a:r>
            <a:r>
              <a:rPr lang="en-US" sz="8000" dirty="0" smtClean="0"/>
              <a:t> INTEGER </a:t>
            </a:r>
            <a:r>
              <a:rPr lang="en-US" sz="8000" dirty="0" smtClean="0">
                <a:solidFill>
                  <a:srgbClr val="0000FF"/>
                </a:solidFill>
              </a:rPr>
              <a:t>references user(id)</a:t>
            </a:r>
            <a:r>
              <a:rPr lang="en-US" sz="8000" dirty="0" smtClean="0"/>
              <a:t>,</a:t>
            </a:r>
            <a:endParaRPr lang="en-US" sz="8000" dirty="0"/>
          </a:p>
          <a:p>
            <a:pPr marL="0" indent="0">
              <a:buNone/>
            </a:pPr>
            <a:r>
              <a:rPr lang="en-US" sz="8000" dirty="0"/>
              <a:t> </a:t>
            </a:r>
            <a:r>
              <a:rPr lang="en-US" sz="8000" dirty="0" err="1" smtClean="0"/>
              <a:t>overall_rating</a:t>
            </a:r>
            <a:r>
              <a:rPr lang="en-US" sz="8000" dirty="0" smtClean="0"/>
              <a:t> </a:t>
            </a:r>
            <a:r>
              <a:rPr lang="en-US" sz="8000" dirty="0" smtClean="0">
                <a:solidFill>
                  <a:srgbClr val="0000FF"/>
                </a:solidFill>
              </a:rPr>
              <a:t>INTEGER</a:t>
            </a:r>
          </a:p>
          <a:p>
            <a:pPr marL="0" indent="0">
              <a:buNone/>
            </a:pPr>
            <a:r>
              <a:rPr lang="en-US" sz="8000" dirty="0"/>
              <a:t> </a:t>
            </a:r>
            <a:r>
              <a:rPr lang="en-US" sz="8000" dirty="0" smtClean="0"/>
              <a:t>description </a:t>
            </a:r>
            <a:r>
              <a:rPr lang="en-US" sz="8000" dirty="0" smtClean="0">
                <a:solidFill>
                  <a:srgbClr val="0000FF"/>
                </a:solidFill>
              </a:rPr>
              <a:t>TEXT</a:t>
            </a:r>
            <a:endParaRPr lang="en-US" sz="8000" dirty="0">
              <a:solidFill>
                <a:srgbClr val="0000FF"/>
              </a:solidFill>
            </a:endParaRPr>
          </a:p>
          <a:p>
            <a:pPr marL="0" indent="0">
              <a:buNone/>
            </a:pPr>
            <a:r>
              <a:rPr lang="en-US" sz="8000" dirty="0"/>
              <a:t> </a:t>
            </a:r>
            <a:r>
              <a:rPr lang="en-US" sz="8000" dirty="0" err="1"/>
              <a:t>created_on</a:t>
            </a:r>
            <a:r>
              <a:rPr lang="en-US" sz="8000" dirty="0"/>
              <a:t> </a:t>
            </a:r>
            <a:r>
              <a:rPr lang="en-US" sz="8000" dirty="0">
                <a:solidFill>
                  <a:srgbClr val="0000FF"/>
                </a:solidFill>
              </a:rPr>
              <a:t>TIMESTAMP NOT NULL</a:t>
            </a:r>
            <a:r>
              <a:rPr lang="en-US" sz="8000" dirty="0"/>
              <a:t>,</a:t>
            </a:r>
          </a:p>
          <a:p>
            <a:pPr marL="0" indent="0">
              <a:buNone/>
            </a:pPr>
            <a:r>
              <a:rPr lang="en-US" sz="8000" dirty="0" smtClean="0">
                <a:solidFill>
                  <a:srgbClr val="0000FF"/>
                </a:solidFill>
              </a:rPr>
              <a:t>CONSTRAINT</a:t>
            </a:r>
            <a:r>
              <a:rPr lang="en-US" sz="8000" dirty="0" smtClean="0"/>
              <a:t> </a:t>
            </a:r>
            <a:r>
              <a:rPr lang="en-US" sz="8000" dirty="0" err="1" smtClean="0"/>
              <a:t>account_staff_id_fkey</a:t>
            </a:r>
            <a:r>
              <a:rPr lang="en-US" sz="8000" dirty="0" smtClean="0"/>
              <a:t> </a:t>
            </a:r>
            <a:r>
              <a:rPr lang="en-US" sz="8000" dirty="0">
                <a:solidFill>
                  <a:srgbClr val="0000FF"/>
                </a:solidFill>
              </a:rPr>
              <a:t>FOREIGN KEY </a:t>
            </a:r>
            <a:r>
              <a:rPr lang="en-US" sz="8000" dirty="0" smtClean="0"/>
              <a:t>(</a:t>
            </a:r>
            <a:r>
              <a:rPr lang="en-US" sz="8000" dirty="0" err="1" smtClean="0"/>
              <a:t>staff_id</a:t>
            </a:r>
            <a:r>
              <a:rPr lang="en-US" sz="8000" dirty="0"/>
              <a:t>)</a:t>
            </a:r>
          </a:p>
          <a:p>
            <a:pPr marL="0" indent="0">
              <a:buNone/>
            </a:pPr>
            <a:r>
              <a:rPr lang="en-US" sz="8000" dirty="0"/>
              <a:t>      </a:t>
            </a:r>
            <a:r>
              <a:rPr lang="en-US" sz="8000" dirty="0">
                <a:solidFill>
                  <a:srgbClr val="0000FF"/>
                </a:solidFill>
              </a:rPr>
              <a:t>REFERENCES </a:t>
            </a:r>
            <a:r>
              <a:rPr lang="en-US" sz="8000" dirty="0" smtClean="0"/>
              <a:t>user (id</a:t>
            </a:r>
            <a:r>
              <a:rPr lang="en-US" sz="8000" dirty="0"/>
              <a:t>) </a:t>
            </a:r>
            <a:r>
              <a:rPr lang="en-US" sz="8000" dirty="0">
                <a:solidFill>
                  <a:srgbClr val="0000FF"/>
                </a:solidFill>
              </a:rPr>
              <a:t>MATCH SIMPLE</a:t>
            </a:r>
          </a:p>
          <a:p>
            <a:pPr marL="0" indent="0">
              <a:buNone/>
            </a:pPr>
            <a:r>
              <a:rPr lang="en-US" sz="8000" dirty="0"/>
              <a:t>      </a:t>
            </a:r>
            <a:r>
              <a:rPr lang="en-US" sz="8000" dirty="0">
                <a:solidFill>
                  <a:srgbClr val="0000FF"/>
                </a:solidFill>
              </a:rPr>
              <a:t>ON UPDATE NO ACTION </a:t>
            </a:r>
            <a:endParaRPr lang="en-US" sz="8000" dirty="0" smtClean="0">
              <a:solidFill>
                <a:srgbClr val="0000FF"/>
              </a:solidFill>
            </a:endParaRPr>
          </a:p>
          <a:p>
            <a:pPr marL="0" indent="0">
              <a:buNone/>
            </a:pPr>
            <a:r>
              <a:rPr lang="en-US" sz="8000" dirty="0">
                <a:solidFill>
                  <a:srgbClr val="0000FF"/>
                </a:solidFill>
              </a:rPr>
              <a:t> </a:t>
            </a:r>
            <a:r>
              <a:rPr lang="en-US" sz="8000" dirty="0" smtClean="0">
                <a:solidFill>
                  <a:srgbClr val="0000FF"/>
                </a:solidFill>
              </a:rPr>
              <a:t>     ON </a:t>
            </a:r>
            <a:r>
              <a:rPr lang="en-US" sz="8000" dirty="0">
                <a:solidFill>
                  <a:srgbClr val="0000FF"/>
                </a:solidFill>
              </a:rPr>
              <a:t>DELETE NO </a:t>
            </a:r>
            <a:r>
              <a:rPr lang="en-US" sz="8000" dirty="0" smtClean="0">
                <a:solidFill>
                  <a:srgbClr val="0000FF"/>
                </a:solidFill>
              </a:rPr>
              <a:t>ACTION</a:t>
            </a:r>
            <a:endParaRPr lang="en-US" sz="8000" dirty="0">
              <a:solidFill>
                <a:srgbClr val="0000FF"/>
              </a:solidFill>
            </a:endParaRPr>
          </a:p>
          <a:p>
            <a:pPr marL="0" indent="0">
              <a:buNone/>
            </a:pPr>
            <a:r>
              <a:rPr lang="en-US" sz="8000" dirty="0"/>
              <a:t>);</a:t>
            </a:r>
          </a:p>
          <a:p>
            <a:pPr marL="0" indent="0">
              <a:buNone/>
            </a:pPr>
            <a:r>
              <a:rPr lang="en-US" sz="8000" dirty="0"/>
              <a:t> </a:t>
            </a:r>
          </a:p>
          <a:p>
            <a:pPr marL="0" indent="0">
              <a:buNone/>
            </a:pPr>
            <a:endParaRPr lang="en-US" sz="12800" dirty="0"/>
          </a:p>
          <a:p>
            <a:pPr marL="0" indent="0">
              <a:buNone/>
            </a:pPr>
            <a:endParaRPr lang="en-US" sz="4800" dirty="0" smtClean="0">
              <a:solidFill>
                <a:srgbClr val="9B3E1E"/>
              </a:solidFill>
            </a:endParaRPr>
          </a:p>
          <a:p>
            <a:pPr marL="0" indent="0">
              <a:buNone/>
            </a:pPr>
            <a:endParaRPr lang="en-US" sz="4800" dirty="0">
              <a:solidFill>
                <a:srgbClr val="9B3E1E"/>
              </a:solidFill>
            </a:endParaRPr>
          </a:p>
          <a:p>
            <a:pPr marL="0" indent="0">
              <a:buNone/>
            </a:pPr>
            <a:endParaRPr lang="en-US" sz="5400" dirty="0" smtClean="0">
              <a:solidFill>
                <a:srgbClr val="9B3E1E"/>
              </a:solidFill>
            </a:endParaRPr>
          </a:p>
          <a:p>
            <a:pPr marL="0" indent="0">
              <a:buNone/>
            </a:pPr>
            <a:endParaRPr lang="en-US" sz="5400" dirty="0">
              <a:solidFill>
                <a:srgbClr val="9B3E1E"/>
              </a:solidFill>
            </a:endParaRPr>
          </a:p>
        </p:txBody>
      </p:sp>
      <p:sp>
        <p:nvSpPr>
          <p:cNvPr id="4" name="Left Bracket 3"/>
          <p:cNvSpPr/>
          <p:nvPr/>
        </p:nvSpPr>
        <p:spPr>
          <a:xfrm flipH="1">
            <a:off x="5206999" y="1693334"/>
            <a:ext cx="465667" cy="1622778"/>
          </a:xfrm>
          <a:prstGeom prst="leftBracket">
            <a:avLst/>
          </a:prstGeom>
          <a:ln w="28575">
            <a:solidFill>
              <a:srgbClr val="9B3E1E"/>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9B3E1E"/>
              </a:solidFill>
            </a:endParaRPr>
          </a:p>
        </p:txBody>
      </p:sp>
      <p:cxnSp>
        <p:nvCxnSpPr>
          <p:cNvPr id="7" name="Straight Connector 6"/>
          <p:cNvCxnSpPr/>
          <p:nvPr/>
        </p:nvCxnSpPr>
        <p:spPr>
          <a:xfrm flipH="1">
            <a:off x="5909733" y="1490133"/>
            <a:ext cx="2997200" cy="914400"/>
          </a:xfrm>
          <a:prstGeom prst="line">
            <a:avLst/>
          </a:prstGeom>
          <a:ln w="34925">
            <a:solidFill>
              <a:srgbClr val="9B3E1E"/>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076266" y="1490133"/>
            <a:ext cx="2099733" cy="923330"/>
          </a:xfrm>
          <a:prstGeom prst="rect">
            <a:avLst/>
          </a:prstGeom>
          <a:noFill/>
        </p:spPr>
        <p:txBody>
          <a:bodyPr wrap="square" rtlCol="0">
            <a:spAutoFit/>
          </a:bodyPr>
          <a:lstStyle/>
          <a:p>
            <a:r>
              <a:rPr lang="en-US" dirty="0" smtClean="0">
                <a:solidFill>
                  <a:srgbClr val="9B3E1E"/>
                </a:solidFill>
              </a:rPr>
              <a:t>Column definitions with data types and constraints</a:t>
            </a:r>
            <a:endParaRPr lang="en-US" dirty="0">
              <a:solidFill>
                <a:srgbClr val="9B3E1E"/>
              </a:solidFill>
            </a:endParaRPr>
          </a:p>
        </p:txBody>
      </p:sp>
      <p:sp>
        <p:nvSpPr>
          <p:cNvPr id="9" name="Left Bracket 8"/>
          <p:cNvSpPr/>
          <p:nvPr/>
        </p:nvSpPr>
        <p:spPr>
          <a:xfrm flipH="1">
            <a:off x="7001929" y="3316112"/>
            <a:ext cx="465667" cy="1062333"/>
          </a:xfrm>
          <a:prstGeom prst="leftBracket">
            <a:avLst/>
          </a:prstGeom>
          <a:ln w="28575">
            <a:solidFill>
              <a:srgbClr val="9B3E1E"/>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9B3E1E"/>
              </a:solidFill>
            </a:endParaRPr>
          </a:p>
        </p:txBody>
      </p:sp>
      <p:cxnSp>
        <p:nvCxnSpPr>
          <p:cNvPr id="10" name="Straight Connector 9"/>
          <p:cNvCxnSpPr/>
          <p:nvPr/>
        </p:nvCxnSpPr>
        <p:spPr>
          <a:xfrm flipH="1" flipV="1">
            <a:off x="7700432" y="3920067"/>
            <a:ext cx="2006600" cy="355601"/>
          </a:xfrm>
          <a:prstGeom prst="line">
            <a:avLst/>
          </a:prstGeom>
          <a:ln w="34925">
            <a:solidFill>
              <a:srgbClr val="9B3E1E"/>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707032" y="4382446"/>
            <a:ext cx="2099733" cy="923330"/>
          </a:xfrm>
          <a:prstGeom prst="rect">
            <a:avLst/>
          </a:prstGeom>
          <a:noFill/>
        </p:spPr>
        <p:txBody>
          <a:bodyPr wrap="square" rtlCol="0">
            <a:spAutoFit/>
          </a:bodyPr>
          <a:lstStyle/>
          <a:p>
            <a:r>
              <a:rPr lang="en-US" dirty="0" smtClean="0">
                <a:solidFill>
                  <a:srgbClr val="9B3E1E"/>
                </a:solidFill>
              </a:rPr>
              <a:t>Table constraint to define the foreign key</a:t>
            </a:r>
            <a:endParaRPr lang="en-US" dirty="0">
              <a:solidFill>
                <a:srgbClr val="9B3E1E"/>
              </a:solidFill>
            </a:endParaRPr>
          </a:p>
        </p:txBody>
      </p:sp>
      <p:sp>
        <p:nvSpPr>
          <p:cNvPr id="14" name="Left Bracket 13"/>
          <p:cNvSpPr/>
          <p:nvPr/>
        </p:nvSpPr>
        <p:spPr>
          <a:xfrm flipH="1">
            <a:off x="3869258" y="4037431"/>
            <a:ext cx="465667" cy="774699"/>
          </a:xfrm>
          <a:prstGeom prst="leftBracket">
            <a:avLst/>
          </a:prstGeom>
          <a:ln w="28575">
            <a:solidFill>
              <a:srgbClr val="9B3E1E"/>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9B3E1E"/>
              </a:solidFill>
            </a:endParaRPr>
          </a:p>
        </p:txBody>
      </p:sp>
      <p:cxnSp>
        <p:nvCxnSpPr>
          <p:cNvPr id="15" name="Straight Connector 14"/>
          <p:cNvCxnSpPr/>
          <p:nvPr/>
        </p:nvCxnSpPr>
        <p:spPr>
          <a:xfrm flipH="1" flipV="1">
            <a:off x="4512731" y="4424781"/>
            <a:ext cx="2006600" cy="355601"/>
          </a:xfrm>
          <a:prstGeom prst="line">
            <a:avLst/>
          </a:prstGeom>
          <a:ln w="34925">
            <a:solidFill>
              <a:srgbClr val="9B3E1E"/>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603999" y="4812130"/>
            <a:ext cx="2099733" cy="923330"/>
          </a:xfrm>
          <a:prstGeom prst="rect">
            <a:avLst/>
          </a:prstGeom>
          <a:noFill/>
        </p:spPr>
        <p:txBody>
          <a:bodyPr wrap="square" rtlCol="0">
            <a:spAutoFit/>
          </a:bodyPr>
          <a:lstStyle/>
          <a:p>
            <a:r>
              <a:rPr lang="en-US" dirty="0" smtClean="0">
                <a:solidFill>
                  <a:srgbClr val="9B3E1E"/>
                </a:solidFill>
              </a:rPr>
              <a:t>What to do when rows are updated or deleted</a:t>
            </a:r>
            <a:endParaRPr lang="en-US" dirty="0">
              <a:solidFill>
                <a:srgbClr val="9B3E1E"/>
              </a:solidFill>
            </a:endParaRPr>
          </a:p>
        </p:txBody>
      </p:sp>
    </p:spTree>
    <p:extLst>
      <p:ext uri="{BB962C8B-B14F-4D97-AF65-F5344CB8AC3E}">
        <p14:creationId xmlns:p14="http://schemas.microsoft.com/office/powerpoint/2010/main" val="21017907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4807129"/>
            <a:ext cx="10515600" cy="905756"/>
          </a:xfrm>
          <a:prstGeom prst="rect">
            <a:avLst/>
          </a:prstGeom>
          <a:solidFill>
            <a:schemeClr val="bg1"/>
          </a:solidFill>
          <a:ln>
            <a:solidFill>
              <a:srgbClr val="9B3E1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38200" y="2353910"/>
            <a:ext cx="10515600" cy="905756"/>
          </a:xfrm>
          <a:prstGeom prst="rect">
            <a:avLst/>
          </a:prstGeom>
          <a:solidFill>
            <a:schemeClr val="bg1"/>
          </a:solidFill>
          <a:ln>
            <a:solidFill>
              <a:srgbClr val="9B3E1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7200" b="1" dirty="0" smtClean="0">
                <a:solidFill>
                  <a:srgbClr val="9B3E1E"/>
                </a:solidFill>
                <a:latin typeface="+mn-lt"/>
              </a:rPr>
              <a:t>Alter table</a:t>
            </a:r>
            <a:endParaRPr lang="en-US" sz="7200" b="1" dirty="0">
              <a:solidFill>
                <a:srgbClr val="9B3E1E"/>
              </a:solidFill>
              <a:latin typeface="+mn-lt"/>
            </a:endParaRPr>
          </a:p>
        </p:txBody>
      </p:sp>
      <p:sp>
        <p:nvSpPr>
          <p:cNvPr id="3" name="Vertical Text Placeholder 2"/>
          <p:cNvSpPr>
            <a:spLocks noGrp="1"/>
          </p:cNvSpPr>
          <p:nvPr>
            <p:ph type="body" orient="vert" idx="1"/>
          </p:nvPr>
        </p:nvSpPr>
        <p:spPr>
          <a:xfrm>
            <a:off x="838200" y="2382132"/>
            <a:ext cx="10515600" cy="440089"/>
          </a:xfrm>
        </p:spPr>
        <p:txBody>
          <a:bodyPr vert="horz">
            <a:normAutofit lnSpcReduction="10000"/>
          </a:bodyPr>
          <a:lstStyle/>
          <a:p>
            <a:pPr marL="0" indent="0">
              <a:buNone/>
            </a:pPr>
            <a:r>
              <a:rPr lang="en-US" dirty="0">
                <a:solidFill>
                  <a:srgbClr val="0000FF"/>
                </a:solidFill>
              </a:rPr>
              <a:t>ALTER TABLE </a:t>
            </a:r>
            <a:r>
              <a:rPr lang="en-US" dirty="0" err="1"/>
              <a:t>table_name</a:t>
            </a:r>
            <a:r>
              <a:rPr lang="en-US" dirty="0"/>
              <a:t> action;</a:t>
            </a:r>
          </a:p>
          <a:p>
            <a:endParaRPr lang="en-US" dirty="0" smtClean="0">
              <a:solidFill>
                <a:srgbClr val="9B3E1E"/>
              </a:solidFill>
            </a:endParaRPr>
          </a:p>
        </p:txBody>
      </p:sp>
      <p:sp>
        <p:nvSpPr>
          <p:cNvPr id="4" name="TextBox 3"/>
          <p:cNvSpPr txBox="1"/>
          <p:nvPr/>
        </p:nvSpPr>
        <p:spPr>
          <a:xfrm>
            <a:off x="838200" y="1509889"/>
            <a:ext cx="10145889" cy="646331"/>
          </a:xfrm>
          <a:prstGeom prst="rect">
            <a:avLst/>
          </a:prstGeom>
          <a:noFill/>
        </p:spPr>
        <p:txBody>
          <a:bodyPr wrap="square" rtlCol="0">
            <a:spAutoFit/>
          </a:bodyPr>
          <a:lstStyle/>
          <a:p>
            <a:r>
              <a:rPr lang="en-US" sz="3600" dirty="0" smtClean="0">
                <a:solidFill>
                  <a:srgbClr val="9B3E1E"/>
                </a:solidFill>
              </a:rPr>
              <a:t>Allows you to change an existing table structure</a:t>
            </a:r>
            <a:endParaRPr lang="en-US" sz="3600" dirty="0">
              <a:solidFill>
                <a:srgbClr val="9B3E1E"/>
              </a:solidFill>
            </a:endParaRPr>
          </a:p>
        </p:txBody>
      </p:sp>
      <p:sp>
        <p:nvSpPr>
          <p:cNvPr id="7" name="Rectangle 6"/>
          <p:cNvSpPr/>
          <p:nvPr/>
        </p:nvSpPr>
        <p:spPr>
          <a:xfrm>
            <a:off x="838200" y="4783667"/>
            <a:ext cx="10515600" cy="523220"/>
          </a:xfrm>
          <a:prstGeom prst="rect">
            <a:avLst/>
          </a:prstGeom>
        </p:spPr>
        <p:txBody>
          <a:bodyPr wrap="square">
            <a:spAutoFit/>
          </a:bodyPr>
          <a:lstStyle/>
          <a:p>
            <a:r>
              <a:rPr lang="en-US" sz="2800" dirty="0">
                <a:solidFill>
                  <a:srgbClr val="0000FF"/>
                </a:solidFill>
              </a:rPr>
              <a:t>ALTER TABLE </a:t>
            </a:r>
            <a:r>
              <a:rPr lang="en-US" sz="2800" dirty="0" smtClean="0"/>
              <a:t>users </a:t>
            </a:r>
            <a:r>
              <a:rPr lang="en-US" sz="2800" dirty="0">
                <a:solidFill>
                  <a:srgbClr val="0000FF"/>
                </a:solidFill>
              </a:rPr>
              <a:t>ADD COLUMN </a:t>
            </a:r>
            <a:r>
              <a:rPr lang="en-US" sz="2800" dirty="0" err="1" smtClean="0"/>
              <a:t>last_login</a:t>
            </a:r>
            <a:r>
              <a:rPr lang="en-US" sz="2800" dirty="0" smtClean="0"/>
              <a:t> TIMESTAMP;</a:t>
            </a:r>
            <a:endParaRPr lang="en-US" dirty="0"/>
          </a:p>
        </p:txBody>
      </p:sp>
      <p:sp>
        <p:nvSpPr>
          <p:cNvPr id="8" name="TextBox 7"/>
          <p:cNvSpPr txBox="1"/>
          <p:nvPr/>
        </p:nvSpPr>
        <p:spPr>
          <a:xfrm>
            <a:off x="838200" y="3383845"/>
            <a:ext cx="10145889" cy="1200329"/>
          </a:xfrm>
          <a:prstGeom prst="rect">
            <a:avLst/>
          </a:prstGeom>
          <a:noFill/>
        </p:spPr>
        <p:txBody>
          <a:bodyPr wrap="square" rtlCol="0">
            <a:spAutoFit/>
          </a:bodyPr>
          <a:lstStyle/>
          <a:p>
            <a:r>
              <a:rPr lang="en-US" sz="3600" dirty="0" smtClean="0">
                <a:solidFill>
                  <a:srgbClr val="9B3E1E"/>
                </a:solidFill>
              </a:rPr>
              <a:t>If we wanted to add a new column called </a:t>
            </a:r>
            <a:r>
              <a:rPr lang="en-US" sz="3600" dirty="0" err="1" smtClean="0">
                <a:solidFill>
                  <a:srgbClr val="9B3E1E"/>
                </a:solidFill>
              </a:rPr>
              <a:t>last_login</a:t>
            </a:r>
            <a:r>
              <a:rPr lang="en-US" sz="3600" dirty="0" smtClean="0">
                <a:solidFill>
                  <a:srgbClr val="9B3E1E"/>
                </a:solidFill>
              </a:rPr>
              <a:t> </a:t>
            </a:r>
            <a:r>
              <a:rPr lang="en-US" sz="3600" dirty="0" smtClean="0">
                <a:solidFill>
                  <a:srgbClr val="9B3E1E"/>
                </a:solidFill>
              </a:rPr>
              <a:t>with a variable </a:t>
            </a:r>
            <a:r>
              <a:rPr lang="en-US" sz="3600" dirty="0" smtClean="0">
                <a:solidFill>
                  <a:srgbClr val="9B3E1E"/>
                </a:solidFill>
              </a:rPr>
              <a:t>type timestamp to </a:t>
            </a:r>
            <a:r>
              <a:rPr lang="en-US" sz="3600" dirty="0" smtClean="0">
                <a:solidFill>
                  <a:srgbClr val="9B3E1E"/>
                </a:solidFill>
              </a:rPr>
              <a:t>our </a:t>
            </a:r>
            <a:r>
              <a:rPr lang="en-US" sz="3600" dirty="0" smtClean="0">
                <a:solidFill>
                  <a:srgbClr val="9B3E1E"/>
                </a:solidFill>
              </a:rPr>
              <a:t>user </a:t>
            </a:r>
            <a:r>
              <a:rPr lang="en-US" sz="3600" dirty="0" smtClean="0">
                <a:solidFill>
                  <a:srgbClr val="9B3E1E"/>
                </a:solidFill>
              </a:rPr>
              <a:t>table: </a:t>
            </a:r>
            <a:endParaRPr lang="en-US" sz="3600" dirty="0">
              <a:solidFill>
                <a:srgbClr val="9B3E1E"/>
              </a:solidFill>
            </a:endParaRPr>
          </a:p>
        </p:txBody>
      </p:sp>
      <p:cxnSp>
        <p:nvCxnSpPr>
          <p:cNvPr id="11" name="Straight Connector 10"/>
          <p:cNvCxnSpPr/>
          <p:nvPr/>
        </p:nvCxnSpPr>
        <p:spPr>
          <a:xfrm flipH="1" flipV="1">
            <a:off x="5136444" y="5306887"/>
            <a:ext cx="1086556" cy="930224"/>
          </a:xfrm>
          <a:prstGeom prst="line">
            <a:avLst/>
          </a:prstGeom>
          <a:ln w="25400">
            <a:solidFill>
              <a:srgbClr val="9B3E1E"/>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124222" y="6237111"/>
            <a:ext cx="2046111" cy="369332"/>
          </a:xfrm>
          <a:prstGeom prst="rect">
            <a:avLst/>
          </a:prstGeom>
          <a:noFill/>
        </p:spPr>
        <p:txBody>
          <a:bodyPr wrap="square" rtlCol="0">
            <a:spAutoFit/>
          </a:bodyPr>
          <a:lstStyle/>
          <a:p>
            <a:r>
              <a:rPr lang="en-US" dirty="0" smtClean="0"/>
              <a:t>Action</a:t>
            </a:r>
            <a:endParaRPr lang="en-US" dirty="0"/>
          </a:p>
        </p:txBody>
      </p:sp>
      <p:sp>
        <p:nvSpPr>
          <p:cNvPr id="13" name="TextBox 12"/>
          <p:cNvSpPr txBox="1"/>
          <p:nvPr/>
        </p:nvSpPr>
        <p:spPr>
          <a:xfrm>
            <a:off x="7243233" y="6251222"/>
            <a:ext cx="1481666" cy="369332"/>
          </a:xfrm>
          <a:prstGeom prst="rect">
            <a:avLst/>
          </a:prstGeom>
          <a:noFill/>
        </p:spPr>
        <p:txBody>
          <a:bodyPr wrap="square" rtlCol="0">
            <a:spAutoFit/>
          </a:bodyPr>
          <a:lstStyle/>
          <a:p>
            <a:r>
              <a:rPr lang="en-US" dirty="0" smtClean="0"/>
              <a:t>Column name</a:t>
            </a:r>
            <a:endParaRPr lang="en-US" dirty="0"/>
          </a:p>
        </p:txBody>
      </p:sp>
      <p:cxnSp>
        <p:nvCxnSpPr>
          <p:cNvPr id="14" name="Straight Connector 13"/>
          <p:cNvCxnSpPr/>
          <p:nvPr/>
        </p:nvCxnSpPr>
        <p:spPr>
          <a:xfrm flipH="1" flipV="1">
            <a:off x="6897510" y="5306887"/>
            <a:ext cx="1086556" cy="930224"/>
          </a:xfrm>
          <a:prstGeom prst="line">
            <a:avLst/>
          </a:prstGeom>
          <a:ln w="25400">
            <a:solidFill>
              <a:srgbClr val="9B3E1E"/>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561689" y="6237111"/>
            <a:ext cx="1792111" cy="369332"/>
          </a:xfrm>
          <a:prstGeom prst="rect">
            <a:avLst/>
          </a:prstGeom>
          <a:noFill/>
        </p:spPr>
        <p:txBody>
          <a:bodyPr wrap="square" rtlCol="0">
            <a:spAutoFit/>
          </a:bodyPr>
          <a:lstStyle/>
          <a:p>
            <a:r>
              <a:rPr lang="en-US" dirty="0" smtClean="0"/>
              <a:t>Variable type</a:t>
            </a:r>
            <a:endParaRPr lang="en-US" dirty="0"/>
          </a:p>
        </p:txBody>
      </p:sp>
      <p:cxnSp>
        <p:nvCxnSpPr>
          <p:cNvPr id="16" name="Straight Connector 15"/>
          <p:cNvCxnSpPr/>
          <p:nvPr/>
        </p:nvCxnSpPr>
        <p:spPr>
          <a:xfrm flipH="1" flipV="1">
            <a:off x="7984066" y="5247773"/>
            <a:ext cx="1696156" cy="1003449"/>
          </a:xfrm>
          <a:prstGeom prst="line">
            <a:avLst/>
          </a:prstGeom>
          <a:ln w="25400">
            <a:solidFill>
              <a:srgbClr val="9B3E1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192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6600" b="1" dirty="0" smtClean="0">
                <a:solidFill>
                  <a:srgbClr val="9B3E1E"/>
                </a:solidFill>
                <a:latin typeface="+mn-lt"/>
              </a:rPr>
              <a:t>Let’s Develop it!</a:t>
            </a:r>
            <a:endParaRPr lang="en-US" sz="6600" b="1" dirty="0">
              <a:solidFill>
                <a:srgbClr val="9B3E1E"/>
              </a:solidFill>
              <a:latin typeface="+mn-lt"/>
            </a:endParaRPr>
          </a:p>
        </p:txBody>
      </p:sp>
      <p:sp>
        <p:nvSpPr>
          <p:cNvPr id="6" name="TextBox 5"/>
          <p:cNvSpPr txBox="1"/>
          <p:nvPr/>
        </p:nvSpPr>
        <p:spPr>
          <a:xfrm>
            <a:off x="838200" y="1682576"/>
            <a:ext cx="9719734" cy="1569660"/>
          </a:xfrm>
          <a:prstGeom prst="rect">
            <a:avLst/>
          </a:prstGeom>
          <a:noFill/>
        </p:spPr>
        <p:txBody>
          <a:bodyPr wrap="square" rtlCol="0">
            <a:spAutoFit/>
          </a:bodyPr>
          <a:lstStyle/>
          <a:p>
            <a:r>
              <a:rPr lang="en-US" sz="3200" dirty="0" smtClean="0">
                <a:solidFill>
                  <a:srgbClr val="9B3E1E"/>
                </a:solidFill>
              </a:rPr>
              <a:t>Drop </a:t>
            </a:r>
            <a:r>
              <a:rPr lang="en-US" sz="3200" dirty="0" smtClean="0">
                <a:solidFill>
                  <a:srgbClr val="9B3E1E"/>
                </a:solidFill>
                <a:sym typeface="Wingdings"/>
              </a:rPr>
              <a:t>the </a:t>
            </a:r>
            <a:r>
              <a:rPr lang="en-US" sz="3200" dirty="0" smtClean="0">
                <a:solidFill>
                  <a:srgbClr val="9B3E1E"/>
                </a:solidFill>
                <a:sym typeface="Wingdings"/>
              </a:rPr>
              <a:t>column we just created</a:t>
            </a:r>
          </a:p>
          <a:p>
            <a:endParaRPr lang="en-US" sz="3200" dirty="0">
              <a:solidFill>
                <a:srgbClr val="9B3E1E"/>
              </a:solidFill>
              <a:sym typeface="Wingdings"/>
            </a:endParaRPr>
          </a:p>
          <a:p>
            <a:r>
              <a:rPr lang="en-US" sz="3200" dirty="0" smtClean="0">
                <a:solidFill>
                  <a:srgbClr val="9B3E1E"/>
                </a:solidFill>
                <a:sym typeface="Wingdings"/>
              </a:rPr>
              <a:t>*Hint the action will be DROP COLUMN</a:t>
            </a:r>
            <a:endParaRPr lang="en-US" sz="3200" dirty="0">
              <a:solidFill>
                <a:srgbClr val="9B3E1E"/>
              </a:solidFill>
            </a:endParaRPr>
          </a:p>
        </p:txBody>
      </p:sp>
    </p:spTree>
    <p:extLst>
      <p:ext uri="{BB962C8B-B14F-4D97-AF65-F5344CB8AC3E}">
        <p14:creationId xmlns:p14="http://schemas.microsoft.com/office/powerpoint/2010/main" val="5149409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6600" b="1" dirty="0" smtClean="0">
                <a:solidFill>
                  <a:srgbClr val="9B3E1E"/>
                </a:solidFill>
                <a:latin typeface="+mn-lt"/>
              </a:rPr>
              <a:t>Solution: </a:t>
            </a:r>
            <a:endParaRPr lang="en-US" sz="6600" b="1" dirty="0">
              <a:solidFill>
                <a:srgbClr val="9B3E1E"/>
              </a:solidFill>
              <a:latin typeface="+mn-lt"/>
            </a:endParaRPr>
          </a:p>
        </p:txBody>
      </p:sp>
      <p:sp>
        <p:nvSpPr>
          <p:cNvPr id="7" name="Rectangle 6"/>
          <p:cNvSpPr/>
          <p:nvPr/>
        </p:nvSpPr>
        <p:spPr>
          <a:xfrm>
            <a:off x="838200" y="1815573"/>
            <a:ext cx="10515600" cy="905756"/>
          </a:xfrm>
          <a:prstGeom prst="rect">
            <a:avLst/>
          </a:prstGeom>
          <a:solidFill>
            <a:schemeClr val="bg1"/>
          </a:solidFill>
          <a:ln>
            <a:solidFill>
              <a:srgbClr val="9B3E1E"/>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800" dirty="0">
                <a:solidFill>
                  <a:srgbClr val="0000FF"/>
                </a:solidFill>
              </a:rPr>
              <a:t>ALTER </a:t>
            </a:r>
            <a:r>
              <a:rPr lang="en-US" sz="2800" dirty="0" smtClean="0">
                <a:solidFill>
                  <a:srgbClr val="0000FF"/>
                </a:solidFill>
              </a:rPr>
              <a:t>TABLE </a:t>
            </a:r>
            <a:r>
              <a:rPr lang="en-US" sz="2800" dirty="0" smtClean="0">
                <a:solidFill>
                  <a:srgbClr val="000000"/>
                </a:solidFill>
              </a:rPr>
              <a:t>users</a:t>
            </a:r>
            <a:r>
              <a:rPr lang="en-US" sz="2800" dirty="0" smtClean="0"/>
              <a:t> </a:t>
            </a:r>
            <a:r>
              <a:rPr lang="en-US" sz="2800" dirty="0" smtClean="0">
                <a:solidFill>
                  <a:srgbClr val="0000FF"/>
                </a:solidFill>
              </a:rPr>
              <a:t>DROP </a:t>
            </a:r>
            <a:r>
              <a:rPr lang="en-US" sz="2800" dirty="0">
                <a:solidFill>
                  <a:srgbClr val="0000FF"/>
                </a:solidFill>
              </a:rPr>
              <a:t>COLUMN </a:t>
            </a:r>
            <a:r>
              <a:rPr lang="en-US" sz="2800" dirty="0" err="1" smtClean="0">
                <a:solidFill>
                  <a:schemeClr val="tx1"/>
                </a:solidFill>
              </a:rPr>
              <a:t>last_login</a:t>
            </a:r>
            <a:r>
              <a:rPr lang="en-US" sz="2800" dirty="0" smtClean="0"/>
              <a:t>;</a:t>
            </a:r>
            <a:endParaRPr lang="en-US" sz="2800" dirty="0"/>
          </a:p>
        </p:txBody>
      </p:sp>
    </p:spTree>
    <p:extLst>
      <p:ext uri="{BB962C8B-B14F-4D97-AF65-F5344CB8AC3E}">
        <p14:creationId xmlns:p14="http://schemas.microsoft.com/office/powerpoint/2010/main" val="28378916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2806788"/>
            <a:ext cx="10515600" cy="905756"/>
          </a:xfrm>
          <a:prstGeom prst="rect">
            <a:avLst/>
          </a:prstGeom>
          <a:solidFill>
            <a:schemeClr val="bg1"/>
          </a:solidFill>
          <a:ln>
            <a:solidFill>
              <a:srgbClr val="9B3E1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7200" b="1" dirty="0" smtClean="0">
                <a:solidFill>
                  <a:srgbClr val="9B3E1E"/>
                </a:solidFill>
                <a:latin typeface="+mn-lt"/>
              </a:rPr>
              <a:t>Drop table</a:t>
            </a:r>
            <a:endParaRPr lang="en-US" sz="7200" b="1" dirty="0">
              <a:solidFill>
                <a:srgbClr val="9B3E1E"/>
              </a:solidFill>
              <a:latin typeface="+mn-lt"/>
            </a:endParaRPr>
          </a:p>
        </p:txBody>
      </p:sp>
      <p:sp>
        <p:nvSpPr>
          <p:cNvPr id="3" name="Vertical Text Placeholder 2"/>
          <p:cNvSpPr>
            <a:spLocks noGrp="1"/>
          </p:cNvSpPr>
          <p:nvPr>
            <p:ph type="body" orient="vert" idx="1"/>
          </p:nvPr>
        </p:nvSpPr>
        <p:spPr>
          <a:xfrm>
            <a:off x="838200" y="2843696"/>
            <a:ext cx="10515600" cy="866068"/>
          </a:xfrm>
        </p:spPr>
        <p:txBody>
          <a:bodyPr vert="horz">
            <a:normAutofit/>
          </a:bodyPr>
          <a:lstStyle/>
          <a:p>
            <a:pPr marL="0" indent="0">
              <a:buNone/>
            </a:pPr>
            <a:r>
              <a:rPr lang="en-US" dirty="0" smtClean="0">
                <a:solidFill>
                  <a:srgbClr val="0000FF"/>
                </a:solidFill>
              </a:rPr>
              <a:t>DROP </a:t>
            </a:r>
            <a:r>
              <a:rPr lang="en-US" dirty="0">
                <a:solidFill>
                  <a:srgbClr val="0000FF"/>
                </a:solidFill>
              </a:rPr>
              <a:t>TABLE IF EXISTS </a:t>
            </a:r>
            <a:r>
              <a:rPr lang="en-US" dirty="0" smtClean="0"/>
              <a:t>carts;</a:t>
            </a:r>
            <a:endParaRPr lang="en-US" dirty="0"/>
          </a:p>
          <a:p>
            <a:endParaRPr lang="en-US" dirty="0" smtClean="0">
              <a:solidFill>
                <a:srgbClr val="9B3E1E"/>
              </a:solidFill>
            </a:endParaRPr>
          </a:p>
        </p:txBody>
      </p:sp>
      <p:sp>
        <p:nvSpPr>
          <p:cNvPr id="7" name="TextBox 6"/>
          <p:cNvSpPr txBox="1"/>
          <p:nvPr/>
        </p:nvSpPr>
        <p:spPr>
          <a:xfrm>
            <a:off x="838200" y="1509889"/>
            <a:ext cx="10145889" cy="1200329"/>
          </a:xfrm>
          <a:prstGeom prst="rect">
            <a:avLst/>
          </a:prstGeom>
          <a:noFill/>
        </p:spPr>
        <p:txBody>
          <a:bodyPr wrap="square" rtlCol="0">
            <a:spAutoFit/>
          </a:bodyPr>
          <a:lstStyle/>
          <a:p>
            <a:r>
              <a:rPr lang="en-US" sz="3600" dirty="0" smtClean="0">
                <a:solidFill>
                  <a:srgbClr val="9B3E1E"/>
                </a:solidFill>
              </a:rPr>
              <a:t>Allows you to delete an existing table.  For example if we wanted to drop the author table:</a:t>
            </a:r>
            <a:endParaRPr lang="en-US" sz="3600" dirty="0">
              <a:solidFill>
                <a:srgbClr val="9B3E1E"/>
              </a:solidFill>
            </a:endParaRPr>
          </a:p>
        </p:txBody>
      </p:sp>
    </p:spTree>
    <p:extLst>
      <p:ext uri="{BB962C8B-B14F-4D97-AF65-F5344CB8AC3E}">
        <p14:creationId xmlns:p14="http://schemas.microsoft.com/office/powerpoint/2010/main" val="33427397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43391"/>
            <a:ext cx="10515600" cy="1325563"/>
          </a:xfrm>
        </p:spPr>
        <p:txBody>
          <a:bodyPr>
            <a:normAutofit/>
          </a:bodyPr>
          <a:lstStyle/>
          <a:p>
            <a:r>
              <a:rPr lang="en-US" sz="6600" b="1" dirty="0" smtClean="0">
                <a:solidFill>
                  <a:srgbClr val="9B3E1E"/>
                </a:solidFill>
                <a:latin typeface="+mn-lt"/>
              </a:rPr>
              <a:t>Insert Syntax</a:t>
            </a:r>
            <a:endParaRPr lang="en-US" sz="6600" b="1" dirty="0">
              <a:solidFill>
                <a:srgbClr val="9B3E1E"/>
              </a:solidFill>
              <a:latin typeface="+mn-lt"/>
            </a:endParaRPr>
          </a:p>
        </p:txBody>
      </p:sp>
      <p:sp>
        <p:nvSpPr>
          <p:cNvPr id="3" name="Vertical Text Placeholder 2"/>
          <p:cNvSpPr>
            <a:spLocks noGrp="1"/>
          </p:cNvSpPr>
          <p:nvPr>
            <p:ph type="body" orient="vert" idx="1"/>
          </p:nvPr>
        </p:nvSpPr>
        <p:spPr>
          <a:xfrm>
            <a:off x="838200" y="1537759"/>
            <a:ext cx="10515600" cy="3152774"/>
          </a:xfrm>
          <a:solidFill>
            <a:schemeClr val="bg1"/>
          </a:solidFill>
          <a:ln>
            <a:solidFill>
              <a:srgbClr val="9B3E1E"/>
            </a:solidFill>
          </a:ln>
        </p:spPr>
        <p:txBody>
          <a:bodyPr vert="horz">
            <a:normAutofit lnSpcReduction="10000"/>
          </a:bodyPr>
          <a:lstStyle/>
          <a:p>
            <a:pPr marL="0" indent="0">
              <a:buNone/>
            </a:pPr>
            <a:r>
              <a:rPr lang="en-US" sz="4400" dirty="0"/>
              <a:t>﻿</a:t>
            </a:r>
            <a:r>
              <a:rPr lang="en-US" sz="4400" dirty="0">
                <a:solidFill>
                  <a:srgbClr val="0000FF"/>
                </a:solidFill>
              </a:rPr>
              <a:t>﻿</a:t>
            </a:r>
            <a:r>
              <a:rPr lang="en-US" sz="4400" dirty="0">
                <a:solidFill>
                  <a:srgbClr val="9B3E1E"/>
                </a:solidFill>
              </a:rPr>
              <a:t>The INSERT statement is used to insert data into tables.</a:t>
            </a:r>
            <a:r>
              <a:rPr lang="en-US" sz="4400" dirty="0"/>
              <a:t> </a:t>
            </a:r>
            <a:endParaRPr lang="en-US" sz="4400" dirty="0" smtClean="0">
              <a:solidFill>
                <a:srgbClr val="0000FF"/>
              </a:solidFill>
            </a:endParaRPr>
          </a:p>
          <a:p>
            <a:pPr marL="0" indent="0">
              <a:buNone/>
            </a:pPr>
            <a:r>
              <a:rPr lang="en-US" sz="3600" dirty="0" smtClean="0">
                <a:solidFill>
                  <a:srgbClr val="0000FF"/>
                </a:solidFill>
              </a:rPr>
              <a:t>INSERT </a:t>
            </a:r>
            <a:r>
              <a:rPr lang="en-US" sz="3600" dirty="0">
                <a:solidFill>
                  <a:srgbClr val="0000FF"/>
                </a:solidFill>
              </a:rPr>
              <a:t>INTO </a:t>
            </a:r>
            <a:r>
              <a:rPr lang="en-US" sz="3600" dirty="0"/>
              <a:t>table(column1, column2, …)</a:t>
            </a:r>
          </a:p>
          <a:p>
            <a:pPr marL="0" indent="0">
              <a:buNone/>
            </a:pPr>
            <a:r>
              <a:rPr lang="en-US" sz="3600" dirty="0">
                <a:solidFill>
                  <a:srgbClr val="0000FF"/>
                </a:solidFill>
              </a:rPr>
              <a:t>VALUES</a:t>
            </a:r>
          </a:p>
          <a:p>
            <a:pPr marL="0" indent="0">
              <a:buNone/>
            </a:pPr>
            <a:r>
              <a:rPr lang="en-US" sz="3600" dirty="0"/>
              <a:t> (value1, value2, …);</a:t>
            </a:r>
          </a:p>
          <a:p>
            <a:pPr marL="0" indent="0">
              <a:buNone/>
            </a:pPr>
            <a:endParaRPr lang="en-US" sz="5400" dirty="0"/>
          </a:p>
          <a:p>
            <a:pPr marL="0" indent="0">
              <a:buNone/>
            </a:pPr>
            <a:endParaRPr lang="en-US" sz="5100" dirty="0">
              <a:solidFill>
                <a:srgbClr val="000000"/>
              </a:solidFill>
            </a:endParaRPr>
          </a:p>
        </p:txBody>
      </p:sp>
    </p:spTree>
    <p:extLst>
      <p:ext uri="{BB962C8B-B14F-4D97-AF65-F5344CB8AC3E}">
        <p14:creationId xmlns:p14="http://schemas.microsoft.com/office/powerpoint/2010/main" val="11196241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43392"/>
            <a:ext cx="10515600" cy="1325563"/>
          </a:xfrm>
        </p:spPr>
        <p:txBody>
          <a:bodyPr>
            <a:normAutofit/>
          </a:bodyPr>
          <a:lstStyle/>
          <a:p>
            <a:r>
              <a:rPr lang="en-US" sz="6600" b="1" dirty="0" smtClean="0">
                <a:solidFill>
                  <a:srgbClr val="9B3E1E"/>
                </a:solidFill>
                <a:latin typeface="+mn-lt"/>
              </a:rPr>
              <a:t>Let’s Develop it!</a:t>
            </a:r>
            <a:endParaRPr lang="en-US" sz="6600" b="1" dirty="0">
              <a:solidFill>
                <a:srgbClr val="9B3E1E"/>
              </a:solidFill>
              <a:latin typeface="+mn-lt"/>
            </a:endParaRPr>
          </a:p>
        </p:txBody>
      </p:sp>
      <p:sp>
        <p:nvSpPr>
          <p:cNvPr id="3" name="Vertical Text Placeholder 2"/>
          <p:cNvSpPr>
            <a:spLocks noGrp="1"/>
          </p:cNvSpPr>
          <p:nvPr>
            <p:ph type="body" orient="vert" idx="1"/>
          </p:nvPr>
        </p:nvSpPr>
        <p:spPr>
          <a:xfrm>
            <a:off x="838200" y="2449337"/>
            <a:ext cx="10515600" cy="2179107"/>
          </a:xfrm>
          <a:solidFill>
            <a:schemeClr val="bg1"/>
          </a:solidFill>
          <a:ln>
            <a:solidFill>
              <a:srgbClr val="9B3E1E"/>
            </a:solidFill>
          </a:ln>
        </p:spPr>
        <p:txBody>
          <a:bodyPr vert="horz">
            <a:normAutofit/>
          </a:bodyPr>
          <a:lstStyle/>
          <a:p>
            <a:pPr marL="0" indent="0">
              <a:buNone/>
            </a:pPr>
            <a:r>
              <a:rPr lang="en-US" sz="4400" dirty="0"/>
              <a:t>﻿</a:t>
            </a:r>
            <a:r>
              <a:rPr lang="en-US" sz="4400" dirty="0">
                <a:solidFill>
                  <a:srgbClr val="0000FF"/>
                </a:solidFill>
              </a:rPr>
              <a:t>﻿</a:t>
            </a:r>
            <a:r>
              <a:rPr lang="en-US" sz="3600" dirty="0" smtClean="0">
                <a:solidFill>
                  <a:srgbClr val="0000FF"/>
                </a:solidFill>
              </a:rPr>
              <a:t>INSERT </a:t>
            </a:r>
            <a:r>
              <a:rPr lang="en-US" sz="3600" dirty="0">
                <a:solidFill>
                  <a:srgbClr val="0000FF"/>
                </a:solidFill>
              </a:rPr>
              <a:t>INTO </a:t>
            </a:r>
            <a:r>
              <a:rPr lang="en-US" sz="3600" dirty="0"/>
              <a:t>table(column1, column2, …)</a:t>
            </a:r>
          </a:p>
          <a:p>
            <a:pPr marL="0" indent="0">
              <a:buNone/>
            </a:pPr>
            <a:r>
              <a:rPr lang="en-US" sz="3600" dirty="0">
                <a:solidFill>
                  <a:srgbClr val="0000FF"/>
                </a:solidFill>
              </a:rPr>
              <a:t>VALUES</a:t>
            </a:r>
          </a:p>
          <a:p>
            <a:pPr marL="0" indent="0">
              <a:buNone/>
            </a:pPr>
            <a:r>
              <a:rPr lang="en-US" sz="3600" dirty="0"/>
              <a:t> (value1, value2, …);</a:t>
            </a:r>
            <a:endParaRPr lang="en-US" sz="3600" dirty="0"/>
          </a:p>
        </p:txBody>
      </p:sp>
      <p:sp>
        <p:nvSpPr>
          <p:cNvPr id="6" name="TextBox 5"/>
          <p:cNvSpPr txBox="1"/>
          <p:nvPr/>
        </p:nvSpPr>
        <p:spPr>
          <a:xfrm>
            <a:off x="838200" y="1247777"/>
            <a:ext cx="9719734" cy="1077218"/>
          </a:xfrm>
          <a:prstGeom prst="rect">
            <a:avLst/>
          </a:prstGeom>
          <a:noFill/>
        </p:spPr>
        <p:txBody>
          <a:bodyPr wrap="square" rtlCol="0">
            <a:spAutoFit/>
          </a:bodyPr>
          <a:lstStyle/>
          <a:p>
            <a:r>
              <a:rPr lang="en-US" sz="3200" dirty="0" smtClean="0">
                <a:solidFill>
                  <a:srgbClr val="9B3E1E"/>
                </a:solidFill>
              </a:rPr>
              <a:t>Update your inventory by </a:t>
            </a:r>
            <a:r>
              <a:rPr lang="en-US" sz="3200" dirty="0" smtClean="0">
                <a:solidFill>
                  <a:srgbClr val="9B3E1E"/>
                </a:solidFill>
              </a:rPr>
              <a:t>in</a:t>
            </a:r>
            <a:r>
              <a:rPr lang="en-US" sz="3200" dirty="0" smtClean="0">
                <a:solidFill>
                  <a:srgbClr val="9B3E1E"/>
                </a:solidFill>
              </a:rPr>
              <a:t>serting </a:t>
            </a:r>
            <a:r>
              <a:rPr lang="en-US" sz="3200" dirty="0" smtClean="0">
                <a:solidFill>
                  <a:srgbClr val="9B3E1E"/>
                </a:solidFill>
              </a:rPr>
              <a:t>a few products into the products table</a:t>
            </a:r>
            <a:endParaRPr lang="en-US" sz="3200" dirty="0">
              <a:solidFill>
                <a:srgbClr val="9B3E1E"/>
              </a:solidFill>
            </a:endParaRPr>
          </a:p>
        </p:txBody>
      </p:sp>
    </p:spTree>
    <p:extLst>
      <p:ext uri="{BB962C8B-B14F-4D97-AF65-F5344CB8AC3E}">
        <p14:creationId xmlns:p14="http://schemas.microsoft.com/office/powerpoint/2010/main" val="36548501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43392"/>
            <a:ext cx="10515600" cy="1325563"/>
          </a:xfrm>
        </p:spPr>
        <p:txBody>
          <a:bodyPr>
            <a:normAutofit/>
          </a:bodyPr>
          <a:lstStyle/>
          <a:p>
            <a:r>
              <a:rPr lang="en-US" sz="6600" b="1" dirty="0" smtClean="0">
                <a:solidFill>
                  <a:srgbClr val="9B3E1E"/>
                </a:solidFill>
                <a:latin typeface="+mn-lt"/>
              </a:rPr>
              <a:t>Let’s Develop it!</a:t>
            </a:r>
            <a:endParaRPr lang="en-US" sz="6600" b="1" dirty="0">
              <a:solidFill>
                <a:srgbClr val="9B3E1E"/>
              </a:solidFill>
              <a:latin typeface="+mn-lt"/>
            </a:endParaRPr>
          </a:p>
        </p:txBody>
      </p:sp>
      <p:sp>
        <p:nvSpPr>
          <p:cNvPr id="3" name="Vertical Text Placeholder 2"/>
          <p:cNvSpPr>
            <a:spLocks noGrp="1"/>
          </p:cNvSpPr>
          <p:nvPr>
            <p:ph type="body" orient="vert" idx="1"/>
          </p:nvPr>
        </p:nvSpPr>
        <p:spPr>
          <a:xfrm>
            <a:off x="838200" y="2449337"/>
            <a:ext cx="10515600" cy="3034241"/>
          </a:xfrm>
          <a:solidFill>
            <a:schemeClr val="bg1"/>
          </a:solidFill>
          <a:ln>
            <a:solidFill>
              <a:srgbClr val="9B3E1E"/>
            </a:solidFill>
          </a:ln>
        </p:spPr>
        <p:txBody>
          <a:bodyPr vert="horz">
            <a:normAutofit lnSpcReduction="10000"/>
          </a:bodyPr>
          <a:lstStyle/>
          <a:p>
            <a:pPr marL="0" indent="0">
              <a:buNone/>
            </a:pPr>
            <a:r>
              <a:rPr lang="en-US" sz="4400" dirty="0"/>
              <a:t>﻿</a:t>
            </a:r>
            <a:r>
              <a:rPr lang="en-US" sz="4400" dirty="0">
                <a:solidFill>
                  <a:srgbClr val="0000FF"/>
                </a:solidFill>
              </a:rPr>
              <a:t>﻿</a:t>
            </a:r>
            <a:r>
              <a:rPr lang="en-US" sz="3600" dirty="0">
                <a:solidFill>
                  <a:srgbClr val="0000FF"/>
                </a:solidFill>
              </a:rPr>
              <a:t>INSERT INTO </a:t>
            </a:r>
            <a:r>
              <a:rPr lang="en-US" sz="3600" dirty="0" smtClean="0"/>
              <a:t>products</a:t>
            </a:r>
            <a:r>
              <a:rPr lang="en-US" sz="3600" dirty="0" smtClean="0"/>
              <a:t> (name, price, grams)</a:t>
            </a:r>
            <a:endParaRPr lang="en-US" sz="3600" dirty="0"/>
          </a:p>
          <a:p>
            <a:pPr marL="0" indent="0">
              <a:buNone/>
            </a:pPr>
            <a:r>
              <a:rPr lang="en-US" sz="3600" dirty="0">
                <a:solidFill>
                  <a:srgbClr val="0000FF"/>
                </a:solidFill>
              </a:rPr>
              <a:t>VALUES</a:t>
            </a:r>
          </a:p>
          <a:p>
            <a:pPr marL="0" indent="0">
              <a:buNone/>
            </a:pPr>
            <a:r>
              <a:rPr lang="en-US" sz="3600" dirty="0" smtClean="0"/>
              <a:t>(knife set, 200.00, </a:t>
            </a:r>
            <a:r>
              <a:rPr lang="en-US" sz="3600" dirty="0" smtClean="0">
                <a:solidFill>
                  <a:srgbClr val="660066"/>
                </a:solidFill>
              </a:rPr>
              <a:t>100, </a:t>
            </a:r>
            <a:r>
              <a:rPr lang="en-US" sz="3600" dirty="0"/>
              <a:t>(select id from </a:t>
            </a:r>
            <a:r>
              <a:rPr lang="en-US" sz="3600" dirty="0" err="1"/>
              <a:t>product_types</a:t>
            </a:r>
            <a:r>
              <a:rPr lang="en-US" sz="3600" dirty="0"/>
              <a:t> where name = 'kitchen and dining')),</a:t>
            </a:r>
          </a:p>
          <a:p>
            <a:pPr marL="0" indent="0">
              <a:buNone/>
            </a:pPr>
            <a:r>
              <a:rPr lang="en-US" sz="3600" dirty="0" smtClean="0"/>
              <a:t>);</a:t>
            </a:r>
            <a:endParaRPr lang="en-US" sz="5400" dirty="0"/>
          </a:p>
        </p:txBody>
      </p:sp>
      <p:sp>
        <p:nvSpPr>
          <p:cNvPr id="6" name="TextBox 5"/>
          <p:cNvSpPr txBox="1"/>
          <p:nvPr/>
        </p:nvSpPr>
        <p:spPr>
          <a:xfrm>
            <a:off x="838200" y="1247777"/>
            <a:ext cx="9719734" cy="1077218"/>
          </a:xfrm>
          <a:prstGeom prst="rect">
            <a:avLst/>
          </a:prstGeom>
          <a:noFill/>
        </p:spPr>
        <p:txBody>
          <a:bodyPr wrap="square" rtlCol="0">
            <a:spAutoFit/>
          </a:bodyPr>
          <a:lstStyle/>
          <a:p>
            <a:r>
              <a:rPr lang="en-US" sz="3200" dirty="0" smtClean="0">
                <a:solidFill>
                  <a:srgbClr val="9B3E1E"/>
                </a:solidFill>
              </a:rPr>
              <a:t>Update your inventory by </a:t>
            </a:r>
            <a:r>
              <a:rPr lang="en-US" sz="3200" dirty="0" smtClean="0">
                <a:solidFill>
                  <a:srgbClr val="9B3E1E"/>
                </a:solidFill>
              </a:rPr>
              <a:t>in</a:t>
            </a:r>
            <a:r>
              <a:rPr lang="en-US" sz="3200" dirty="0" smtClean="0">
                <a:solidFill>
                  <a:srgbClr val="9B3E1E"/>
                </a:solidFill>
              </a:rPr>
              <a:t>serting </a:t>
            </a:r>
            <a:r>
              <a:rPr lang="en-US" sz="3200" dirty="0" smtClean="0">
                <a:solidFill>
                  <a:srgbClr val="9B3E1E"/>
                </a:solidFill>
              </a:rPr>
              <a:t>a few products into the products table</a:t>
            </a:r>
            <a:endParaRPr lang="en-US" sz="3200" dirty="0">
              <a:solidFill>
                <a:srgbClr val="9B3E1E"/>
              </a:solidFill>
            </a:endParaRPr>
          </a:p>
        </p:txBody>
      </p:sp>
    </p:spTree>
    <p:extLst>
      <p:ext uri="{BB962C8B-B14F-4D97-AF65-F5344CB8AC3E}">
        <p14:creationId xmlns:p14="http://schemas.microsoft.com/office/powerpoint/2010/main" val="30216512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1850" y="583492"/>
            <a:ext cx="10515600" cy="2852737"/>
          </a:xfrm>
        </p:spPr>
        <p:txBody>
          <a:bodyPr>
            <a:normAutofit fontScale="90000"/>
          </a:bodyPr>
          <a:lstStyle/>
          <a:p>
            <a:pPr algn="ctr"/>
            <a:r>
              <a:rPr lang="en-US" sz="9800" b="1" dirty="0" smtClean="0">
                <a:solidFill>
                  <a:srgbClr val="702F14"/>
                </a:solidFill>
                <a:latin typeface="+mn-lt"/>
              </a:rPr>
              <a:t>Welcome Back!</a:t>
            </a:r>
            <a:r>
              <a:rPr lang="en-US" b="1" dirty="0" smtClean="0">
                <a:solidFill>
                  <a:srgbClr val="702F14"/>
                </a:solidFill>
                <a:latin typeface="+mn-lt"/>
              </a:rPr>
              <a:t/>
            </a:r>
            <a:br>
              <a:rPr lang="en-US" b="1" dirty="0" smtClean="0">
                <a:solidFill>
                  <a:srgbClr val="702F14"/>
                </a:solidFill>
                <a:latin typeface="+mn-lt"/>
              </a:rPr>
            </a:br>
            <a:r>
              <a:rPr lang="en-US" sz="4400" dirty="0" smtClean="0">
                <a:solidFill>
                  <a:srgbClr val="702F14"/>
                </a:solidFill>
              </a:rPr>
              <a:t>Girl Develop It is here to provide affordable and accessible programs to learn software through mentorship and hands-on instruction.</a:t>
            </a:r>
            <a:endParaRPr lang="en-US" dirty="0">
              <a:solidFill>
                <a:srgbClr val="702F14"/>
              </a:solidFill>
            </a:endParaRPr>
          </a:p>
        </p:txBody>
      </p:sp>
      <p:sp>
        <p:nvSpPr>
          <p:cNvPr id="3" name="Text Placeholder 2"/>
          <p:cNvSpPr>
            <a:spLocks noGrp="1"/>
          </p:cNvSpPr>
          <p:nvPr>
            <p:ph type="body" idx="1"/>
          </p:nvPr>
        </p:nvSpPr>
        <p:spPr>
          <a:xfrm>
            <a:off x="2408497" y="3445046"/>
            <a:ext cx="7398020" cy="1500187"/>
          </a:xfrm>
        </p:spPr>
        <p:txBody>
          <a:bodyPr>
            <a:noAutofit/>
          </a:bodyPr>
          <a:lstStyle/>
          <a:p>
            <a:pPr marL="342900" indent="-342900">
              <a:buFont typeface="Arial" charset="0"/>
              <a:buChar char="•"/>
            </a:pPr>
            <a:r>
              <a:rPr lang="en-US" sz="3600" dirty="0" smtClean="0">
                <a:solidFill>
                  <a:srgbClr val="9B3E1E"/>
                </a:solidFill>
              </a:rPr>
              <a:t>We are here for you</a:t>
            </a:r>
          </a:p>
          <a:p>
            <a:pPr marL="342900" indent="-342900">
              <a:buFont typeface="Arial" charset="0"/>
              <a:buChar char="•"/>
            </a:pPr>
            <a:r>
              <a:rPr lang="en-US" sz="3600" dirty="0" smtClean="0">
                <a:solidFill>
                  <a:srgbClr val="9B3E1E"/>
                </a:solidFill>
              </a:rPr>
              <a:t>Every question is important</a:t>
            </a:r>
          </a:p>
          <a:p>
            <a:pPr marL="342900" indent="-342900">
              <a:buFont typeface="Arial" charset="0"/>
              <a:buChar char="•"/>
            </a:pPr>
            <a:r>
              <a:rPr lang="en-US" sz="3600" dirty="0" smtClean="0">
                <a:solidFill>
                  <a:srgbClr val="9B3E1E"/>
                </a:solidFill>
              </a:rPr>
              <a:t>Help each other</a:t>
            </a:r>
          </a:p>
          <a:p>
            <a:pPr marL="342900" indent="-342900">
              <a:buFont typeface="Arial" charset="0"/>
              <a:buChar char="•"/>
            </a:pPr>
            <a:r>
              <a:rPr lang="en-US" sz="3600" dirty="0" smtClean="0">
                <a:solidFill>
                  <a:srgbClr val="9B3E1E"/>
                </a:solidFill>
              </a:rPr>
              <a:t>Have fun</a:t>
            </a:r>
          </a:p>
        </p:txBody>
      </p:sp>
    </p:spTree>
    <p:extLst>
      <p:ext uri="{BB962C8B-B14F-4D97-AF65-F5344CB8AC3E}">
        <p14:creationId xmlns:p14="http://schemas.microsoft.com/office/powerpoint/2010/main" val="17326468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6600" b="1" dirty="0" smtClean="0">
                <a:solidFill>
                  <a:srgbClr val="9B3E1E"/>
                </a:solidFill>
                <a:latin typeface="+mn-lt"/>
              </a:rPr>
              <a:t>Let’s Develop it!</a:t>
            </a:r>
            <a:endParaRPr lang="en-US" sz="6600" b="1" dirty="0">
              <a:solidFill>
                <a:srgbClr val="9B3E1E"/>
              </a:solidFill>
              <a:latin typeface="+mn-lt"/>
            </a:endParaRPr>
          </a:p>
        </p:txBody>
      </p:sp>
      <p:sp>
        <p:nvSpPr>
          <p:cNvPr id="7" name="Content Placeholder 6"/>
          <p:cNvSpPr>
            <a:spLocks noGrp="1"/>
          </p:cNvSpPr>
          <p:nvPr>
            <p:ph idx="1"/>
          </p:nvPr>
        </p:nvSpPr>
        <p:spPr>
          <a:xfrm>
            <a:off x="838200" y="1667934"/>
            <a:ext cx="10515600" cy="4351338"/>
          </a:xfrm>
        </p:spPr>
        <p:txBody>
          <a:bodyPr/>
          <a:lstStyle/>
          <a:p>
            <a:r>
              <a:rPr lang="en-US" sz="3600" dirty="0" smtClean="0">
                <a:solidFill>
                  <a:srgbClr val="9B3E1E"/>
                </a:solidFill>
              </a:rPr>
              <a:t>Insert two rows into the new account table</a:t>
            </a:r>
          </a:p>
          <a:p>
            <a:endParaRPr lang="en-US" dirty="0"/>
          </a:p>
        </p:txBody>
      </p:sp>
      <p:sp>
        <p:nvSpPr>
          <p:cNvPr id="8" name="Vertical Text Placeholder 2"/>
          <p:cNvSpPr txBox="1">
            <a:spLocks/>
          </p:cNvSpPr>
          <p:nvPr/>
        </p:nvSpPr>
        <p:spPr>
          <a:xfrm>
            <a:off x="1007533" y="2502960"/>
            <a:ext cx="10515600" cy="3034241"/>
          </a:xfrm>
          <a:prstGeom prst="rect">
            <a:avLst/>
          </a:prstGeom>
          <a:solidFill>
            <a:schemeClr val="bg1"/>
          </a:solidFill>
          <a:ln>
            <a:solidFill>
              <a:srgbClr val="9B3E1E"/>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smtClean="0"/>
              <a:t>﻿</a:t>
            </a:r>
            <a:r>
              <a:rPr lang="en-US" sz="4400" dirty="0" smtClean="0">
                <a:solidFill>
                  <a:srgbClr val="0000FF"/>
                </a:solidFill>
              </a:rPr>
              <a:t>﻿</a:t>
            </a:r>
            <a:r>
              <a:rPr lang="en-US" sz="3600" dirty="0">
                <a:solidFill>
                  <a:srgbClr val="0000FF"/>
                </a:solidFill>
              </a:rPr>
              <a:t>INSERT INTO </a:t>
            </a:r>
            <a:r>
              <a:rPr lang="en-US" sz="3600" dirty="0"/>
              <a:t>table(column1, column2, …)</a:t>
            </a:r>
          </a:p>
          <a:p>
            <a:pPr marL="0" indent="0">
              <a:buNone/>
            </a:pPr>
            <a:r>
              <a:rPr lang="en-US" sz="3600" dirty="0">
                <a:solidFill>
                  <a:srgbClr val="0000FF"/>
                </a:solidFill>
              </a:rPr>
              <a:t>VALUES</a:t>
            </a:r>
          </a:p>
          <a:p>
            <a:pPr marL="0" indent="0">
              <a:buNone/>
            </a:pPr>
            <a:r>
              <a:rPr lang="en-US" sz="3600" dirty="0"/>
              <a:t> (value1, value2, …</a:t>
            </a:r>
            <a:r>
              <a:rPr lang="en-US" sz="3600" dirty="0" smtClean="0"/>
              <a:t>),</a:t>
            </a:r>
          </a:p>
          <a:p>
            <a:pPr marL="0" indent="0">
              <a:buNone/>
            </a:pPr>
            <a:r>
              <a:rPr lang="en-US" sz="3600" dirty="0"/>
              <a:t> </a:t>
            </a:r>
            <a:r>
              <a:rPr lang="en-US" sz="3600" dirty="0" smtClean="0"/>
              <a:t>(value1, value2, ...);</a:t>
            </a:r>
            <a:endParaRPr lang="en-US" sz="3600" dirty="0"/>
          </a:p>
        </p:txBody>
      </p:sp>
    </p:spTree>
    <p:extLst>
      <p:ext uri="{BB962C8B-B14F-4D97-AF65-F5344CB8AC3E}">
        <p14:creationId xmlns:p14="http://schemas.microsoft.com/office/powerpoint/2010/main" val="13666777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6600" b="1" dirty="0" smtClean="0">
                <a:solidFill>
                  <a:srgbClr val="9B3E1E"/>
                </a:solidFill>
                <a:latin typeface="+mn-lt"/>
              </a:rPr>
              <a:t>Updating Records</a:t>
            </a:r>
            <a:endParaRPr lang="en-US" sz="6600" b="1" dirty="0">
              <a:solidFill>
                <a:srgbClr val="9B3E1E"/>
              </a:solidFill>
              <a:latin typeface="+mn-lt"/>
            </a:endParaRPr>
          </a:p>
        </p:txBody>
      </p:sp>
      <p:sp>
        <p:nvSpPr>
          <p:cNvPr id="7" name="Content Placeholder 6"/>
          <p:cNvSpPr>
            <a:spLocks noGrp="1"/>
          </p:cNvSpPr>
          <p:nvPr>
            <p:ph idx="1"/>
          </p:nvPr>
        </p:nvSpPr>
        <p:spPr>
          <a:xfrm>
            <a:off x="838200" y="1667934"/>
            <a:ext cx="10515600" cy="4351338"/>
          </a:xfrm>
        </p:spPr>
        <p:txBody>
          <a:bodyPr/>
          <a:lstStyle/>
          <a:p>
            <a:pPr marL="0" indent="0" fontAlgn="base">
              <a:buNone/>
            </a:pPr>
            <a:r>
              <a:rPr lang="en-US" sz="3600" dirty="0" smtClean="0">
                <a:solidFill>
                  <a:srgbClr val="9B3E1E"/>
                </a:solidFill>
              </a:rPr>
              <a:t>The </a:t>
            </a:r>
            <a:r>
              <a:rPr lang="en-US" sz="3600" dirty="0">
                <a:solidFill>
                  <a:srgbClr val="9B3E1E"/>
                </a:solidFill>
              </a:rPr>
              <a:t>UPDATE statement is used to change the value of columns in selected rows of a table</a:t>
            </a:r>
            <a:r>
              <a:rPr lang="en-US" sz="3600" dirty="0" smtClean="0">
                <a:solidFill>
                  <a:srgbClr val="9B3E1E"/>
                </a:solidFill>
              </a:rPr>
              <a:t>.</a:t>
            </a:r>
          </a:p>
          <a:p>
            <a:pPr fontAlgn="base"/>
            <a:endParaRPr lang="en-US" sz="3600" dirty="0">
              <a:solidFill>
                <a:srgbClr val="9B3E1E"/>
              </a:solidFill>
            </a:endParaRPr>
          </a:p>
          <a:p>
            <a:pPr fontAlgn="base"/>
            <a:endParaRPr lang="en-US" sz="3600" dirty="0">
              <a:solidFill>
                <a:srgbClr val="9B3E1E"/>
              </a:solidFill>
            </a:endParaRPr>
          </a:p>
        </p:txBody>
      </p:sp>
      <p:sp>
        <p:nvSpPr>
          <p:cNvPr id="6" name="Vertical Text Placeholder 2"/>
          <p:cNvSpPr txBox="1">
            <a:spLocks/>
          </p:cNvSpPr>
          <p:nvPr/>
        </p:nvSpPr>
        <p:spPr>
          <a:xfrm>
            <a:off x="1007533" y="2846392"/>
            <a:ext cx="10515600" cy="2673876"/>
          </a:xfrm>
          <a:prstGeom prst="rect">
            <a:avLst/>
          </a:prstGeom>
          <a:solidFill>
            <a:schemeClr val="bg1"/>
          </a:solidFill>
          <a:ln>
            <a:solidFill>
              <a:srgbClr val="9B3E1E"/>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smtClean="0"/>
              <a:t>﻿</a:t>
            </a:r>
            <a:r>
              <a:rPr lang="en-US" sz="4400" dirty="0" smtClean="0">
                <a:solidFill>
                  <a:srgbClr val="0000FF"/>
                </a:solidFill>
              </a:rPr>
              <a:t>﻿</a:t>
            </a:r>
            <a:r>
              <a:rPr lang="en-US" sz="3900" dirty="0">
                <a:solidFill>
                  <a:srgbClr val="0000FF"/>
                </a:solidFill>
              </a:rPr>
              <a:t>UPDATE</a:t>
            </a:r>
            <a:r>
              <a:rPr lang="en-US" sz="3900" dirty="0"/>
              <a:t> table</a:t>
            </a:r>
          </a:p>
          <a:p>
            <a:pPr marL="0" indent="0">
              <a:buNone/>
            </a:pPr>
            <a:r>
              <a:rPr lang="en-US" sz="3900" dirty="0">
                <a:solidFill>
                  <a:srgbClr val="0000FF"/>
                </a:solidFill>
              </a:rPr>
              <a:t>SET </a:t>
            </a:r>
            <a:r>
              <a:rPr lang="en-US" sz="3900" dirty="0"/>
              <a:t>column1 = value1,</a:t>
            </a:r>
          </a:p>
          <a:p>
            <a:pPr marL="0" indent="0">
              <a:buNone/>
            </a:pPr>
            <a:r>
              <a:rPr lang="en-US" sz="3900" dirty="0"/>
              <a:t>    column2 = value2 ,...</a:t>
            </a:r>
          </a:p>
          <a:p>
            <a:pPr marL="0" indent="0">
              <a:buNone/>
            </a:pPr>
            <a:r>
              <a:rPr lang="en-US" sz="3900" dirty="0" smtClean="0">
                <a:solidFill>
                  <a:srgbClr val="0000FF"/>
                </a:solidFill>
              </a:rPr>
              <a:t>WHERE</a:t>
            </a:r>
            <a:r>
              <a:rPr lang="en-US" sz="3900" dirty="0" smtClean="0"/>
              <a:t> condition</a:t>
            </a:r>
            <a:r>
              <a:rPr lang="en-US" sz="3900" dirty="0"/>
              <a:t>;</a:t>
            </a:r>
          </a:p>
          <a:p>
            <a:pPr marL="0" indent="0">
              <a:buNone/>
            </a:pPr>
            <a:r>
              <a:rPr lang="en-US" sz="3900" dirty="0"/>
              <a:t> </a:t>
            </a:r>
          </a:p>
        </p:txBody>
      </p:sp>
    </p:spTree>
    <p:extLst>
      <p:ext uri="{BB962C8B-B14F-4D97-AF65-F5344CB8AC3E}">
        <p14:creationId xmlns:p14="http://schemas.microsoft.com/office/powerpoint/2010/main" val="15377792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6600" b="1" dirty="0" smtClean="0">
                <a:solidFill>
                  <a:srgbClr val="9B3E1E"/>
                </a:solidFill>
                <a:latin typeface="+mn-lt"/>
              </a:rPr>
              <a:t>Updating Records</a:t>
            </a:r>
            <a:endParaRPr lang="en-US" sz="6600" b="1" dirty="0">
              <a:solidFill>
                <a:srgbClr val="9B3E1E"/>
              </a:solidFill>
              <a:latin typeface="+mn-lt"/>
            </a:endParaRPr>
          </a:p>
        </p:txBody>
      </p:sp>
      <p:sp>
        <p:nvSpPr>
          <p:cNvPr id="7" name="Content Placeholder 6"/>
          <p:cNvSpPr>
            <a:spLocks noGrp="1"/>
          </p:cNvSpPr>
          <p:nvPr>
            <p:ph idx="1"/>
          </p:nvPr>
        </p:nvSpPr>
        <p:spPr>
          <a:xfrm>
            <a:off x="838200" y="1667934"/>
            <a:ext cx="10515600" cy="4351338"/>
          </a:xfrm>
        </p:spPr>
        <p:txBody>
          <a:bodyPr/>
          <a:lstStyle/>
          <a:p>
            <a:pPr marL="0" indent="0" fontAlgn="base">
              <a:buNone/>
            </a:pPr>
            <a:r>
              <a:rPr lang="en-US" sz="3600" dirty="0" smtClean="0">
                <a:solidFill>
                  <a:srgbClr val="9B3E1E"/>
                </a:solidFill>
              </a:rPr>
              <a:t>Say </a:t>
            </a:r>
            <a:r>
              <a:rPr lang="en-US" sz="3600" dirty="0">
                <a:solidFill>
                  <a:srgbClr val="9B3E1E"/>
                </a:solidFill>
              </a:rPr>
              <a:t>we want to change </a:t>
            </a:r>
            <a:r>
              <a:rPr lang="en-US" sz="3600" dirty="0" smtClean="0">
                <a:solidFill>
                  <a:srgbClr val="9B3E1E"/>
                </a:solidFill>
              </a:rPr>
              <a:t>the </a:t>
            </a:r>
            <a:r>
              <a:rPr lang="en-US" sz="3600" dirty="0" smtClean="0">
                <a:solidFill>
                  <a:srgbClr val="9B3E1E"/>
                </a:solidFill>
              </a:rPr>
              <a:t>price </a:t>
            </a:r>
            <a:r>
              <a:rPr lang="en-US" sz="3600" dirty="0" smtClean="0">
                <a:solidFill>
                  <a:srgbClr val="9B3E1E"/>
                </a:solidFill>
              </a:rPr>
              <a:t>for one of the </a:t>
            </a:r>
            <a:r>
              <a:rPr lang="en-US" sz="3600" dirty="0" smtClean="0">
                <a:solidFill>
                  <a:srgbClr val="9B3E1E"/>
                </a:solidFill>
              </a:rPr>
              <a:t>products </a:t>
            </a:r>
            <a:r>
              <a:rPr lang="en-US" sz="3600" dirty="0" smtClean="0">
                <a:solidFill>
                  <a:srgbClr val="9B3E1E"/>
                </a:solidFill>
              </a:rPr>
              <a:t>in the </a:t>
            </a:r>
            <a:r>
              <a:rPr lang="en-US" sz="3600" dirty="0">
                <a:solidFill>
                  <a:srgbClr val="9B3E1E"/>
                </a:solidFill>
              </a:rPr>
              <a:t>P</a:t>
            </a:r>
            <a:r>
              <a:rPr lang="en-US" sz="3600" dirty="0" smtClean="0">
                <a:solidFill>
                  <a:srgbClr val="9B3E1E"/>
                </a:solidFill>
              </a:rPr>
              <a:t>roducts </a:t>
            </a:r>
            <a:r>
              <a:rPr lang="en-US" sz="3600" dirty="0" smtClean="0">
                <a:solidFill>
                  <a:srgbClr val="9B3E1E"/>
                </a:solidFill>
              </a:rPr>
              <a:t>table</a:t>
            </a:r>
            <a:r>
              <a:rPr lang="en-US" sz="3600" dirty="0">
                <a:solidFill>
                  <a:srgbClr val="9B3E1E"/>
                </a:solidFill>
              </a:rPr>
              <a:t>.</a:t>
            </a:r>
          </a:p>
          <a:p>
            <a:endParaRPr lang="en-US" sz="3600" dirty="0" smtClean="0">
              <a:solidFill>
                <a:srgbClr val="9B3E1E"/>
              </a:solidFill>
            </a:endParaRPr>
          </a:p>
          <a:p>
            <a:endParaRPr lang="en-US" dirty="0"/>
          </a:p>
        </p:txBody>
      </p:sp>
      <p:sp>
        <p:nvSpPr>
          <p:cNvPr id="6" name="Vertical Text Placeholder 2"/>
          <p:cNvSpPr txBox="1">
            <a:spLocks/>
          </p:cNvSpPr>
          <p:nvPr/>
        </p:nvSpPr>
        <p:spPr>
          <a:xfrm>
            <a:off x="1007533" y="2846392"/>
            <a:ext cx="10515600" cy="2673876"/>
          </a:xfrm>
          <a:prstGeom prst="rect">
            <a:avLst/>
          </a:prstGeom>
          <a:solidFill>
            <a:schemeClr val="bg1"/>
          </a:solidFill>
          <a:ln>
            <a:solidFill>
              <a:srgbClr val="9B3E1E"/>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smtClean="0"/>
              <a:t>﻿</a:t>
            </a:r>
            <a:r>
              <a:rPr lang="en-US" sz="4400" dirty="0" smtClean="0">
                <a:solidFill>
                  <a:srgbClr val="0000FF"/>
                </a:solidFill>
              </a:rPr>
              <a:t>﻿</a:t>
            </a:r>
            <a:r>
              <a:rPr lang="en-US" sz="3900" dirty="0">
                <a:solidFill>
                  <a:srgbClr val="0000FF"/>
                </a:solidFill>
              </a:rPr>
              <a:t>UPDATE</a:t>
            </a:r>
            <a:r>
              <a:rPr lang="en-US" sz="3900" dirty="0"/>
              <a:t> </a:t>
            </a:r>
            <a:r>
              <a:rPr lang="en-US" sz="3900" dirty="0" smtClean="0"/>
              <a:t>products</a:t>
            </a:r>
            <a:endParaRPr lang="en-US" sz="3900" dirty="0"/>
          </a:p>
          <a:p>
            <a:pPr marL="0" indent="0">
              <a:buNone/>
            </a:pPr>
            <a:r>
              <a:rPr lang="en-US" sz="3900" dirty="0">
                <a:solidFill>
                  <a:srgbClr val="0000FF"/>
                </a:solidFill>
              </a:rPr>
              <a:t>SET </a:t>
            </a:r>
            <a:r>
              <a:rPr lang="en-US" sz="3900" dirty="0" smtClean="0"/>
              <a:t>price </a:t>
            </a:r>
            <a:r>
              <a:rPr lang="en-US" sz="3900" dirty="0" smtClean="0"/>
              <a:t>= </a:t>
            </a:r>
            <a:r>
              <a:rPr lang="en-US" sz="3900" dirty="0" smtClean="0"/>
              <a:t>24.00,</a:t>
            </a:r>
            <a:endParaRPr lang="en-US" sz="3900" dirty="0"/>
          </a:p>
          <a:p>
            <a:pPr marL="0" indent="0">
              <a:buNone/>
            </a:pPr>
            <a:r>
              <a:rPr lang="en-US" sz="3900" dirty="0" smtClean="0"/>
              <a:t>grams = 72.3,</a:t>
            </a:r>
            <a:endParaRPr lang="en-US" sz="3900" dirty="0"/>
          </a:p>
          <a:p>
            <a:pPr marL="0" indent="0">
              <a:buNone/>
            </a:pPr>
            <a:r>
              <a:rPr lang="en-US" sz="3900" dirty="0" smtClean="0">
                <a:solidFill>
                  <a:srgbClr val="0000FF"/>
                </a:solidFill>
              </a:rPr>
              <a:t>WHERE</a:t>
            </a:r>
            <a:r>
              <a:rPr lang="en-US" sz="3900" dirty="0" smtClean="0"/>
              <a:t> </a:t>
            </a:r>
            <a:r>
              <a:rPr lang="en-US" sz="3900" dirty="0" err="1" smtClean="0"/>
              <a:t>product_id</a:t>
            </a:r>
            <a:r>
              <a:rPr lang="en-US" sz="3900" dirty="0" smtClean="0"/>
              <a:t>= </a:t>
            </a:r>
            <a:r>
              <a:rPr lang="en-US" sz="3900" dirty="0"/>
              <a:t>6</a:t>
            </a:r>
            <a:r>
              <a:rPr lang="en-US" sz="3900" dirty="0" smtClean="0"/>
              <a:t>;</a:t>
            </a:r>
            <a:endParaRPr lang="en-US" sz="3900" dirty="0"/>
          </a:p>
          <a:p>
            <a:pPr marL="0" indent="0">
              <a:buNone/>
            </a:pPr>
            <a:r>
              <a:rPr lang="en-US" sz="3900" dirty="0"/>
              <a:t> </a:t>
            </a:r>
          </a:p>
        </p:txBody>
      </p:sp>
    </p:spTree>
    <p:extLst>
      <p:ext uri="{BB962C8B-B14F-4D97-AF65-F5344CB8AC3E}">
        <p14:creationId xmlns:p14="http://schemas.microsoft.com/office/powerpoint/2010/main" val="35092501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6600" b="1" dirty="0" smtClean="0">
                <a:solidFill>
                  <a:srgbClr val="9B3E1E"/>
                </a:solidFill>
                <a:latin typeface="+mn-lt"/>
              </a:rPr>
              <a:t>Let’s Develop It!</a:t>
            </a:r>
            <a:endParaRPr lang="en-US" sz="6600" b="1" dirty="0">
              <a:solidFill>
                <a:srgbClr val="9B3E1E"/>
              </a:solidFill>
              <a:latin typeface="+mn-lt"/>
            </a:endParaRPr>
          </a:p>
        </p:txBody>
      </p:sp>
      <p:sp>
        <p:nvSpPr>
          <p:cNvPr id="7" name="Content Placeholder 6"/>
          <p:cNvSpPr>
            <a:spLocks noGrp="1"/>
          </p:cNvSpPr>
          <p:nvPr>
            <p:ph idx="1"/>
          </p:nvPr>
        </p:nvSpPr>
        <p:spPr>
          <a:xfrm>
            <a:off x="838200" y="1667934"/>
            <a:ext cx="10515600" cy="4351338"/>
          </a:xfrm>
        </p:spPr>
        <p:txBody>
          <a:bodyPr/>
          <a:lstStyle/>
          <a:p>
            <a:pPr marL="0" indent="0" fontAlgn="base">
              <a:buNone/>
            </a:pPr>
            <a:r>
              <a:rPr lang="en-US" sz="3600" dirty="0" smtClean="0">
                <a:solidFill>
                  <a:srgbClr val="9B3E1E"/>
                </a:solidFill>
              </a:rPr>
              <a:t>Update </a:t>
            </a:r>
            <a:r>
              <a:rPr lang="en-US" sz="3600" dirty="0" smtClean="0">
                <a:solidFill>
                  <a:srgbClr val="9B3E1E"/>
                </a:solidFill>
              </a:rPr>
              <a:t>the orders table </a:t>
            </a:r>
            <a:r>
              <a:rPr lang="en-US" sz="3600" dirty="0" smtClean="0">
                <a:solidFill>
                  <a:srgbClr val="9B3E1E"/>
                </a:solidFill>
              </a:rPr>
              <a:t>so that for </a:t>
            </a:r>
            <a:r>
              <a:rPr lang="en-US" sz="3600" dirty="0" smtClean="0">
                <a:solidFill>
                  <a:srgbClr val="9B3E1E"/>
                </a:solidFill>
              </a:rPr>
              <a:t>orders </a:t>
            </a:r>
            <a:r>
              <a:rPr lang="en-US" sz="3600" dirty="0" smtClean="0">
                <a:solidFill>
                  <a:srgbClr val="9B3E1E"/>
                </a:solidFill>
              </a:rPr>
              <a:t>where the </a:t>
            </a:r>
            <a:r>
              <a:rPr lang="en-US" sz="3600" dirty="0" smtClean="0">
                <a:solidFill>
                  <a:srgbClr val="9B3E1E"/>
                </a:solidFill>
              </a:rPr>
              <a:t>status </a:t>
            </a:r>
            <a:r>
              <a:rPr lang="en-US" sz="3600" dirty="0" smtClean="0">
                <a:solidFill>
                  <a:srgbClr val="9B3E1E"/>
                </a:solidFill>
              </a:rPr>
              <a:t>is </a:t>
            </a:r>
            <a:r>
              <a:rPr lang="en-US" sz="3600" dirty="0" smtClean="0">
                <a:solidFill>
                  <a:srgbClr val="9B3E1E"/>
                </a:solidFill>
              </a:rPr>
              <a:t>ready to ship it becomes out for delivery</a:t>
            </a:r>
            <a:endParaRPr lang="en-US" sz="3600" dirty="0">
              <a:solidFill>
                <a:srgbClr val="9B3E1E"/>
              </a:solidFill>
            </a:endParaRPr>
          </a:p>
          <a:p>
            <a:endParaRPr lang="en-US" sz="3600" dirty="0" smtClean="0">
              <a:solidFill>
                <a:srgbClr val="9B3E1E"/>
              </a:solidFill>
            </a:endParaRPr>
          </a:p>
          <a:p>
            <a:endParaRPr lang="en-US" dirty="0"/>
          </a:p>
        </p:txBody>
      </p:sp>
    </p:spTree>
    <p:extLst>
      <p:ext uri="{BB962C8B-B14F-4D97-AF65-F5344CB8AC3E}">
        <p14:creationId xmlns:p14="http://schemas.microsoft.com/office/powerpoint/2010/main" val="129571955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p:txBody>
          <a:bodyPr>
            <a:normAutofit/>
          </a:bodyPr>
          <a:lstStyle/>
          <a:p>
            <a:r>
              <a:rPr lang="en-US" sz="6600" b="1" dirty="0" smtClean="0">
                <a:solidFill>
                  <a:srgbClr val="9B3E1E"/>
                </a:solidFill>
                <a:latin typeface="+mn-lt"/>
              </a:rPr>
              <a:t>Solution</a:t>
            </a:r>
            <a:endParaRPr lang="en-US" sz="6600" b="1" dirty="0">
              <a:solidFill>
                <a:srgbClr val="9B3E1E"/>
              </a:solidFill>
              <a:latin typeface="+mn-lt"/>
            </a:endParaRPr>
          </a:p>
        </p:txBody>
      </p:sp>
      <p:sp>
        <p:nvSpPr>
          <p:cNvPr id="7" name="Content Placeholder 6"/>
          <p:cNvSpPr>
            <a:spLocks noGrp="1"/>
          </p:cNvSpPr>
          <p:nvPr>
            <p:ph idx="1"/>
          </p:nvPr>
        </p:nvSpPr>
        <p:spPr>
          <a:xfrm>
            <a:off x="838200" y="1667934"/>
            <a:ext cx="10515600" cy="4351338"/>
          </a:xfrm>
        </p:spPr>
        <p:txBody>
          <a:bodyPr/>
          <a:lstStyle/>
          <a:p>
            <a:pPr marL="0" indent="0" fontAlgn="base">
              <a:buNone/>
            </a:pPr>
            <a:r>
              <a:rPr lang="en-US" sz="3600" dirty="0">
                <a:solidFill>
                  <a:srgbClr val="9B3E1E"/>
                </a:solidFill>
              </a:rPr>
              <a:t>Update the orders table so that for orders where the status is ready to ship it becomes out for delivery</a:t>
            </a:r>
          </a:p>
          <a:p>
            <a:pPr marL="0" indent="0">
              <a:buNone/>
            </a:pPr>
            <a:endParaRPr lang="en-US" sz="3600" dirty="0" smtClean="0">
              <a:solidFill>
                <a:srgbClr val="9B3E1E"/>
              </a:solidFill>
            </a:endParaRPr>
          </a:p>
          <a:p>
            <a:endParaRPr lang="en-US" dirty="0"/>
          </a:p>
        </p:txBody>
      </p:sp>
      <p:sp>
        <p:nvSpPr>
          <p:cNvPr id="6" name="Vertical Text Placeholder 2"/>
          <p:cNvSpPr txBox="1">
            <a:spLocks/>
          </p:cNvSpPr>
          <p:nvPr/>
        </p:nvSpPr>
        <p:spPr>
          <a:xfrm>
            <a:off x="838200" y="3394084"/>
            <a:ext cx="10515600" cy="2419875"/>
          </a:xfrm>
          <a:prstGeom prst="rect">
            <a:avLst/>
          </a:prstGeom>
          <a:solidFill>
            <a:schemeClr val="bg1"/>
          </a:solidFill>
          <a:ln>
            <a:solidFill>
              <a:srgbClr val="9B3E1E"/>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smtClean="0"/>
              <a:t>﻿</a:t>
            </a:r>
            <a:r>
              <a:rPr lang="en-US" sz="4400" dirty="0" smtClean="0">
                <a:solidFill>
                  <a:srgbClr val="0000FF"/>
                </a:solidFill>
              </a:rPr>
              <a:t>﻿</a:t>
            </a:r>
            <a:r>
              <a:rPr lang="en-US" sz="3900" dirty="0">
                <a:solidFill>
                  <a:srgbClr val="0000FF"/>
                </a:solidFill>
              </a:rPr>
              <a:t>﻿UPDATE </a:t>
            </a:r>
            <a:r>
              <a:rPr lang="en-US" sz="3900" dirty="0" smtClean="0"/>
              <a:t>orders</a:t>
            </a:r>
            <a:r>
              <a:rPr lang="en-US" sz="3900" dirty="0"/>
              <a:t>	</a:t>
            </a:r>
            <a:endParaRPr lang="en-US" sz="3900" dirty="0" smtClean="0"/>
          </a:p>
          <a:p>
            <a:pPr marL="0" indent="0">
              <a:buNone/>
            </a:pPr>
            <a:r>
              <a:rPr lang="en-US" sz="3900" dirty="0" smtClean="0">
                <a:solidFill>
                  <a:srgbClr val="0000FF"/>
                </a:solidFill>
              </a:rPr>
              <a:t>SET </a:t>
            </a:r>
            <a:r>
              <a:rPr lang="en-US" sz="3900" dirty="0" smtClean="0">
                <a:solidFill>
                  <a:srgbClr val="000000"/>
                </a:solidFill>
              </a:rPr>
              <a:t>status </a:t>
            </a:r>
            <a:r>
              <a:rPr lang="en-US" sz="3900" dirty="0">
                <a:solidFill>
                  <a:srgbClr val="000000"/>
                </a:solidFill>
              </a:rPr>
              <a:t>= </a:t>
            </a:r>
            <a:r>
              <a:rPr lang="en-US" sz="3900" dirty="0" smtClean="0">
                <a:solidFill>
                  <a:srgbClr val="000000"/>
                </a:solidFill>
              </a:rPr>
              <a:t>“out for delivery”</a:t>
            </a:r>
            <a:r>
              <a:rPr lang="en-US" sz="3900" dirty="0">
                <a:solidFill>
                  <a:srgbClr val="000000"/>
                </a:solidFill>
              </a:rPr>
              <a:t>	</a:t>
            </a:r>
            <a:endParaRPr lang="en-US" sz="3900" dirty="0" smtClean="0">
              <a:solidFill>
                <a:srgbClr val="000000"/>
              </a:solidFill>
            </a:endParaRPr>
          </a:p>
          <a:p>
            <a:pPr marL="0" indent="0">
              <a:buNone/>
            </a:pPr>
            <a:r>
              <a:rPr lang="en-US" sz="3900" dirty="0" smtClean="0">
                <a:solidFill>
                  <a:srgbClr val="0000FF"/>
                </a:solidFill>
              </a:rPr>
              <a:t>WHERE </a:t>
            </a:r>
            <a:r>
              <a:rPr lang="en-US" sz="3900" dirty="0" smtClean="0">
                <a:solidFill>
                  <a:srgbClr val="000000"/>
                </a:solidFill>
              </a:rPr>
              <a:t>status </a:t>
            </a:r>
            <a:r>
              <a:rPr lang="en-US" sz="3900" dirty="0">
                <a:solidFill>
                  <a:srgbClr val="000000"/>
                </a:solidFill>
              </a:rPr>
              <a:t>= </a:t>
            </a:r>
            <a:r>
              <a:rPr lang="en-US" sz="3900" dirty="0" smtClean="0">
                <a:solidFill>
                  <a:srgbClr val="000000"/>
                </a:solidFill>
              </a:rPr>
              <a:t>“ready to ship”;</a:t>
            </a:r>
            <a:endParaRPr lang="en-US" sz="3900" dirty="0">
              <a:solidFill>
                <a:srgbClr val="000000"/>
              </a:solidFill>
            </a:endParaRPr>
          </a:p>
        </p:txBody>
      </p:sp>
    </p:spTree>
    <p:extLst>
      <p:ext uri="{BB962C8B-B14F-4D97-AF65-F5344CB8AC3E}">
        <p14:creationId xmlns:p14="http://schemas.microsoft.com/office/powerpoint/2010/main" val="34669938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43391"/>
            <a:ext cx="10515600" cy="1325563"/>
          </a:xfrm>
        </p:spPr>
        <p:txBody>
          <a:bodyPr>
            <a:normAutofit/>
          </a:bodyPr>
          <a:lstStyle/>
          <a:p>
            <a:r>
              <a:rPr lang="en-US" sz="6600" b="1" dirty="0" smtClean="0">
                <a:solidFill>
                  <a:srgbClr val="9B3E1E"/>
                </a:solidFill>
                <a:latin typeface="+mn-lt"/>
              </a:rPr>
              <a:t>Delete Syntax</a:t>
            </a:r>
            <a:endParaRPr lang="en-US" sz="6600" b="1" dirty="0">
              <a:solidFill>
                <a:srgbClr val="9B3E1E"/>
              </a:solidFill>
              <a:latin typeface="+mn-lt"/>
            </a:endParaRPr>
          </a:p>
        </p:txBody>
      </p:sp>
      <p:sp>
        <p:nvSpPr>
          <p:cNvPr id="3" name="Vertical Text Placeholder 2"/>
          <p:cNvSpPr>
            <a:spLocks noGrp="1"/>
          </p:cNvSpPr>
          <p:nvPr>
            <p:ph type="body" orient="vert" idx="1"/>
          </p:nvPr>
        </p:nvSpPr>
        <p:spPr>
          <a:xfrm>
            <a:off x="838200" y="2078331"/>
            <a:ext cx="10515600" cy="2866205"/>
          </a:xfrm>
          <a:solidFill>
            <a:schemeClr val="bg1"/>
          </a:solidFill>
          <a:ln>
            <a:solidFill>
              <a:srgbClr val="9B3E1E"/>
            </a:solidFill>
          </a:ln>
        </p:spPr>
        <p:txBody>
          <a:bodyPr vert="horz">
            <a:normAutofit/>
          </a:bodyPr>
          <a:lstStyle/>
          <a:p>
            <a:pPr marL="0" indent="0">
              <a:buNone/>
            </a:pPr>
            <a:r>
              <a:rPr lang="en-US" sz="4400" dirty="0"/>
              <a:t>﻿</a:t>
            </a:r>
            <a:r>
              <a:rPr lang="en-US" sz="3900" dirty="0" smtClean="0">
                <a:solidFill>
                  <a:srgbClr val="0000FF"/>
                </a:solidFill>
              </a:rPr>
              <a:t>DELETE </a:t>
            </a:r>
            <a:r>
              <a:rPr lang="en-US" sz="3900" dirty="0">
                <a:solidFill>
                  <a:srgbClr val="0000FF"/>
                </a:solidFill>
              </a:rPr>
              <a:t>FROM </a:t>
            </a:r>
            <a:r>
              <a:rPr lang="en-US" sz="3900" dirty="0"/>
              <a:t>table</a:t>
            </a:r>
          </a:p>
          <a:p>
            <a:pPr marL="0" indent="0">
              <a:buNone/>
            </a:pPr>
            <a:r>
              <a:rPr lang="en-US" sz="3900" dirty="0">
                <a:solidFill>
                  <a:srgbClr val="0000FF"/>
                </a:solidFill>
              </a:rPr>
              <a:t>WHERE</a:t>
            </a:r>
            <a:r>
              <a:rPr lang="en-US" sz="3900" dirty="0"/>
              <a:t> condition</a:t>
            </a:r>
          </a:p>
          <a:p>
            <a:pPr marL="0" indent="0">
              <a:buNone/>
            </a:pPr>
            <a:r>
              <a:rPr lang="en-US" sz="3900" dirty="0">
                <a:solidFill>
                  <a:srgbClr val="0000FF"/>
                </a:solidFill>
              </a:rPr>
              <a:t>DELETE FROM </a:t>
            </a:r>
            <a:r>
              <a:rPr lang="en-US" sz="3900" dirty="0"/>
              <a:t>table</a:t>
            </a:r>
          </a:p>
          <a:p>
            <a:pPr marL="0" indent="0">
              <a:buNone/>
            </a:pPr>
            <a:r>
              <a:rPr lang="en-US" sz="3900" dirty="0">
                <a:solidFill>
                  <a:srgbClr val="0000FF"/>
                </a:solidFill>
              </a:rPr>
              <a:t>WHERE</a:t>
            </a:r>
            <a:r>
              <a:rPr lang="en-US" sz="3900" dirty="0"/>
              <a:t> </a:t>
            </a:r>
            <a:r>
              <a:rPr lang="en-US" sz="3900" dirty="0" smtClean="0"/>
              <a:t>condition</a:t>
            </a:r>
            <a:endParaRPr lang="en-US" sz="3900" dirty="0"/>
          </a:p>
          <a:p>
            <a:pPr marL="0" indent="0">
              <a:buNone/>
            </a:pPr>
            <a:endParaRPr lang="en-US" sz="5400" dirty="0"/>
          </a:p>
          <a:p>
            <a:pPr marL="0" indent="0">
              <a:buNone/>
            </a:pPr>
            <a:endParaRPr lang="en-US" sz="5100" dirty="0">
              <a:solidFill>
                <a:srgbClr val="000000"/>
              </a:solidFill>
            </a:endParaRPr>
          </a:p>
        </p:txBody>
      </p:sp>
      <p:sp>
        <p:nvSpPr>
          <p:cNvPr id="6" name="TextBox 5"/>
          <p:cNvSpPr txBox="1"/>
          <p:nvPr/>
        </p:nvSpPr>
        <p:spPr>
          <a:xfrm>
            <a:off x="838200" y="1250423"/>
            <a:ext cx="10642600" cy="861774"/>
          </a:xfrm>
          <a:prstGeom prst="rect">
            <a:avLst/>
          </a:prstGeom>
          <a:noFill/>
        </p:spPr>
        <p:txBody>
          <a:bodyPr wrap="square" rtlCol="0">
            <a:spAutoFit/>
          </a:bodyPr>
          <a:lstStyle/>
          <a:p>
            <a:r>
              <a:rPr lang="en-US" sz="3200" dirty="0" smtClean="0">
                <a:solidFill>
                  <a:srgbClr val="9B3E1E"/>
                </a:solidFill>
              </a:rPr>
              <a:t>The </a:t>
            </a:r>
            <a:r>
              <a:rPr lang="en-US" sz="3200" dirty="0">
                <a:solidFill>
                  <a:srgbClr val="9B3E1E"/>
                </a:solidFill>
              </a:rPr>
              <a:t>Delete statement is used to delete data from tables.</a:t>
            </a:r>
            <a:r>
              <a:rPr lang="en-US" dirty="0"/>
              <a:t> </a:t>
            </a:r>
            <a:endParaRPr lang="en-US" dirty="0">
              <a:solidFill>
                <a:srgbClr val="0000FF"/>
              </a:solidFill>
            </a:endParaRPr>
          </a:p>
          <a:p>
            <a:endParaRPr lang="en-US" dirty="0"/>
          </a:p>
        </p:txBody>
      </p:sp>
      <p:sp>
        <p:nvSpPr>
          <p:cNvPr id="7" name="TextBox 6"/>
          <p:cNvSpPr txBox="1"/>
          <p:nvPr/>
        </p:nvSpPr>
        <p:spPr>
          <a:xfrm>
            <a:off x="838200" y="4950598"/>
            <a:ext cx="11099800" cy="1354217"/>
          </a:xfrm>
          <a:prstGeom prst="rect">
            <a:avLst/>
          </a:prstGeom>
          <a:noFill/>
        </p:spPr>
        <p:txBody>
          <a:bodyPr wrap="square" rtlCol="0">
            <a:spAutoFit/>
          </a:bodyPr>
          <a:lstStyle/>
          <a:p>
            <a:r>
              <a:rPr lang="en-US" sz="3200" dirty="0" smtClean="0">
                <a:solidFill>
                  <a:srgbClr val="9B3E1E"/>
                </a:solidFill>
              </a:rPr>
              <a:t>Beware, this can be incredibly destructive!  Mind your WHERE clause!</a:t>
            </a:r>
            <a:r>
              <a:rPr lang="en-US" dirty="0"/>
              <a:t> </a:t>
            </a:r>
            <a:endParaRPr lang="en-US" dirty="0">
              <a:solidFill>
                <a:srgbClr val="0000FF"/>
              </a:solidFill>
            </a:endParaRPr>
          </a:p>
          <a:p>
            <a:endParaRPr lang="en-US" dirty="0"/>
          </a:p>
        </p:txBody>
      </p:sp>
    </p:spTree>
    <p:extLst>
      <p:ext uri="{BB962C8B-B14F-4D97-AF65-F5344CB8AC3E}">
        <p14:creationId xmlns:p14="http://schemas.microsoft.com/office/powerpoint/2010/main" val="15906977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43391"/>
            <a:ext cx="10515600" cy="1325563"/>
          </a:xfrm>
        </p:spPr>
        <p:txBody>
          <a:bodyPr>
            <a:normAutofit/>
          </a:bodyPr>
          <a:lstStyle/>
          <a:p>
            <a:r>
              <a:rPr lang="en-US" sz="6600" b="1" dirty="0" smtClean="0">
                <a:solidFill>
                  <a:srgbClr val="9B3E1E"/>
                </a:solidFill>
                <a:latin typeface="+mn-lt"/>
              </a:rPr>
              <a:t>Delete Syntax</a:t>
            </a:r>
            <a:endParaRPr lang="en-US" sz="6600" b="1" dirty="0">
              <a:solidFill>
                <a:srgbClr val="9B3E1E"/>
              </a:solidFill>
              <a:latin typeface="+mn-lt"/>
            </a:endParaRPr>
          </a:p>
        </p:txBody>
      </p:sp>
      <p:sp>
        <p:nvSpPr>
          <p:cNvPr id="3" name="Vertical Text Placeholder 2"/>
          <p:cNvSpPr>
            <a:spLocks noGrp="1"/>
          </p:cNvSpPr>
          <p:nvPr>
            <p:ph type="body" orient="vert" idx="1"/>
          </p:nvPr>
        </p:nvSpPr>
        <p:spPr>
          <a:xfrm>
            <a:off x="838200" y="2078332"/>
            <a:ext cx="10515600" cy="901936"/>
          </a:xfrm>
          <a:solidFill>
            <a:schemeClr val="bg1"/>
          </a:solidFill>
          <a:ln>
            <a:solidFill>
              <a:srgbClr val="9B3E1E"/>
            </a:solidFill>
          </a:ln>
        </p:spPr>
        <p:txBody>
          <a:bodyPr vert="horz">
            <a:normAutofit/>
          </a:bodyPr>
          <a:lstStyle/>
          <a:p>
            <a:pPr marL="0" indent="0">
              <a:buNone/>
            </a:pPr>
            <a:r>
              <a:rPr lang="en-US" sz="4400" dirty="0"/>
              <a:t>﻿</a:t>
            </a:r>
            <a:r>
              <a:rPr lang="en-US" sz="3900" dirty="0" smtClean="0">
                <a:solidFill>
                  <a:srgbClr val="0000FF"/>
                </a:solidFill>
              </a:rPr>
              <a:t>DELETE </a:t>
            </a:r>
            <a:r>
              <a:rPr lang="en-US" sz="3900" dirty="0">
                <a:solidFill>
                  <a:srgbClr val="0000FF"/>
                </a:solidFill>
              </a:rPr>
              <a:t>FROM </a:t>
            </a:r>
            <a:r>
              <a:rPr lang="en-US" sz="3900" dirty="0" smtClean="0"/>
              <a:t>carts;</a:t>
            </a:r>
            <a:endParaRPr lang="en-US" sz="3900" dirty="0"/>
          </a:p>
          <a:p>
            <a:pPr marL="0" indent="0">
              <a:buNone/>
            </a:pPr>
            <a:endParaRPr lang="en-US" sz="5400" dirty="0"/>
          </a:p>
          <a:p>
            <a:pPr marL="0" indent="0">
              <a:buNone/>
            </a:pPr>
            <a:endParaRPr lang="en-US" sz="5100" dirty="0">
              <a:solidFill>
                <a:srgbClr val="000000"/>
              </a:solidFill>
            </a:endParaRPr>
          </a:p>
        </p:txBody>
      </p:sp>
      <p:sp>
        <p:nvSpPr>
          <p:cNvPr id="6" name="TextBox 5"/>
          <p:cNvSpPr txBox="1"/>
          <p:nvPr/>
        </p:nvSpPr>
        <p:spPr>
          <a:xfrm>
            <a:off x="838200" y="1250423"/>
            <a:ext cx="10642600" cy="861774"/>
          </a:xfrm>
          <a:prstGeom prst="rect">
            <a:avLst/>
          </a:prstGeom>
          <a:noFill/>
        </p:spPr>
        <p:txBody>
          <a:bodyPr wrap="square" rtlCol="0">
            <a:spAutoFit/>
          </a:bodyPr>
          <a:lstStyle/>
          <a:p>
            <a:r>
              <a:rPr lang="en-US" sz="3200" dirty="0" smtClean="0">
                <a:solidFill>
                  <a:srgbClr val="9B3E1E"/>
                </a:solidFill>
              </a:rPr>
              <a:t>The </a:t>
            </a:r>
            <a:r>
              <a:rPr lang="en-US" sz="3200" dirty="0">
                <a:solidFill>
                  <a:srgbClr val="9B3E1E"/>
                </a:solidFill>
              </a:rPr>
              <a:t>Delete statement is used to delete data from tables.</a:t>
            </a:r>
            <a:r>
              <a:rPr lang="en-US" dirty="0"/>
              <a:t> </a:t>
            </a:r>
            <a:endParaRPr lang="en-US" dirty="0">
              <a:solidFill>
                <a:srgbClr val="0000FF"/>
              </a:solidFill>
            </a:endParaRPr>
          </a:p>
          <a:p>
            <a:endParaRPr lang="en-US" dirty="0"/>
          </a:p>
        </p:txBody>
      </p:sp>
      <p:sp>
        <p:nvSpPr>
          <p:cNvPr id="4" name="Rectangle 3"/>
          <p:cNvSpPr/>
          <p:nvPr/>
        </p:nvSpPr>
        <p:spPr>
          <a:xfrm>
            <a:off x="838200" y="3241299"/>
            <a:ext cx="10515600" cy="1200329"/>
          </a:xfrm>
          <a:prstGeom prst="rect">
            <a:avLst/>
          </a:prstGeom>
        </p:spPr>
        <p:txBody>
          <a:bodyPr wrap="square">
            <a:spAutoFit/>
          </a:bodyPr>
          <a:lstStyle/>
          <a:p>
            <a:r>
              <a:rPr lang="en-US" sz="3600" dirty="0">
                <a:solidFill>
                  <a:srgbClr val="9B3E1E"/>
                </a:solidFill>
              </a:rPr>
              <a:t>No WHERE clause means that this statement deletes all data in the table!</a:t>
            </a:r>
          </a:p>
        </p:txBody>
      </p:sp>
    </p:spTree>
    <p:extLst>
      <p:ext uri="{BB962C8B-B14F-4D97-AF65-F5344CB8AC3E}">
        <p14:creationId xmlns:p14="http://schemas.microsoft.com/office/powerpoint/2010/main" val="20066772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6000" b="1" cap="all" dirty="0" smtClean="0">
                <a:solidFill>
                  <a:srgbClr val="9B3E1E"/>
                </a:solidFill>
                <a:latin typeface="+mn-lt"/>
              </a:rPr>
              <a:t>INDEXES</a:t>
            </a:r>
            <a:r>
              <a:rPr lang="en-US" dirty="0"/>
              <a:t/>
            </a:r>
            <a:br>
              <a:rPr lang="en-US" dirty="0"/>
            </a:br>
            <a:endParaRPr lang="en-US" dirty="0"/>
          </a:p>
        </p:txBody>
      </p:sp>
      <p:sp>
        <p:nvSpPr>
          <p:cNvPr id="6" name="Content Placeholder 5"/>
          <p:cNvSpPr>
            <a:spLocks noGrp="1"/>
          </p:cNvSpPr>
          <p:nvPr>
            <p:ph idx="1"/>
          </p:nvPr>
        </p:nvSpPr>
        <p:spPr>
          <a:xfrm>
            <a:off x="838200" y="1436158"/>
            <a:ext cx="10515600" cy="4351338"/>
          </a:xfrm>
        </p:spPr>
        <p:txBody>
          <a:bodyPr>
            <a:normAutofit/>
          </a:bodyPr>
          <a:lstStyle/>
          <a:p>
            <a:pPr fontAlgn="base"/>
            <a:r>
              <a:rPr lang="en-US" sz="3600" dirty="0" smtClean="0">
                <a:solidFill>
                  <a:srgbClr val="9B3E1E"/>
                </a:solidFill>
              </a:rPr>
              <a:t>Indexes </a:t>
            </a:r>
            <a:r>
              <a:rPr lang="en-US" sz="3600" dirty="0">
                <a:solidFill>
                  <a:srgbClr val="9B3E1E"/>
                </a:solidFill>
              </a:rPr>
              <a:t>are a special lookup table that an RDBMS uses to speed up data retrieval.</a:t>
            </a:r>
          </a:p>
          <a:p>
            <a:pPr fontAlgn="base"/>
            <a:r>
              <a:rPr lang="en-US" sz="3600" dirty="0">
                <a:solidFill>
                  <a:srgbClr val="9B3E1E"/>
                </a:solidFill>
              </a:rPr>
              <a:t>We can think of an index in a database as being similar to an index in the back of a book.</a:t>
            </a:r>
          </a:p>
          <a:p>
            <a:pPr lvl="0"/>
            <a:endParaRPr lang="en-US" sz="3600" dirty="0">
              <a:solidFill>
                <a:srgbClr val="9B3E1E"/>
              </a:solidFill>
            </a:endParaRPr>
          </a:p>
          <a:p>
            <a:pPr lvl="0" fontAlgn="base"/>
            <a:endParaRPr lang="en-US" sz="3600" dirty="0">
              <a:solidFill>
                <a:srgbClr val="9B3E1E"/>
              </a:solidFill>
            </a:endParaRPr>
          </a:p>
          <a:p>
            <a:endParaRPr lang="en-US" dirty="0"/>
          </a:p>
        </p:txBody>
      </p:sp>
      <p:sp>
        <p:nvSpPr>
          <p:cNvPr id="4" name="Slide Number Placeholder 3"/>
          <p:cNvSpPr>
            <a:spLocks noGrp="1"/>
          </p:cNvSpPr>
          <p:nvPr>
            <p:ph type="sldNum" sz="quarter" idx="12"/>
          </p:nvPr>
        </p:nvSpPr>
        <p:spPr/>
        <p:txBody>
          <a:bodyPr/>
          <a:lstStyle/>
          <a:p>
            <a:fld id="{DED72159-0418-AE40-83AC-0EA4C7352847}" type="slidenum">
              <a:rPr lang="en-US" smtClean="0"/>
              <a:t>27</a:t>
            </a:fld>
            <a:endParaRPr lang="en-US" dirty="0"/>
          </a:p>
        </p:txBody>
      </p:sp>
    </p:spTree>
    <p:extLst>
      <p:ext uri="{BB962C8B-B14F-4D97-AF65-F5344CB8AC3E}">
        <p14:creationId xmlns:p14="http://schemas.microsoft.com/office/powerpoint/2010/main" val="81646221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10594"/>
            <a:ext cx="10515600" cy="1325563"/>
          </a:xfrm>
        </p:spPr>
        <p:txBody>
          <a:bodyPr>
            <a:normAutofit/>
          </a:bodyPr>
          <a:lstStyle/>
          <a:p>
            <a:r>
              <a:rPr lang="en-US" sz="6000" b="1" cap="all" dirty="0" smtClean="0">
                <a:solidFill>
                  <a:srgbClr val="9B3E1E"/>
                </a:solidFill>
                <a:latin typeface="+mn-lt"/>
              </a:rPr>
              <a:t>VIEWS</a:t>
            </a:r>
            <a:endParaRPr lang="en-US" dirty="0"/>
          </a:p>
        </p:txBody>
      </p:sp>
      <p:sp>
        <p:nvSpPr>
          <p:cNvPr id="6" name="Content Placeholder 5"/>
          <p:cNvSpPr>
            <a:spLocks noGrp="1"/>
          </p:cNvSpPr>
          <p:nvPr>
            <p:ph idx="1"/>
          </p:nvPr>
        </p:nvSpPr>
        <p:spPr>
          <a:xfrm>
            <a:off x="838200" y="1436157"/>
            <a:ext cx="10515600" cy="5133975"/>
          </a:xfrm>
        </p:spPr>
        <p:txBody>
          <a:bodyPr>
            <a:normAutofit fontScale="55000" lnSpcReduction="20000"/>
          </a:bodyPr>
          <a:lstStyle/>
          <a:p>
            <a:pPr fontAlgn="base"/>
            <a:r>
              <a:rPr lang="en-US" sz="5800" dirty="0" smtClean="0">
                <a:solidFill>
                  <a:srgbClr val="9B3E1E"/>
                </a:solidFill>
              </a:rPr>
              <a:t>Views </a:t>
            </a:r>
            <a:r>
              <a:rPr lang="en-US" sz="5800" dirty="0">
                <a:solidFill>
                  <a:srgbClr val="9B3E1E"/>
                </a:solidFill>
              </a:rPr>
              <a:t>are a specific look at data from one or more tables.</a:t>
            </a:r>
          </a:p>
          <a:p>
            <a:pPr fontAlgn="base"/>
            <a:r>
              <a:rPr lang="en-US" sz="5800" dirty="0">
                <a:solidFill>
                  <a:srgbClr val="9B3E1E"/>
                </a:solidFill>
              </a:rPr>
              <a:t>You can think of a view as the results of a query that can be accessed as a virtual table</a:t>
            </a:r>
          </a:p>
          <a:p>
            <a:pPr fontAlgn="base"/>
            <a:r>
              <a:rPr lang="en-US" sz="5800" dirty="0">
                <a:solidFill>
                  <a:srgbClr val="9B3E1E"/>
                </a:solidFill>
              </a:rPr>
              <a:t>A view is not a part of the physical schema of a database, and its values are computed dynamically from the data in the database</a:t>
            </a:r>
            <a:r>
              <a:rPr lang="en-US" sz="5800" dirty="0" smtClean="0">
                <a:solidFill>
                  <a:srgbClr val="9B3E1E"/>
                </a:solidFill>
              </a:rPr>
              <a:t>.</a:t>
            </a:r>
          </a:p>
          <a:p>
            <a:pPr fontAlgn="base"/>
            <a:r>
              <a:rPr lang="en-US" sz="5800" dirty="0">
                <a:solidFill>
                  <a:srgbClr val="9B3E1E"/>
                </a:solidFill>
              </a:rPr>
              <a:t>When you create a view, you basically create a query and assign it a name, therefore a view is useful for wrapping a commonly used complex query</a:t>
            </a:r>
            <a:r>
              <a:rPr lang="en-US" sz="5800" dirty="0" smtClean="0">
                <a:solidFill>
                  <a:srgbClr val="9B3E1E"/>
                </a:solidFill>
              </a:rPr>
              <a:t>.</a:t>
            </a:r>
          </a:p>
          <a:p>
            <a:pPr fontAlgn="base"/>
            <a:r>
              <a:rPr lang="en-US" sz="5800" dirty="0" smtClean="0">
                <a:solidFill>
                  <a:srgbClr val="9B3E1E"/>
                </a:solidFill>
              </a:rPr>
              <a:t>More </a:t>
            </a:r>
            <a:r>
              <a:rPr lang="en-US" sz="5800" dirty="0">
                <a:solidFill>
                  <a:srgbClr val="9B3E1E"/>
                </a:solidFill>
              </a:rPr>
              <a:t>about views here: </a:t>
            </a:r>
            <a:r>
              <a:rPr lang="en-US" sz="5800" dirty="0">
                <a:solidFill>
                  <a:srgbClr val="9B3E1E"/>
                </a:solidFill>
                <a:hlinkClick r:id="rId3"/>
              </a:rPr>
              <a:t>http://www.postgresqltutorial.com/postgresql-views</a:t>
            </a:r>
            <a:r>
              <a:rPr lang="en-US" sz="5800" dirty="0" smtClean="0">
                <a:solidFill>
                  <a:srgbClr val="9B3E1E"/>
                </a:solidFill>
                <a:hlinkClick r:id="rId3"/>
              </a:rPr>
              <a:t>/</a:t>
            </a:r>
            <a:r>
              <a:rPr lang="en-US" sz="5800" dirty="0">
                <a:solidFill>
                  <a:srgbClr val="9B3E1E"/>
                </a:solidFill>
              </a:rPr>
              <a:t> and http://</a:t>
            </a:r>
            <a:r>
              <a:rPr lang="en-US" sz="5800" dirty="0" err="1">
                <a:solidFill>
                  <a:srgbClr val="9B3E1E"/>
                </a:solidFill>
              </a:rPr>
              <a:t>www.postgresqltutorial.com</a:t>
            </a:r>
            <a:r>
              <a:rPr lang="en-US" sz="5800" dirty="0">
                <a:solidFill>
                  <a:srgbClr val="9B3E1E"/>
                </a:solidFill>
              </a:rPr>
              <a:t>/managing-</a:t>
            </a:r>
            <a:r>
              <a:rPr lang="en-US" sz="5800" dirty="0" err="1">
                <a:solidFill>
                  <a:srgbClr val="9B3E1E"/>
                </a:solidFill>
              </a:rPr>
              <a:t>postgresql</a:t>
            </a:r>
            <a:r>
              <a:rPr lang="en-US" sz="5800" dirty="0">
                <a:solidFill>
                  <a:srgbClr val="9B3E1E"/>
                </a:solidFill>
              </a:rPr>
              <a:t>-views/</a:t>
            </a:r>
          </a:p>
          <a:p>
            <a:pPr fontAlgn="base"/>
            <a:endParaRPr lang="en-US" sz="3600" dirty="0">
              <a:solidFill>
                <a:srgbClr val="9B3E1E"/>
              </a:solidFill>
            </a:endParaRPr>
          </a:p>
          <a:p>
            <a:pPr lvl="0"/>
            <a:endParaRPr lang="en-US" sz="3600" dirty="0">
              <a:solidFill>
                <a:srgbClr val="9B3E1E"/>
              </a:solidFill>
            </a:endParaRPr>
          </a:p>
          <a:p>
            <a:pPr lvl="0" fontAlgn="base"/>
            <a:endParaRPr lang="en-US" sz="3600" dirty="0">
              <a:solidFill>
                <a:srgbClr val="9B3E1E"/>
              </a:solidFill>
            </a:endParaRPr>
          </a:p>
          <a:p>
            <a:endParaRPr lang="en-US" dirty="0"/>
          </a:p>
        </p:txBody>
      </p:sp>
      <p:sp>
        <p:nvSpPr>
          <p:cNvPr id="4" name="Slide Number Placeholder 3"/>
          <p:cNvSpPr>
            <a:spLocks noGrp="1"/>
          </p:cNvSpPr>
          <p:nvPr>
            <p:ph type="sldNum" sz="quarter" idx="12"/>
          </p:nvPr>
        </p:nvSpPr>
        <p:spPr/>
        <p:txBody>
          <a:bodyPr/>
          <a:lstStyle/>
          <a:p>
            <a:fld id="{DED72159-0418-AE40-83AC-0EA4C7352847}" type="slidenum">
              <a:rPr lang="en-US" smtClean="0"/>
              <a:t>28</a:t>
            </a:fld>
            <a:endParaRPr lang="en-US" dirty="0"/>
          </a:p>
        </p:txBody>
      </p:sp>
    </p:spTree>
    <p:extLst>
      <p:ext uri="{BB962C8B-B14F-4D97-AF65-F5344CB8AC3E}">
        <p14:creationId xmlns:p14="http://schemas.microsoft.com/office/powerpoint/2010/main" val="344821403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10594"/>
            <a:ext cx="10515600" cy="1325563"/>
          </a:xfrm>
        </p:spPr>
        <p:txBody>
          <a:bodyPr>
            <a:normAutofit/>
          </a:bodyPr>
          <a:lstStyle/>
          <a:p>
            <a:r>
              <a:rPr lang="en-US" sz="6000" b="1" cap="all" dirty="0" smtClean="0">
                <a:solidFill>
                  <a:srgbClr val="9B3E1E"/>
                </a:solidFill>
                <a:latin typeface="+mn-lt"/>
              </a:rPr>
              <a:t>TRIGGERS</a:t>
            </a:r>
            <a:endParaRPr lang="en-US" dirty="0"/>
          </a:p>
        </p:txBody>
      </p:sp>
      <p:sp>
        <p:nvSpPr>
          <p:cNvPr id="6" name="Content Placeholder 5"/>
          <p:cNvSpPr>
            <a:spLocks noGrp="1"/>
          </p:cNvSpPr>
          <p:nvPr>
            <p:ph idx="1"/>
          </p:nvPr>
        </p:nvSpPr>
        <p:spPr>
          <a:xfrm>
            <a:off x="838200" y="1436157"/>
            <a:ext cx="10515600" cy="5133975"/>
          </a:xfrm>
        </p:spPr>
        <p:txBody>
          <a:bodyPr>
            <a:normAutofit/>
          </a:bodyPr>
          <a:lstStyle/>
          <a:p>
            <a:pPr fontAlgn="base"/>
            <a:r>
              <a:rPr lang="en-US" sz="4000" dirty="0" smtClean="0">
                <a:solidFill>
                  <a:srgbClr val="9B3E1E"/>
                </a:solidFill>
              </a:rPr>
              <a:t>Triggers </a:t>
            </a:r>
            <a:r>
              <a:rPr lang="en-US" sz="4000" dirty="0">
                <a:solidFill>
                  <a:srgbClr val="9B3E1E"/>
                </a:solidFill>
              </a:rPr>
              <a:t>are database operations that are automatically performed when a specific event occurs in your database.</a:t>
            </a:r>
          </a:p>
          <a:p>
            <a:pPr fontAlgn="base"/>
            <a:r>
              <a:rPr lang="en-US" sz="4000" dirty="0">
                <a:solidFill>
                  <a:srgbClr val="9B3E1E"/>
                </a:solidFill>
              </a:rPr>
              <a:t>Among other things, triggers often used to insert records into log tables when changes are made to data.</a:t>
            </a:r>
          </a:p>
          <a:p>
            <a:pPr fontAlgn="base"/>
            <a:r>
              <a:rPr lang="en-US" sz="4000" dirty="0">
                <a:solidFill>
                  <a:srgbClr val="9B3E1E"/>
                </a:solidFill>
              </a:rPr>
              <a:t>Creating triggers is beyond the scope of this class, </a:t>
            </a:r>
            <a:r>
              <a:rPr lang="en-US" sz="4000" dirty="0" smtClean="0">
                <a:solidFill>
                  <a:srgbClr val="9B3E1E"/>
                </a:solidFill>
              </a:rPr>
              <a:t>but it’s helpful to </a:t>
            </a:r>
            <a:r>
              <a:rPr lang="en-US" sz="4000" dirty="0">
                <a:solidFill>
                  <a:srgbClr val="9B3E1E"/>
                </a:solidFill>
              </a:rPr>
              <a:t>know they exist.</a:t>
            </a:r>
          </a:p>
          <a:p>
            <a:pPr marL="0" indent="0" fontAlgn="base">
              <a:buNone/>
            </a:pPr>
            <a:endParaRPr lang="en-US" sz="4000" b="1" i="1" dirty="0">
              <a:solidFill>
                <a:srgbClr val="9B3E1E"/>
              </a:solidFill>
            </a:endParaRPr>
          </a:p>
          <a:p>
            <a:pPr fontAlgn="base"/>
            <a:endParaRPr lang="en-US" sz="3600" dirty="0">
              <a:solidFill>
                <a:srgbClr val="9B3E1E"/>
              </a:solidFill>
            </a:endParaRPr>
          </a:p>
          <a:p>
            <a:pPr lvl="0"/>
            <a:endParaRPr lang="en-US" sz="3600" dirty="0">
              <a:solidFill>
                <a:srgbClr val="9B3E1E"/>
              </a:solidFill>
            </a:endParaRPr>
          </a:p>
          <a:p>
            <a:pPr lvl="0" fontAlgn="base"/>
            <a:endParaRPr lang="en-US" sz="3600" dirty="0">
              <a:solidFill>
                <a:srgbClr val="9B3E1E"/>
              </a:solidFill>
            </a:endParaRPr>
          </a:p>
          <a:p>
            <a:endParaRPr lang="en-US" dirty="0"/>
          </a:p>
        </p:txBody>
      </p:sp>
      <p:sp>
        <p:nvSpPr>
          <p:cNvPr id="4" name="Slide Number Placeholder 3"/>
          <p:cNvSpPr>
            <a:spLocks noGrp="1"/>
          </p:cNvSpPr>
          <p:nvPr>
            <p:ph type="sldNum" sz="quarter" idx="12"/>
          </p:nvPr>
        </p:nvSpPr>
        <p:spPr/>
        <p:txBody>
          <a:bodyPr/>
          <a:lstStyle/>
          <a:p>
            <a:fld id="{DED72159-0418-AE40-83AC-0EA4C7352847}" type="slidenum">
              <a:rPr lang="en-US" smtClean="0"/>
              <a:t>29</a:t>
            </a:fld>
            <a:endParaRPr lang="en-US" dirty="0"/>
          </a:p>
        </p:txBody>
      </p:sp>
    </p:spTree>
    <p:extLst>
      <p:ext uri="{BB962C8B-B14F-4D97-AF65-F5344CB8AC3E}">
        <p14:creationId xmlns:p14="http://schemas.microsoft.com/office/powerpoint/2010/main" val="30095072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7200" b="1" dirty="0" smtClean="0">
                <a:solidFill>
                  <a:srgbClr val="9B3E1E"/>
                </a:solidFill>
                <a:latin typeface="+mn-lt"/>
              </a:rPr>
              <a:t>Today…</a:t>
            </a:r>
            <a:endParaRPr lang="en-US" sz="7200" b="1" dirty="0">
              <a:solidFill>
                <a:srgbClr val="9B3E1E"/>
              </a:solidFill>
              <a:latin typeface="+mn-lt"/>
            </a:endParaRPr>
          </a:p>
        </p:txBody>
      </p:sp>
      <p:sp>
        <p:nvSpPr>
          <p:cNvPr id="6" name="Content Placeholder 5"/>
          <p:cNvSpPr>
            <a:spLocks noGrp="1"/>
          </p:cNvSpPr>
          <p:nvPr>
            <p:ph idx="1"/>
          </p:nvPr>
        </p:nvSpPr>
        <p:spPr/>
        <p:txBody>
          <a:bodyPr>
            <a:normAutofit/>
          </a:bodyPr>
          <a:lstStyle/>
          <a:p>
            <a:pPr fontAlgn="base"/>
            <a:r>
              <a:rPr lang="en-US" sz="4400" b="1" dirty="0" smtClean="0">
                <a:solidFill>
                  <a:srgbClr val="9B3E1E"/>
                </a:solidFill>
              </a:rPr>
              <a:t>Questions </a:t>
            </a:r>
            <a:r>
              <a:rPr lang="en-US" sz="4400" b="1" dirty="0" smtClean="0">
                <a:solidFill>
                  <a:srgbClr val="9B3E1E"/>
                </a:solidFill>
              </a:rPr>
              <a:t>from </a:t>
            </a:r>
            <a:r>
              <a:rPr lang="en-US" sz="4400" b="1" dirty="0" smtClean="0">
                <a:solidFill>
                  <a:srgbClr val="9B3E1E"/>
                </a:solidFill>
              </a:rPr>
              <a:t>Tuesday</a:t>
            </a:r>
          </a:p>
          <a:p>
            <a:pPr fontAlgn="base"/>
            <a:r>
              <a:rPr lang="en-US" sz="4400" dirty="0" smtClean="0">
                <a:solidFill>
                  <a:srgbClr val="9B3E1E"/>
                </a:solidFill>
              </a:rPr>
              <a:t>Alias</a:t>
            </a:r>
            <a:endParaRPr lang="en-US" sz="4400" dirty="0" smtClean="0">
              <a:solidFill>
                <a:srgbClr val="9B3E1E"/>
              </a:solidFill>
            </a:endParaRPr>
          </a:p>
          <a:p>
            <a:r>
              <a:rPr lang="en-US" sz="4400" dirty="0" smtClean="0">
                <a:solidFill>
                  <a:srgbClr val="9B3E1E"/>
                </a:solidFill>
              </a:rPr>
              <a:t>How </a:t>
            </a:r>
            <a:r>
              <a:rPr lang="en-US" sz="4400" dirty="0">
                <a:solidFill>
                  <a:srgbClr val="9B3E1E"/>
                </a:solidFill>
              </a:rPr>
              <a:t>to create, alter and drop tables</a:t>
            </a:r>
          </a:p>
          <a:p>
            <a:r>
              <a:rPr lang="en-US" sz="4400" dirty="0" smtClean="0">
                <a:solidFill>
                  <a:srgbClr val="9B3E1E"/>
                </a:solidFill>
              </a:rPr>
              <a:t>How </a:t>
            </a:r>
            <a:r>
              <a:rPr lang="en-US" sz="4400" dirty="0">
                <a:solidFill>
                  <a:srgbClr val="9B3E1E"/>
                </a:solidFill>
              </a:rPr>
              <a:t>to insert, update and delete records</a:t>
            </a:r>
          </a:p>
          <a:p>
            <a:pPr marL="0" indent="0">
              <a:buNone/>
            </a:pPr>
            <a:endParaRPr lang="en-US" sz="4400" dirty="0"/>
          </a:p>
          <a:p>
            <a:pPr fontAlgn="base"/>
            <a:endParaRPr lang="en-US" sz="4400" dirty="0">
              <a:solidFill>
                <a:srgbClr val="9B3E1E"/>
              </a:solidFill>
            </a:endParaRPr>
          </a:p>
        </p:txBody>
      </p:sp>
      <p:sp>
        <p:nvSpPr>
          <p:cNvPr id="4" name="Slide Number Placeholder 3"/>
          <p:cNvSpPr>
            <a:spLocks noGrp="1"/>
          </p:cNvSpPr>
          <p:nvPr>
            <p:ph type="sldNum" sz="quarter" idx="12"/>
          </p:nvPr>
        </p:nvSpPr>
        <p:spPr/>
        <p:txBody>
          <a:bodyPr/>
          <a:lstStyle/>
          <a:p>
            <a:fld id="{DED72159-0418-AE40-83AC-0EA4C7352847}" type="slidenum">
              <a:rPr lang="en-US" smtClean="0"/>
              <a:t>3</a:t>
            </a:fld>
            <a:endParaRPr lang="en-US" dirty="0"/>
          </a:p>
        </p:txBody>
      </p:sp>
    </p:spTree>
    <p:extLst>
      <p:ext uri="{BB962C8B-B14F-4D97-AF65-F5344CB8AC3E}">
        <p14:creationId xmlns:p14="http://schemas.microsoft.com/office/powerpoint/2010/main" val="32099573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200" y="1690688"/>
            <a:ext cx="10515600" cy="4814534"/>
          </a:xfrm>
          <a:prstGeom prst="rect">
            <a:avLst/>
          </a:prstGeom>
          <a:solidFill>
            <a:schemeClr val="bg1"/>
          </a:solidFill>
          <a:ln>
            <a:solidFill>
              <a:srgbClr val="9B3E1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rmAutofit/>
          </a:bodyPr>
          <a:lstStyle/>
          <a:p>
            <a:r>
              <a:rPr lang="en-US" sz="7200" b="1" dirty="0" smtClean="0">
                <a:solidFill>
                  <a:srgbClr val="9B3E1E"/>
                </a:solidFill>
                <a:latin typeface="+mn-lt"/>
              </a:rPr>
              <a:t>Alias</a:t>
            </a:r>
            <a:endParaRPr lang="en-US" sz="7200" b="1" dirty="0">
              <a:solidFill>
                <a:srgbClr val="9B3E1E"/>
              </a:solidFill>
              <a:latin typeface="+mn-lt"/>
            </a:endParaRPr>
          </a:p>
        </p:txBody>
      </p:sp>
      <p:sp>
        <p:nvSpPr>
          <p:cNvPr id="6" name="Content Placeholder 5"/>
          <p:cNvSpPr>
            <a:spLocks noGrp="1"/>
          </p:cNvSpPr>
          <p:nvPr>
            <p:ph idx="1"/>
          </p:nvPr>
        </p:nvSpPr>
        <p:spPr/>
        <p:txBody>
          <a:bodyPr>
            <a:normAutofit fontScale="85000" lnSpcReduction="20000"/>
          </a:bodyPr>
          <a:lstStyle/>
          <a:p>
            <a:pPr marL="0" indent="0">
              <a:buNone/>
            </a:pPr>
            <a:r>
              <a:rPr lang="en-US" sz="4400" dirty="0">
                <a:solidFill>
                  <a:srgbClr val="0000FF"/>
                </a:solidFill>
              </a:rPr>
              <a:t>SELECT</a:t>
            </a:r>
          </a:p>
          <a:p>
            <a:pPr marL="0" indent="0">
              <a:buNone/>
            </a:pPr>
            <a:r>
              <a:rPr lang="en-US" sz="4400" dirty="0" err="1">
                <a:solidFill>
                  <a:srgbClr val="9B3E1E"/>
                </a:solidFill>
              </a:rPr>
              <a:t>firstname</a:t>
            </a:r>
            <a:r>
              <a:rPr lang="en-US" sz="4400" dirty="0">
                <a:solidFill>
                  <a:srgbClr val="9B3E1E"/>
                </a:solidFill>
              </a:rPr>
              <a:t>,</a:t>
            </a:r>
          </a:p>
          <a:p>
            <a:pPr marL="0" indent="0">
              <a:buNone/>
            </a:pPr>
            <a:r>
              <a:rPr lang="en-US" sz="4400" dirty="0" err="1">
                <a:solidFill>
                  <a:srgbClr val="9B3E1E"/>
                </a:solidFill>
              </a:rPr>
              <a:t>lastname</a:t>
            </a:r>
            <a:r>
              <a:rPr lang="en-US" sz="4400" dirty="0">
                <a:solidFill>
                  <a:srgbClr val="9B3E1E"/>
                </a:solidFill>
              </a:rPr>
              <a:t>,</a:t>
            </a:r>
          </a:p>
          <a:p>
            <a:pPr marL="0" indent="0">
              <a:buNone/>
            </a:pPr>
            <a:r>
              <a:rPr lang="en-US" sz="4400" dirty="0">
                <a:solidFill>
                  <a:srgbClr val="9B3E1E"/>
                </a:solidFill>
              </a:rPr>
              <a:t>email,</a:t>
            </a:r>
          </a:p>
          <a:p>
            <a:pPr marL="0" indent="0">
              <a:buNone/>
            </a:pPr>
            <a:r>
              <a:rPr lang="en-US" sz="4400" dirty="0" err="1" smtClean="0">
                <a:solidFill>
                  <a:srgbClr val="9B3E1E"/>
                </a:solidFill>
              </a:rPr>
              <a:t>ord.id</a:t>
            </a:r>
            <a:r>
              <a:rPr lang="en-US" sz="4400" dirty="0" smtClean="0">
                <a:solidFill>
                  <a:srgbClr val="9B3E1E"/>
                </a:solidFill>
              </a:rPr>
              <a:t>,</a:t>
            </a:r>
            <a:endParaRPr lang="en-US" sz="4400" dirty="0">
              <a:solidFill>
                <a:srgbClr val="9B3E1E"/>
              </a:solidFill>
            </a:endParaRPr>
          </a:p>
          <a:p>
            <a:pPr marL="0" indent="0">
              <a:buNone/>
            </a:pPr>
            <a:r>
              <a:rPr lang="en-US" sz="4400" dirty="0" err="1">
                <a:solidFill>
                  <a:srgbClr val="9B3E1E"/>
                </a:solidFill>
              </a:rPr>
              <a:t>order_total</a:t>
            </a:r>
            <a:r>
              <a:rPr lang="en-US" sz="4400" dirty="0">
                <a:solidFill>
                  <a:srgbClr val="0000FF"/>
                </a:solidFill>
              </a:rPr>
              <a:t>  as </a:t>
            </a:r>
            <a:r>
              <a:rPr lang="en-US" sz="4400" dirty="0" smtClean="0">
                <a:solidFill>
                  <a:srgbClr val="9B3E1E"/>
                </a:solidFill>
              </a:rPr>
              <a:t>“payment</a:t>
            </a:r>
            <a:r>
              <a:rPr lang="en-US" sz="4400" dirty="0">
                <a:solidFill>
                  <a:srgbClr val="9B3E1E"/>
                </a:solidFill>
              </a:rPr>
              <a:t>"</a:t>
            </a:r>
          </a:p>
          <a:p>
            <a:pPr marL="0" indent="0">
              <a:buNone/>
            </a:pPr>
            <a:r>
              <a:rPr lang="en-US" sz="4400" dirty="0">
                <a:solidFill>
                  <a:srgbClr val="0000FF"/>
                </a:solidFill>
              </a:rPr>
              <a:t>FROM </a:t>
            </a:r>
            <a:r>
              <a:rPr lang="en-US" sz="4400" dirty="0">
                <a:solidFill>
                  <a:srgbClr val="9B3E1E"/>
                </a:solidFill>
              </a:rPr>
              <a:t>users</a:t>
            </a:r>
            <a:r>
              <a:rPr lang="en-US" sz="4400" dirty="0">
                <a:solidFill>
                  <a:srgbClr val="0000FF"/>
                </a:solidFill>
              </a:rPr>
              <a:t> as </a:t>
            </a:r>
            <a:r>
              <a:rPr lang="en-US" sz="4400" dirty="0" err="1">
                <a:solidFill>
                  <a:srgbClr val="9B3E1E"/>
                </a:solidFill>
              </a:rPr>
              <a:t>usr</a:t>
            </a:r>
            <a:endParaRPr lang="en-US" sz="4400" dirty="0">
              <a:solidFill>
                <a:srgbClr val="9B3E1E"/>
              </a:solidFill>
            </a:endParaRPr>
          </a:p>
          <a:p>
            <a:pPr marL="0" indent="0">
              <a:buNone/>
            </a:pPr>
            <a:r>
              <a:rPr lang="en-US" sz="4400" dirty="0">
                <a:solidFill>
                  <a:srgbClr val="0000FF"/>
                </a:solidFill>
              </a:rPr>
              <a:t>INNER JOIN </a:t>
            </a:r>
            <a:r>
              <a:rPr lang="en-US" sz="4400" dirty="0">
                <a:solidFill>
                  <a:srgbClr val="9B3E1E"/>
                </a:solidFill>
              </a:rPr>
              <a:t>orders</a:t>
            </a:r>
            <a:r>
              <a:rPr lang="en-US" sz="4400" dirty="0">
                <a:solidFill>
                  <a:srgbClr val="0000FF"/>
                </a:solidFill>
              </a:rPr>
              <a:t> as </a:t>
            </a:r>
            <a:r>
              <a:rPr lang="en-US" sz="4400" dirty="0" err="1">
                <a:solidFill>
                  <a:srgbClr val="9B3E1E"/>
                </a:solidFill>
              </a:rPr>
              <a:t>ord</a:t>
            </a:r>
            <a:r>
              <a:rPr lang="en-US" sz="4400" dirty="0">
                <a:solidFill>
                  <a:srgbClr val="0000FF"/>
                </a:solidFill>
              </a:rPr>
              <a:t> ON </a:t>
            </a:r>
            <a:r>
              <a:rPr lang="en-US" sz="4400" dirty="0" err="1">
                <a:solidFill>
                  <a:srgbClr val="9B3E1E"/>
                </a:solidFill>
              </a:rPr>
              <a:t>usr.id</a:t>
            </a:r>
            <a:r>
              <a:rPr lang="en-US" sz="4400" dirty="0">
                <a:solidFill>
                  <a:srgbClr val="9B3E1E"/>
                </a:solidFill>
              </a:rPr>
              <a:t> = </a:t>
            </a:r>
            <a:r>
              <a:rPr lang="en-US" sz="4400" dirty="0" err="1">
                <a:solidFill>
                  <a:srgbClr val="9B3E1E"/>
                </a:solidFill>
              </a:rPr>
              <a:t>ord.user_id</a:t>
            </a:r>
            <a:endParaRPr lang="en-US" sz="4000" dirty="0">
              <a:solidFill>
                <a:srgbClr val="9B3E1E"/>
              </a:solidFill>
            </a:endParaRPr>
          </a:p>
        </p:txBody>
      </p:sp>
      <p:sp>
        <p:nvSpPr>
          <p:cNvPr id="4" name="Slide Number Placeholder 3"/>
          <p:cNvSpPr>
            <a:spLocks noGrp="1"/>
          </p:cNvSpPr>
          <p:nvPr>
            <p:ph type="sldNum" sz="quarter" idx="12"/>
          </p:nvPr>
        </p:nvSpPr>
        <p:spPr/>
        <p:txBody>
          <a:bodyPr/>
          <a:lstStyle/>
          <a:p>
            <a:fld id="{DED72159-0418-AE40-83AC-0EA4C7352847}" type="slidenum">
              <a:rPr lang="en-US" smtClean="0"/>
              <a:t>4</a:t>
            </a:fld>
            <a:endParaRPr lang="en-US" dirty="0"/>
          </a:p>
        </p:txBody>
      </p:sp>
      <p:sp>
        <p:nvSpPr>
          <p:cNvPr id="9" name="TextBox 8"/>
          <p:cNvSpPr txBox="1"/>
          <p:nvPr/>
        </p:nvSpPr>
        <p:spPr>
          <a:xfrm>
            <a:off x="7933266" y="4309535"/>
            <a:ext cx="2709334" cy="523220"/>
          </a:xfrm>
          <a:prstGeom prst="rect">
            <a:avLst/>
          </a:prstGeom>
          <a:noFill/>
        </p:spPr>
        <p:txBody>
          <a:bodyPr wrap="square" rtlCol="0">
            <a:spAutoFit/>
          </a:bodyPr>
          <a:lstStyle/>
          <a:p>
            <a:r>
              <a:rPr lang="en-US" sz="2800" dirty="0" smtClean="0"/>
              <a:t>Table alias</a:t>
            </a:r>
            <a:endParaRPr lang="en-US" sz="2800" dirty="0"/>
          </a:p>
        </p:txBody>
      </p:sp>
      <p:sp>
        <p:nvSpPr>
          <p:cNvPr id="11" name="TextBox 10"/>
          <p:cNvSpPr txBox="1"/>
          <p:nvPr/>
        </p:nvSpPr>
        <p:spPr>
          <a:xfrm>
            <a:off x="6237109" y="3261646"/>
            <a:ext cx="2709334" cy="523220"/>
          </a:xfrm>
          <a:prstGeom prst="rect">
            <a:avLst/>
          </a:prstGeom>
          <a:noFill/>
        </p:spPr>
        <p:txBody>
          <a:bodyPr wrap="square" rtlCol="0">
            <a:spAutoFit/>
          </a:bodyPr>
          <a:lstStyle/>
          <a:p>
            <a:r>
              <a:rPr lang="en-US" sz="2800" dirty="0" smtClean="0"/>
              <a:t>Column </a:t>
            </a:r>
            <a:r>
              <a:rPr lang="en-US" sz="2800" dirty="0" smtClean="0"/>
              <a:t>alias</a:t>
            </a:r>
            <a:endParaRPr lang="en-US" sz="2800" dirty="0"/>
          </a:p>
        </p:txBody>
      </p:sp>
      <p:cxnSp>
        <p:nvCxnSpPr>
          <p:cNvPr id="20" name="Straight Arrow Connector 19"/>
          <p:cNvCxnSpPr/>
          <p:nvPr/>
        </p:nvCxnSpPr>
        <p:spPr>
          <a:xfrm flipH="1">
            <a:off x="5164667" y="3784866"/>
            <a:ext cx="1354666" cy="524669"/>
          </a:xfrm>
          <a:prstGeom prst="straightConnector1">
            <a:avLst/>
          </a:prstGeom>
          <a:ln w="28575">
            <a:solidFill>
              <a:srgbClr val="9B3E1E"/>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5586589" y="4783066"/>
            <a:ext cx="2401710" cy="628245"/>
          </a:xfrm>
          <a:prstGeom prst="straightConnector1">
            <a:avLst/>
          </a:prstGeom>
          <a:ln w="28575">
            <a:solidFill>
              <a:srgbClr val="9B3E1E"/>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9639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636059"/>
            <a:ext cx="10515600" cy="1325563"/>
          </a:xfrm>
        </p:spPr>
        <p:txBody>
          <a:bodyPr>
            <a:normAutofit fontScale="90000"/>
          </a:bodyPr>
          <a:lstStyle/>
          <a:p>
            <a:r>
              <a:rPr lang="en-US" sz="7200" b="1" dirty="0" smtClean="0">
                <a:solidFill>
                  <a:srgbClr val="9B3E1E"/>
                </a:solidFill>
                <a:latin typeface="+mn-lt"/>
              </a:rPr>
              <a:t>Creating tables, inserting, deleting data -- best practices </a:t>
            </a:r>
            <a:endParaRPr lang="en-US" sz="7200" b="1" dirty="0">
              <a:solidFill>
                <a:srgbClr val="9B3E1E"/>
              </a:solidFill>
              <a:latin typeface="+mn-lt"/>
            </a:endParaRPr>
          </a:p>
        </p:txBody>
      </p:sp>
      <p:sp>
        <p:nvSpPr>
          <p:cNvPr id="6" name="Content Placeholder 5"/>
          <p:cNvSpPr>
            <a:spLocks noGrp="1"/>
          </p:cNvSpPr>
          <p:nvPr>
            <p:ph idx="1"/>
          </p:nvPr>
        </p:nvSpPr>
        <p:spPr/>
        <p:txBody>
          <a:bodyPr>
            <a:normAutofit fontScale="92500" lnSpcReduction="10000"/>
          </a:bodyPr>
          <a:lstStyle/>
          <a:p>
            <a:pPr marL="0" indent="0" fontAlgn="base">
              <a:buNone/>
            </a:pPr>
            <a:endParaRPr lang="en-US" sz="3600" dirty="0" smtClean="0"/>
          </a:p>
          <a:p>
            <a:pPr marL="0" indent="0" fontAlgn="base">
              <a:buNone/>
            </a:pPr>
            <a:r>
              <a:rPr lang="en-US" sz="3600" dirty="0" smtClean="0">
                <a:solidFill>
                  <a:srgbClr val="9B3E1E"/>
                </a:solidFill>
              </a:rPr>
              <a:t>Usually best to create </a:t>
            </a:r>
            <a:r>
              <a:rPr lang="en-US" sz="3600" dirty="0">
                <a:solidFill>
                  <a:srgbClr val="9B3E1E"/>
                </a:solidFill>
              </a:rPr>
              <a:t>a</a:t>
            </a:r>
            <a:r>
              <a:rPr lang="en-US" sz="3600" dirty="0" smtClean="0">
                <a:solidFill>
                  <a:srgbClr val="9B3E1E"/>
                </a:solidFill>
              </a:rPr>
              <a:t> test and a production version of the database</a:t>
            </a:r>
          </a:p>
          <a:p>
            <a:pPr lvl="1" fontAlgn="base"/>
            <a:r>
              <a:rPr lang="en-US" sz="3200" dirty="0">
                <a:solidFill>
                  <a:srgbClr val="9B3E1E"/>
                </a:solidFill>
              </a:rPr>
              <a:t>W</a:t>
            </a:r>
            <a:r>
              <a:rPr lang="en-US" sz="3200" dirty="0" smtClean="0">
                <a:solidFill>
                  <a:srgbClr val="9B3E1E"/>
                </a:solidFill>
              </a:rPr>
              <a:t>hen creating new tables, changing tables, inserting and deleting, updating records</a:t>
            </a:r>
          </a:p>
          <a:p>
            <a:pPr lvl="1" fontAlgn="base"/>
            <a:r>
              <a:rPr lang="en-US" sz="3200" dirty="0" smtClean="0">
                <a:solidFill>
                  <a:srgbClr val="9B3E1E"/>
                </a:solidFill>
              </a:rPr>
              <a:t>That way the production version is not impacted if something goes wrong</a:t>
            </a:r>
          </a:p>
          <a:p>
            <a:pPr lvl="1" fontAlgn="base"/>
            <a:r>
              <a:rPr lang="en-US" sz="3200" dirty="0" smtClean="0">
                <a:solidFill>
                  <a:srgbClr val="9B3E1E"/>
                </a:solidFill>
              </a:rPr>
              <a:t>Alternatively, if you make changes in the production version, you can revert to a backup version of the </a:t>
            </a:r>
            <a:r>
              <a:rPr lang="en-US" sz="3200" dirty="0" err="1" smtClean="0">
                <a:solidFill>
                  <a:srgbClr val="9B3E1E"/>
                </a:solidFill>
              </a:rPr>
              <a:t>db</a:t>
            </a:r>
            <a:r>
              <a:rPr lang="en-US" sz="3200" dirty="0" smtClean="0">
                <a:solidFill>
                  <a:srgbClr val="9B3E1E"/>
                </a:solidFill>
              </a:rPr>
              <a:t> if something goes wrong</a:t>
            </a:r>
            <a:endParaRPr lang="en-US" sz="3200" dirty="0">
              <a:solidFill>
                <a:srgbClr val="9B3E1E"/>
              </a:solidFill>
            </a:endParaRPr>
          </a:p>
        </p:txBody>
      </p:sp>
      <p:sp>
        <p:nvSpPr>
          <p:cNvPr id="4" name="Slide Number Placeholder 3"/>
          <p:cNvSpPr>
            <a:spLocks noGrp="1"/>
          </p:cNvSpPr>
          <p:nvPr>
            <p:ph type="sldNum" sz="quarter" idx="12"/>
          </p:nvPr>
        </p:nvSpPr>
        <p:spPr/>
        <p:txBody>
          <a:bodyPr/>
          <a:lstStyle/>
          <a:p>
            <a:fld id="{DED72159-0418-AE40-83AC-0EA4C7352847}" type="slidenum">
              <a:rPr lang="en-US" smtClean="0"/>
              <a:t>5</a:t>
            </a:fld>
            <a:endParaRPr lang="en-US" dirty="0"/>
          </a:p>
        </p:txBody>
      </p:sp>
    </p:spTree>
    <p:extLst>
      <p:ext uri="{BB962C8B-B14F-4D97-AF65-F5344CB8AC3E}">
        <p14:creationId xmlns:p14="http://schemas.microsoft.com/office/powerpoint/2010/main" val="27293281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9666" y="365125"/>
            <a:ext cx="10515600" cy="1325563"/>
          </a:xfrm>
        </p:spPr>
        <p:txBody>
          <a:bodyPr>
            <a:normAutofit/>
          </a:bodyPr>
          <a:lstStyle/>
          <a:p>
            <a:r>
              <a:rPr lang="en-US" sz="7200" b="1" dirty="0" smtClean="0">
                <a:solidFill>
                  <a:srgbClr val="9B3E1E"/>
                </a:solidFill>
                <a:latin typeface="+mn-lt"/>
              </a:rPr>
              <a:t>Create a </a:t>
            </a:r>
            <a:r>
              <a:rPr lang="en-US" sz="7200" b="1" dirty="0" smtClean="0">
                <a:solidFill>
                  <a:srgbClr val="9B3E1E"/>
                </a:solidFill>
                <a:latin typeface="+mn-lt"/>
              </a:rPr>
              <a:t>test </a:t>
            </a:r>
            <a:r>
              <a:rPr lang="en-US" sz="7200" b="1" dirty="0" err="1" smtClean="0">
                <a:solidFill>
                  <a:srgbClr val="9B3E1E"/>
                </a:solidFill>
                <a:latin typeface="+mn-lt"/>
              </a:rPr>
              <a:t>db</a:t>
            </a:r>
            <a:endParaRPr lang="en-US" sz="7200" b="1" dirty="0">
              <a:solidFill>
                <a:srgbClr val="9B3E1E"/>
              </a:solidFill>
              <a:latin typeface="+mn-lt"/>
            </a:endParaRPr>
          </a:p>
        </p:txBody>
      </p:sp>
      <p:sp>
        <p:nvSpPr>
          <p:cNvPr id="6" name="Content Placeholder 5"/>
          <p:cNvSpPr>
            <a:spLocks noGrp="1"/>
          </p:cNvSpPr>
          <p:nvPr>
            <p:ph idx="1"/>
          </p:nvPr>
        </p:nvSpPr>
        <p:spPr/>
        <p:txBody>
          <a:bodyPr>
            <a:normAutofit fontScale="92500" lnSpcReduction="10000"/>
          </a:bodyPr>
          <a:lstStyle/>
          <a:p>
            <a:pPr fontAlgn="base"/>
            <a:r>
              <a:rPr lang="en-US" sz="3600" dirty="0" smtClean="0">
                <a:solidFill>
                  <a:srgbClr val="9B3E1E"/>
                </a:solidFill>
              </a:rPr>
              <a:t>Open </a:t>
            </a:r>
            <a:r>
              <a:rPr lang="en-US" sz="3600" dirty="0" err="1" smtClean="0">
                <a:solidFill>
                  <a:srgbClr val="9B3E1E"/>
                </a:solidFill>
              </a:rPr>
              <a:t>pgAdmin</a:t>
            </a:r>
            <a:endParaRPr lang="en-US" sz="3600" dirty="0" smtClean="0">
              <a:solidFill>
                <a:srgbClr val="9B3E1E"/>
              </a:solidFill>
            </a:endParaRPr>
          </a:p>
          <a:p>
            <a:pPr fontAlgn="base"/>
            <a:r>
              <a:rPr lang="en-US" sz="3600" dirty="0" smtClean="0">
                <a:solidFill>
                  <a:srgbClr val="9B3E1E"/>
                </a:solidFill>
              </a:rPr>
              <a:t>Right click on databases in the </a:t>
            </a:r>
            <a:r>
              <a:rPr lang="en-US" sz="3600" dirty="0" err="1" smtClean="0">
                <a:solidFill>
                  <a:srgbClr val="9B3E1E"/>
                </a:solidFill>
              </a:rPr>
              <a:t>lefthand</a:t>
            </a:r>
            <a:r>
              <a:rPr lang="en-US" sz="3600" dirty="0" smtClean="0">
                <a:solidFill>
                  <a:srgbClr val="9B3E1E"/>
                </a:solidFill>
              </a:rPr>
              <a:t> navigation menu</a:t>
            </a:r>
          </a:p>
          <a:p>
            <a:pPr fontAlgn="base"/>
            <a:r>
              <a:rPr lang="en-US" sz="3600" dirty="0" smtClean="0">
                <a:solidFill>
                  <a:srgbClr val="9B3E1E"/>
                </a:solidFill>
              </a:rPr>
              <a:t>Click on “Create database”</a:t>
            </a:r>
          </a:p>
          <a:p>
            <a:pPr fontAlgn="base"/>
            <a:r>
              <a:rPr lang="en-US" sz="3600" dirty="0" smtClean="0">
                <a:solidFill>
                  <a:srgbClr val="9B3E1E"/>
                </a:solidFill>
              </a:rPr>
              <a:t>Name the database </a:t>
            </a:r>
            <a:r>
              <a:rPr lang="en-US" sz="3600" dirty="0" err="1" smtClean="0">
                <a:solidFill>
                  <a:srgbClr val="9B3E1E"/>
                </a:solidFill>
              </a:rPr>
              <a:t>GDI_S</a:t>
            </a:r>
            <a:r>
              <a:rPr lang="en-US" sz="3600" dirty="0" err="1" smtClean="0">
                <a:solidFill>
                  <a:srgbClr val="9B3E1E"/>
                </a:solidFill>
              </a:rPr>
              <a:t>ampleDB</a:t>
            </a:r>
            <a:r>
              <a:rPr lang="en-US" sz="3600" dirty="0" err="1" smtClean="0">
                <a:solidFill>
                  <a:srgbClr val="9B3E1E"/>
                </a:solidFill>
              </a:rPr>
              <a:t>_test</a:t>
            </a:r>
            <a:endParaRPr lang="en-US" sz="3600" dirty="0" smtClean="0">
              <a:solidFill>
                <a:srgbClr val="9B3E1E"/>
              </a:solidFill>
            </a:endParaRPr>
          </a:p>
          <a:p>
            <a:pPr fontAlgn="base"/>
            <a:r>
              <a:rPr lang="en-US" sz="3600" dirty="0" smtClean="0">
                <a:solidFill>
                  <a:srgbClr val="9B3E1E"/>
                </a:solidFill>
              </a:rPr>
              <a:t>Navigate to the new test </a:t>
            </a:r>
            <a:r>
              <a:rPr lang="en-US" sz="3600" dirty="0" err="1" smtClean="0">
                <a:solidFill>
                  <a:srgbClr val="9B3E1E"/>
                </a:solidFill>
              </a:rPr>
              <a:t>db</a:t>
            </a:r>
            <a:r>
              <a:rPr lang="en-US" sz="3600" dirty="0" smtClean="0">
                <a:solidFill>
                  <a:srgbClr val="9B3E1E"/>
                </a:solidFill>
              </a:rPr>
              <a:t> and right click </a:t>
            </a:r>
            <a:endParaRPr lang="en-US" sz="3600" dirty="0" smtClean="0">
              <a:solidFill>
                <a:srgbClr val="9B3E1E"/>
              </a:solidFill>
            </a:endParaRPr>
          </a:p>
          <a:p>
            <a:pPr fontAlgn="base"/>
            <a:r>
              <a:rPr lang="en-US" sz="3600" dirty="0" smtClean="0">
                <a:solidFill>
                  <a:srgbClr val="9B3E1E"/>
                </a:solidFill>
              </a:rPr>
              <a:t>Go to the </a:t>
            </a:r>
            <a:r>
              <a:rPr lang="en-US" sz="3600" dirty="0" err="1" smtClean="0">
                <a:solidFill>
                  <a:srgbClr val="9B3E1E"/>
                </a:solidFill>
              </a:rPr>
              <a:t>github</a:t>
            </a:r>
            <a:r>
              <a:rPr lang="en-US" sz="3600" dirty="0" smtClean="0">
                <a:solidFill>
                  <a:srgbClr val="9B3E1E"/>
                </a:solidFill>
              </a:rPr>
              <a:t> repository again and grab the code for the database</a:t>
            </a:r>
          </a:p>
          <a:p>
            <a:pPr fontAlgn="base"/>
            <a:r>
              <a:rPr lang="en-US" sz="3600" dirty="0" smtClean="0">
                <a:solidFill>
                  <a:srgbClr val="9B3E1E"/>
                </a:solidFill>
              </a:rPr>
              <a:t>Open a new query and paste the code</a:t>
            </a:r>
            <a:endParaRPr lang="en-US" sz="3600" dirty="0" smtClean="0">
              <a:solidFill>
                <a:srgbClr val="9B3E1E"/>
              </a:solidFill>
            </a:endParaRPr>
          </a:p>
        </p:txBody>
      </p:sp>
      <p:sp>
        <p:nvSpPr>
          <p:cNvPr id="4" name="Slide Number Placeholder 3"/>
          <p:cNvSpPr>
            <a:spLocks noGrp="1"/>
          </p:cNvSpPr>
          <p:nvPr>
            <p:ph type="sldNum" sz="quarter" idx="12"/>
          </p:nvPr>
        </p:nvSpPr>
        <p:spPr/>
        <p:txBody>
          <a:bodyPr/>
          <a:lstStyle/>
          <a:p>
            <a:fld id="{DED72159-0418-AE40-83AC-0EA4C7352847}" type="slidenum">
              <a:rPr lang="en-US" smtClean="0"/>
              <a:t>6</a:t>
            </a:fld>
            <a:endParaRPr lang="en-US" dirty="0"/>
          </a:p>
        </p:txBody>
      </p:sp>
    </p:spTree>
    <p:extLst>
      <p:ext uri="{BB962C8B-B14F-4D97-AF65-F5344CB8AC3E}">
        <p14:creationId xmlns:p14="http://schemas.microsoft.com/office/powerpoint/2010/main" val="41075253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5444" y="3273778"/>
            <a:ext cx="10301112" cy="2286000"/>
          </a:xfrm>
          <a:prstGeom prst="rect">
            <a:avLst/>
          </a:prstGeom>
          <a:solidFill>
            <a:schemeClr val="bg1"/>
          </a:solidFill>
          <a:ln>
            <a:solidFill>
              <a:srgbClr val="9B3E1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rmAutofit/>
          </a:bodyPr>
          <a:lstStyle/>
          <a:p>
            <a:r>
              <a:rPr lang="en-US" sz="7200" b="1" dirty="0" smtClean="0">
                <a:solidFill>
                  <a:srgbClr val="9B3E1E"/>
                </a:solidFill>
                <a:latin typeface="+mn-lt"/>
              </a:rPr>
              <a:t>Create a Table</a:t>
            </a:r>
            <a:endParaRPr lang="en-US" sz="7200" b="1" dirty="0">
              <a:solidFill>
                <a:srgbClr val="9B3E1E"/>
              </a:solidFill>
              <a:latin typeface="+mn-lt"/>
            </a:endParaRPr>
          </a:p>
        </p:txBody>
      </p:sp>
      <p:sp>
        <p:nvSpPr>
          <p:cNvPr id="6" name="Content Placeholder 5"/>
          <p:cNvSpPr>
            <a:spLocks noGrp="1"/>
          </p:cNvSpPr>
          <p:nvPr>
            <p:ph idx="1"/>
          </p:nvPr>
        </p:nvSpPr>
        <p:spPr>
          <a:xfrm>
            <a:off x="945444" y="1874220"/>
            <a:ext cx="10515600" cy="4351338"/>
          </a:xfrm>
        </p:spPr>
        <p:txBody>
          <a:bodyPr>
            <a:normAutofit/>
          </a:bodyPr>
          <a:lstStyle/>
          <a:p>
            <a:pPr marL="0" indent="0" fontAlgn="base">
              <a:buNone/>
            </a:pPr>
            <a:r>
              <a:rPr lang="en-US" dirty="0">
                <a:solidFill>
                  <a:srgbClr val="9B3E1E"/>
                </a:solidFill>
              </a:rPr>
              <a:t>The CREATE statement is used to create tables. It is also used to create indexes, views and triggers.</a:t>
            </a:r>
          </a:p>
          <a:p>
            <a:pPr marL="0" indent="0">
              <a:buNone/>
            </a:pPr>
            <a:r>
              <a:rPr lang="en-US" dirty="0">
                <a:solidFill>
                  <a:srgbClr val="9B3E1E"/>
                </a:solidFill>
              </a:rPr>
              <a:t>To create a table, we give a name to a table and to its </a:t>
            </a:r>
            <a:r>
              <a:rPr lang="en-US" dirty="0" smtClean="0">
                <a:solidFill>
                  <a:srgbClr val="9B3E1E"/>
                </a:solidFill>
              </a:rPr>
              <a:t>columns: </a:t>
            </a:r>
          </a:p>
          <a:p>
            <a:pPr marL="0" indent="0">
              <a:buNone/>
            </a:pPr>
            <a:r>
              <a:rPr lang="en-US" dirty="0" smtClean="0">
                <a:solidFill>
                  <a:srgbClr val="0000FF"/>
                </a:solidFill>
              </a:rPr>
              <a:t>CREATE </a:t>
            </a:r>
            <a:r>
              <a:rPr lang="en-US" dirty="0">
                <a:solidFill>
                  <a:srgbClr val="0000FF"/>
                </a:solidFill>
              </a:rPr>
              <a:t>TABLE </a:t>
            </a:r>
            <a:r>
              <a:rPr lang="en-US" dirty="0" err="1"/>
              <a:t>table_name</a:t>
            </a:r>
            <a:r>
              <a:rPr lang="en-US" dirty="0"/>
              <a:t> (</a:t>
            </a:r>
            <a:endParaRPr lang="en-US" sz="3600" dirty="0"/>
          </a:p>
          <a:p>
            <a:pPr marL="0" indent="0">
              <a:buNone/>
            </a:pPr>
            <a:r>
              <a:rPr lang="en-US" dirty="0"/>
              <a:t> </a:t>
            </a:r>
            <a:r>
              <a:rPr lang="en-US" dirty="0" err="1"/>
              <a:t>column_name</a:t>
            </a:r>
            <a:r>
              <a:rPr lang="en-US" dirty="0"/>
              <a:t> </a:t>
            </a:r>
            <a:r>
              <a:rPr lang="en-US" dirty="0">
                <a:solidFill>
                  <a:srgbClr val="0000FF"/>
                </a:solidFill>
              </a:rPr>
              <a:t>TYPE</a:t>
            </a:r>
            <a:r>
              <a:rPr lang="en-US" dirty="0"/>
              <a:t> </a:t>
            </a:r>
            <a:r>
              <a:rPr lang="en-US" dirty="0" err="1"/>
              <a:t>column_constraint</a:t>
            </a:r>
            <a:r>
              <a:rPr lang="en-US" dirty="0"/>
              <a:t>,</a:t>
            </a:r>
            <a:endParaRPr lang="en-US" sz="3600" dirty="0"/>
          </a:p>
          <a:p>
            <a:pPr marL="0" indent="0">
              <a:buNone/>
            </a:pPr>
            <a:r>
              <a:rPr lang="en-US" dirty="0"/>
              <a:t> </a:t>
            </a:r>
            <a:r>
              <a:rPr lang="en-US" dirty="0" err="1"/>
              <a:t>table_constraint</a:t>
            </a:r>
            <a:r>
              <a:rPr lang="en-US" dirty="0"/>
              <a:t> </a:t>
            </a:r>
            <a:r>
              <a:rPr lang="en-US" dirty="0" err="1"/>
              <a:t>table_constraint</a:t>
            </a:r>
            <a:endParaRPr lang="en-US" sz="3600" dirty="0"/>
          </a:p>
          <a:p>
            <a:pPr marL="0" indent="0">
              <a:buNone/>
            </a:pPr>
            <a:r>
              <a:rPr lang="en-US" dirty="0" smtClean="0"/>
              <a:t>)</a:t>
            </a:r>
            <a:endParaRPr lang="en-US" sz="3600" dirty="0"/>
          </a:p>
        </p:txBody>
      </p:sp>
      <p:sp>
        <p:nvSpPr>
          <p:cNvPr id="4" name="Slide Number Placeholder 3"/>
          <p:cNvSpPr>
            <a:spLocks noGrp="1"/>
          </p:cNvSpPr>
          <p:nvPr>
            <p:ph type="sldNum" sz="quarter" idx="12"/>
          </p:nvPr>
        </p:nvSpPr>
        <p:spPr/>
        <p:txBody>
          <a:bodyPr/>
          <a:lstStyle/>
          <a:p>
            <a:fld id="{DED72159-0418-AE40-83AC-0EA4C7352847}" type="slidenum">
              <a:rPr lang="en-US" smtClean="0"/>
              <a:t>7</a:t>
            </a:fld>
            <a:endParaRPr lang="en-US" dirty="0"/>
          </a:p>
        </p:txBody>
      </p:sp>
    </p:spTree>
    <p:extLst>
      <p:ext uri="{BB962C8B-B14F-4D97-AF65-F5344CB8AC3E}">
        <p14:creationId xmlns:p14="http://schemas.microsoft.com/office/powerpoint/2010/main" val="9353158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7200" b="1" dirty="0" smtClean="0">
                <a:solidFill>
                  <a:srgbClr val="9B3E1E"/>
                </a:solidFill>
                <a:latin typeface="+mn-lt"/>
              </a:rPr>
              <a:t>Data Types for Columns</a:t>
            </a:r>
            <a:endParaRPr lang="en-US" sz="7200" b="1" dirty="0">
              <a:solidFill>
                <a:srgbClr val="9B3E1E"/>
              </a:solidFill>
              <a:latin typeface="+mn-lt"/>
            </a:endParaRPr>
          </a:p>
        </p:txBody>
      </p:sp>
      <p:sp>
        <p:nvSpPr>
          <p:cNvPr id="6" name="Content Placeholder 5"/>
          <p:cNvSpPr>
            <a:spLocks noGrp="1"/>
          </p:cNvSpPr>
          <p:nvPr>
            <p:ph idx="1"/>
          </p:nvPr>
        </p:nvSpPr>
        <p:spPr/>
        <p:txBody>
          <a:bodyPr>
            <a:normAutofit/>
          </a:bodyPr>
          <a:lstStyle/>
          <a:p>
            <a:pPr lvl="0"/>
            <a:r>
              <a:rPr lang="en-US" sz="4400" dirty="0">
                <a:solidFill>
                  <a:srgbClr val="9B3E1E"/>
                </a:solidFill>
              </a:rPr>
              <a:t>Boolean</a:t>
            </a:r>
          </a:p>
          <a:p>
            <a:pPr lvl="0"/>
            <a:r>
              <a:rPr lang="en-US" sz="4400" dirty="0">
                <a:solidFill>
                  <a:srgbClr val="9B3E1E"/>
                </a:solidFill>
              </a:rPr>
              <a:t>Character types such as char, varchar, and text.</a:t>
            </a:r>
          </a:p>
          <a:p>
            <a:pPr lvl="0"/>
            <a:r>
              <a:rPr lang="en-US" sz="4400" dirty="0">
                <a:solidFill>
                  <a:srgbClr val="9B3E1E"/>
                </a:solidFill>
              </a:rPr>
              <a:t>Number such as numeric, integer, etc.</a:t>
            </a:r>
          </a:p>
          <a:p>
            <a:pPr lvl="0"/>
            <a:r>
              <a:rPr lang="en-US" sz="4400" dirty="0">
                <a:solidFill>
                  <a:srgbClr val="9B3E1E"/>
                </a:solidFill>
              </a:rPr>
              <a:t>Temporal i.e., date, time, timestamp, and interval</a:t>
            </a:r>
          </a:p>
          <a:p>
            <a:pPr marL="0" indent="0">
              <a:buNone/>
            </a:pPr>
            <a:endParaRPr lang="en-US" sz="4400" dirty="0">
              <a:solidFill>
                <a:srgbClr val="9B3E1E"/>
              </a:solidFill>
            </a:endParaRPr>
          </a:p>
        </p:txBody>
      </p:sp>
      <p:sp>
        <p:nvSpPr>
          <p:cNvPr id="4" name="Slide Number Placeholder 3"/>
          <p:cNvSpPr>
            <a:spLocks noGrp="1"/>
          </p:cNvSpPr>
          <p:nvPr>
            <p:ph type="sldNum" sz="quarter" idx="12"/>
          </p:nvPr>
        </p:nvSpPr>
        <p:spPr/>
        <p:txBody>
          <a:bodyPr/>
          <a:lstStyle/>
          <a:p>
            <a:fld id="{DED72159-0418-AE40-83AC-0EA4C7352847}" type="slidenum">
              <a:rPr lang="en-US" smtClean="0"/>
              <a:t>8</a:t>
            </a:fld>
            <a:endParaRPr lang="en-US" dirty="0"/>
          </a:p>
        </p:txBody>
      </p:sp>
    </p:spTree>
    <p:extLst>
      <p:ext uri="{BB962C8B-B14F-4D97-AF65-F5344CB8AC3E}">
        <p14:creationId xmlns:p14="http://schemas.microsoft.com/office/powerpoint/2010/main" val="19720989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83300"/>
            <a:ext cx="3527964" cy="731520"/>
          </a:xfrm>
          <a:prstGeom prst="rect">
            <a:avLst/>
          </a:prstGeom>
        </p:spPr>
      </p:pic>
      <p:sp>
        <p:nvSpPr>
          <p:cNvPr id="2" name="Title 1"/>
          <p:cNvSpPr>
            <a:spLocks noGrp="1"/>
          </p:cNvSpPr>
          <p:nvPr>
            <p:ph type="title"/>
          </p:nvPr>
        </p:nvSpPr>
        <p:spPr>
          <a:xfrm>
            <a:off x="838200" y="9525"/>
            <a:ext cx="10515600" cy="1325563"/>
          </a:xfrm>
        </p:spPr>
        <p:txBody>
          <a:bodyPr>
            <a:normAutofit/>
          </a:bodyPr>
          <a:lstStyle/>
          <a:p>
            <a:pPr algn="ctr"/>
            <a:r>
              <a:rPr lang="en-US" sz="6600" b="1" dirty="0" smtClean="0">
                <a:solidFill>
                  <a:srgbClr val="9B3E1E"/>
                </a:solidFill>
                <a:latin typeface="+mn-lt"/>
              </a:rPr>
              <a:t>Column Constraints</a:t>
            </a:r>
            <a:endParaRPr lang="en-US" sz="6600" b="1" dirty="0">
              <a:solidFill>
                <a:srgbClr val="9B3E1E"/>
              </a:solidFill>
              <a:latin typeface="+mn-lt"/>
            </a:endParaRPr>
          </a:p>
        </p:txBody>
      </p:sp>
      <p:sp>
        <p:nvSpPr>
          <p:cNvPr id="3" name="Vertical Text Placeholder 2"/>
          <p:cNvSpPr>
            <a:spLocks noGrp="1"/>
          </p:cNvSpPr>
          <p:nvPr>
            <p:ph type="body" orient="vert" idx="1"/>
          </p:nvPr>
        </p:nvSpPr>
        <p:spPr>
          <a:xfrm>
            <a:off x="838200" y="1537759"/>
            <a:ext cx="10515600" cy="4351338"/>
          </a:xfrm>
        </p:spPr>
        <p:txBody>
          <a:bodyPr vert="horz">
            <a:normAutofit fontScale="92500" lnSpcReduction="10000"/>
          </a:bodyPr>
          <a:lstStyle/>
          <a:p>
            <a:pPr marL="0" indent="0" fontAlgn="base">
              <a:buNone/>
            </a:pPr>
            <a:r>
              <a:rPr lang="en-US" sz="4400" dirty="0" smtClean="0">
                <a:solidFill>
                  <a:srgbClr val="9B3E1E"/>
                </a:solidFill>
              </a:rPr>
              <a:t>Constraints </a:t>
            </a:r>
            <a:r>
              <a:rPr lang="en-US" sz="4400" dirty="0">
                <a:solidFill>
                  <a:srgbClr val="9B3E1E"/>
                </a:solidFill>
              </a:rPr>
              <a:t>are placed on columns. They limit the data that can be inserted into tables.</a:t>
            </a:r>
          </a:p>
          <a:p>
            <a:pPr lvl="0" fontAlgn="base"/>
            <a:r>
              <a:rPr lang="en-US" sz="4400" dirty="0">
                <a:solidFill>
                  <a:srgbClr val="9B3E1E"/>
                </a:solidFill>
              </a:rPr>
              <a:t>NOT NULL</a:t>
            </a:r>
          </a:p>
          <a:p>
            <a:pPr lvl="0" fontAlgn="base"/>
            <a:r>
              <a:rPr lang="en-US" sz="4400" dirty="0">
                <a:solidFill>
                  <a:srgbClr val="9B3E1E"/>
                </a:solidFill>
              </a:rPr>
              <a:t>UNIQUE</a:t>
            </a:r>
          </a:p>
          <a:p>
            <a:pPr lvl="0" fontAlgn="base"/>
            <a:r>
              <a:rPr lang="en-US" sz="4400" dirty="0">
                <a:solidFill>
                  <a:srgbClr val="9B3E1E"/>
                </a:solidFill>
              </a:rPr>
              <a:t>PRIMARY </a:t>
            </a:r>
            <a:r>
              <a:rPr lang="en-US" sz="4400" dirty="0" smtClean="0">
                <a:solidFill>
                  <a:srgbClr val="9B3E1E"/>
                </a:solidFill>
              </a:rPr>
              <a:t>KEY</a:t>
            </a:r>
          </a:p>
          <a:p>
            <a:pPr lvl="0" fontAlgn="base"/>
            <a:r>
              <a:rPr lang="en-US" sz="4400" dirty="0" smtClean="0">
                <a:solidFill>
                  <a:srgbClr val="9B3E1E"/>
                </a:solidFill>
              </a:rPr>
              <a:t>CHECK</a:t>
            </a:r>
            <a:endParaRPr lang="en-US" sz="4400" dirty="0">
              <a:solidFill>
                <a:srgbClr val="9B3E1E"/>
              </a:solidFill>
            </a:endParaRPr>
          </a:p>
          <a:p>
            <a:pPr lvl="0" fontAlgn="base"/>
            <a:r>
              <a:rPr lang="en-US" sz="4400" dirty="0" smtClean="0">
                <a:solidFill>
                  <a:srgbClr val="9B3E1E"/>
                </a:solidFill>
              </a:rPr>
              <a:t>REFERENCES</a:t>
            </a:r>
            <a:endParaRPr lang="en-US" sz="4400" dirty="0">
              <a:solidFill>
                <a:srgbClr val="9B3E1E"/>
              </a:solidFill>
            </a:endParaRPr>
          </a:p>
          <a:p>
            <a:pPr marL="0" indent="0" fontAlgn="base">
              <a:buNone/>
            </a:pPr>
            <a:endParaRPr lang="en-US" sz="4400" dirty="0"/>
          </a:p>
          <a:p>
            <a:endParaRPr lang="en-US" sz="4400" dirty="0">
              <a:solidFill>
                <a:srgbClr val="9B3E1E"/>
              </a:solidFill>
            </a:endParaRPr>
          </a:p>
        </p:txBody>
      </p:sp>
    </p:spTree>
    <p:extLst>
      <p:ext uri="{BB962C8B-B14F-4D97-AF65-F5344CB8AC3E}">
        <p14:creationId xmlns:p14="http://schemas.microsoft.com/office/powerpoint/2010/main" val="4027519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GDI">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22207</TotalTime>
  <Words>944</Words>
  <Application>Microsoft Macintosh PowerPoint</Application>
  <PresentationFormat>Custom</PresentationFormat>
  <Paragraphs>234</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Welcome Back! Girl Develop It is here to provide affordable and accessible programs to learn software through mentorship and hands-on instruction.</vt:lpstr>
      <vt:lpstr>Today…</vt:lpstr>
      <vt:lpstr>Alias</vt:lpstr>
      <vt:lpstr>Creating tables, inserting, deleting data -- best practices </vt:lpstr>
      <vt:lpstr>Create a test db</vt:lpstr>
      <vt:lpstr>Create a Table</vt:lpstr>
      <vt:lpstr>Data Types for Columns</vt:lpstr>
      <vt:lpstr>Column Constraints</vt:lpstr>
      <vt:lpstr>Table Constraints</vt:lpstr>
      <vt:lpstr>Let’s Develop it!</vt:lpstr>
      <vt:lpstr>SQL Solution</vt:lpstr>
      <vt:lpstr>Alter table</vt:lpstr>
      <vt:lpstr>Let’s Develop it!</vt:lpstr>
      <vt:lpstr>Solution: </vt:lpstr>
      <vt:lpstr>Drop table</vt:lpstr>
      <vt:lpstr>Insert Syntax</vt:lpstr>
      <vt:lpstr>Let’s Develop it!</vt:lpstr>
      <vt:lpstr>Let’s Develop it!</vt:lpstr>
      <vt:lpstr>Let’s Develop it!</vt:lpstr>
      <vt:lpstr>Updating Records</vt:lpstr>
      <vt:lpstr>Updating Records</vt:lpstr>
      <vt:lpstr>Let’s Develop It!</vt:lpstr>
      <vt:lpstr>Solution</vt:lpstr>
      <vt:lpstr>Delete Syntax</vt:lpstr>
      <vt:lpstr>Delete Syntax</vt:lpstr>
      <vt:lpstr>INDEXES </vt:lpstr>
      <vt:lpstr>VIEWS</vt:lpstr>
      <vt:lpstr>TRIGGERS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Elizabeth Bollwerk</cp:lastModifiedBy>
  <cp:revision>210</cp:revision>
  <dcterms:created xsi:type="dcterms:W3CDTF">2017-04-17T15:38:41Z</dcterms:created>
  <dcterms:modified xsi:type="dcterms:W3CDTF">2018-10-25T21:49:58Z</dcterms:modified>
</cp:coreProperties>
</file>