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6" r:id="rId3"/>
    <p:sldId id="260" r:id="rId4"/>
    <p:sldId id="261" r:id="rId5"/>
    <p:sldId id="265" r:id="rId6"/>
    <p:sldId id="271" r:id="rId7"/>
    <p:sldId id="269" r:id="rId8"/>
    <p:sldId id="270"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0" d="100"/>
          <a:sy n="70" d="100"/>
        </p:scale>
        <p:origin x="711" y="3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32CE77-A3C2-4A3F-AA2F-FF80CBD37DB3}"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AU"/>
        </a:p>
      </dgm:t>
    </dgm:pt>
    <dgm:pt modelId="{68C31463-AF32-4049-8989-CEC8FDCD0D29}">
      <dgm:prSet phldrT="[Text]"/>
      <dgm:spPr/>
      <dgm:t>
        <a:bodyPr/>
        <a:lstStyle/>
        <a:p>
          <a:r>
            <a:rPr lang="en-AU" dirty="0"/>
            <a:t>1</a:t>
          </a:r>
        </a:p>
      </dgm:t>
    </dgm:pt>
    <dgm:pt modelId="{0CB48826-E45E-4B46-BF02-861B1E4BA4EA}" type="parTrans" cxnId="{182A2F2D-99F8-44C8-8B0C-91D3E329F9B1}">
      <dgm:prSet/>
      <dgm:spPr/>
      <dgm:t>
        <a:bodyPr/>
        <a:lstStyle/>
        <a:p>
          <a:endParaRPr lang="en-AU"/>
        </a:p>
      </dgm:t>
    </dgm:pt>
    <dgm:pt modelId="{F4E28AD3-CB66-4C1C-9970-62CEEF00AC64}" type="sibTrans" cxnId="{182A2F2D-99F8-44C8-8B0C-91D3E329F9B1}">
      <dgm:prSet/>
      <dgm:spPr/>
      <dgm:t>
        <a:bodyPr/>
        <a:lstStyle/>
        <a:p>
          <a:endParaRPr lang="en-AU"/>
        </a:p>
      </dgm:t>
    </dgm:pt>
    <dgm:pt modelId="{D6B8C540-F8AB-4392-A98A-305C0F2D1B61}">
      <dgm:prSet phldrT="[Text]"/>
      <dgm:spPr/>
      <dgm:t>
        <a:bodyPr/>
        <a:lstStyle/>
        <a:p>
          <a:pPr>
            <a:buClrTx/>
            <a:buSzTx/>
            <a:buFontTx/>
            <a:buNone/>
          </a:pPr>
          <a:r>
            <a:rPr lang="en-US" dirty="0"/>
            <a:t>Examine the CSV files to obtain a good understanding on what to code</a:t>
          </a:r>
          <a:endParaRPr lang="en-AU" dirty="0"/>
        </a:p>
      </dgm:t>
    </dgm:pt>
    <dgm:pt modelId="{33FA6966-A67F-45E3-A619-820ABB7C117E}" type="parTrans" cxnId="{F3E586D8-BB81-427A-A9B0-3880B8A5D1A5}">
      <dgm:prSet/>
      <dgm:spPr/>
      <dgm:t>
        <a:bodyPr/>
        <a:lstStyle/>
        <a:p>
          <a:endParaRPr lang="en-AU"/>
        </a:p>
      </dgm:t>
    </dgm:pt>
    <dgm:pt modelId="{CD7DA955-E1C9-4FF3-B8B5-A18A87168DB0}" type="sibTrans" cxnId="{F3E586D8-BB81-427A-A9B0-3880B8A5D1A5}">
      <dgm:prSet/>
      <dgm:spPr/>
      <dgm:t>
        <a:bodyPr/>
        <a:lstStyle/>
        <a:p>
          <a:endParaRPr lang="en-AU"/>
        </a:p>
      </dgm:t>
    </dgm:pt>
    <dgm:pt modelId="{ADCDE29D-C0D3-4CB0-8525-652EB9F22934}">
      <dgm:prSet phldrT="[Text]"/>
      <dgm:spPr/>
      <dgm:t>
        <a:bodyPr/>
        <a:lstStyle/>
        <a:p>
          <a:r>
            <a:rPr lang="en-AU" dirty="0"/>
            <a:t>2</a:t>
          </a:r>
        </a:p>
      </dgm:t>
    </dgm:pt>
    <dgm:pt modelId="{C3074618-DE59-463A-891A-6552A26ED732}" type="parTrans" cxnId="{2CD56E05-220D-4525-9F87-1B83C82F90DE}">
      <dgm:prSet/>
      <dgm:spPr/>
      <dgm:t>
        <a:bodyPr/>
        <a:lstStyle/>
        <a:p>
          <a:endParaRPr lang="en-AU"/>
        </a:p>
      </dgm:t>
    </dgm:pt>
    <dgm:pt modelId="{AE35FD65-9C68-493E-97FC-84F2B274E431}" type="sibTrans" cxnId="{2CD56E05-220D-4525-9F87-1B83C82F90DE}">
      <dgm:prSet/>
      <dgm:spPr/>
      <dgm:t>
        <a:bodyPr/>
        <a:lstStyle/>
        <a:p>
          <a:endParaRPr lang="en-AU"/>
        </a:p>
      </dgm:t>
    </dgm:pt>
    <dgm:pt modelId="{E248DF16-5FD7-4187-9514-DC2D6808E593}">
      <dgm:prSet phldrT="[Text]"/>
      <dgm:spPr/>
      <dgm:t>
        <a:bodyPr/>
        <a:lstStyle/>
        <a:p>
          <a:pPr>
            <a:buNone/>
          </a:pPr>
          <a:r>
            <a:rPr lang="en-AU" dirty="0"/>
            <a:t>Create the code to import and sort the data from the CSV files into a summarised excel sheet with Python</a:t>
          </a:r>
        </a:p>
      </dgm:t>
    </dgm:pt>
    <dgm:pt modelId="{E5EA4EC9-D52D-4D12-BBCA-6B2DC0A0D0FD}" type="parTrans" cxnId="{06F4A71D-2642-4323-8F06-DDD01F3F09CA}">
      <dgm:prSet/>
      <dgm:spPr/>
      <dgm:t>
        <a:bodyPr/>
        <a:lstStyle/>
        <a:p>
          <a:endParaRPr lang="en-AU"/>
        </a:p>
      </dgm:t>
    </dgm:pt>
    <dgm:pt modelId="{40E16B9E-9F04-481A-8BA2-8FD91DABFED3}" type="sibTrans" cxnId="{06F4A71D-2642-4323-8F06-DDD01F3F09CA}">
      <dgm:prSet/>
      <dgm:spPr/>
      <dgm:t>
        <a:bodyPr/>
        <a:lstStyle/>
        <a:p>
          <a:endParaRPr lang="en-AU"/>
        </a:p>
      </dgm:t>
    </dgm:pt>
    <dgm:pt modelId="{2802CB6B-BE30-4E68-A970-BDEFA9BD087C}">
      <dgm:prSet phldrT="[Text]"/>
      <dgm:spPr/>
      <dgm:t>
        <a:bodyPr/>
        <a:lstStyle/>
        <a:p>
          <a:r>
            <a:rPr lang="en-AU" dirty="0"/>
            <a:t>3</a:t>
          </a:r>
        </a:p>
      </dgm:t>
    </dgm:pt>
    <dgm:pt modelId="{B10D1805-D454-4265-89D1-E4D3F17A5DCC}" type="parTrans" cxnId="{80FD04FE-CA67-4B00-AE5A-919856600DED}">
      <dgm:prSet/>
      <dgm:spPr/>
      <dgm:t>
        <a:bodyPr/>
        <a:lstStyle/>
        <a:p>
          <a:endParaRPr lang="en-AU"/>
        </a:p>
      </dgm:t>
    </dgm:pt>
    <dgm:pt modelId="{5067AF6D-7B4D-464E-AAC3-9B3A955E6283}" type="sibTrans" cxnId="{80FD04FE-CA67-4B00-AE5A-919856600DED}">
      <dgm:prSet/>
      <dgm:spPr/>
      <dgm:t>
        <a:bodyPr/>
        <a:lstStyle/>
        <a:p>
          <a:endParaRPr lang="en-AU"/>
        </a:p>
      </dgm:t>
    </dgm:pt>
    <dgm:pt modelId="{CA873C61-D530-43B1-8983-5D3D3B93B905}">
      <dgm:prSet phldrT="[Text]"/>
      <dgm:spPr/>
      <dgm:t>
        <a:bodyPr/>
        <a:lstStyle/>
        <a:p>
          <a:pPr>
            <a:buNone/>
          </a:pPr>
          <a:r>
            <a:rPr lang="en-AU" dirty="0"/>
            <a:t>Convert the summarised data into graphical representations in a PDF report with Latex</a:t>
          </a:r>
        </a:p>
      </dgm:t>
    </dgm:pt>
    <dgm:pt modelId="{7D6BD0C5-CA18-47EB-8B0D-8C0CC21CAD34}" type="parTrans" cxnId="{CF79FFF8-25D3-4F64-BEA7-988CE07BE5C4}">
      <dgm:prSet/>
      <dgm:spPr/>
      <dgm:t>
        <a:bodyPr/>
        <a:lstStyle/>
        <a:p>
          <a:endParaRPr lang="en-AU"/>
        </a:p>
      </dgm:t>
    </dgm:pt>
    <dgm:pt modelId="{85DEBD14-85A3-4DFC-8208-4049F5EE8878}" type="sibTrans" cxnId="{CF79FFF8-25D3-4F64-BEA7-988CE07BE5C4}">
      <dgm:prSet/>
      <dgm:spPr/>
      <dgm:t>
        <a:bodyPr/>
        <a:lstStyle/>
        <a:p>
          <a:endParaRPr lang="en-AU"/>
        </a:p>
      </dgm:t>
    </dgm:pt>
    <dgm:pt modelId="{A4C5AB82-1BD5-467E-8204-1642E39A5B80}" type="pres">
      <dgm:prSet presAssocID="{E432CE77-A3C2-4A3F-AA2F-FF80CBD37DB3}" presName="linearFlow" presStyleCnt="0">
        <dgm:presLayoutVars>
          <dgm:dir/>
          <dgm:animLvl val="lvl"/>
          <dgm:resizeHandles val="exact"/>
        </dgm:presLayoutVars>
      </dgm:prSet>
      <dgm:spPr/>
    </dgm:pt>
    <dgm:pt modelId="{75A0A2D9-882F-4CF1-99D7-11E91BAE98AE}" type="pres">
      <dgm:prSet presAssocID="{68C31463-AF32-4049-8989-CEC8FDCD0D29}" presName="composite" presStyleCnt="0"/>
      <dgm:spPr/>
    </dgm:pt>
    <dgm:pt modelId="{E0140D15-4D53-40A7-B68A-EA8236730076}" type="pres">
      <dgm:prSet presAssocID="{68C31463-AF32-4049-8989-CEC8FDCD0D29}" presName="parentText" presStyleLbl="alignNode1" presStyleIdx="0" presStyleCnt="3">
        <dgm:presLayoutVars>
          <dgm:chMax val="1"/>
          <dgm:bulletEnabled val="1"/>
        </dgm:presLayoutVars>
      </dgm:prSet>
      <dgm:spPr/>
    </dgm:pt>
    <dgm:pt modelId="{87CAB068-A1C5-4646-94F9-1533F809B1DE}" type="pres">
      <dgm:prSet presAssocID="{68C31463-AF32-4049-8989-CEC8FDCD0D29}" presName="descendantText" presStyleLbl="alignAcc1" presStyleIdx="0" presStyleCnt="3" custLinFactNeighborX="0" custLinFactNeighborY="656">
        <dgm:presLayoutVars>
          <dgm:bulletEnabled val="1"/>
        </dgm:presLayoutVars>
      </dgm:prSet>
      <dgm:spPr/>
    </dgm:pt>
    <dgm:pt modelId="{129663F8-8220-4470-9049-5F498E7188DB}" type="pres">
      <dgm:prSet presAssocID="{F4E28AD3-CB66-4C1C-9970-62CEEF00AC64}" presName="sp" presStyleCnt="0"/>
      <dgm:spPr/>
    </dgm:pt>
    <dgm:pt modelId="{3A2949E1-9C5C-447F-BB34-ADB6F32BD6B2}" type="pres">
      <dgm:prSet presAssocID="{ADCDE29D-C0D3-4CB0-8525-652EB9F22934}" presName="composite" presStyleCnt="0"/>
      <dgm:spPr/>
    </dgm:pt>
    <dgm:pt modelId="{043593F5-1D89-458F-BCD8-71FBD8548744}" type="pres">
      <dgm:prSet presAssocID="{ADCDE29D-C0D3-4CB0-8525-652EB9F22934}" presName="parentText" presStyleLbl="alignNode1" presStyleIdx="1" presStyleCnt="3">
        <dgm:presLayoutVars>
          <dgm:chMax val="1"/>
          <dgm:bulletEnabled val="1"/>
        </dgm:presLayoutVars>
      </dgm:prSet>
      <dgm:spPr/>
    </dgm:pt>
    <dgm:pt modelId="{665CD86A-64B7-4650-9E2D-765B31C01742}" type="pres">
      <dgm:prSet presAssocID="{ADCDE29D-C0D3-4CB0-8525-652EB9F22934}" presName="descendantText" presStyleLbl="alignAcc1" presStyleIdx="1" presStyleCnt="3">
        <dgm:presLayoutVars>
          <dgm:bulletEnabled val="1"/>
        </dgm:presLayoutVars>
      </dgm:prSet>
      <dgm:spPr/>
    </dgm:pt>
    <dgm:pt modelId="{5D832DC0-639A-4458-A967-A9FE34F0C40F}" type="pres">
      <dgm:prSet presAssocID="{AE35FD65-9C68-493E-97FC-84F2B274E431}" presName="sp" presStyleCnt="0"/>
      <dgm:spPr/>
    </dgm:pt>
    <dgm:pt modelId="{137FD223-24BD-4F64-9D42-1A1064613013}" type="pres">
      <dgm:prSet presAssocID="{2802CB6B-BE30-4E68-A970-BDEFA9BD087C}" presName="composite" presStyleCnt="0"/>
      <dgm:spPr/>
    </dgm:pt>
    <dgm:pt modelId="{D3A1C2FB-9A78-4E43-8565-2D3C8ED7AD34}" type="pres">
      <dgm:prSet presAssocID="{2802CB6B-BE30-4E68-A970-BDEFA9BD087C}" presName="parentText" presStyleLbl="alignNode1" presStyleIdx="2" presStyleCnt="3">
        <dgm:presLayoutVars>
          <dgm:chMax val="1"/>
          <dgm:bulletEnabled val="1"/>
        </dgm:presLayoutVars>
      </dgm:prSet>
      <dgm:spPr/>
    </dgm:pt>
    <dgm:pt modelId="{174C4D56-E36E-4D5B-8CCE-6BB2D74EA9C7}" type="pres">
      <dgm:prSet presAssocID="{2802CB6B-BE30-4E68-A970-BDEFA9BD087C}" presName="descendantText" presStyleLbl="alignAcc1" presStyleIdx="2" presStyleCnt="3" custLinFactNeighborY="0">
        <dgm:presLayoutVars>
          <dgm:bulletEnabled val="1"/>
        </dgm:presLayoutVars>
      </dgm:prSet>
      <dgm:spPr/>
    </dgm:pt>
  </dgm:ptLst>
  <dgm:cxnLst>
    <dgm:cxn modelId="{2CD56E05-220D-4525-9F87-1B83C82F90DE}" srcId="{E432CE77-A3C2-4A3F-AA2F-FF80CBD37DB3}" destId="{ADCDE29D-C0D3-4CB0-8525-652EB9F22934}" srcOrd="1" destOrd="0" parTransId="{C3074618-DE59-463A-891A-6552A26ED732}" sibTransId="{AE35FD65-9C68-493E-97FC-84F2B274E431}"/>
    <dgm:cxn modelId="{06F4A71D-2642-4323-8F06-DDD01F3F09CA}" srcId="{ADCDE29D-C0D3-4CB0-8525-652EB9F22934}" destId="{E248DF16-5FD7-4187-9514-DC2D6808E593}" srcOrd="0" destOrd="0" parTransId="{E5EA4EC9-D52D-4D12-BBCA-6B2DC0A0D0FD}" sibTransId="{40E16B9E-9F04-481A-8BA2-8FD91DABFED3}"/>
    <dgm:cxn modelId="{182A2F2D-99F8-44C8-8B0C-91D3E329F9B1}" srcId="{E432CE77-A3C2-4A3F-AA2F-FF80CBD37DB3}" destId="{68C31463-AF32-4049-8989-CEC8FDCD0D29}" srcOrd="0" destOrd="0" parTransId="{0CB48826-E45E-4B46-BF02-861B1E4BA4EA}" sibTransId="{F4E28AD3-CB66-4C1C-9970-62CEEF00AC64}"/>
    <dgm:cxn modelId="{63A39C2D-BE1B-4F05-A7FD-EC1A7B2CFD93}" type="presOf" srcId="{68C31463-AF32-4049-8989-CEC8FDCD0D29}" destId="{E0140D15-4D53-40A7-B68A-EA8236730076}" srcOrd="0" destOrd="0" presId="urn:microsoft.com/office/officeart/2005/8/layout/chevron2"/>
    <dgm:cxn modelId="{F3190738-5567-414E-8A99-B388EB0866D0}" type="presOf" srcId="{2802CB6B-BE30-4E68-A970-BDEFA9BD087C}" destId="{D3A1C2FB-9A78-4E43-8565-2D3C8ED7AD34}" srcOrd="0" destOrd="0" presId="urn:microsoft.com/office/officeart/2005/8/layout/chevron2"/>
    <dgm:cxn modelId="{E8DE6D69-92E2-4D99-8070-805E58236CDC}" type="presOf" srcId="{D6B8C540-F8AB-4392-A98A-305C0F2D1B61}" destId="{87CAB068-A1C5-4646-94F9-1533F809B1DE}" srcOrd="0" destOrd="0" presId="urn:microsoft.com/office/officeart/2005/8/layout/chevron2"/>
    <dgm:cxn modelId="{EC207856-1EC9-44E4-B99D-3A1440A57914}" type="presOf" srcId="{E432CE77-A3C2-4A3F-AA2F-FF80CBD37DB3}" destId="{A4C5AB82-1BD5-467E-8204-1642E39A5B80}" srcOrd="0" destOrd="0" presId="urn:microsoft.com/office/officeart/2005/8/layout/chevron2"/>
    <dgm:cxn modelId="{974B1BAC-ACAB-4894-8BB7-9431C84749DB}" type="presOf" srcId="{ADCDE29D-C0D3-4CB0-8525-652EB9F22934}" destId="{043593F5-1D89-458F-BCD8-71FBD8548744}" srcOrd="0" destOrd="0" presId="urn:microsoft.com/office/officeart/2005/8/layout/chevron2"/>
    <dgm:cxn modelId="{36A817C1-057A-43FD-A9CC-D0EFE30E0B58}" type="presOf" srcId="{E248DF16-5FD7-4187-9514-DC2D6808E593}" destId="{665CD86A-64B7-4650-9E2D-765B31C01742}" srcOrd="0" destOrd="0" presId="urn:microsoft.com/office/officeart/2005/8/layout/chevron2"/>
    <dgm:cxn modelId="{F3E586D8-BB81-427A-A9B0-3880B8A5D1A5}" srcId="{68C31463-AF32-4049-8989-CEC8FDCD0D29}" destId="{D6B8C540-F8AB-4392-A98A-305C0F2D1B61}" srcOrd="0" destOrd="0" parTransId="{33FA6966-A67F-45E3-A619-820ABB7C117E}" sibTransId="{CD7DA955-E1C9-4FF3-B8B5-A18A87168DB0}"/>
    <dgm:cxn modelId="{CF79FFF8-25D3-4F64-BEA7-988CE07BE5C4}" srcId="{2802CB6B-BE30-4E68-A970-BDEFA9BD087C}" destId="{CA873C61-D530-43B1-8983-5D3D3B93B905}" srcOrd="0" destOrd="0" parTransId="{7D6BD0C5-CA18-47EB-8B0D-8C0CC21CAD34}" sibTransId="{85DEBD14-85A3-4DFC-8208-4049F5EE8878}"/>
    <dgm:cxn modelId="{5B03E5F9-BBC6-4AE6-8EB3-C31C62246EE0}" type="presOf" srcId="{CA873C61-D530-43B1-8983-5D3D3B93B905}" destId="{174C4D56-E36E-4D5B-8CCE-6BB2D74EA9C7}" srcOrd="0" destOrd="0" presId="urn:microsoft.com/office/officeart/2005/8/layout/chevron2"/>
    <dgm:cxn modelId="{80FD04FE-CA67-4B00-AE5A-919856600DED}" srcId="{E432CE77-A3C2-4A3F-AA2F-FF80CBD37DB3}" destId="{2802CB6B-BE30-4E68-A970-BDEFA9BD087C}" srcOrd="2" destOrd="0" parTransId="{B10D1805-D454-4265-89D1-E4D3F17A5DCC}" sibTransId="{5067AF6D-7B4D-464E-AAC3-9B3A955E6283}"/>
    <dgm:cxn modelId="{B92C1533-169B-4D57-A6DF-7E1B2D0D5F83}" type="presParOf" srcId="{A4C5AB82-1BD5-467E-8204-1642E39A5B80}" destId="{75A0A2D9-882F-4CF1-99D7-11E91BAE98AE}" srcOrd="0" destOrd="0" presId="urn:microsoft.com/office/officeart/2005/8/layout/chevron2"/>
    <dgm:cxn modelId="{4F031430-8C58-4134-81F9-8A8B10961BAA}" type="presParOf" srcId="{75A0A2D9-882F-4CF1-99D7-11E91BAE98AE}" destId="{E0140D15-4D53-40A7-B68A-EA8236730076}" srcOrd="0" destOrd="0" presId="urn:microsoft.com/office/officeart/2005/8/layout/chevron2"/>
    <dgm:cxn modelId="{97E421C8-9C2B-4B61-95F9-7EFBF6FA8DA2}" type="presParOf" srcId="{75A0A2D9-882F-4CF1-99D7-11E91BAE98AE}" destId="{87CAB068-A1C5-4646-94F9-1533F809B1DE}" srcOrd="1" destOrd="0" presId="urn:microsoft.com/office/officeart/2005/8/layout/chevron2"/>
    <dgm:cxn modelId="{F91B382B-BC97-47EB-A671-7BD9A4E6C4DA}" type="presParOf" srcId="{A4C5AB82-1BD5-467E-8204-1642E39A5B80}" destId="{129663F8-8220-4470-9049-5F498E7188DB}" srcOrd="1" destOrd="0" presId="urn:microsoft.com/office/officeart/2005/8/layout/chevron2"/>
    <dgm:cxn modelId="{58416464-0CFB-4D82-B1AD-31A9042A4293}" type="presParOf" srcId="{A4C5AB82-1BD5-467E-8204-1642E39A5B80}" destId="{3A2949E1-9C5C-447F-BB34-ADB6F32BD6B2}" srcOrd="2" destOrd="0" presId="urn:microsoft.com/office/officeart/2005/8/layout/chevron2"/>
    <dgm:cxn modelId="{3641708D-F5B5-42DC-BF9A-DAD06A0410C2}" type="presParOf" srcId="{3A2949E1-9C5C-447F-BB34-ADB6F32BD6B2}" destId="{043593F5-1D89-458F-BCD8-71FBD8548744}" srcOrd="0" destOrd="0" presId="urn:microsoft.com/office/officeart/2005/8/layout/chevron2"/>
    <dgm:cxn modelId="{6228541B-C331-40B8-911A-927EB6BD0A68}" type="presParOf" srcId="{3A2949E1-9C5C-447F-BB34-ADB6F32BD6B2}" destId="{665CD86A-64B7-4650-9E2D-765B31C01742}" srcOrd="1" destOrd="0" presId="urn:microsoft.com/office/officeart/2005/8/layout/chevron2"/>
    <dgm:cxn modelId="{6BAA60F8-1A00-4DD8-A811-63D4F318F297}" type="presParOf" srcId="{A4C5AB82-1BD5-467E-8204-1642E39A5B80}" destId="{5D832DC0-639A-4458-A967-A9FE34F0C40F}" srcOrd="3" destOrd="0" presId="urn:microsoft.com/office/officeart/2005/8/layout/chevron2"/>
    <dgm:cxn modelId="{48638E7C-24B0-498F-885A-31807C4A758C}" type="presParOf" srcId="{A4C5AB82-1BD5-467E-8204-1642E39A5B80}" destId="{137FD223-24BD-4F64-9D42-1A1064613013}" srcOrd="4" destOrd="0" presId="urn:microsoft.com/office/officeart/2005/8/layout/chevron2"/>
    <dgm:cxn modelId="{C217488C-C788-467E-ABC8-03A0B88387A9}" type="presParOf" srcId="{137FD223-24BD-4F64-9D42-1A1064613013}" destId="{D3A1C2FB-9A78-4E43-8565-2D3C8ED7AD34}" srcOrd="0" destOrd="0" presId="urn:microsoft.com/office/officeart/2005/8/layout/chevron2"/>
    <dgm:cxn modelId="{08A8077B-5A59-4471-BC6C-5256D92F296B}" type="presParOf" srcId="{137FD223-24BD-4F64-9D42-1A1064613013}" destId="{174C4D56-E36E-4D5B-8CCE-6BB2D74EA9C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DE4E5-405D-4588-918B-216E1C8A26A9}" type="doc">
      <dgm:prSet loTypeId="urn:microsoft.com/office/officeart/2005/8/layout/hierarchy1" loCatId="hierarchy" qsTypeId="urn:microsoft.com/office/officeart/2005/8/quickstyle/simple5" qsCatId="simple" csTypeId="urn:microsoft.com/office/officeart/2005/8/colors/colorful3" csCatId="colorful" phldr="1"/>
      <dgm:spPr/>
      <dgm:t>
        <a:bodyPr/>
        <a:lstStyle/>
        <a:p>
          <a:endParaRPr lang="en-US"/>
        </a:p>
      </dgm:t>
    </dgm:pt>
    <dgm:pt modelId="{2F1CBD30-6446-421E-814E-0137BDD63B90}">
      <dgm:prSet/>
      <dgm:spPr/>
      <dgm:t>
        <a:bodyPr/>
        <a:lstStyle/>
        <a:p>
          <a:r>
            <a:rPr lang="en-US" dirty="0"/>
            <a:t>Testing procedure – V&amp;V</a:t>
          </a:r>
        </a:p>
        <a:p>
          <a:r>
            <a:rPr lang="en-US" dirty="0"/>
            <a:t>Verifiable and validated because it is corresponds to the manual data already produced </a:t>
          </a:r>
        </a:p>
      </dgm:t>
    </dgm:pt>
    <dgm:pt modelId="{4D5003C9-4D4B-4B5C-A7AC-2CD232A5EF38}" type="parTrans" cxnId="{5AB08AB7-7C78-4DAA-B04A-D71723059B82}">
      <dgm:prSet/>
      <dgm:spPr/>
      <dgm:t>
        <a:bodyPr/>
        <a:lstStyle/>
        <a:p>
          <a:endParaRPr lang="en-US"/>
        </a:p>
      </dgm:t>
    </dgm:pt>
    <dgm:pt modelId="{E4FD0E75-6581-4D78-AF9F-A45F6BB54DA8}" type="sibTrans" cxnId="{5AB08AB7-7C78-4DAA-B04A-D71723059B82}">
      <dgm:prSet/>
      <dgm:spPr/>
      <dgm:t>
        <a:bodyPr/>
        <a:lstStyle/>
        <a:p>
          <a:endParaRPr lang="en-US"/>
        </a:p>
      </dgm:t>
    </dgm:pt>
    <dgm:pt modelId="{A3303EF0-0268-42F2-9F50-13CA80C010E7}">
      <dgm:prSet/>
      <dgm:spPr/>
      <dgm:t>
        <a:bodyPr/>
        <a:lstStyle/>
        <a:p>
          <a:r>
            <a:rPr lang="en-US" dirty="0"/>
            <a:t>Risk Analysis – what if you select the wrong column?</a:t>
          </a:r>
        </a:p>
      </dgm:t>
    </dgm:pt>
    <dgm:pt modelId="{A9261D05-683F-4EC3-A75B-405AEDAE85E1}" type="parTrans" cxnId="{D4DC07D5-03EB-400D-A6EA-99C5EED87166}">
      <dgm:prSet/>
      <dgm:spPr/>
      <dgm:t>
        <a:bodyPr/>
        <a:lstStyle/>
        <a:p>
          <a:endParaRPr lang="en-US"/>
        </a:p>
      </dgm:t>
    </dgm:pt>
    <dgm:pt modelId="{2387A2AE-1F8D-4A3A-9D94-26557104C5BE}" type="sibTrans" cxnId="{D4DC07D5-03EB-400D-A6EA-99C5EED87166}">
      <dgm:prSet/>
      <dgm:spPr/>
      <dgm:t>
        <a:bodyPr/>
        <a:lstStyle/>
        <a:p>
          <a:endParaRPr lang="en-US"/>
        </a:p>
      </dgm:t>
    </dgm:pt>
    <dgm:pt modelId="{5351AF42-590E-4EA0-BFDF-28CD05EB5447}" type="pres">
      <dgm:prSet presAssocID="{BA2DE4E5-405D-4588-918B-216E1C8A26A9}" presName="hierChild1" presStyleCnt="0">
        <dgm:presLayoutVars>
          <dgm:chPref val="1"/>
          <dgm:dir/>
          <dgm:animOne val="branch"/>
          <dgm:animLvl val="lvl"/>
          <dgm:resizeHandles/>
        </dgm:presLayoutVars>
      </dgm:prSet>
      <dgm:spPr/>
    </dgm:pt>
    <dgm:pt modelId="{21196EBA-7684-4415-94A1-2B0B36F6742F}" type="pres">
      <dgm:prSet presAssocID="{2F1CBD30-6446-421E-814E-0137BDD63B90}" presName="hierRoot1" presStyleCnt="0"/>
      <dgm:spPr/>
    </dgm:pt>
    <dgm:pt modelId="{55A8C6DD-2F15-4029-B73C-C795F0ECFAC0}" type="pres">
      <dgm:prSet presAssocID="{2F1CBD30-6446-421E-814E-0137BDD63B90}" presName="composite" presStyleCnt="0"/>
      <dgm:spPr/>
    </dgm:pt>
    <dgm:pt modelId="{341175CD-FBDF-4040-B559-C181BD575DBA}" type="pres">
      <dgm:prSet presAssocID="{2F1CBD30-6446-421E-814E-0137BDD63B90}" presName="background" presStyleLbl="node0" presStyleIdx="0" presStyleCnt="2"/>
      <dgm:spPr/>
    </dgm:pt>
    <dgm:pt modelId="{14E2D503-CC81-40DE-A050-6ABBE3E41AF4}" type="pres">
      <dgm:prSet presAssocID="{2F1CBD30-6446-421E-814E-0137BDD63B90}" presName="text" presStyleLbl="fgAcc0" presStyleIdx="0" presStyleCnt="2">
        <dgm:presLayoutVars>
          <dgm:chPref val="3"/>
        </dgm:presLayoutVars>
      </dgm:prSet>
      <dgm:spPr/>
    </dgm:pt>
    <dgm:pt modelId="{A5382FC9-6B60-4614-84EE-3A12CBB1210D}" type="pres">
      <dgm:prSet presAssocID="{2F1CBD30-6446-421E-814E-0137BDD63B90}" presName="hierChild2" presStyleCnt="0"/>
      <dgm:spPr/>
    </dgm:pt>
    <dgm:pt modelId="{7A50CCBB-1E29-4774-A8F5-94D1651F2E88}" type="pres">
      <dgm:prSet presAssocID="{A3303EF0-0268-42F2-9F50-13CA80C010E7}" presName="hierRoot1" presStyleCnt="0"/>
      <dgm:spPr/>
    </dgm:pt>
    <dgm:pt modelId="{E3182839-8762-42A4-A0AE-1F7FDAA45BB1}" type="pres">
      <dgm:prSet presAssocID="{A3303EF0-0268-42F2-9F50-13CA80C010E7}" presName="composite" presStyleCnt="0"/>
      <dgm:spPr/>
    </dgm:pt>
    <dgm:pt modelId="{B8BEDCCA-EC3E-4653-B822-B14CFC20C0F2}" type="pres">
      <dgm:prSet presAssocID="{A3303EF0-0268-42F2-9F50-13CA80C010E7}" presName="background" presStyleLbl="node0" presStyleIdx="1" presStyleCnt="2"/>
      <dgm:spPr/>
    </dgm:pt>
    <dgm:pt modelId="{576CB367-22FD-437F-9E7E-B76D6EF43739}" type="pres">
      <dgm:prSet presAssocID="{A3303EF0-0268-42F2-9F50-13CA80C010E7}" presName="text" presStyleLbl="fgAcc0" presStyleIdx="1" presStyleCnt="2">
        <dgm:presLayoutVars>
          <dgm:chPref val="3"/>
        </dgm:presLayoutVars>
      </dgm:prSet>
      <dgm:spPr/>
    </dgm:pt>
    <dgm:pt modelId="{F8F4F85B-D440-4422-855D-2A08F87D8C89}" type="pres">
      <dgm:prSet presAssocID="{A3303EF0-0268-42F2-9F50-13CA80C010E7}" presName="hierChild2" presStyleCnt="0"/>
      <dgm:spPr/>
    </dgm:pt>
  </dgm:ptLst>
  <dgm:cxnLst>
    <dgm:cxn modelId="{7B1B791E-386D-4CE6-B6B0-AB613E5137A6}" type="presOf" srcId="{2F1CBD30-6446-421E-814E-0137BDD63B90}" destId="{14E2D503-CC81-40DE-A050-6ABBE3E41AF4}" srcOrd="0" destOrd="0" presId="urn:microsoft.com/office/officeart/2005/8/layout/hierarchy1"/>
    <dgm:cxn modelId="{6623514A-75BF-4CE1-8F36-1B14FA24C4EB}" type="presOf" srcId="{BA2DE4E5-405D-4588-918B-216E1C8A26A9}" destId="{5351AF42-590E-4EA0-BFDF-28CD05EB5447}" srcOrd="0" destOrd="0" presId="urn:microsoft.com/office/officeart/2005/8/layout/hierarchy1"/>
    <dgm:cxn modelId="{8E66FB9F-0738-4E98-8B49-D8F996BC7268}" type="presOf" srcId="{A3303EF0-0268-42F2-9F50-13CA80C010E7}" destId="{576CB367-22FD-437F-9E7E-B76D6EF43739}" srcOrd="0" destOrd="0" presId="urn:microsoft.com/office/officeart/2005/8/layout/hierarchy1"/>
    <dgm:cxn modelId="{5AB08AB7-7C78-4DAA-B04A-D71723059B82}" srcId="{BA2DE4E5-405D-4588-918B-216E1C8A26A9}" destId="{2F1CBD30-6446-421E-814E-0137BDD63B90}" srcOrd="0" destOrd="0" parTransId="{4D5003C9-4D4B-4B5C-A7AC-2CD232A5EF38}" sibTransId="{E4FD0E75-6581-4D78-AF9F-A45F6BB54DA8}"/>
    <dgm:cxn modelId="{D4DC07D5-03EB-400D-A6EA-99C5EED87166}" srcId="{BA2DE4E5-405D-4588-918B-216E1C8A26A9}" destId="{A3303EF0-0268-42F2-9F50-13CA80C010E7}" srcOrd="1" destOrd="0" parTransId="{A9261D05-683F-4EC3-A75B-405AEDAE85E1}" sibTransId="{2387A2AE-1F8D-4A3A-9D94-26557104C5BE}"/>
    <dgm:cxn modelId="{CB8290AF-7968-4D59-9355-CDAC018D4F31}" type="presParOf" srcId="{5351AF42-590E-4EA0-BFDF-28CD05EB5447}" destId="{21196EBA-7684-4415-94A1-2B0B36F6742F}" srcOrd="0" destOrd="0" presId="urn:microsoft.com/office/officeart/2005/8/layout/hierarchy1"/>
    <dgm:cxn modelId="{A6F77B65-958B-42DC-BCFB-26F5B3A14AA9}" type="presParOf" srcId="{21196EBA-7684-4415-94A1-2B0B36F6742F}" destId="{55A8C6DD-2F15-4029-B73C-C795F0ECFAC0}" srcOrd="0" destOrd="0" presId="urn:microsoft.com/office/officeart/2005/8/layout/hierarchy1"/>
    <dgm:cxn modelId="{BBD991DD-C511-437B-AF6E-EA6B665998C7}" type="presParOf" srcId="{55A8C6DD-2F15-4029-B73C-C795F0ECFAC0}" destId="{341175CD-FBDF-4040-B559-C181BD575DBA}" srcOrd="0" destOrd="0" presId="urn:microsoft.com/office/officeart/2005/8/layout/hierarchy1"/>
    <dgm:cxn modelId="{397841AD-BAEF-4C62-A717-29E577BF2484}" type="presParOf" srcId="{55A8C6DD-2F15-4029-B73C-C795F0ECFAC0}" destId="{14E2D503-CC81-40DE-A050-6ABBE3E41AF4}" srcOrd="1" destOrd="0" presId="urn:microsoft.com/office/officeart/2005/8/layout/hierarchy1"/>
    <dgm:cxn modelId="{DF09AF5D-1A4C-425B-9BBC-A11112224E38}" type="presParOf" srcId="{21196EBA-7684-4415-94A1-2B0B36F6742F}" destId="{A5382FC9-6B60-4614-84EE-3A12CBB1210D}" srcOrd="1" destOrd="0" presId="urn:microsoft.com/office/officeart/2005/8/layout/hierarchy1"/>
    <dgm:cxn modelId="{5F47E6E9-DF13-45E5-B068-F73874367F4D}" type="presParOf" srcId="{5351AF42-590E-4EA0-BFDF-28CD05EB5447}" destId="{7A50CCBB-1E29-4774-A8F5-94D1651F2E88}" srcOrd="1" destOrd="0" presId="urn:microsoft.com/office/officeart/2005/8/layout/hierarchy1"/>
    <dgm:cxn modelId="{163995F1-6D4A-4514-BB6E-C8BD8AB2CF23}" type="presParOf" srcId="{7A50CCBB-1E29-4774-A8F5-94D1651F2E88}" destId="{E3182839-8762-42A4-A0AE-1F7FDAA45BB1}" srcOrd="0" destOrd="0" presId="urn:microsoft.com/office/officeart/2005/8/layout/hierarchy1"/>
    <dgm:cxn modelId="{92766E16-B9FD-4B70-A8D6-4BE79BDB465E}" type="presParOf" srcId="{E3182839-8762-42A4-A0AE-1F7FDAA45BB1}" destId="{B8BEDCCA-EC3E-4653-B822-B14CFC20C0F2}" srcOrd="0" destOrd="0" presId="urn:microsoft.com/office/officeart/2005/8/layout/hierarchy1"/>
    <dgm:cxn modelId="{3EBFA0EE-C026-4048-A043-8BA9E2E9548F}" type="presParOf" srcId="{E3182839-8762-42A4-A0AE-1F7FDAA45BB1}" destId="{576CB367-22FD-437F-9E7E-B76D6EF43739}" srcOrd="1" destOrd="0" presId="urn:microsoft.com/office/officeart/2005/8/layout/hierarchy1"/>
    <dgm:cxn modelId="{ABCD850B-1B54-4CF1-8FCB-B21F76879251}" type="presParOf" srcId="{7A50CCBB-1E29-4774-A8F5-94D1651F2E88}" destId="{F8F4F85B-D440-4422-855D-2A08F87D8C8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40D15-4D53-40A7-B68A-EA8236730076}">
      <dsp:nvSpPr>
        <dsp:cNvPr id="0" name=""/>
        <dsp:cNvSpPr/>
      </dsp:nvSpPr>
      <dsp:spPr>
        <a:xfrm rot="5400000">
          <a:off x="-240163" y="242198"/>
          <a:ext cx="1601090" cy="1120763"/>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AU" sz="3100" kern="1200" dirty="0"/>
            <a:t>1</a:t>
          </a:r>
        </a:p>
      </dsp:txBody>
      <dsp:txXfrm rot="-5400000">
        <a:off x="1" y="562417"/>
        <a:ext cx="1120763" cy="480327"/>
      </dsp:txXfrm>
    </dsp:sp>
    <dsp:sp modelId="{87CAB068-A1C5-4646-94F9-1533F809B1DE}">
      <dsp:nvSpPr>
        <dsp:cNvPr id="0" name=""/>
        <dsp:cNvSpPr/>
      </dsp:nvSpPr>
      <dsp:spPr>
        <a:xfrm rot="5400000">
          <a:off x="4870955" y="-3741330"/>
          <a:ext cx="1040708" cy="854109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lrTx/>
            <a:buSzTx/>
            <a:buFontTx/>
            <a:buNone/>
          </a:pPr>
          <a:r>
            <a:rPr lang="en-US" sz="2900" kern="1200" dirty="0"/>
            <a:t>Examine the CSV files to obtain a good understanding on what to code</a:t>
          </a:r>
          <a:endParaRPr lang="en-AU" sz="2900" kern="1200" dirty="0"/>
        </a:p>
      </dsp:txBody>
      <dsp:txXfrm rot="-5400000">
        <a:off x="1120763" y="59665"/>
        <a:ext cx="8490290" cy="939102"/>
      </dsp:txXfrm>
    </dsp:sp>
    <dsp:sp modelId="{043593F5-1D89-458F-BCD8-71FBD8548744}">
      <dsp:nvSpPr>
        <dsp:cNvPr id="0" name=""/>
        <dsp:cNvSpPr/>
      </dsp:nvSpPr>
      <dsp:spPr>
        <a:xfrm rot="5400000">
          <a:off x="-240163" y="1649209"/>
          <a:ext cx="1601090" cy="112076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AU" sz="3100" kern="1200" dirty="0"/>
            <a:t>2</a:t>
          </a:r>
        </a:p>
      </dsp:txBody>
      <dsp:txXfrm rot="-5400000">
        <a:off x="1" y="1969428"/>
        <a:ext cx="1120763" cy="480327"/>
      </dsp:txXfrm>
    </dsp:sp>
    <dsp:sp modelId="{665CD86A-64B7-4650-9E2D-765B31C01742}">
      <dsp:nvSpPr>
        <dsp:cNvPr id="0" name=""/>
        <dsp:cNvSpPr/>
      </dsp:nvSpPr>
      <dsp:spPr>
        <a:xfrm rot="5400000">
          <a:off x="4870955" y="-2341146"/>
          <a:ext cx="1040708" cy="8541093"/>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None/>
          </a:pPr>
          <a:r>
            <a:rPr lang="en-AU" sz="2900" kern="1200" dirty="0"/>
            <a:t>Create the code to import and sort the data from the CSV files into a summarised excel sheet with Python</a:t>
          </a:r>
        </a:p>
      </dsp:txBody>
      <dsp:txXfrm rot="-5400000">
        <a:off x="1120763" y="1459849"/>
        <a:ext cx="8490290" cy="939102"/>
      </dsp:txXfrm>
    </dsp:sp>
    <dsp:sp modelId="{D3A1C2FB-9A78-4E43-8565-2D3C8ED7AD34}">
      <dsp:nvSpPr>
        <dsp:cNvPr id="0" name=""/>
        <dsp:cNvSpPr/>
      </dsp:nvSpPr>
      <dsp:spPr>
        <a:xfrm rot="5400000">
          <a:off x="-240163" y="3056221"/>
          <a:ext cx="1601090" cy="1120763"/>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AU" sz="3100" kern="1200" dirty="0"/>
            <a:t>3</a:t>
          </a:r>
        </a:p>
      </dsp:txBody>
      <dsp:txXfrm rot="-5400000">
        <a:off x="1" y="3376440"/>
        <a:ext cx="1120763" cy="480327"/>
      </dsp:txXfrm>
    </dsp:sp>
    <dsp:sp modelId="{174C4D56-E36E-4D5B-8CCE-6BB2D74EA9C7}">
      <dsp:nvSpPr>
        <dsp:cNvPr id="0" name=""/>
        <dsp:cNvSpPr/>
      </dsp:nvSpPr>
      <dsp:spPr>
        <a:xfrm rot="5400000">
          <a:off x="4870955" y="-934134"/>
          <a:ext cx="1040708" cy="854109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None/>
          </a:pPr>
          <a:r>
            <a:rPr lang="en-AU" sz="2900" kern="1200" dirty="0"/>
            <a:t>Convert the summarised data into graphical representations in a PDF report with Latex</a:t>
          </a:r>
        </a:p>
      </dsp:txBody>
      <dsp:txXfrm rot="-5400000">
        <a:off x="1120763" y="2866861"/>
        <a:ext cx="8490290" cy="939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75CD-FBDF-4040-B559-C181BD575DBA}">
      <dsp:nvSpPr>
        <dsp:cNvPr id="0" name=""/>
        <dsp:cNvSpPr/>
      </dsp:nvSpPr>
      <dsp:spPr>
        <a:xfrm>
          <a:off x="1283" y="17812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E2D503-CC81-40DE-A050-6ABBE3E41AF4}">
      <dsp:nvSpPr>
        <dsp:cNvPr id="0" name=""/>
        <dsp:cNvSpPr/>
      </dsp:nvSpPr>
      <dsp:spPr>
        <a:xfrm>
          <a:off x="501904" y="65371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Testing procedure – V&amp;V</a:t>
          </a:r>
        </a:p>
        <a:p>
          <a:pPr marL="0" lvl="0" indent="0" algn="ctr" defTabSz="1377950">
            <a:lnSpc>
              <a:spcPct val="90000"/>
            </a:lnSpc>
            <a:spcBef>
              <a:spcPct val="0"/>
            </a:spcBef>
            <a:spcAft>
              <a:spcPct val="35000"/>
            </a:spcAft>
            <a:buNone/>
          </a:pPr>
          <a:r>
            <a:rPr lang="en-US" sz="3100" kern="1200" dirty="0"/>
            <a:t>Verifiable and validated because it is corresponds to the manual data already produced </a:t>
          </a:r>
        </a:p>
      </dsp:txBody>
      <dsp:txXfrm>
        <a:off x="585701" y="737507"/>
        <a:ext cx="4337991" cy="2693452"/>
      </dsp:txXfrm>
    </dsp:sp>
    <dsp:sp modelId="{B8BEDCCA-EC3E-4653-B822-B14CFC20C0F2}">
      <dsp:nvSpPr>
        <dsp:cNvPr id="0" name=""/>
        <dsp:cNvSpPr/>
      </dsp:nvSpPr>
      <dsp:spPr>
        <a:xfrm>
          <a:off x="5508110" y="17812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6CB367-22FD-437F-9E7E-B76D6EF43739}">
      <dsp:nvSpPr>
        <dsp:cNvPr id="0" name=""/>
        <dsp:cNvSpPr/>
      </dsp:nvSpPr>
      <dsp:spPr>
        <a:xfrm>
          <a:off x="6008730" y="65371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Risk Analysis – what if you select the wrong column?</a:t>
          </a:r>
        </a:p>
      </dsp:txBody>
      <dsp:txXfrm>
        <a:off x="6092527" y="73750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3E450-1817-4C8A-B10B-C3ABEF7D06A5}" type="datetimeFigureOut">
              <a:rPr lang="en-AU" smtClean="0"/>
              <a:t>3/04/2018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4E618-53B6-4593-86F2-BEB1373B5F81}" type="slidenum">
              <a:rPr lang="en-AU" smtClean="0"/>
              <a:t>‹#›</a:t>
            </a:fld>
            <a:endParaRPr lang="en-AU"/>
          </a:p>
        </p:txBody>
      </p:sp>
    </p:spTree>
    <p:extLst>
      <p:ext uri="{BB962C8B-B14F-4D97-AF65-F5344CB8AC3E}">
        <p14:creationId xmlns:p14="http://schemas.microsoft.com/office/powerpoint/2010/main" val="299591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Isolated the case numbers which contained the current information regarding the implant sizes before surgery.</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Matched it to the Case ID of the patient obtaining the surgery</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Correlated it with post-op results and the corresponding surgeon</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AU" dirty="0"/>
          </a:p>
        </p:txBody>
      </p:sp>
      <p:sp>
        <p:nvSpPr>
          <p:cNvPr id="4" name="Slide Number Placeholder 3"/>
          <p:cNvSpPr>
            <a:spLocks noGrp="1"/>
          </p:cNvSpPr>
          <p:nvPr>
            <p:ph type="sldNum" sz="quarter" idx="10"/>
          </p:nvPr>
        </p:nvSpPr>
        <p:spPr/>
        <p:txBody>
          <a:bodyPr/>
          <a:lstStyle/>
          <a:p>
            <a:fld id="{BDA4E618-53B6-4593-86F2-BEB1373B5F81}" type="slidenum">
              <a:rPr lang="en-AU" smtClean="0"/>
              <a:t>5</a:t>
            </a:fld>
            <a:endParaRPr lang="en-AU"/>
          </a:p>
        </p:txBody>
      </p:sp>
    </p:spTree>
    <p:extLst>
      <p:ext uri="{BB962C8B-B14F-4D97-AF65-F5344CB8AC3E}">
        <p14:creationId xmlns:p14="http://schemas.microsoft.com/office/powerpoint/2010/main" val="137273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DA4E618-53B6-4593-86F2-BEB1373B5F81}" type="slidenum">
              <a:rPr lang="en-AU" smtClean="0"/>
              <a:t>6</a:t>
            </a:fld>
            <a:endParaRPr lang="en-AU"/>
          </a:p>
        </p:txBody>
      </p:sp>
    </p:spTree>
    <p:extLst>
      <p:ext uri="{BB962C8B-B14F-4D97-AF65-F5344CB8AC3E}">
        <p14:creationId xmlns:p14="http://schemas.microsoft.com/office/powerpoint/2010/main" val="238809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87DA4096-8B74-453F-92E6-44F19A5F5EA7}" type="datetimeFigureOut">
              <a:rPr lang="en-AU" smtClean="0"/>
              <a:t>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98957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DA4096-8B74-453F-92E6-44F19A5F5EA7}" type="datetimeFigureOut">
              <a:rPr lang="en-AU" smtClean="0"/>
              <a:t>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147046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DA4096-8B74-453F-92E6-44F19A5F5EA7}" type="datetimeFigureOut">
              <a:rPr lang="en-AU" smtClean="0"/>
              <a:t>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67194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7DA4096-8B74-453F-92E6-44F19A5F5EA7}" type="datetimeFigureOut">
              <a:rPr lang="en-AU" smtClean="0"/>
              <a:t>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117687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A4096-8B74-453F-92E6-44F19A5F5EA7}" type="datetimeFigureOut">
              <a:rPr lang="en-AU" smtClean="0"/>
              <a:t>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302708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87DA4096-8B74-453F-92E6-44F19A5F5EA7}" type="datetimeFigureOut">
              <a:rPr lang="en-AU" smtClean="0"/>
              <a:t>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28467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87DA4096-8B74-453F-92E6-44F19A5F5EA7}" type="datetimeFigureOut">
              <a:rPr lang="en-AU" smtClean="0"/>
              <a:t>3/04/2018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340110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7DA4096-8B74-453F-92E6-44F19A5F5EA7}" type="datetimeFigureOut">
              <a:rPr lang="en-AU" smtClean="0"/>
              <a:t>3/04/2018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65742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A4096-8B74-453F-92E6-44F19A5F5EA7}" type="datetimeFigureOut">
              <a:rPr lang="en-AU" smtClean="0"/>
              <a:t>3/04/2018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87767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A4096-8B74-453F-92E6-44F19A5F5EA7}" type="datetimeFigureOut">
              <a:rPr lang="en-AU" smtClean="0"/>
              <a:t>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399848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A4096-8B74-453F-92E6-44F19A5F5EA7}" type="datetimeFigureOut">
              <a:rPr lang="en-AU" smtClean="0"/>
              <a:t>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49C89F-1226-4EBC-835D-9E6DCB3BDAE3}" type="slidenum">
              <a:rPr lang="en-AU" smtClean="0"/>
              <a:t>‹#›</a:t>
            </a:fld>
            <a:endParaRPr lang="en-AU"/>
          </a:p>
        </p:txBody>
      </p:sp>
    </p:spTree>
    <p:extLst>
      <p:ext uri="{BB962C8B-B14F-4D97-AF65-F5344CB8AC3E}">
        <p14:creationId xmlns:p14="http://schemas.microsoft.com/office/powerpoint/2010/main" val="267761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A4096-8B74-453F-92E6-44F19A5F5EA7}" type="datetimeFigureOut">
              <a:rPr lang="en-AU" smtClean="0"/>
              <a:t>3/04/2018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9C89F-1226-4EBC-835D-9E6DCB3BDAE3}" type="slidenum">
              <a:rPr lang="en-AU" smtClean="0"/>
              <a:t>‹#›</a:t>
            </a:fld>
            <a:endParaRPr lang="en-AU"/>
          </a:p>
        </p:txBody>
      </p:sp>
    </p:spTree>
    <p:extLst>
      <p:ext uri="{BB962C8B-B14F-4D97-AF65-F5344CB8AC3E}">
        <p14:creationId xmlns:p14="http://schemas.microsoft.com/office/powerpoint/2010/main" val="286724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emf"/><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6">
            <a:extLst>
              <a:ext uri="{FF2B5EF4-FFF2-40B4-BE49-F238E27FC236}">
                <a16:creationId xmlns:a16="http://schemas.microsoft.com/office/drawing/2014/main" id="{8AC533DD-1CF6-4A33-852D-387744153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4752622"/>
            <a:ext cx="2329109" cy="1343378"/>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9083FA91-7F85-4837-8183-13AA09CC0430}"/>
              </a:ext>
            </a:extLst>
          </p:cNvPr>
          <p:cNvPicPr/>
          <p:nvPr/>
        </p:nvPicPr>
        <p:blipFill>
          <a:blip r:embed="rId2">
            <a:extLst>
              <a:ext uri="{28A0092B-C50C-407E-A947-70E740481C1C}">
                <a14:useLocalDpi xmlns:a14="http://schemas.microsoft.com/office/drawing/2010/main" val="0"/>
              </a:ext>
            </a:extLst>
          </a:blip>
          <a:stretch>
            <a:fillRect/>
          </a:stretch>
        </p:blipFill>
        <p:spPr>
          <a:xfrm>
            <a:off x="767241" y="702111"/>
            <a:ext cx="9680010" cy="3346176"/>
          </a:xfrm>
          <a:prstGeom prst="rect">
            <a:avLst/>
          </a:prstGeom>
        </p:spPr>
      </p:pic>
      <p:sp>
        <p:nvSpPr>
          <p:cNvPr id="19" name="Freeform: Shape 18">
            <a:extLst>
              <a:ext uri="{FF2B5EF4-FFF2-40B4-BE49-F238E27FC236}">
                <a16:creationId xmlns:a16="http://schemas.microsoft.com/office/drawing/2014/main" id="{61B91595-DF01-4E8B-80BF-B812BA9BFD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52616"/>
            <a:ext cx="10447252" cy="1343384"/>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66A7F95-92C9-4A98-B44A-DFC49C37D69D}"/>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AU"/>
          </a:p>
        </p:txBody>
      </p:sp>
      <p:sp>
        <p:nvSpPr>
          <p:cNvPr id="2" name="Title 1">
            <a:extLst>
              <a:ext uri="{FF2B5EF4-FFF2-40B4-BE49-F238E27FC236}">
                <a16:creationId xmlns:a16="http://schemas.microsoft.com/office/drawing/2014/main" id="{318A1B88-7458-4427-B48E-F6015A881769}"/>
              </a:ext>
            </a:extLst>
          </p:cNvPr>
          <p:cNvSpPr>
            <a:spLocks noGrp="1"/>
          </p:cNvSpPr>
          <p:nvPr>
            <p:ph type="ctrTitle"/>
          </p:nvPr>
        </p:nvSpPr>
        <p:spPr>
          <a:xfrm>
            <a:off x="767239" y="4965007"/>
            <a:ext cx="9095651" cy="737983"/>
          </a:xfrm>
        </p:spPr>
        <p:txBody>
          <a:bodyPr>
            <a:noAutofit/>
          </a:bodyPr>
          <a:lstStyle/>
          <a:p>
            <a:pPr algn="l"/>
            <a:r>
              <a:rPr lang="en-AU" sz="2400" b="1" dirty="0"/>
              <a:t>Automation of Post-market Surveillance Reports</a:t>
            </a:r>
            <a:br>
              <a:rPr lang="en-AU" sz="2400" b="1" dirty="0"/>
            </a:br>
            <a:endParaRPr lang="en-AU" sz="2400" dirty="0"/>
          </a:p>
        </p:txBody>
      </p:sp>
      <p:pic>
        <p:nvPicPr>
          <p:cNvPr id="9" name="Picture 2" descr="Image result for 360 knee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9507" y="4877040"/>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D713892C-C27E-49BE-821A-37D388868695}"/>
              </a:ext>
            </a:extLst>
          </p:cNvPr>
          <p:cNvSpPr>
            <a:spLocks noGrp="1"/>
          </p:cNvSpPr>
          <p:nvPr>
            <p:ph type="subTitle" idx="1"/>
          </p:nvPr>
        </p:nvSpPr>
        <p:spPr>
          <a:xfrm>
            <a:off x="767240" y="5577837"/>
            <a:ext cx="9095651" cy="308865"/>
          </a:xfrm>
        </p:spPr>
        <p:txBody>
          <a:bodyPr>
            <a:normAutofit/>
          </a:bodyPr>
          <a:lstStyle/>
          <a:p>
            <a:pPr algn="l"/>
            <a:r>
              <a:rPr lang="en-AU" sz="1500" b="1" dirty="0">
                <a:latin typeface="Tw Cen MT" panose="020B0602020104020603" pitchFamily="34" charset="0"/>
              </a:rPr>
              <a:t>Team Members</a:t>
            </a:r>
            <a:r>
              <a:rPr lang="en-AU" sz="1500" dirty="0">
                <a:latin typeface="Tw Cen MT" panose="020B0602020104020603" pitchFamily="34" charset="0"/>
              </a:rPr>
              <a:t>: Yang, </a:t>
            </a:r>
            <a:r>
              <a:rPr lang="en-AU" sz="1500" dirty="0" err="1">
                <a:latin typeface="Tw Cen MT" panose="020B0602020104020603" pitchFamily="34" charset="0"/>
              </a:rPr>
              <a:t>Christale</a:t>
            </a:r>
            <a:r>
              <a:rPr lang="en-AU" sz="1500" dirty="0">
                <a:latin typeface="Tw Cen MT" panose="020B0602020104020603" pitchFamily="34" charset="0"/>
              </a:rPr>
              <a:t>, Donna, Alex, Tristan</a:t>
            </a:r>
          </a:p>
        </p:txBody>
      </p:sp>
    </p:spTree>
    <p:extLst>
      <p:ext uri="{BB962C8B-B14F-4D97-AF65-F5344CB8AC3E}">
        <p14:creationId xmlns:p14="http://schemas.microsoft.com/office/powerpoint/2010/main" val="308258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54"/>
            <a:ext cx="12192000" cy="609895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096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096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B9FC8BE4-867B-4F73-9E09-B0EE77BC050E}"/>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2">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pic>
        <p:nvPicPr>
          <p:cNvPr id="7" name="Picture 2" descr="Image result for 360 knee systems">
            <a:extLst>
              <a:ext uri="{FF2B5EF4-FFF2-40B4-BE49-F238E27FC236}">
                <a16:creationId xmlns:a16="http://schemas.microsoft.com/office/drawing/2014/main" id="{4D821A43-286F-4840-8857-90FFD7855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14910" y="446616"/>
            <a:ext cx="1562180" cy="1178278"/>
          </a:xfrm>
        </p:spPr>
        <p:txBody>
          <a:bodyPr>
            <a:normAutofit/>
          </a:bodyPr>
          <a:lstStyle/>
          <a:p>
            <a:pPr algn="ctr"/>
            <a:r>
              <a:rPr lang="en-US" dirty="0"/>
              <a:t>GMP</a:t>
            </a:r>
            <a:endParaRPr lang="en-AU" dirty="0"/>
          </a:p>
        </p:txBody>
      </p:sp>
      <p:graphicFrame>
        <p:nvGraphicFramePr>
          <p:cNvPr id="9" name="Content Placeholder 2">
            <a:extLst>
              <a:ext uri="{FF2B5EF4-FFF2-40B4-BE49-F238E27FC236}">
                <a16:creationId xmlns:a16="http://schemas.microsoft.com/office/drawing/2014/main" id="{9E8F9479-0FDB-4A46-8387-3D4A877A80E4}"/>
              </a:ext>
            </a:extLst>
          </p:cNvPr>
          <p:cNvGraphicFramePr>
            <a:graphicFrameLocks noGrp="1"/>
          </p:cNvGraphicFramePr>
          <p:nvPr>
            <p:ph idx="1"/>
            <p:extLst>
              <p:ext uri="{D42A27DB-BD31-4B8C-83A1-F6EECF244321}">
                <p14:modId xmlns:p14="http://schemas.microsoft.com/office/powerpoint/2010/main" val="4108179745"/>
              </p:ext>
            </p:extLst>
          </p:nvPr>
        </p:nvGraphicFramePr>
        <p:xfrm>
          <a:off x="838200" y="1797755"/>
          <a:ext cx="10515600" cy="3692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975526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233"/>
            <a:ext cx="3333749" cy="2967567"/>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9FC8BE4-867B-4F73-9E09-B0EE77BC050E}"/>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2">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pic>
        <p:nvPicPr>
          <p:cNvPr id="7" name="Picture 2" descr="Image result for 360 knee systems">
            <a:extLst>
              <a:ext uri="{FF2B5EF4-FFF2-40B4-BE49-F238E27FC236}">
                <a16:creationId xmlns:a16="http://schemas.microsoft.com/office/drawing/2014/main" id="{D9A6D748-197C-460A-A6AC-F2F83072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8700" y="169334"/>
            <a:ext cx="2886075" cy="2209799"/>
          </a:xfrm>
          <a:noFill/>
        </p:spPr>
        <p:txBody>
          <a:bodyPr vert="horz" lIns="91440" tIns="45720" rIns="91440" bIns="45720" rtlCol="0" anchor="ctr">
            <a:normAutofit/>
          </a:bodyPr>
          <a:lstStyle/>
          <a:p>
            <a:pPr algn="ctr"/>
            <a:r>
              <a:rPr lang="en-US" sz="3400">
                <a:solidFill>
                  <a:schemeClr val="bg1"/>
                </a:solidFill>
              </a:rPr>
              <a:t>Future application</a:t>
            </a:r>
          </a:p>
        </p:txBody>
      </p:sp>
      <p:sp>
        <p:nvSpPr>
          <p:cNvPr id="10" name="Content Placeholder 2">
            <a:extLst>
              <a:ext uri="{FF2B5EF4-FFF2-40B4-BE49-F238E27FC236}">
                <a16:creationId xmlns:a16="http://schemas.microsoft.com/office/drawing/2014/main" id="{EE7CC894-6C8D-4D99-9FEA-8257B35DCEF5}"/>
              </a:ext>
            </a:extLst>
          </p:cNvPr>
          <p:cNvSpPr>
            <a:spLocks noGrp="1"/>
          </p:cNvSpPr>
          <p:nvPr>
            <p:ph idx="1"/>
          </p:nvPr>
        </p:nvSpPr>
        <p:spPr>
          <a:xfrm>
            <a:off x="4299046" y="1378049"/>
            <a:ext cx="7355574" cy="4216607"/>
          </a:xfrm>
        </p:spPr>
        <p:txBody>
          <a:bodyPr>
            <a:normAutofit/>
          </a:bodyPr>
          <a:lstStyle/>
          <a:p>
            <a:r>
              <a:rPr lang="en-AU" dirty="0"/>
              <a:t>Can be applied to many other biomedical engineering companies for specific needs</a:t>
            </a:r>
          </a:p>
          <a:p>
            <a:r>
              <a:rPr lang="en-US" dirty="0"/>
              <a:t>Enable better patient care and monitoring through a more efficient PMS report</a:t>
            </a:r>
          </a:p>
          <a:p>
            <a:r>
              <a:rPr lang="en-US" dirty="0"/>
              <a:t>Enables biomedical companies to re-evaluate their methods and products</a:t>
            </a:r>
          </a:p>
          <a:p>
            <a:r>
              <a:rPr lang="en-US" dirty="0"/>
              <a:t>Increase probability of surgery success </a:t>
            </a:r>
          </a:p>
          <a:p>
            <a:r>
              <a:rPr lang="en-US" dirty="0"/>
              <a:t>Better pre-operative profiling for better patient care </a:t>
            </a:r>
          </a:p>
          <a:p>
            <a:endParaRPr lang="en-US" dirty="0"/>
          </a:p>
          <a:p>
            <a:endParaRPr lang="en-US" dirty="0"/>
          </a:p>
          <a:p>
            <a:endParaRPr lang="en-US" dirty="0"/>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148516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1"/>
            <a:ext cx="6876939" cy="6096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F74672-227E-48D8-A6F8-261BB4BFCBC0}"/>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AU"/>
          </a:p>
        </p:txBody>
      </p:sp>
      <p:pic>
        <p:nvPicPr>
          <p:cNvPr id="10" name="Picture 9">
            <a:extLst>
              <a:ext uri="{FF2B5EF4-FFF2-40B4-BE49-F238E27FC236}">
                <a16:creationId xmlns:a16="http://schemas.microsoft.com/office/drawing/2014/main" id="{2DD2D00B-7DD9-4BF5-8BB3-103D01028731}"/>
              </a:ext>
            </a:extLst>
          </p:cNvPr>
          <p:cNvPicPr/>
          <p:nvPr/>
        </p:nvPicPr>
        <p:blipFill>
          <a:blip r:embed="rId2">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sp>
        <p:nvSpPr>
          <p:cNvPr id="11" name="Title 1"/>
          <p:cNvSpPr>
            <a:spLocks noGrp="1"/>
          </p:cNvSpPr>
          <p:nvPr>
            <p:ph type="title"/>
          </p:nvPr>
        </p:nvSpPr>
        <p:spPr>
          <a:xfrm>
            <a:off x="1062093" y="2270125"/>
            <a:ext cx="3190875" cy="1325563"/>
          </a:xfrm>
          <a:ln w="28575">
            <a:solidFill>
              <a:schemeClr val="tx1"/>
            </a:solidFill>
          </a:ln>
        </p:spPr>
        <p:txBody>
          <a:bodyPr>
            <a:normAutofit/>
          </a:bodyPr>
          <a:lstStyle/>
          <a:p>
            <a:pPr algn="ctr"/>
            <a:r>
              <a:rPr lang="en-US" b="1" dirty="0"/>
              <a:t>The Problem</a:t>
            </a:r>
            <a:endParaRPr lang="en-AU" b="1" dirty="0"/>
          </a:p>
        </p:txBody>
      </p:sp>
      <p:sp>
        <p:nvSpPr>
          <p:cNvPr id="12" name="Content Placeholder 2"/>
          <p:cNvSpPr txBox="1">
            <a:spLocks/>
          </p:cNvSpPr>
          <p:nvPr/>
        </p:nvSpPr>
        <p:spPr>
          <a:xfrm>
            <a:off x="5499600" y="450376"/>
            <a:ext cx="6435279" cy="343960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rPr>
              <a:t>Pre-operative planning in TKR is used to plan component sizes of the femur, tibia and patella prior to surgery to assist intra-operative decisions. </a:t>
            </a:r>
          </a:p>
          <a:p>
            <a:r>
              <a:rPr lang="en-AU" dirty="0">
                <a:solidFill>
                  <a:schemeClr val="bg1"/>
                </a:solidFill>
              </a:rPr>
              <a:t>Simulation testing of the knee kinematics</a:t>
            </a:r>
          </a:p>
          <a:p>
            <a:endParaRPr lang="en-AU" dirty="0">
              <a:solidFill>
                <a:schemeClr val="bg1"/>
              </a:solidFill>
            </a:endParaRPr>
          </a:p>
          <a:p>
            <a:pPr marL="0" indent="0">
              <a:buNone/>
            </a:pPr>
            <a:r>
              <a:rPr lang="en-AU" dirty="0">
                <a:solidFill>
                  <a:schemeClr val="bg1"/>
                </a:solidFill>
              </a:rPr>
              <a:t>TKR relieves pain and improves quality of life BUT w</a:t>
            </a:r>
            <a:r>
              <a:rPr lang="en-US" dirty="0" err="1">
                <a:solidFill>
                  <a:schemeClr val="bg1"/>
                </a:solidFill>
              </a:rPr>
              <a:t>hy</a:t>
            </a:r>
            <a:r>
              <a:rPr lang="en-US" dirty="0">
                <a:solidFill>
                  <a:schemeClr val="bg1"/>
                </a:solidFill>
              </a:rPr>
              <a:t> is there still around 20-25% of </a:t>
            </a:r>
            <a:r>
              <a:rPr lang="en-AU" dirty="0">
                <a:solidFill>
                  <a:schemeClr val="bg1"/>
                </a:solidFill>
              </a:rPr>
              <a:t>dissatisfied patients? (1,2,3)</a:t>
            </a:r>
          </a:p>
          <a:p>
            <a:pPr marL="0" indent="0">
              <a:buNone/>
            </a:pPr>
            <a:endParaRPr lang="en-AU" dirty="0">
              <a:solidFill>
                <a:schemeClr val="bg1"/>
              </a:solidFill>
            </a:endParaRPr>
          </a:p>
          <a:p>
            <a:pPr marL="0" indent="0">
              <a:buNone/>
            </a:pPr>
            <a:endParaRPr lang="en-AU" dirty="0">
              <a:solidFill>
                <a:schemeClr val="bg1"/>
              </a:solidFill>
            </a:endParaRPr>
          </a:p>
        </p:txBody>
      </p:sp>
      <p:sp>
        <p:nvSpPr>
          <p:cNvPr id="5" name="Rectangle 4"/>
          <p:cNvSpPr/>
          <p:nvPr/>
        </p:nvSpPr>
        <p:spPr>
          <a:xfrm>
            <a:off x="2143235" y="6150115"/>
            <a:ext cx="8172339" cy="707886"/>
          </a:xfrm>
          <a:prstGeom prst="rect">
            <a:avLst/>
          </a:prstGeom>
        </p:spPr>
        <p:txBody>
          <a:bodyPr wrap="square">
            <a:spAutoFit/>
          </a:bodyPr>
          <a:lstStyle/>
          <a:p>
            <a:pPr marL="171450" indent="-171450">
              <a:buFont typeface="+mj-lt"/>
              <a:buAutoNum type="arabicPeriod"/>
            </a:pPr>
            <a:r>
              <a:rPr lang="en-AU" sz="800" dirty="0">
                <a:solidFill>
                  <a:schemeClr val="tx1">
                    <a:lumMod val="65000"/>
                    <a:lumOff val="35000"/>
                  </a:schemeClr>
                </a:solidFill>
              </a:rPr>
              <a:t>New Zealand Orthopaedic Association. The New Zealand Joint Registry Ten-year Report: January 1999 to December 2008. October 2009.</a:t>
            </a:r>
          </a:p>
          <a:p>
            <a:pPr marL="171450" indent="-171450">
              <a:buFont typeface="+mj-lt"/>
              <a:buAutoNum type="arabicPeriod"/>
            </a:pPr>
            <a:r>
              <a:rPr lang="en-AU" sz="800" dirty="0">
                <a:solidFill>
                  <a:schemeClr val="tx1">
                    <a:lumMod val="65000"/>
                    <a:lumOff val="35000"/>
                  </a:schemeClr>
                </a:solidFill>
              </a:rPr>
              <a:t>Baker PN, van der </a:t>
            </a:r>
            <a:r>
              <a:rPr lang="en-AU" sz="800" dirty="0" err="1">
                <a:solidFill>
                  <a:schemeClr val="tx1">
                    <a:lumMod val="65000"/>
                    <a:lumOff val="35000"/>
                  </a:schemeClr>
                </a:solidFill>
              </a:rPr>
              <a:t>Meulen</a:t>
            </a:r>
            <a:r>
              <a:rPr lang="en-AU" sz="800" dirty="0">
                <a:solidFill>
                  <a:schemeClr val="tx1">
                    <a:lumMod val="65000"/>
                    <a:lumOff val="35000"/>
                  </a:schemeClr>
                </a:solidFill>
              </a:rPr>
              <a:t> JH, Lewsey J, Gregg PJ National Joint Registry for England and Wales. The role of pain and function in determining patient satisfaction after total knee replacement. Data from the National Joint Registry for England and Wales. </a:t>
            </a:r>
            <a:r>
              <a:rPr lang="en-AU" sz="800" i="1" dirty="0">
                <a:solidFill>
                  <a:schemeClr val="tx1">
                    <a:lumMod val="65000"/>
                    <a:lumOff val="35000"/>
                  </a:schemeClr>
                </a:solidFill>
              </a:rPr>
              <a:t>J Bone Joint </a:t>
            </a:r>
            <a:r>
              <a:rPr lang="en-AU" sz="800" i="1" dirty="0" err="1">
                <a:solidFill>
                  <a:schemeClr val="tx1">
                    <a:lumMod val="65000"/>
                    <a:lumOff val="35000"/>
                  </a:schemeClr>
                </a:solidFill>
              </a:rPr>
              <a:t>Surg</a:t>
            </a:r>
            <a:r>
              <a:rPr lang="en-AU" sz="800" i="1" dirty="0">
                <a:solidFill>
                  <a:schemeClr val="tx1">
                    <a:lumMod val="65000"/>
                    <a:lumOff val="35000"/>
                  </a:schemeClr>
                </a:solidFill>
              </a:rPr>
              <a:t> Br</a:t>
            </a:r>
            <a:r>
              <a:rPr lang="en-AU" sz="800" dirty="0">
                <a:solidFill>
                  <a:schemeClr val="tx1">
                    <a:lumMod val="65000"/>
                    <a:lumOff val="35000"/>
                  </a:schemeClr>
                </a:solidFill>
              </a:rPr>
              <a:t>. 2007; 89(7):893–900. </a:t>
            </a:r>
          </a:p>
          <a:p>
            <a:pPr marL="171450" indent="-171450">
              <a:buFont typeface="+mj-lt"/>
              <a:buAutoNum type="arabicPeriod"/>
            </a:pPr>
            <a:r>
              <a:rPr lang="en-AU" sz="800" dirty="0">
                <a:solidFill>
                  <a:schemeClr val="tx1">
                    <a:lumMod val="65000"/>
                    <a:lumOff val="35000"/>
                  </a:schemeClr>
                </a:solidFill>
              </a:rPr>
              <a:t>Bourne RB, </a:t>
            </a:r>
            <a:r>
              <a:rPr lang="en-AU" sz="800" dirty="0" err="1">
                <a:solidFill>
                  <a:schemeClr val="tx1">
                    <a:lumMod val="65000"/>
                    <a:lumOff val="35000"/>
                  </a:schemeClr>
                </a:solidFill>
              </a:rPr>
              <a:t>Chesworth</a:t>
            </a:r>
            <a:r>
              <a:rPr lang="en-AU" sz="800" dirty="0">
                <a:solidFill>
                  <a:schemeClr val="tx1">
                    <a:lumMod val="65000"/>
                    <a:lumOff val="35000"/>
                  </a:schemeClr>
                </a:solidFill>
              </a:rPr>
              <a:t> BM, Davis AM, Mahomed NN, </a:t>
            </a:r>
            <a:r>
              <a:rPr lang="en-AU" sz="800" dirty="0" err="1">
                <a:solidFill>
                  <a:schemeClr val="tx1">
                    <a:lumMod val="65000"/>
                    <a:lumOff val="35000"/>
                  </a:schemeClr>
                </a:solidFill>
              </a:rPr>
              <a:t>Charron</a:t>
            </a:r>
            <a:r>
              <a:rPr lang="en-AU" sz="800" dirty="0">
                <a:solidFill>
                  <a:schemeClr val="tx1">
                    <a:lumMod val="65000"/>
                    <a:lumOff val="35000"/>
                  </a:schemeClr>
                </a:solidFill>
              </a:rPr>
              <a:t> KD. Patient satisfaction after total knee arthroplasty: who is satisfied and who is not? </a:t>
            </a:r>
            <a:r>
              <a:rPr lang="en-AU" sz="800" i="1" dirty="0" err="1">
                <a:solidFill>
                  <a:schemeClr val="tx1">
                    <a:lumMod val="65000"/>
                    <a:lumOff val="35000"/>
                  </a:schemeClr>
                </a:solidFill>
              </a:rPr>
              <a:t>Clin</a:t>
            </a:r>
            <a:r>
              <a:rPr lang="en-AU" sz="800" i="1" dirty="0">
                <a:solidFill>
                  <a:schemeClr val="tx1">
                    <a:lumMod val="65000"/>
                    <a:lumOff val="35000"/>
                  </a:schemeClr>
                </a:solidFill>
              </a:rPr>
              <a:t> </a:t>
            </a:r>
            <a:r>
              <a:rPr lang="en-AU" sz="800" i="1" dirty="0" err="1">
                <a:solidFill>
                  <a:schemeClr val="tx1">
                    <a:lumMod val="65000"/>
                    <a:lumOff val="35000"/>
                  </a:schemeClr>
                </a:solidFill>
              </a:rPr>
              <a:t>Orthop</a:t>
            </a:r>
            <a:r>
              <a:rPr lang="en-AU" sz="800" i="1" dirty="0">
                <a:solidFill>
                  <a:schemeClr val="tx1">
                    <a:lumMod val="65000"/>
                    <a:lumOff val="35000"/>
                  </a:schemeClr>
                </a:solidFill>
              </a:rPr>
              <a:t> </a:t>
            </a:r>
            <a:r>
              <a:rPr lang="en-AU" sz="800" i="1" dirty="0" err="1">
                <a:solidFill>
                  <a:schemeClr val="tx1">
                    <a:lumMod val="65000"/>
                    <a:lumOff val="35000"/>
                  </a:schemeClr>
                </a:solidFill>
              </a:rPr>
              <a:t>Relat</a:t>
            </a:r>
            <a:r>
              <a:rPr lang="en-AU" sz="800" i="1" dirty="0">
                <a:solidFill>
                  <a:schemeClr val="tx1">
                    <a:lumMod val="65000"/>
                    <a:lumOff val="35000"/>
                  </a:schemeClr>
                </a:solidFill>
              </a:rPr>
              <a:t> Res</a:t>
            </a:r>
            <a:r>
              <a:rPr lang="en-AU" sz="800" dirty="0">
                <a:solidFill>
                  <a:schemeClr val="tx1">
                    <a:lumMod val="65000"/>
                    <a:lumOff val="35000"/>
                  </a:schemeClr>
                </a:solidFill>
              </a:rPr>
              <a:t>. 2010; 468(1):57–63. </a:t>
            </a:r>
          </a:p>
        </p:txBody>
      </p:sp>
      <p:pic>
        <p:nvPicPr>
          <p:cNvPr id="14" name="Picture 2" descr="Image result for 360 knee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pic>
        <p:nvPicPr>
          <p:cNvPr id="1026" name="Picture 2" descr="Image result for omni apex total knee">
            <a:extLst>
              <a:ext uri="{FF2B5EF4-FFF2-40B4-BE49-F238E27FC236}">
                <a16:creationId xmlns:a16="http://schemas.microsoft.com/office/drawing/2014/main" id="{FF8BC1CC-C64D-4036-809F-666279FDF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416" y="3760392"/>
            <a:ext cx="2996646" cy="217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360 knee system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842401" y="1219926"/>
            <a:ext cx="4507196" cy="450719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400636" y="329477"/>
            <a:ext cx="5390725" cy="772318"/>
          </a:xfrm>
        </p:spPr>
        <p:txBody>
          <a:bodyPr>
            <a:normAutofit/>
          </a:bodyPr>
          <a:lstStyle/>
          <a:p>
            <a:r>
              <a:rPr lang="en-US" b="1" dirty="0"/>
              <a:t>360 Knee Systems Goal</a:t>
            </a:r>
            <a:endParaRPr lang="en-AU" b="1" dirty="0"/>
          </a:p>
        </p:txBody>
      </p:sp>
      <p:sp>
        <p:nvSpPr>
          <p:cNvPr id="3" name="Content Placeholder 2"/>
          <p:cNvSpPr>
            <a:spLocks noGrp="1"/>
          </p:cNvSpPr>
          <p:nvPr>
            <p:ph idx="1"/>
          </p:nvPr>
        </p:nvSpPr>
        <p:spPr>
          <a:xfrm>
            <a:off x="743803" y="1869743"/>
            <a:ext cx="10986447" cy="3304555"/>
          </a:xfrm>
        </p:spPr>
        <p:txBody>
          <a:bodyPr>
            <a:normAutofit fontScale="85000" lnSpcReduction="20000"/>
          </a:bodyPr>
          <a:lstStyle/>
          <a:p>
            <a:pPr marL="0" indent="0">
              <a:buNone/>
            </a:pPr>
            <a:r>
              <a:rPr lang="en-AU" sz="3600" dirty="0"/>
              <a:t>To create an automated way to generate the PMS report as a PDF, </a:t>
            </a:r>
            <a:r>
              <a:rPr lang="en-AU" sz="3600" dirty="0" err="1"/>
              <a:t>Powerpoint</a:t>
            </a:r>
            <a:r>
              <a:rPr lang="en-AU" sz="3600" dirty="0"/>
              <a:t> or word document from a database export (as a CSV).</a:t>
            </a:r>
          </a:p>
          <a:p>
            <a:pPr marL="0" indent="0">
              <a:buNone/>
            </a:pPr>
            <a:endParaRPr lang="en-AU" sz="3600" dirty="0"/>
          </a:p>
          <a:p>
            <a:pPr>
              <a:buFont typeface="Wingdings" panose="05000000000000000000" pitchFamily="2" charset="2"/>
              <a:buChar char="Ø"/>
            </a:pPr>
            <a:r>
              <a:rPr lang="en-US" sz="3600" dirty="0"/>
              <a:t>Better prepare surgeons</a:t>
            </a:r>
          </a:p>
          <a:p>
            <a:pPr>
              <a:buFont typeface="Wingdings" panose="05000000000000000000" pitchFamily="2" charset="2"/>
              <a:buChar char="Ø"/>
            </a:pPr>
            <a:r>
              <a:rPr lang="en-AU" sz="3600" dirty="0"/>
              <a:t>Avoid lengthy and manual process</a:t>
            </a:r>
          </a:p>
          <a:p>
            <a:pPr>
              <a:buFont typeface="Wingdings" panose="05000000000000000000" pitchFamily="2" charset="2"/>
              <a:buChar char="Ø"/>
            </a:pPr>
            <a:r>
              <a:rPr lang="en-AU" sz="3600" dirty="0"/>
              <a:t>Optimise pre-operative processes</a:t>
            </a:r>
          </a:p>
          <a:p>
            <a:pPr>
              <a:buFont typeface="Wingdings" panose="05000000000000000000" pitchFamily="2" charset="2"/>
              <a:buChar char="Ø"/>
            </a:pPr>
            <a:r>
              <a:rPr lang="en-AU" sz="3600" dirty="0"/>
              <a:t>Better patient-specific care</a:t>
            </a:r>
            <a:endParaRPr lang="en-US" sz="3600" dirty="0"/>
          </a:p>
          <a:p>
            <a:pPr>
              <a:buFont typeface="Wingdings" panose="05000000000000000000" pitchFamily="2" charset="2"/>
              <a:buChar char="Ø"/>
            </a:pPr>
            <a:endParaRPr lang="en-AU" sz="3600" dirty="0"/>
          </a:p>
        </p:txBody>
      </p:sp>
      <p:sp>
        <p:nvSpPr>
          <p:cNvPr id="4" name="Rectangle 3">
            <a:extLst>
              <a:ext uri="{FF2B5EF4-FFF2-40B4-BE49-F238E27FC236}">
                <a16:creationId xmlns:a16="http://schemas.microsoft.com/office/drawing/2014/main" id="{B9FC8BE4-867B-4F73-9E09-B0EE77BC050E}"/>
              </a:ext>
            </a:extLst>
          </p:cNvPr>
          <p:cNvSpPr/>
          <p:nvPr/>
        </p:nvSpPr>
        <p:spPr>
          <a:xfrm flipV="1">
            <a:off x="0" y="611504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3">
            <a:extLst>
              <a:ext uri="{28A0092B-C50C-407E-A947-70E740481C1C}">
                <a14:useLocalDpi xmlns:a14="http://schemas.microsoft.com/office/drawing/2010/main" val="0"/>
              </a:ext>
            </a:extLst>
          </a:blip>
          <a:stretch>
            <a:fillRect/>
          </a:stretch>
        </p:blipFill>
        <p:spPr>
          <a:xfrm>
            <a:off x="60762" y="6160974"/>
            <a:ext cx="1833338" cy="666025"/>
          </a:xfrm>
          <a:prstGeom prst="rect">
            <a:avLst/>
          </a:prstGeom>
        </p:spPr>
      </p:pic>
    </p:spTree>
    <p:extLst>
      <p:ext uri="{BB962C8B-B14F-4D97-AF65-F5344CB8AC3E}">
        <p14:creationId xmlns:p14="http://schemas.microsoft.com/office/powerpoint/2010/main" val="91741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57" y="1762420"/>
            <a:ext cx="5949287" cy="3208575"/>
          </a:xfrm>
        </p:spPr>
        <p:txBody>
          <a:bodyPr>
            <a:normAutofit lnSpcReduction="10000"/>
          </a:bodyPr>
          <a:lstStyle/>
          <a:p>
            <a:pPr marL="0" indent="0">
              <a:buNone/>
            </a:pPr>
            <a:r>
              <a:rPr lang="en-US" sz="3600" b="1" dirty="0"/>
              <a:t>Aim</a:t>
            </a:r>
            <a:r>
              <a:rPr lang="en-US" dirty="0"/>
              <a:t> To assess the efficacy of the pre-operation plan</a:t>
            </a:r>
          </a:p>
          <a:p>
            <a:pPr marL="0" indent="0">
              <a:buNone/>
            </a:pPr>
            <a:endParaRPr lang="en-US" dirty="0"/>
          </a:p>
          <a:p>
            <a:pPr marL="0" indent="0">
              <a:buNone/>
            </a:pPr>
            <a:r>
              <a:rPr lang="en-US" sz="3600" b="1" dirty="0"/>
              <a:t>Solution</a:t>
            </a:r>
            <a:r>
              <a:rPr lang="en-US" dirty="0"/>
              <a:t> Python and Latex which is a great direction to follow since they are open-source programs which are easily accessible and customizable.</a:t>
            </a:r>
          </a:p>
        </p:txBody>
      </p:sp>
      <p:sp>
        <p:nvSpPr>
          <p:cNvPr id="4" name="Rectangle 3">
            <a:extLst>
              <a:ext uri="{FF2B5EF4-FFF2-40B4-BE49-F238E27FC236}">
                <a16:creationId xmlns:a16="http://schemas.microsoft.com/office/drawing/2014/main" id="{B9FC8BE4-867B-4F73-9E09-B0EE77BC050E}"/>
              </a:ext>
            </a:extLst>
          </p:cNvPr>
          <p:cNvSpPr/>
          <p:nvPr/>
        </p:nvSpPr>
        <p:spPr>
          <a:xfrm flipV="1">
            <a:off x="0" y="6124574"/>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2">
            <a:extLst>
              <a:ext uri="{28A0092B-C50C-407E-A947-70E740481C1C}">
                <a14:useLocalDpi xmlns:a14="http://schemas.microsoft.com/office/drawing/2010/main" val="0"/>
              </a:ext>
            </a:extLst>
          </a:blip>
          <a:stretch>
            <a:fillRect/>
          </a:stretch>
        </p:blipFill>
        <p:spPr>
          <a:xfrm>
            <a:off x="60762" y="6170499"/>
            <a:ext cx="1833338" cy="666025"/>
          </a:xfrm>
          <a:prstGeom prst="rect">
            <a:avLst/>
          </a:prstGeom>
        </p:spPr>
      </p:pic>
      <p:pic>
        <p:nvPicPr>
          <p:cNvPr id="3074" name="Picture 2" descr="Image result for python code logo">
            <a:extLst>
              <a:ext uri="{FF2B5EF4-FFF2-40B4-BE49-F238E27FC236}">
                <a16:creationId xmlns:a16="http://schemas.microsoft.com/office/drawing/2014/main" id="{972847BB-680C-4576-907C-4179B5BB82B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281" t="32387" r="33577" b="24858"/>
          <a:stretch/>
        </p:blipFill>
        <p:spPr bwMode="auto">
          <a:xfrm>
            <a:off x="1768808" y="3429000"/>
            <a:ext cx="2251880" cy="20539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atex code logo">
            <a:extLst>
              <a:ext uri="{FF2B5EF4-FFF2-40B4-BE49-F238E27FC236}">
                <a16:creationId xmlns:a16="http://schemas.microsoft.com/office/drawing/2014/main" id="{CEBF4F66-A8C0-418C-8070-24037E9FEA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656" y="1042443"/>
            <a:ext cx="4547542" cy="1893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360 knee systems">
            <a:extLst>
              <a:ext uri="{FF2B5EF4-FFF2-40B4-BE49-F238E27FC236}">
                <a16:creationId xmlns:a16="http://schemas.microsoft.com/office/drawing/2014/main" id="{0B684FD0-5CF1-4501-8772-27846A60C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393" y="269366"/>
            <a:ext cx="2711213" cy="900757"/>
          </a:xfrm>
        </p:spPr>
        <p:txBody>
          <a:bodyPr>
            <a:normAutofit/>
          </a:bodyPr>
          <a:lstStyle/>
          <a:p>
            <a:pPr algn="ctr"/>
            <a:r>
              <a:rPr lang="en-US" b="1" dirty="0"/>
              <a:t>Procedure</a:t>
            </a:r>
            <a:endParaRPr lang="en-AU" b="1" dirty="0"/>
          </a:p>
        </p:txBody>
      </p:sp>
      <p:sp>
        <p:nvSpPr>
          <p:cNvPr id="4" name="Rectangle 3">
            <a:extLst>
              <a:ext uri="{FF2B5EF4-FFF2-40B4-BE49-F238E27FC236}">
                <a16:creationId xmlns:a16="http://schemas.microsoft.com/office/drawing/2014/main" id="{B9FC8BE4-867B-4F73-9E09-B0EE77BC050E}"/>
              </a:ext>
            </a:extLst>
          </p:cNvPr>
          <p:cNvSpPr/>
          <p:nvPr/>
        </p:nvSpPr>
        <p:spPr>
          <a:xfrm flipV="1">
            <a:off x="0" y="6105524"/>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3">
            <a:extLst>
              <a:ext uri="{28A0092B-C50C-407E-A947-70E740481C1C}">
                <a14:useLocalDpi xmlns:a14="http://schemas.microsoft.com/office/drawing/2010/main" val="0"/>
              </a:ext>
            </a:extLst>
          </a:blip>
          <a:stretch>
            <a:fillRect/>
          </a:stretch>
        </p:blipFill>
        <p:spPr>
          <a:xfrm>
            <a:off x="60762" y="6151449"/>
            <a:ext cx="1833338" cy="666025"/>
          </a:xfrm>
          <a:prstGeom prst="rect">
            <a:avLst/>
          </a:prstGeom>
        </p:spPr>
      </p:pic>
      <p:graphicFrame>
        <p:nvGraphicFramePr>
          <p:cNvPr id="7" name="Diagram 6">
            <a:extLst>
              <a:ext uri="{FF2B5EF4-FFF2-40B4-BE49-F238E27FC236}">
                <a16:creationId xmlns:a16="http://schemas.microsoft.com/office/drawing/2014/main" id="{26B7ECA4-6B52-4074-BEB4-D852589C1D4E}"/>
              </a:ext>
            </a:extLst>
          </p:cNvPr>
          <p:cNvGraphicFramePr/>
          <p:nvPr>
            <p:extLst>
              <p:ext uri="{D42A27DB-BD31-4B8C-83A1-F6EECF244321}">
                <p14:modId xmlns:p14="http://schemas.microsoft.com/office/powerpoint/2010/main" val="4027020322"/>
              </p:ext>
            </p:extLst>
          </p:nvPr>
        </p:nvGraphicFramePr>
        <p:xfrm>
          <a:off x="1269339" y="1342196"/>
          <a:ext cx="9661857" cy="4419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2" descr="Image result for 360 knee systems">
            <a:extLst>
              <a:ext uri="{FF2B5EF4-FFF2-40B4-BE49-F238E27FC236}">
                <a16:creationId xmlns:a16="http://schemas.microsoft.com/office/drawing/2014/main" id="{5474C52B-ECF4-46C5-A511-10F8BBB10C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54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EC578FD-81C4-41C9-B835-D3AA51DAA9A1}"/>
              </a:ext>
            </a:extLst>
          </p:cNvPr>
          <p:cNvPicPr>
            <a:picLocks noChangeAspect="1"/>
          </p:cNvPicPr>
          <p:nvPr/>
        </p:nvPicPr>
        <p:blipFill>
          <a:blip r:embed="rId3"/>
          <a:stretch>
            <a:fillRect/>
          </a:stretch>
        </p:blipFill>
        <p:spPr>
          <a:xfrm>
            <a:off x="6253817" y="1430246"/>
            <a:ext cx="5294715" cy="3997508"/>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DF9F5761-8959-4327-B9E4-794D7D58C7BF}"/>
              </a:ext>
            </a:extLst>
          </p:cNvPr>
          <p:cNvPicPr>
            <a:picLocks noChangeAspect="1"/>
          </p:cNvPicPr>
          <p:nvPr/>
        </p:nvPicPr>
        <p:blipFill>
          <a:blip r:embed="rId4"/>
          <a:stretch>
            <a:fillRect/>
          </a:stretch>
        </p:blipFill>
        <p:spPr>
          <a:xfrm>
            <a:off x="643467" y="1443480"/>
            <a:ext cx="5294716" cy="3971037"/>
          </a:xfrm>
          <a:prstGeom prst="rect">
            <a:avLst/>
          </a:prstGeom>
        </p:spPr>
      </p:pic>
      <p:cxnSp>
        <p:nvCxnSpPr>
          <p:cNvPr id="15" name="Straight Connector 14">
            <a:extLst>
              <a:ext uri="{FF2B5EF4-FFF2-40B4-BE49-F238E27FC236}">
                <a16:creationId xmlns:a16="http://schemas.microsoft.com/office/drawing/2014/main" id="{8C730EAB-A532-4295-A302-FB4B90DB9F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4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096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30784"/>
            <a:ext cx="6584098" cy="510149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55E7D8C-E7E1-4BD8-8E5D-221485D0BDF0}"/>
              </a:ext>
            </a:extLst>
          </p:cNvPr>
          <p:cNvPicPr>
            <a:picLocks noChangeAspect="1"/>
          </p:cNvPicPr>
          <p:nvPr/>
        </p:nvPicPr>
        <p:blipFill>
          <a:blip r:embed="rId2"/>
          <a:stretch>
            <a:fillRect/>
          </a:stretch>
        </p:blipFill>
        <p:spPr>
          <a:xfrm>
            <a:off x="5608110" y="2300734"/>
            <a:ext cx="5614835" cy="1361597"/>
          </a:xfrm>
          <a:prstGeom prst="rect">
            <a:avLst/>
          </a:prstGeom>
          <a:ln w="12700">
            <a:solidFill>
              <a:schemeClr val="tx1"/>
            </a:solidFill>
          </a:ln>
          <a:effectLst/>
        </p:spPr>
      </p:pic>
      <p:sp>
        <p:nvSpPr>
          <p:cNvPr id="8" name="Rectangle 7">
            <a:extLst>
              <a:ext uri="{FF2B5EF4-FFF2-40B4-BE49-F238E27FC236}">
                <a16:creationId xmlns:a16="http://schemas.microsoft.com/office/drawing/2014/main" id="{EBF74672-227E-48D8-A6F8-261BB4BFCBC0}"/>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AU"/>
          </a:p>
        </p:txBody>
      </p:sp>
      <p:pic>
        <p:nvPicPr>
          <p:cNvPr id="10" name="Picture 9">
            <a:extLst>
              <a:ext uri="{FF2B5EF4-FFF2-40B4-BE49-F238E27FC236}">
                <a16:creationId xmlns:a16="http://schemas.microsoft.com/office/drawing/2014/main" id="{2DD2D00B-7DD9-4BF5-8BB3-103D01028731}"/>
              </a:ext>
            </a:extLst>
          </p:cNvPr>
          <p:cNvPicPr/>
          <p:nvPr/>
        </p:nvPicPr>
        <p:blipFill>
          <a:blip r:embed="rId3">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pic>
        <p:nvPicPr>
          <p:cNvPr id="14" name="Picture 2" descr="Image result for 360 knee syst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648929" y="559347"/>
            <a:ext cx="3505495" cy="1442063"/>
          </a:xfrm>
        </p:spPr>
        <p:txBody>
          <a:bodyPr>
            <a:normAutofit/>
          </a:bodyPr>
          <a:lstStyle/>
          <a:p>
            <a:pPr algn="ctr"/>
            <a:r>
              <a:rPr lang="en-US" b="1" dirty="0"/>
              <a:t>Limitations</a:t>
            </a:r>
            <a:endParaRPr lang="en-AU" b="1" dirty="0"/>
          </a:p>
        </p:txBody>
      </p:sp>
      <p:sp>
        <p:nvSpPr>
          <p:cNvPr id="13" name="Content Placeholder 2">
            <a:extLst>
              <a:ext uri="{FF2B5EF4-FFF2-40B4-BE49-F238E27FC236}">
                <a16:creationId xmlns:a16="http://schemas.microsoft.com/office/drawing/2014/main" id="{D2D67EA3-9963-4700-8A35-000380BCEBCF}"/>
              </a:ext>
            </a:extLst>
          </p:cNvPr>
          <p:cNvSpPr>
            <a:spLocks noGrp="1"/>
          </p:cNvSpPr>
          <p:nvPr>
            <p:ph idx="1"/>
          </p:nvPr>
        </p:nvSpPr>
        <p:spPr>
          <a:xfrm>
            <a:off x="648931" y="2167466"/>
            <a:ext cx="3505494" cy="3364817"/>
          </a:xfrm>
        </p:spPr>
        <p:txBody>
          <a:bodyPr>
            <a:normAutofit fontScale="92500" lnSpcReduction="10000"/>
          </a:bodyPr>
          <a:lstStyle/>
          <a:p>
            <a:r>
              <a:rPr lang="en-AU" sz="1900" dirty="0"/>
              <a:t>Gaps in data including overlapped and not defined data will be ignored in the code</a:t>
            </a:r>
          </a:p>
          <a:p>
            <a:r>
              <a:rPr lang="en-AU" sz="1900" dirty="0"/>
              <a:t>Doesn’t account for patients who came in for more than one knee surgery</a:t>
            </a:r>
          </a:p>
          <a:p>
            <a:r>
              <a:rPr lang="en-AU" sz="1900" dirty="0"/>
              <a:t>The code produced is only specific to the data variables with 360 Knee Systems</a:t>
            </a:r>
          </a:p>
          <a:p>
            <a:r>
              <a:rPr lang="en-AU" sz="1900" dirty="0"/>
              <a:t>Python and Latex can always be upgraded with new updates. Latex is </a:t>
            </a:r>
            <a:r>
              <a:rPr lang="en-AU" sz="1900"/>
              <a:t>slightly inflexible </a:t>
            </a:r>
            <a:endParaRPr lang="en-AU" sz="1900" dirty="0"/>
          </a:p>
        </p:txBody>
      </p:sp>
      <p:sp>
        <p:nvSpPr>
          <p:cNvPr id="3" name="Oval 2">
            <a:extLst>
              <a:ext uri="{FF2B5EF4-FFF2-40B4-BE49-F238E27FC236}">
                <a16:creationId xmlns:a16="http://schemas.microsoft.com/office/drawing/2014/main" id="{BD495A3C-15D6-4F45-AC56-4E3A3F69B7A0}"/>
              </a:ext>
            </a:extLst>
          </p:cNvPr>
          <p:cNvSpPr/>
          <p:nvPr/>
        </p:nvSpPr>
        <p:spPr>
          <a:xfrm>
            <a:off x="6564572" y="2353147"/>
            <a:ext cx="852985" cy="3758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53A0F372-1C2A-48A4-A84B-8A6A6E31DA79}"/>
              </a:ext>
            </a:extLst>
          </p:cNvPr>
          <p:cNvSpPr/>
          <p:nvPr/>
        </p:nvSpPr>
        <p:spPr>
          <a:xfrm>
            <a:off x="6564572" y="3129729"/>
            <a:ext cx="852985" cy="3758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104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916952-D721-461C-BBF1-88F9357468CC}"/>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AU"/>
          </a:p>
        </p:txBody>
      </p:sp>
      <p:pic>
        <p:nvPicPr>
          <p:cNvPr id="5" name="Picture 4">
            <a:extLst>
              <a:ext uri="{FF2B5EF4-FFF2-40B4-BE49-F238E27FC236}">
                <a16:creationId xmlns:a16="http://schemas.microsoft.com/office/drawing/2014/main" id="{14257915-A330-4038-8DF4-20A918E3A2D1}"/>
              </a:ext>
            </a:extLst>
          </p:cNvPr>
          <p:cNvPicPr/>
          <p:nvPr/>
        </p:nvPicPr>
        <p:blipFill>
          <a:blip r:embed="rId2">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pic>
        <p:nvPicPr>
          <p:cNvPr id="6" name="Picture 2" descr="Image result for 360 knee systems">
            <a:extLst>
              <a:ext uri="{FF2B5EF4-FFF2-40B4-BE49-F238E27FC236}">
                <a16:creationId xmlns:a16="http://schemas.microsoft.com/office/drawing/2014/main" id="{28CDDD1E-DC61-4BBC-8409-AB78FAA58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5271B6-C31B-489D-90F6-BE4BAD454443}"/>
              </a:ext>
            </a:extLst>
          </p:cNvPr>
          <p:cNvPicPr>
            <a:picLocks noChangeAspect="1"/>
          </p:cNvPicPr>
          <p:nvPr/>
        </p:nvPicPr>
        <p:blipFill rotWithShape="1">
          <a:blip r:embed="rId4"/>
          <a:srcRect b="3929"/>
          <a:stretch/>
        </p:blipFill>
        <p:spPr>
          <a:xfrm>
            <a:off x="2339899" y="342820"/>
            <a:ext cx="7512202" cy="5416535"/>
          </a:xfrm>
          <a:prstGeom prst="rect">
            <a:avLst/>
          </a:prstGeom>
        </p:spPr>
      </p:pic>
    </p:spTree>
    <p:extLst>
      <p:ext uri="{BB962C8B-B14F-4D97-AF65-F5344CB8AC3E}">
        <p14:creationId xmlns:p14="http://schemas.microsoft.com/office/powerpoint/2010/main" val="357730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84480"/>
            <a:ext cx="11548872" cy="552704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9FC8BE4-867B-4F73-9E09-B0EE77BC050E}"/>
              </a:ext>
            </a:extLst>
          </p:cNvPr>
          <p:cNvSpPr/>
          <p:nvPr/>
        </p:nvSpPr>
        <p:spPr>
          <a:xfrm flipV="1">
            <a:off x="0" y="6095999"/>
            <a:ext cx="12192000" cy="762001"/>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pic>
        <p:nvPicPr>
          <p:cNvPr id="5" name="Picture 4">
            <a:extLst>
              <a:ext uri="{FF2B5EF4-FFF2-40B4-BE49-F238E27FC236}">
                <a16:creationId xmlns:a16="http://schemas.microsoft.com/office/drawing/2014/main" id="{63A5C31D-A416-4C80-AB77-FC5AA1A40C96}"/>
              </a:ext>
            </a:extLst>
          </p:cNvPr>
          <p:cNvPicPr/>
          <p:nvPr/>
        </p:nvPicPr>
        <p:blipFill>
          <a:blip r:embed="rId2">
            <a:extLst>
              <a:ext uri="{28A0092B-C50C-407E-A947-70E740481C1C}">
                <a14:useLocalDpi xmlns:a14="http://schemas.microsoft.com/office/drawing/2010/main" val="0"/>
              </a:ext>
            </a:extLst>
          </a:blip>
          <a:stretch>
            <a:fillRect/>
          </a:stretch>
        </p:blipFill>
        <p:spPr>
          <a:xfrm>
            <a:off x="60762" y="6141924"/>
            <a:ext cx="1833338" cy="666025"/>
          </a:xfrm>
          <a:prstGeom prst="rect">
            <a:avLst/>
          </a:prstGeom>
        </p:spPr>
      </p:pic>
      <p:pic>
        <p:nvPicPr>
          <p:cNvPr id="6" name="Picture 2" descr="Image result for 360 knee systems">
            <a:extLst>
              <a:ext uri="{FF2B5EF4-FFF2-40B4-BE49-F238E27FC236}">
                <a16:creationId xmlns:a16="http://schemas.microsoft.com/office/drawing/2014/main" id="{AB8894B4-3B5D-41E9-A500-D39ABB94E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196" y="5594656"/>
            <a:ext cx="1094536" cy="1094536"/>
          </a:xfrm>
          <a:prstGeom prst="ellipse">
            <a:avLst/>
          </a:prstGeom>
          <a:ln>
            <a:noFill/>
          </a:ln>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8800"/>
            <a:ext cx="10515600" cy="3441566"/>
          </a:xfrm>
        </p:spPr>
        <p:txBody>
          <a:bodyPr>
            <a:normAutofit/>
          </a:bodyPr>
          <a:lstStyle/>
          <a:p>
            <a:pPr marL="0" indent="0">
              <a:buNone/>
            </a:pPr>
            <a:r>
              <a:rPr lang="en-US" sz="3200" b="1" dirty="0"/>
              <a:t>Market</a:t>
            </a:r>
            <a:r>
              <a:rPr lang="en-US" sz="2300" dirty="0"/>
              <a:t> Any biomedical engineering company that requires ISO13485 certification</a:t>
            </a:r>
          </a:p>
          <a:p>
            <a:pPr marL="0" indent="0">
              <a:buNone/>
            </a:pPr>
            <a:endParaRPr lang="en-US" sz="2300" dirty="0"/>
          </a:p>
          <a:p>
            <a:r>
              <a:rPr lang="en-US" sz="2300" dirty="0"/>
              <a:t>Replace interns manually input this data which would take 1-2 weeks to complete</a:t>
            </a:r>
          </a:p>
          <a:p>
            <a:r>
              <a:rPr lang="en-US" sz="2300" dirty="0"/>
              <a:t>Automation</a:t>
            </a:r>
          </a:p>
          <a:p>
            <a:r>
              <a:rPr lang="en-US" sz="2300" dirty="0"/>
              <a:t>Saving money</a:t>
            </a:r>
          </a:p>
          <a:p>
            <a:r>
              <a:rPr lang="en-US" sz="2300" dirty="0"/>
              <a:t>Accuracy</a:t>
            </a:r>
          </a:p>
        </p:txBody>
      </p:sp>
      <p:sp>
        <p:nvSpPr>
          <p:cNvPr id="9" name="Title 8">
            <a:extLst>
              <a:ext uri="{FF2B5EF4-FFF2-40B4-BE49-F238E27FC236}">
                <a16:creationId xmlns:a16="http://schemas.microsoft.com/office/drawing/2014/main" id="{09BB3599-B274-4142-B3F4-F2E9F1B2C7F1}"/>
              </a:ext>
            </a:extLst>
          </p:cNvPr>
          <p:cNvSpPr>
            <a:spLocks noGrp="1"/>
          </p:cNvSpPr>
          <p:nvPr>
            <p:ph type="title"/>
          </p:nvPr>
        </p:nvSpPr>
        <p:spPr>
          <a:xfrm>
            <a:off x="838200" y="561622"/>
            <a:ext cx="10515600" cy="1178278"/>
          </a:xfrm>
        </p:spPr>
        <p:txBody>
          <a:bodyPr>
            <a:normAutofit/>
          </a:bodyPr>
          <a:lstStyle/>
          <a:p>
            <a:r>
              <a:rPr lang="en-AU" b="1" dirty="0"/>
              <a:t>Business Case</a:t>
            </a:r>
          </a:p>
        </p:txBody>
      </p:sp>
    </p:spTree>
    <p:extLst>
      <p:ext uri="{BB962C8B-B14F-4D97-AF65-F5344CB8AC3E}">
        <p14:creationId xmlns:p14="http://schemas.microsoft.com/office/powerpoint/2010/main" val="5881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D22124-6F0E-497E-B49A-3D1A537586BF}">
  <we:reference id="wa104380955" version="2.1.0.0" store="en-US" storeType="OMEX"/>
  <we:alternateReferences>
    <we:reference id="WA104380955" version="2.1.0.0" store="WA10438095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239</TotalTime>
  <Words>503</Words>
  <Application>Microsoft Office PowerPoint</Application>
  <PresentationFormat>Widescreen</PresentationFormat>
  <Paragraphs>60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Tw Cen MT</vt:lpstr>
      <vt:lpstr>Wingdings</vt:lpstr>
      <vt:lpstr>Office Theme</vt:lpstr>
      <vt:lpstr>Automation of Post-market Surveillance Reports </vt:lpstr>
      <vt:lpstr>The Problem</vt:lpstr>
      <vt:lpstr>360 Knee Systems Goal</vt:lpstr>
      <vt:lpstr>PowerPoint Presentation</vt:lpstr>
      <vt:lpstr>Procedure</vt:lpstr>
      <vt:lpstr>PowerPoint Presentation</vt:lpstr>
      <vt:lpstr>Limitations</vt:lpstr>
      <vt:lpstr>PowerPoint Presentation</vt:lpstr>
      <vt:lpstr>Business Case</vt:lpstr>
      <vt:lpstr>GMP</vt:lpstr>
      <vt:lpstr>Future application</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Post-market Surveillance Reports</dc:title>
  <dc:creator>dwin7840</dc:creator>
  <cp:lastModifiedBy>Christale Gaitanos</cp:lastModifiedBy>
  <cp:revision>29</cp:revision>
  <dcterms:created xsi:type="dcterms:W3CDTF">2018-04-03T04:02:07Z</dcterms:created>
  <dcterms:modified xsi:type="dcterms:W3CDTF">2018-04-03T08:03:36Z</dcterms:modified>
</cp:coreProperties>
</file>