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18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TensorFlow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Group, </a:t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Community 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Outreach </a:t>
            </a:r>
          </a:p>
          <a:p>
            <a:r>
              <a:rPr lang="en-US" sz="1800" smtClean="0"/>
              <a:t>June</a:t>
            </a:r>
            <a:r>
              <a:rPr lang="en-US" sz="1800" dirty="0" smtClean="0"/>
              <a:t>, 2017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5" y="76200"/>
            <a:ext cx="7924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- Operations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536412"/>
            <a:ext cx="76962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 smtClean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x1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tf.constant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( 1.0 )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constants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tf.constant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( 2.0 )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x3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tf.add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x1, x2 )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add inputs x1 and x2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381000" y="4252554"/>
            <a:ext cx="769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x3 )	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run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010357" y="520666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65848" y="577718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3.0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394792" y="5546347"/>
            <a:ext cx="5300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When node x3 is executed, it takes the inputs x1 and x2</a:t>
            </a:r>
          </a:p>
          <a:p>
            <a:r>
              <a:rPr lang="en-US" sz="1600" dirty="0" smtClean="0"/>
              <a:t>and applies the tensor add operation. Since these are scalar’</a:t>
            </a:r>
          </a:p>
          <a:p>
            <a:r>
              <a:rPr lang="en-US" sz="1600" dirty="0" smtClean="0"/>
              <a:t>values, they are added together to output a new scalar value.</a:t>
            </a:r>
            <a:endParaRPr lang="en-US" sz="1600" dirty="0"/>
          </a:p>
        </p:txBody>
      </p:sp>
      <p:cxnSp>
        <p:nvCxnSpPr>
          <p:cNvPr id="15" name="Curved Connector 14"/>
          <p:cNvCxnSpPr>
            <a:endCxn id="13" idx="3"/>
          </p:cNvCxnSpPr>
          <p:nvPr/>
        </p:nvCxnSpPr>
        <p:spPr>
          <a:xfrm rot="10800000" flipV="1">
            <a:off x="1745466" y="5777180"/>
            <a:ext cx="1649326" cy="184666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23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4" y="76200"/>
            <a:ext cx="8352935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- Placeholders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536412"/>
            <a:ext cx="76962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x1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placeholders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x3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tf.add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x1, x2 )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add inputs x1 and x2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393700" y="4252555"/>
            <a:ext cx="769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x3, {x1: 1.0, x2: 2.0} 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run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010357" y="520666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65848" y="577718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3.0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193195" y="5546346"/>
            <a:ext cx="59254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When node x3 is executed, it binds the values to the inputs x1 and x2</a:t>
            </a:r>
          </a:p>
          <a:p>
            <a:r>
              <a:rPr lang="en-US" sz="1600" dirty="0" smtClean="0"/>
              <a:t>and applies the tensor add operation. Since these are scalar’</a:t>
            </a:r>
          </a:p>
          <a:p>
            <a:r>
              <a:rPr lang="en-US" sz="1600" dirty="0" smtClean="0"/>
              <a:t>values, they are added together to output a new scalar value.</a:t>
            </a:r>
            <a:endParaRPr lang="en-US" sz="1600" dirty="0"/>
          </a:p>
        </p:txBody>
      </p:sp>
      <p:cxnSp>
        <p:nvCxnSpPr>
          <p:cNvPr id="15" name="Curved Connector 14"/>
          <p:cNvCxnSpPr>
            <a:endCxn id="13" idx="3"/>
          </p:cNvCxnSpPr>
          <p:nvPr/>
        </p:nvCxnSpPr>
        <p:spPr>
          <a:xfrm rot="10800000" flipV="1">
            <a:off x="1745466" y="5777180"/>
            <a:ext cx="1378734" cy="184666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41800" y="2879296"/>
            <a:ext cx="4859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data is bound at run time (parameterized variables).</a:t>
            </a:r>
            <a:endParaRPr lang="en-US" sz="1600" dirty="0"/>
          </a:p>
        </p:txBody>
      </p:sp>
      <p:cxnSp>
        <p:nvCxnSpPr>
          <p:cNvPr id="17" name="Curved Connector 16"/>
          <p:cNvCxnSpPr/>
          <p:nvPr/>
        </p:nvCxnSpPr>
        <p:spPr>
          <a:xfrm rot="10800000">
            <a:off x="3379038" y="2438400"/>
            <a:ext cx="824663" cy="594784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17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4" y="76200"/>
            <a:ext cx="8352935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- Binding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536412"/>
            <a:ext cx="76962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x1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placeholders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x3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tf.add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x1, x2 )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add inputs x1 and x2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613492" y="4252555"/>
            <a:ext cx="82257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	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x3, {x1: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[1.0,2.0]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[3.0,4.0]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run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010357" y="520666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34026" y="5802292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[ 4.0, 6.0 ]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97746" y="3163668"/>
            <a:ext cx="3482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Bound an array instead of a scalar value</a:t>
            </a:r>
            <a:endParaRPr lang="en-US" sz="1600" dirty="0"/>
          </a:p>
        </p:txBody>
      </p:sp>
      <p:cxnSp>
        <p:nvCxnSpPr>
          <p:cNvPr id="15" name="Curved Connector 14"/>
          <p:cNvCxnSpPr>
            <a:stCxn id="14" idx="1"/>
          </p:cNvCxnSpPr>
          <p:nvPr/>
        </p:nvCxnSpPr>
        <p:spPr>
          <a:xfrm rot="10800000" flipV="1">
            <a:off x="3352814" y="3332945"/>
            <a:ext cx="1144933" cy="139666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61774" y="5294292"/>
            <a:ext cx="1468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Matrix addition</a:t>
            </a:r>
            <a:endParaRPr lang="en-US" sz="1600" dirty="0"/>
          </a:p>
        </p:txBody>
      </p:sp>
      <p:cxnSp>
        <p:nvCxnSpPr>
          <p:cNvPr id="19" name="Curved Connector 18"/>
          <p:cNvCxnSpPr>
            <a:stCxn id="18" idx="1"/>
            <a:endCxn id="13" idx="3"/>
          </p:cNvCxnSpPr>
          <p:nvPr/>
        </p:nvCxnSpPr>
        <p:spPr>
          <a:xfrm rot="10800000" flipV="1">
            <a:off x="2077288" y="5463568"/>
            <a:ext cx="1784486" cy="5233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7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5" y="76200"/>
            <a:ext cx="8401796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Multiple Operation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Graph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477912" y="1967063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(matrix)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77912" y="4329263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(matrix)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884314" y="3033863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MatAdd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054600" y="3071963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MatMul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28181" y="2881463"/>
            <a:ext cx="1056133" cy="609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802780" y="4024463"/>
            <a:ext cx="1081534" cy="685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234583" y="3681563"/>
            <a:ext cx="82001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28356" y="1789263"/>
            <a:ext cx="1626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two matrices</a:t>
            </a:r>
          </a:p>
          <a:p>
            <a:r>
              <a:rPr lang="en-US" sz="1600" dirty="0" smtClean="0"/>
              <a:t>are added.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386412" y="5334000"/>
            <a:ext cx="3074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output is the dot</a:t>
            </a:r>
          </a:p>
          <a:p>
            <a:r>
              <a:rPr lang="en-US" sz="1600" dirty="0" smtClean="0"/>
              <a:t>Product (weight) of the addition of</a:t>
            </a:r>
          </a:p>
          <a:p>
            <a:r>
              <a:rPr lang="en-US" sz="1600" dirty="0" smtClean="0"/>
              <a:t>the two matrices.</a:t>
            </a:r>
            <a:endParaRPr lang="en-US" sz="1600" dirty="0"/>
          </a:p>
        </p:txBody>
      </p:sp>
      <p:cxnSp>
        <p:nvCxnSpPr>
          <p:cNvPr id="24" name="Curved Connector 23"/>
          <p:cNvCxnSpPr>
            <a:endCxn id="20" idx="0"/>
          </p:cNvCxnSpPr>
          <p:nvPr/>
        </p:nvCxnSpPr>
        <p:spPr>
          <a:xfrm rot="5400000">
            <a:off x="3264587" y="2630803"/>
            <a:ext cx="697923" cy="1081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416800" y="3033863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(matrix)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404867" y="3719663"/>
            <a:ext cx="101193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073864" y="104054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Constant</a:t>
            </a:r>
            <a:br>
              <a:rPr lang="en-US" sz="1600" dirty="0" smtClean="0"/>
            </a:br>
            <a:r>
              <a:rPr lang="en-US" sz="1600" dirty="0" smtClean="0"/>
              <a:t>(Scalar)</a:t>
            </a:r>
            <a:endParaRPr lang="en-US" sz="1600" dirty="0"/>
          </a:p>
        </p:txBody>
      </p:sp>
      <p:cxnSp>
        <p:nvCxnSpPr>
          <p:cNvPr id="31" name="Straight Arrow Connector 30"/>
          <p:cNvCxnSpPr>
            <a:endCxn id="21" idx="0"/>
          </p:cNvCxnSpPr>
          <p:nvPr/>
        </p:nvCxnSpPr>
        <p:spPr>
          <a:xfrm>
            <a:off x="5729734" y="2374038"/>
            <a:ext cx="1" cy="6979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23532" y="1103465"/>
            <a:ext cx="1664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Weight applied to</a:t>
            </a:r>
          </a:p>
          <a:p>
            <a:r>
              <a:rPr lang="en-US" sz="1600" dirty="0" smtClean="0"/>
              <a:t>operation.</a:t>
            </a:r>
            <a:endParaRPr lang="en-US" sz="1600" dirty="0"/>
          </a:p>
        </p:txBody>
      </p:sp>
      <p:cxnSp>
        <p:nvCxnSpPr>
          <p:cNvPr id="33" name="Curved Connector 32"/>
          <p:cNvCxnSpPr/>
          <p:nvPr/>
        </p:nvCxnSpPr>
        <p:spPr>
          <a:xfrm rot="10800000" flipV="1">
            <a:off x="6424133" y="1426453"/>
            <a:ext cx="540798" cy="3628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5400000" flipH="1" flipV="1">
            <a:off x="6500739" y="4232641"/>
            <a:ext cx="1084701" cy="10014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49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4" y="76200"/>
            <a:ext cx="8352935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– Multi-Op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428690"/>
            <a:ext cx="7696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x1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placeholders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x3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tf.add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x1, x2 )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add inputs x1 and x2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tf.muliply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x3, 3.0 )	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multiply the result by 3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613492" y="4252555"/>
            <a:ext cx="82257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	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x4, {x1: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[1.0,2.0]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[3.0,4.0]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run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010357" y="520666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34026" y="580229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[ 12.0, 18.0 ]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861774" y="5294292"/>
            <a:ext cx="4419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Matrix multiply (weight) applied to Matrix addition</a:t>
            </a:r>
            <a:endParaRPr lang="en-US" sz="1600" dirty="0"/>
          </a:p>
        </p:txBody>
      </p:sp>
      <p:cxnSp>
        <p:nvCxnSpPr>
          <p:cNvPr id="19" name="Curved Connector 18"/>
          <p:cNvCxnSpPr>
            <a:stCxn id="18" idx="1"/>
            <a:endCxn id="13" idx="3"/>
          </p:cNvCxnSpPr>
          <p:nvPr/>
        </p:nvCxnSpPr>
        <p:spPr>
          <a:xfrm rot="10800000" flipV="1">
            <a:off x="2311326" y="5463568"/>
            <a:ext cx="1550448" cy="5233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60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4" y="76200"/>
            <a:ext cx="8352935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– Operators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428690"/>
            <a:ext cx="7696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x1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variables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x3 = x1 + x2 	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add inputs x1 and x2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x4 = 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x3 * 3.0 	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</a:t>
            </a:r>
            <a:r>
              <a:rPr lang="en-US" altLang="en-US" sz="14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multiply the result by 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en-US" altLang="en-US" sz="1400" b="1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613492" y="4252555"/>
            <a:ext cx="82257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	 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x4, {x1: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[1.0,2.0]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[3.0,4.0]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run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010357" y="520666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34026" y="580229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[ 12.0, 18.0 ]</a:t>
            </a:r>
            <a:endParaRPr lang="en-US" b="1" dirty="0"/>
          </a:p>
        </p:txBody>
      </p:sp>
      <p:cxnSp>
        <p:nvCxnSpPr>
          <p:cNvPr id="19" name="Curved Connector 18"/>
          <p:cNvCxnSpPr/>
          <p:nvPr/>
        </p:nvCxnSpPr>
        <p:spPr>
          <a:xfrm rot="10800000">
            <a:off x="1905000" y="2590801"/>
            <a:ext cx="2324100" cy="4300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29100" y="2916654"/>
            <a:ext cx="2530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Shortcut (or inline) operator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6842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4" y="76200"/>
            <a:ext cx="8352935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– Variables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428690"/>
            <a:ext cx="7696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tf.Variable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variables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  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tf.Variable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 		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yhat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 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 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 x 	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simple linear regression</a:t>
            </a:r>
            <a:endParaRPr lang="en-US" altLang="en-US" sz="1400" b="1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613492" y="4037111"/>
            <a:ext cx="822570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	 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tf_global_variables_initializer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initialize global variables</a:t>
            </a:r>
            <a:endParaRPr kumimoji="0" lang="en-US" altLang="en-US" sz="1400" b="1" i="0" u="none" strike="noStrike" cap="none" normalizeH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altLang="en-US" sz="1400" b="1" baseline="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altLang="en-US" sz="1400" b="1" baseline="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yhat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{x: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[1,2,3,4]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	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run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371600" y="538943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4943" y="5825964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[ 0, 0.30000001, 0.60000001, 0.90000001 ]</a:t>
            </a:r>
            <a:endParaRPr lang="en-US" b="1" dirty="0"/>
          </a:p>
        </p:txBody>
      </p:sp>
      <p:cxnSp>
        <p:nvCxnSpPr>
          <p:cNvPr id="19" name="Curved Connector 18"/>
          <p:cNvCxnSpPr/>
          <p:nvPr/>
        </p:nvCxnSpPr>
        <p:spPr>
          <a:xfrm rot="5400000">
            <a:off x="3556215" y="3512400"/>
            <a:ext cx="798157" cy="7762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29100" y="2916654"/>
            <a:ext cx="3324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Variables must be explicitly initialized </a:t>
            </a:r>
            <a:br>
              <a:rPr lang="en-US" sz="1600" dirty="0" smtClean="0"/>
            </a:br>
            <a:r>
              <a:rPr lang="en-US" sz="1600" dirty="0" smtClean="0"/>
              <a:t>prior to running the graph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726346" y="5700757"/>
            <a:ext cx="416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Run simple linear regression for x = 1, 2, 3 and 4</a:t>
            </a:r>
            <a:endParaRPr lang="en-US" sz="1600" dirty="0"/>
          </a:p>
        </p:txBody>
      </p:sp>
      <p:cxnSp>
        <p:nvCxnSpPr>
          <p:cNvPr id="15" name="Curved Connector 14"/>
          <p:cNvCxnSpPr>
            <a:stCxn id="14" idx="1"/>
          </p:cNvCxnSpPr>
          <p:nvPr/>
        </p:nvCxnSpPr>
        <p:spPr>
          <a:xfrm rot="10800000">
            <a:off x="3955312" y="5105400"/>
            <a:ext cx="771035" cy="76463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09015" y="6336268"/>
            <a:ext cx="1742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Example from tensorflow.org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419669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56" y="76200"/>
            <a:ext cx="8590843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– Loss Function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751855"/>
            <a:ext cx="76962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 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 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labels (actual values)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squares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tf.square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yhat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y ) 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square of error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loss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tf.reduce_sum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squares )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# summation of squared errors</a:t>
            </a:r>
            <a:endParaRPr lang="en-US" altLang="en-US" sz="1400" b="1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613492" y="4037111"/>
            <a:ext cx="822570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	 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tf_global_variables_initializer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initialize global variables</a:t>
            </a:r>
            <a:endParaRPr kumimoji="0" lang="en-US" altLang="en-US" sz="1400" b="1" i="0" u="none" strike="noStrike" cap="none" normalizeH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altLang="en-US" sz="1400" b="1" baseline="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altLang="en-US" sz="1400" b="1" baseline="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loss, {x: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[1,2,3,4]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y: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[0,-1,-2,-3]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	</a:t>
            </a:r>
            <a:r>
              <a:rPr lang="en-US" altLang="en-US" sz="14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execute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371600" y="538943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10071" y="5925141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23.66</a:t>
            </a:r>
            <a:endParaRPr lang="en-US" b="1" dirty="0"/>
          </a:p>
        </p:txBody>
      </p:sp>
      <p:cxnSp>
        <p:nvCxnSpPr>
          <p:cNvPr id="19" name="Curved Connector 18"/>
          <p:cNvCxnSpPr/>
          <p:nvPr/>
        </p:nvCxnSpPr>
        <p:spPr>
          <a:xfrm rot="10800000">
            <a:off x="3648636" y="2392808"/>
            <a:ext cx="580464" cy="46291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42146" y="2624266"/>
            <a:ext cx="3839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Sum up the squared difference of the actual</a:t>
            </a:r>
          </a:p>
          <a:p>
            <a:r>
              <a:rPr lang="en-US" sz="1600" dirty="0" smtClean="0"/>
              <a:t>and predicted values.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229100" y="5427938"/>
            <a:ext cx="416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Run simple linear regression for x = 1, 2, 3 and 4</a:t>
            </a:r>
          </a:p>
          <a:p>
            <a:r>
              <a:rPr lang="en-US" sz="1600" dirty="0" smtClean="0"/>
              <a:t>with actual values 0, -1, -2 and -3.</a:t>
            </a:r>
            <a:endParaRPr lang="en-US" sz="1600" dirty="0"/>
          </a:p>
        </p:txBody>
      </p:sp>
      <p:cxnSp>
        <p:nvCxnSpPr>
          <p:cNvPr id="15" name="Curved Connector 14"/>
          <p:cNvCxnSpPr>
            <a:stCxn id="14" idx="1"/>
          </p:cNvCxnSpPr>
          <p:nvPr/>
        </p:nvCxnSpPr>
        <p:spPr>
          <a:xfrm rot="10800000">
            <a:off x="3456614" y="5181602"/>
            <a:ext cx="772486" cy="5387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09015" y="6336268"/>
            <a:ext cx="1742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Example from tensorflow.org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19362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56" y="76200"/>
            <a:ext cx="8590843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–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tf.train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859577"/>
            <a:ext cx="7696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optimizer 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tf.train.GradientDescentOptimizer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( 0.1 )</a:t>
            </a:r>
            <a:endParaRPr lang="en-US" altLang="en-US" sz="1400" b="1" dirty="0" smtClea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train         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optimizer.minimize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loss )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training model</a:t>
            </a: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613492" y="4037111"/>
            <a:ext cx="822570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range(0,1000):	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train over 1000 iterations</a:t>
            </a: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train, {x: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[1,2,3,4]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y: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[0,-1,-2,-3]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	</a:t>
            </a:r>
            <a:r>
              <a:rPr lang="en-US" altLang="en-US" sz="14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train the model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([ </a:t>
            </a: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b,w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371600" y="538943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13492" y="6012492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</a:t>
            </a:r>
            <a:r>
              <a:rPr lang="en-US" b="1" dirty="0"/>
              <a:t>0.99999082, -</a:t>
            </a:r>
            <a:r>
              <a:rPr lang="en-US" b="1" dirty="0" smtClean="0"/>
              <a:t>0.9999969]</a:t>
            </a:r>
            <a:endParaRPr lang="en-US" b="1" dirty="0"/>
          </a:p>
        </p:txBody>
      </p:sp>
      <p:cxnSp>
        <p:nvCxnSpPr>
          <p:cNvPr id="19" name="Curved Connector 18"/>
          <p:cNvCxnSpPr/>
          <p:nvPr/>
        </p:nvCxnSpPr>
        <p:spPr>
          <a:xfrm rot="5400000" flipH="1" flipV="1">
            <a:off x="4972052" y="2253792"/>
            <a:ext cx="50308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42146" y="2624266"/>
            <a:ext cx="1280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Learning rate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229100" y="5427938"/>
            <a:ext cx="4660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Train the simple linear regression over 1000 iterations</a:t>
            </a:r>
          </a:p>
          <a:p>
            <a:r>
              <a:rPr lang="en-US" sz="1600" dirty="0" smtClean="0"/>
              <a:t>to minimize the loss function.</a:t>
            </a:r>
            <a:endParaRPr lang="en-US" sz="1600" dirty="0"/>
          </a:p>
        </p:txBody>
      </p:sp>
      <p:cxnSp>
        <p:nvCxnSpPr>
          <p:cNvPr id="15" name="Curved Connector 14"/>
          <p:cNvCxnSpPr>
            <a:stCxn id="14" idx="1"/>
          </p:cNvCxnSpPr>
          <p:nvPr/>
        </p:nvCxnSpPr>
        <p:spPr>
          <a:xfrm rot="10800000">
            <a:off x="3581400" y="4876800"/>
            <a:ext cx="647700" cy="843526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09015" y="6336268"/>
            <a:ext cx="1742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Example from tensorflow.org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19136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56" y="76200"/>
            <a:ext cx="8590843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tf.contrib.learn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2007" y="951638"/>
            <a:ext cx="8554201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Not Covered in this tutorial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Is a high-level wrapper built on top of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</a:rPr>
              <a:t>Tensorflow</a:t>
            </a:r>
            <a:endParaRPr lang="en-US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For Developers – hides low-level implementation</a:t>
            </a:r>
          </a:p>
          <a:p>
            <a:pPr lvl="1"/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endParaRPr lang="en-US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/>
              <a:t>	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tf.contrib.learn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is a high-level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TensorFlow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library that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	simplifies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the mechanics of machine learning, including the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	following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running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training loops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running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evaluation loops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managing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data sets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managing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feeding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0400" y="3200400"/>
            <a:ext cx="2346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From tensorflow.org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23522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 is it?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51075" y="1371600"/>
            <a:ext cx="672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Open Source Machine Learning Library released by Google in 2015</a:t>
            </a:r>
            <a:endParaRPr lang="en-US" dirty="0"/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244083"/>
            <a:ext cx="20955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47484"/>
            <a:ext cx="67056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630474" y="1916668"/>
            <a:ext cx="5195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Built on top of Google’s Inception v3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Google’s most advanced image recognition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Convolution Neural Network (CNN)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Available as a Python (or C++) Library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9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Basics – What is a Vector?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39980" y="2212031"/>
            <a:ext cx="4134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Vector = [ number, number, … ]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268673"/>
            <a:ext cx="6026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A vector  is an array of numbers.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4934" y="3132554"/>
            <a:ext cx="85247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In machine learning, a vector holds the feature </a:t>
            </a:r>
            <a:b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values (variables) for a sample.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039319"/>
              </p:ext>
            </p:extLst>
          </p:nvPr>
        </p:nvGraphicFramePr>
        <p:xfrm>
          <a:off x="2590800" y="4871800"/>
          <a:ext cx="4876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155700" y="4830465"/>
            <a:ext cx="1289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Vector =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90800" y="5719633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37203" y="5726668"/>
            <a:ext cx="1114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Education</a:t>
            </a:r>
            <a:br>
              <a:rPr lang="en-US" dirty="0" smtClean="0"/>
            </a:b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05400" y="5711566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Years of</a:t>
            </a:r>
            <a:br>
              <a:rPr lang="en-US" dirty="0" smtClean="0"/>
            </a:br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70987" y="5732333"/>
            <a:ext cx="88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Income</a:t>
            </a:r>
            <a:endParaRPr lang="en-US" dirty="0"/>
          </a:p>
        </p:txBody>
      </p:sp>
      <p:cxnSp>
        <p:nvCxnSpPr>
          <p:cNvPr id="13" name="Curved Connector 12"/>
          <p:cNvCxnSpPr>
            <a:stCxn id="9" idx="0"/>
          </p:cNvCxnSpPr>
          <p:nvPr/>
        </p:nvCxnSpPr>
        <p:spPr>
          <a:xfrm rot="5400000" flipH="1" flipV="1">
            <a:off x="2782208" y="5370829"/>
            <a:ext cx="427503" cy="27010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5400000" flipH="1" flipV="1">
            <a:off x="4071920" y="5370828"/>
            <a:ext cx="427503" cy="27010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5400000" flipH="1" flipV="1">
            <a:off x="5365096" y="5383528"/>
            <a:ext cx="427503" cy="27010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5400000" flipH="1" flipV="1">
            <a:off x="6598062" y="5415710"/>
            <a:ext cx="427503" cy="27010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64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Basics – What is a Matrix?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39980" y="2212031"/>
            <a:ext cx="241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Matrix = [ n ][ m ]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268673"/>
            <a:ext cx="8299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A matrix  is a 2-dimensional array of numbers.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900" y="3135868"/>
            <a:ext cx="90373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In machine learning, a matrix holds the feature </a:t>
            </a:r>
            <a:b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values [columns] for a samples [rows] in a dataset.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979174"/>
              </p:ext>
            </p:extLst>
          </p:nvPr>
        </p:nvGraphicFramePr>
        <p:xfrm>
          <a:off x="2590800" y="4871800"/>
          <a:ext cx="4876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120000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70000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155700" y="4830465"/>
            <a:ext cx="1311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Matrix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90799" y="6081931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37202" y="6088966"/>
            <a:ext cx="1114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Education</a:t>
            </a:r>
            <a:br>
              <a:rPr lang="en-US" dirty="0" smtClean="0"/>
            </a:b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05399" y="6073864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Years of</a:t>
            </a:r>
            <a:br>
              <a:rPr lang="en-US" dirty="0" smtClean="0"/>
            </a:br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70986" y="6094631"/>
            <a:ext cx="88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6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 is a Tensor?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39980" y="2212031"/>
            <a:ext cx="3632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Tensor = [ n1 ][ n2 ] … [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nx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]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268673"/>
            <a:ext cx="6653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A tensor is a high dimensional array.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900" y="3135868"/>
            <a:ext cx="87811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A tensor consists of features, where each feature</a:t>
            </a:r>
          </a:p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    is a vector or multi-dimensional array (e.g., such</a:t>
            </a:r>
            <a:b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    as in embedding).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6112" y="5644634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Sample 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706934"/>
              </p:ext>
            </p:extLst>
          </p:nvPr>
        </p:nvGraphicFramePr>
        <p:xfrm>
          <a:off x="3311061" y="5299472"/>
          <a:ext cx="5159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9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428028"/>
              </p:ext>
            </p:extLst>
          </p:nvPr>
        </p:nvGraphicFramePr>
        <p:xfrm>
          <a:off x="4348471" y="5299472"/>
          <a:ext cx="5159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9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56631"/>
              </p:ext>
            </p:extLst>
          </p:nvPr>
        </p:nvGraphicFramePr>
        <p:xfrm>
          <a:off x="5385093" y="5299472"/>
          <a:ext cx="5159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9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142231" y="4693860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 </a:t>
            </a:r>
            <a:endParaRPr lang="en-US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4527948" y="4077305"/>
            <a:ext cx="171450" cy="21167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2590800" y="5334000"/>
            <a:ext cx="228600" cy="990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2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Design &amp; Run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8600" y="1268673"/>
            <a:ext cx="8440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</a:rPr>
              <a:t>TensorFlow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uses a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Design &amp; Run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methodology.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62791" y="2070100"/>
            <a:ext cx="4191000" cy="14478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</a:p>
          <a:p>
            <a:pPr algn="ctr"/>
            <a:r>
              <a:rPr lang="en-US" dirty="0" smtClean="0"/>
              <a:t>(symbolic representation)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600891" y="4127500"/>
            <a:ext cx="4191000" cy="14478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</a:t>
            </a:r>
          </a:p>
          <a:p>
            <a:pPr algn="ctr"/>
            <a:r>
              <a:rPr lang="en-US" dirty="0" smtClean="0"/>
              <a:t>(bind the data and execute)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3543991" y="3594100"/>
            <a:ext cx="304800" cy="457200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58591" y="2419360"/>
            <a:ext cx="2569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Construct training model </a:t>
            </a:r>
            <a:br>
              <a:rPr lang="en-US" dirty="0" smtClean="0"/>
            </a:br>
            <a:r>
              <a:rPr lang="en-US" dirty="0" smtClean="0"/>
              <a:t>symbolically.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58591" y="4356100"/>
            <a:ext cx="3047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Once designed, bind (connect)</a:t>
            </a:r>
          </a:p>
          <a:p>
            <a:r>
              <a:rPr lang="en-US" dirty="0" smtClean="0"/>
              <a:t>the data and execute the </a:t>
            </a:r>
            <a:br>
              <a:rPr lang="en-US" dirty="0" smtClean="0"/>
            </a:br>
            <a:r>
              <a:rPr lang="en-US" dirty="0" smtClean="0"/>
              <a:t>model.</a:t>
            </a:r>
          </a:p>
        </p:txBody>
      </p:sp>
      <p:sp>
        <p:nvSpPr>
          <p:cNvPr id="17" name="Can 16"/>
          <p:cNvSpPr/>
          <p:nvPr/>
        </p:nvSpPr>
        <p:spPr>
          <a:xfrm>
            <a:off x="190500" y="4127500"/>
            <a:ext cx="762000" cy="1447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1104900" y="4817765"/>
            <a:ext cx="457891" cy="287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3505891" y="5638800"/>
            <a:ext cx="304800" cy="457200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705791" y="6286500"/>
            <a:ext cx="1981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15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5" y="76200"/>
            <a:ext cx="7924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Symbolic Representation as Graph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8600" y="1268673"/>
            <a:ext cx="83497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Tensors are inputs to tensor operations, which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    output new tensors.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088132" y="25908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(tensor)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088132" y="49530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(tensor)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494534" y="36576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954267" y="36576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(tensor)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38401" y="3505200"/>
            <a:ext cx="1056133" cy="609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13000" y="4648200"/>
            <a:ext cx="1081534" cy="685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844803" y="4305300"/>
            <a:ext cx="110946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76600" y="2667000"/>
            <a:ext cx="4852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constructs a symbolic representation (graph)</a:t>
            </a:r>
          </a:p>
          <a:p>
            <a:r>
              <a:rPr lang="en-US" dirty="0" smtClean="0"/>
              <a:t>of how tensors flow through the 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5" y="76200"/>
            <a:ext cx="7924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 Simple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Graph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642864" y="20955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(matrix)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642864" y="44577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(matrix)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049266" y="31623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MatMul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508999" y="31623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(matrix)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93133" y="3009900"/>
            <a:ext cx="1056133" cy="609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967732" y="4152900"/>
            <a:ext cx="1081534" cy="685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399535" y="3810000"/>
            <a:ext cx="110946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2400" y="3606800"/>
            <a:ext cx="1380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Two matrices</a:t>
            </a:r>
          </a:p>
          <a:p>
            <a:r>
              <a:rPr lang="en-US" sz="1600" dirty="0" smtClean="0"/>
              <a:t>are defined as</a:t>
            </a:r>
          </a:p>
          <a:p>
            <a:r>
              <a:rPr lang="en-US" sz="1600" dirty="0" smtClean="0"/>
              <a:t>input.</a:t>
            </a:r>
            <a:endParaRPr lang="en-US" sz="1600" dirty="0"/>
          </a:p>
        </p:txBody>
      </p:sp>
      <p:cxnSp>
        <p:nvCxnSpPr>
          <p:cNvPr id="9" name="Curved Connector 8"/>
          <p:cNvCxnSpPr/>
          <p:nvPr/>
        </p:nvCxnSpPr>
        <p:spPr>
          <a:xfrm flipV="1">
            <a:off x="1393428" y="3390900"/>
            <a:ext cx="566937" cy="49530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>
            <a:off x="1465560" y="4057651"/>
            <a:ext cx="490736" cy="4000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93308" y="1917700"/>
            <a:ext cx="1727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two matrices</a:t>
            </a:r>
          </a:p>
          <a:p>
            <a:r>
              <a:rPr lang="en-US" sz="1600" dirty="0" smtClean="0"/>
              <a:t>are dot multiplied.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320499" y="5168900"/>
            <a:ext cx="2567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output is the dot</a:t>
            </a:r>
          </a:p>
          <a:p>
            <a:r>
              <a:rPr lang="en-US" sz="1600" dirty="0"/>
              <a:t>p</a:t>
            </a:r>
            <a:r>
              <a:rPr lang="en-US" sz="1600" dirty="0" smtClean="0"/>
              <a:t>roduct of the two matrices.</a:t>
            </a:r>
            <a:endParaRPr lang="en-US" sz="1600" dirty="0"/>
          </a:p>
        </p:txBody>
      </p:sp>
      <p:cxnSp>
        <p:nvCxnSpPr>
          <p:cNvPr id="24" name="Curved Connector 23"/>
          <p:cNvCxnSpPr>
            <a:endCxn id="20" idx="0"/>
          </p:cNvCxnSpPr>
          <p:nvPr/>
        </p:nvCxnSpPr>
        <p:spPr>
          <a:xfrm rot="5400000">
            <a:off x="4429539" y="2759240"/>
            <a:ext cx="697923" cy="1081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 flipH="1" flipV="1">
            <a:off x="6722616" y="4707384"/>
            <a:ext cx="673100" cy="2499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7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5" y="76200"/>
            <a:ext cx="7924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- Constants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644134"/>
            <a:ext cx="769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x1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tf.constant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( 1.0 )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constants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tf.constant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( 2.0 )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97400" y="2598241"/>
            <a:ext cx="2084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By default, values as </a:t>
            </a:r>
            <a:br>
              <a:rPr lang="en-US" sz="1600" dirty="0" smtClean="0"/>
            </a:br>
            <a:r>
              <a:rPr lang="en-US" sz="1600" dirty="0" smtClean="0"/>
              <a:t>floating point numbers</a:t>
            </a:r>
            <a:endParaRPr lang="en-US" sz="1600" dirty="0"/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368299" y="4729608"/>
            <a:ext cx="769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[x1, x2] 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run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Curved Connector 10"/>
          <p:cNvCxnSpPr>
            <a:stCxn id="7" idx="1"/>
          </p:cNvCxnSpPr>
          <p:nvPr/>
        </p:nvCxnSpPr>
        <p:spPr>
          <a:xfrm rot="10800000">
            <a:off x="2819400" y="2438401"/>
            <a:ext cx="1778000" cy="452229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0999" y="3809999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143000" y="5683716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33371" y="6254234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[ 1.0, 2.0 ]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769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814</Words>
  <Application>Microsoft Office PowerPoint</Application>
  <PresentationFormat>On-screen Show (4:3)</PresentationFormat>
  <Paragraphs>256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Introduction to TensorFlow </vt:lpstr>
      <vt:lpstr>What is it?</vt:lpstr>
      <vt:lpstr>Basics – What is a Vector?</vt:lpstr>
      <vt:lpstr>Basics – What is a Matrix?</vt:lpstr>
      <vt:lpstr>What is a Tensor?</vt:lpstr>
      <vt:lpstr>Design &amp; Run</vt:lpstr>
      <vt:lpstr>Symbolic Representation as Graph</vt:lpstr>
      <vt:lpstr>A Simple TensorFlow Graph</vt:lpstr>
      <vt:lpstr>TensorFlow with Python - Constants </vt:lpstr>
      <vt:lpstr>TensorFlow with Python - Operations</vt:lpstr>
      <vt:lpstr>TensorFlow with Python - Placeholders</vt:lpstr>
      <vt:lpstr>TensorFlow with Python - Binding</vt:lpstr>
      <vt:lpstr>Multiple Operation TensorFlow Graph</vt:lpstr>
      <vt:lpstr>TensorFlow with Python – Multi-Op</vt:lpstr>
      <vt:lpstr>TensorFlow with Python – Operators</vt:lpstr>
      <vt:lpstr>TensorFlow with Python – Variables</vt:lpstr>
      <vt:lpstr>TensorFlow with Python – Loss Function</vt:lpstr>
      <vt:lpstr>TensorFlow with Python – tf.train</vt:lpstr>
      <vt:lpstr>TensorFlow and tf.contrib.learn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54</cp:revision>
  <dcterms:created xsi:type="dcterms:W3CDTF">2006-08-16T00:00:00Z</dcterms:created>
  <dcterms:modified xsi:type="dcterms:W3CDTF">2017-06-15T21:40:16Z</dcterms:modified>
</cp:coreProperties>
</file>