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8"/>
  </p:notesMasterIdLst>
  <p:handoutMasterIdLst>
    <p:handoutMasterId r:id="rId19"/>
  </p:handoutMasterIdLst>
  <p:sldIdLst>
    <p:sldId id="1602" r:id="rId2"/>
    <p:sldId id="1958" r:id="rId3"/>
    <p:sldId id="1980" r:id="rId4"/>
    <p:sldId id="1992" r:id="rId5"/>
    <p:sldId id="1986" r:id="rId6"/>
    <p:sldId id="1995" r:id="rId7"/>
    <p:sldId id="1991" r:id="rId8"/>
    <p:sldId id="1961" r:id="rId9"/>
    <p:sldId id="1963" r:id="rId10"/>
    <p:sldId id="1993" r:id="rId11"/>
    <p:sldId id="1982" r:id="rId12"/>
    <p:sldId id="1989" r:id="rId13"/>
    <p:sldId id="1994" r:id="rId14"/>
    <p:sldId id="1996" r:id="rId15"/>
    <p:sldId id="1968" r:id="rId16"/>
    <p:sldId id="1572" r:id="rId17"/>
  </p:sldIdLst>
  <p:sldSz cx="9906000" cy="6858000" type="A4"/>
  <p:notesSz cx="6797675" cy="9926638"/>
  <p:custDataLst>
    <p:tags r:id="rId20"/>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F505"/>
    <a:srgbClr val="9AAE04"/>
    <a:srgbClr val="D76734"/>
    <a:srgbClr val="505050"/>
    <a:srgbClr val="D6FB47"/>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4" autoAdjust="0"/>
    <p:restoredTop sz="92185" autoAdjust="0"/>
  </p:normalViewPr>
  <p:slideViewPr>
    <p:cSldViewPr snapToObjects="1" showGuides="1">
      <p:cViewPr>
        <p:scale>
          <a:sx n="70" d="100"/>
          <a:sy n="70" d="100"/>
        </p:scale>
        <p:origin x="-1410" y="-24"/>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63413"/>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7</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12</a:t>
            </a:fld>
            <a:endParaRPr lang="es-ES" dirty="0"/>
          </a:p>
        </p:txBody>
      </p:sp>
    </p:spTree>
    <p:extLst>
      <p:ext uri="{BB962C8B-B14F-4D97-AF65-F5344CB8AC3E}">
        <p14:creationId xmlns:p14="http://schemas.microsoft.com/office/powerpoint/2010/main" val="221841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15</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16121"/>
          <a:stretch/>
        </p:blipFill>
        <p:spPr bwMode="auto">
          <a:xfrm>
            <a:off x="734048" y="4024004"/>
            <a:ext cx="9216402" cy="286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1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9345" y="5987701"/>
            <a:ext cx="1524132" cy="609653"/>
          </a:xfrm>
          <a:prstGeom prst="rect">
            <a:avLst/>
          </a:prstGeom>
          <a:solidFill>
            <a:schemeClr val="bg1"/>
          </a:solidFill>
        </p:spPr>
      </p:pic>
      <p:pic>
        <p:nvPicPr>
          <p:cNvPr id="8" name="7 Image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97" y="-24804"/>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09/03/2017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340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a:t>
            </a:r>
            <a:r>
              <a:rPr lang="es-ES" dirty="0" err="1" smtClean="0"/>
              <a:t>.Net</a:t>
            </a:r>
            <a:r>
              <a:rPr lang="es-ES" dirty="0" smtClean="0"/>
              <a: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11</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s-ES" sz="1600" dirty="0" err="1" smtClean="0"/>
              <a:t>app</a:t>
            </a:r>
            <a:r>
              <a:rPr lang="es-ES" sz="1600" dirty="0" smtClean="0"/>
              <a:t> nativo pero siendo una web.</a:t>
            </a:r>
          </a:p>
          <a:p>
            <a:pPr marL="285750" indent="-285750">
              <a:buFont typeface="Arial" panose="020B0604020202020204" pitchFamily="34" charset="0"/>
              <a:buChar char="•"/>
            </a:pPr>
            <a:r>
              <a:rPr lang="es-ES" sz="1600" dirty="0" smtClean="0"/>
              <a:t>Permite el recibimiento de notificaciones </a:t>
            </a:r>
            <a:r>
              <a:rPr lang="es-ES" sz="1600" dirty="0" err="1" smtClean="0"/>
              <a:t>push</a:t>
            </a:r>
            <a:r>
              <a:rPr lang="es-ES" sz="1600" dirty="0" smtClean="0"/>
              <a:t>.</a:t>
            </a:r>
          </a:p>
          <a:p>
            <a:pPr marL="285750" indent="-285750">
              <a:buFont typeface="Arial" panose="020B0604020202020204" pitchFamily="34" charset="0"/>
              <a:buChar char="•"/>
            </a:pPr>
            <a:r>
              <a:rPr lang="es-ES" sz="1600" dirty="0" smtClean="0"/>
              <a:t>Integración en la pantalla de inicio tanto en Windows ( a partir de 8.1) y </a:t>
            </a:r>
            <a:r>
              <a:rPr lang="es-ES" sz="1600" dirty="0" err="1" smtClean="0"/>
              <a:t>Android</a:t>
            </a:r>
            <a:r>
              <a:rPr lang="es-ES" sz="1600" dirty="0" smtClean="0"/>
              <a:t>.</a:t>
            </a:r>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de sin conexió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No es compatible con todos los navegadores.</a:t>
            </a:r>
          </a:p>
          <a:p>
            <a:pPr marL="285750" indent="-285750">
              <a:buFont typeface="Arial" panose="020B0604020202020204" pitchFamily="34" charset="0"/>
              <a:buChar char="•"/>
            </a:pPr>
            <a:r>
              <a:rPr lang="es-ES" sz="1600" dirty="0" smtClean="0"/>
              <a:t>IOS no soporta notificaciones desde el navegador.</a:t>
            </a:r>
          </a:p>
          <a:p>
            <a:pPr marL="285750" indent="-285750">
              <a:buFont typeface="Arial" panose="020B0604020202020204" pitchFamily="34" charset="0"/>
              <a:buChar char="•"/>
            </a:pPr>
            <a:r>
              <a:rPr lang="es-ES" sz="1600" dirty="0" smtClean="0"/>
              <a:t>Los </a:t>
            </a:r>
            <a:r>
              <a:rPr lang="es-ES" sz="1600" dirty="0" err="1" smtClean="0"/>
              <a:t>Service</a:t>
            </a:r>
            <a:r>
              <a:rPr lang="es-ES" sz="1600" dirty="0" smtClean="0"/>
              <a:t> </a:t>
            </a:r>
            <a:r>
              <a:rPr lang="es-ES" sz="1600" dirty="0" err="1" smtClean="0"/>
              <a:t>Worker</a:t>
            </a:r>
            <a:r>
              <a:rPr lang="es-ES" sz="1600" dirty="0" smtClean="0"/>
              <a:t> solo funcionan en modo seguro o </a:t>
            </a:r>
            <a:r>
              <a:rPr lang="es-ES" sz="1600" dirty="0" err="1" smtClean="0"/>
              <a:t>localhost</a:t>
            </a:r>
            <a:r>
              <a:rPr lang="es-ES" sz="1600" dirty="0" smtClean="0"/>
              <a:t>.</a:t>
            </a:r>
          </a:p>
          <a:p>
            <a:pPr marL="285750" indent="-285750">
              <a:buFont typeface="Arial" panose="020B0604020202020204" pitchFamily="34" charset="0"/>
              <a:buChar char="•"/>
            </a:pPr>
            <a:r>
              <a:rPr lang="es-ES" sz="1600" dirty="0" smtClean="0"/>
              <a:t>No es capaz de registrar eventos en local (file: //).</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05418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Descripción del proyecto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pic>
        <p:nvPicPr>
          <p:cNvPr id="2050" name="Picture 2" descr="C:\Users\eborrasr\Desktop\Plantilla final\images\myapp.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84848" y="2708920"/>
            <a:ext cx="2412330" cy="241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7" name="Title 4"/>
          <p:cNvSpPr>
            <a:spLocks noGrp="1"/>
          </p:cNvSpPr>
          <p:nvPr>
            <p:ph type="title"/>
          </p:nvPr>
        </p:nvSpPr>
        <p:spPr>
          <a:xfrm>
            <a:off x="3872880" y="2996952"/>
            <a:ext cx="5616624" cy="562074"/>
          </a:xfrm>
        </p:spPr>
        <p:txBody>
          <a:bodyPr>
            <a:noAutofit/>
          </a:bodyPr>
          <a:lstStyle/>
          <a:p>
            <a:r>
              <a:rPr lang="ca-ES" sz="4400" dirty="0" smtClean="0"/>
              <a:t>PREGUNTAS</a:t>
            </a:r>
            <a:endParaRPr lang="ca-ES" sz="4400" dirty="0"/>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pic>
        <p:nvPicPr>
          <p:cNvPr id="4" name="3 Imagen"/>
          <p:cNvPicPr>
            <a:picLocks noChangeAspect="1"/>
          </p:cNvPicPr>
          <p:nvPr/>
        </p:nvPicPr>
        <p:blipFill rotWithShape="1">
          <a:blip r:embed="rId3" cstate="print">
            <a:extLst>
              <a:ext uri="{28A0092B-C50C-407E-A947-70E740481C1C}">
                <a14:useLocalDpi xmlns:a14="http://schemas.microsoft.com/office/drawing/2010/main" val="0"/>
              </a:ext>
            </a:extLst>
          </a:blip>
          <a:srcRect t="37502" b="35131"/>
          <a:stretch/>
        </p:blipFill>
        <p:spPr>
          <a:xfrm>
            <a:off x="3002783" y="5803271"/>
            <a:ext cx="6084676" cy="434040"/>
          </a:xfrm>
          <a:prstGeom prst="rect">
            <a:avLst/>
          </a:prstGeom>
        </p:spPr>
      </p:pic>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es-ES" dirty="0" err="1" smtClean="0"/>
              <a:t>Eduard</a:t>
            </a:r>
            <a:r>
              <a:rPr lang="es-ES" dirty="0" smtClean="0"/>
              <a:t> </a:t>
            </a:r>
            <a:r>
              <a:rPr lang="es-ES" dirty="0" err="1" smtClean="0"/>
              <a:t>Borràs</a:t>
            </a:r>
            <a:r>
              <a:rPr lang="es-ES" dirty="0" smtClean="0"/>
              <a:t> Ruiz</a:t>
            </a:r>
          </a:p>
          <a:p>
            <a:r>
              <a:rPr lang="es-ES" dirty="0" smtClean="0"/>
              <a:t>Becario</a:t>
            </a:r>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normAutofit/>
          </a:bodyPr>
          <a:lstStyle/>
          <a:p>
            <a:r>
              <a:rPr lang="es-ES" dirty="0" smtClean="0"/>
              <a:t>Concepto</a:t>
            </a:r>
            <a:endParaRPr lang="es-ES" dirty="0" smtClean="0"/>
          </a:p>
          <a:p>
            <a:r>
              <a:rPr lang="es-ES" dirty="0" err="1" smtClean="0"/>
              <a:t>Service</a:t>
            </a:r>
            <a:r>
              <a:rPr lang="es-ES" dirty="0" smtClean="0"/>
              <a:t> </a:t>
            </a:r>
            <a:r>
              <a:rPr lang="es-ES" dirty="0" err="1" smtClean="0"/>
              <a:t>Worker</a:t>
            </a:r>
            <a:endParaRPr lang="es-ES" dirty="0" smtClean="0"/>
          </a:p>
          <a:p>
            <a:r>
              <a:rPr lang="es-ES" dirty="0" smtClean="0"/>
              <a:t>Funcionalidad</a:t>
            </a:r>
          </a:p>
          <a:p>
            <a:r>
              <a:rPr lang="es-ES" dirty="0" smtClean="0"/>
              <a:t>Características principales</a:t>
            </a:r>
          </a:p>
          <a:p>
            <a:r>
              <a:rPr lang="es-ES" dirty="0" smtClean="0"/>
              <a:t>Lenguajes soportados</a:t>
            </a:r>
          </a:p>
          <a:p>
            <a:r>
              <a:rPr lang="es-ES" dirty="0" smtClean="0"/>
              <a:t>Ventajas y desventajas</a:t>
            </a:r>
            <a:endParaRPr lang="es-ES" dirty="0"/>
          </a:p>
          <a:p>
            <a:pPr marL="457200" lvl="1" indent="0">
              <a:buNone/>
            </a:pPr>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s-ES" b="1" dirty="0" err="1">
                <a:solidFill>
                  <a:schemeClr val="bg1"/>
                </a:solidFill>
                <a:effectLst>
                  <a:outerShdw blurRad="38100" dist="38100" dir="2700000" algn="tl">
                    <a:srgbClr val="000000">
                      <a:alpha val="43137"/>
                    </a:srgbClr>
                  </a:outerShdw>
                </a:effectLst>
              </a:rPr>
              <a:t>p</a:t>
            </a:r>
            <a:r>
              <a:rPr lang="es-ES" b="1" dirty="0" err="1" smtClean="0">
                <a:solidFill>
                  <a:schemeClr val="bg1"/>
                </a:solidFill>
                <a:effectLst>
                  <a:outerShdw blurRad="38100" dist="38100" dir="2700000" algn="tl">
                    <a:srgbClr val="000000">
                      <a:alpha val="43137"/>
                    </a:srgbClr>
                  </a:outerShdw>
                </a:effectLst>
              </a:rPr>
              <a:t>rogessive</a:t>
            </a:r>
            <a:r>
              <a:rPr lang="es-ES" b="1" dirty="0" smtClean="0">
                <a:solidFill>
                  <a:schemeClr val="bg1"/>
                </a:solidFill>
                <a:effectLst>
                  <a:outerShdw blurRad="38100" dist="38100" dir="2700000" algn="tl">
                    <a:srgbClr val="000000">
                      <a:alpha val="43137"/>
                    </a:srgbClr>
                  </a:outerShdw>
                </a:effectLst>
              </a:rPr>
              <a:t> 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s-ES" b="1" dirty="0" err="1" smtClean="0">
                <a:solidFill>
                  <a:schemeClr val="bg1"/>
                </a:solidFill>
                <a:effectLst>
                  <a:outerShdw blurRad="38100" dist="38100" dir="2700000" algn="tl">
                    <a:srgbClr val="000000">
                      <a:alpha val="43137"/>
                    </a:srgbClr>
                  </a:outerShdw>
                </a:effectLst>
              </a:rPr>
              <a:t>Service</a:t>
            </a:r>
            <a:r>
              <a:rPr lang="es-ES" b="1" dirty="0" smtClean="0">
                <a:solidFill>
                  <a:schemeClr val="bg1"/>
                </a:solidFill>
                <a:effectLst>
                  <a:outerShdw blurRad="38100" dist="38100" dir="2700000" algn="tl">
                    <a:srgbClr val="000000">
                      <a:alpha val="43137"/>
                    </a:srgbClr>
                  </a:outerShdw>
                </a:effectLst>
              </a:rPr>
              <a:t> </a:t>
            </a:r>
            <a:r>
              <a:rPr lang="es-ES" b="1" dirty="0" err="1" smtClean="0">
                <a:solidFill>
                  <a:schemeClr val="bg1"/>
                </a:solidFill>
                <a:effectLst>
                  <a:outerShdw blurRad="38100" dist="38100" dir="2700000" algn="tl">
                    <a:srgbClr val="000000">
                      <a:alpha val="43137"/>
                    </a:srgbClr>
                  </a:outerShdw>
                </a:effectLst>
              </a:rPr>
              <a:t>Workers</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s-ES" b="1" dirty="0" err="1"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s-ES" dirty="0" err="1" smtClean="0"/>
              <a:t>Service</a:t>
            </a:r>
            <a:r>
              <a:rPr lang="es-ES" dirty="0" smtClean="0"/>
              <a:t> </a:t>
            </a:r>
            <a:r>
              <a:rPr lang="es-ES" dirty="0" err="1" smtClean="0"/>
              <a:t>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s-ES" dirty="0" err="1" smtClean="0"/>
              <a:t>service</a:t>
            </a:r>
            <a:r>
              <a:rPr lang="es-ES" dirty="0" smtClean="0"/>
              <a:t> </a:t>
            </a:r>
            <a:r>
              <a:rPr lang="es-ES" dirty="0" err="1" smtClean="0"/>
              <a:t>workers</a:t>
            </a:r>
            <a:r>
              <a:rPr lang="es-ES" dirty="0" smtClean="0"/>
              <a:t> tienen 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s-ES" dirty="0" err="1" smtClean="0"/>
              <a:t>Fetch</a:t>
            </a:r>
            <a:r>
              <a:rPr lang="es-ES" dirty="0" smtClean="0"/>
              <a:t>) /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Funcionalidad</a:t>
            </a:r>
            <a:endParaRPr lang="es-ES" dirty="0"/>
          </a:p>
        </p:txBody>
      </p:sp>
      <p:sp>
        <p:nvSpPr>
          <p:cNvPr id="7" name="2 Marcador de texto"/>
          <p:cNvSpPr>
            <a:spLocks noGrp="1"/>
          </p:cNvSpPr>
          <p:nvPr>
            <p:ph type="body" idx="1"/>
          </p:nvPr>
        </p:nvSpPr>
        <p:spPr/>
        <p:txBody>
          <a:bodyPr/>
          <a:lstStyle/>
          <a:p>
            <a:r>
              <a:rPr lang="es-ES" dirty="0" smtClean="0"/>
              <a:t>Funcionamiento web regular</a:t>
            </a:r>
            <a:endParaRPr lang="es-ES" dirty="0"/>
          </a:p>
        </p:txBody>
      </p:sp>
      <p:sp>
        <p:nvSpPr>
          <p:cNvPr id="2" name="1 Marcador de contenido"/>
          <p:cNvSpPr>
            <a:spLocks noGrp="1"/>
          </p:cNvSpPr>
          <p:nvPr>
            <p:ph sz="half" idx="2"/>
          </p:nvPr>
        </p:nvSpPr>
        <p:spPr>
          <a:xfrm>
            <a:off x="4160912" y="3213941"/>
            <a:ext cx="852095" cy="354636"/>
          </a:xfrm>
        </p:spPr>
        <p:txBody>
          <a:bodyPr>
            <a:normAutofit fontScale="85000" lnSpcReduction="10000"/>
          </a:bodyPr>
          <a:lstStyle/>
          <a:p>
            <a:r>
              <a:rPr lang="es-ES" sz="1600" dirty="0" smtClean="0"/>
              <a:t>Petición</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3" name="2 Recortar rectángulo de esquina sencilla"/>
          <p:cNvSpPr/>
          <p:nvPr/>
        </p:nvSpPr>
        <p:spPr>
          <a:xfrm>
            <a:off x="2369588" y="2924944"/>
            <a:ext cx="1080120" cy="129614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Page</a:t>
            </a:r>
            <a:endParaRPr lang="es-ES" dirty="0"/>
          </a:p>
        </p:txBody>
      </p:sp>
      <p:cxnSp>
        <p:nvCxnSpPr>
          <p:cNvPr id="8" name="7 Conector recto de flecha"/>
          <p:cNvCxnSpPr/>
          <p:nvPr/>
        </p:nvCxnSpPr>
        <p:spPr>
          <a:xfrm>
            <a:off x="3584848" y="3609020"/>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9 Estrella de 8 puntas"/>
          <p:cNvSpPr/>
          <p:nvPr/>
        </p:nvSpPr>
        <p:spPr>
          <a:xfrm>
            <a:off x="5961112" y="2929267"/>
            <a:ext cx="1800200" cy="1368152"/>
          </a:xfrm>
          <a:prstGeom prst="star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Server</a:t>
            </a:r>
            <a:endParaRPr lang="es-ES" dirty="0"/>
          </a:p>
        </p:txBody>
      </p:sp>
      <p:cxnSp>
        <p:nvCxnSpPr>
          <p:cNvPr id="12" name="11 Conector recto de flecha"/>
          <p:cNvCxnSpPr/>
          <p:nvPr/>
        </p:nvCxnSpPr>
        <p:spPr>
          <a:xfrm flipH="1">
            <a:off x="3584848" y="3861048"/>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4139500" y="3909715"/>
            <a:ext cx="1656184" cy="307777"/>
          </a:xfrm>
          <a:prstGeom prst="rect">
            <a:avLst/>
          </a:prstGeom>
          <a:noFill/>
        </p:spPr>
        <p:txBody>
          <a:bodyPr wrap="square" rtlCol="0">
            <a:spAutoFit/>
          </a:bodyPr>
          <a:lstStyle/>
          <a:p>
            <a:r>
              <a:rPr lang="es-ES" sz="1400" dirty="0" smtClean="0"/>
              <a:t>Respuesta</a:t>
            </a:r>
            <a:endParaRPr lang="es-ES" sz="1400" dirty="0"/>
          </a:p>
        </p:txBody>
      </p:sp>
    </p:spTree>
    <p:extLst>
      <p:ext uri="{BB962C8B-B14F-4D97-AF65-F5344CB8AC3E}">
        <p14:creationId xmlns:p14="http://schemas.microsoft.com/office/powerpoint/2010/main" val="261722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Funcionalidad</a:t>
            </a:r>
            <a:endParaRPr lang="es-ES" dirty="0"/>
          </a:p>
        </p:txBody>
      </p:sp>
      <p:sp>
        <p:nvSpPr>
          <p:cNvPr id="3" name="2 Marcador de texto"/>
          <p:cNvSpPr>
            <a:spLocks noGrp="1"/>
          </p:cNvSpPr>
          <p:nvPr>
            <p:ph type="body" idx="1"/>
          </p:nvPr>
        </p:nvSpPr>
        <p:spPr/>
        <p:txBody>
          <a:bodyPr/>
          <a:lstStyle/>
          <a:p>
            <a:r>
              <a:rPr lang="es-ES" dirty="0"/>
              <a:t>Funcionamiento web </a:t>
            </a:r>
            <a:r>
              <a:rPr lang="es-ES" dirty="0" smtClean="0"/>
              <a:t>progresiva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pic>
        <p:nvPicPr>
          <p:cNvPr id="1026" name="Picture 2" descr="Resultado de imagen de service worker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97" y="2050157"/>
            <a:ext cx="90201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400" dirty="0" err="1" smtClean="0">
                <a:solidFill>
                  <a:schemeClr val="tx1"/>
                </a:solidFill>
              </a:rPr>
              <a:t>Service</a:t>
            </a:r>
            <a:r>
              <a:rPr lang="es-ES" sz="1400" dirty="0" smtClean="0">
                <a:solidFill>
                  <a:schemeClr val="tx1"/>
                </a:solidFill>
              </a:rPr>
              <a:t> </a:t>
            </a:r>
            <a:r>
              <a:rPr lang="es-ES" sz="1400" dirty="0" err="1" smtClean="0">
                <a:solidFill>
                  <a:schemeClr val="tx1"/>
                </a:solidFill>
              </a:rPr>
              <a:t>Worker</a:t>
            </a:r>
            <a:endParaRPr lang="es-E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s-ES" dirty="0" err="1" smtClean="0"/>
              <a:t>Chrome</a:t>
            </a:r>
            <a:endParaRPr lang="es-ES" dirty="0" smtClean="0"/>
          </a:p>
          <a:p>
            <a:pPr marL="285750" indent="-285750">
              <a:buFont typeface="Arial" panose="020B0604020202020204" pitchFamily="34" charset="0"/>
              <a:buChar char="•"/>
            </a:pPr>
            <a:r>
              <a:rPr lang="es-ES" dirty="0" smtClean="0"/>
              <a:t>Mozilla 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167863</TotalTime>
  <Words>523</Words>
  <Application>Microsoft Office PowerPoint</Application>
  <PresentationFormat>A4 (210 x 297 mm)</PresentationFormat>
  <Paragraphs>91</Paragraphs>
  <Slides>16</Slides>
  <Notes>5</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Índice</vt:lpstr>
      <vt:lpstr>Concepto</vt:lpstr>
      <vt:lpstr>Que son los Service Worker?</vt:lpstr>
      <vt:lpstr>Funcionalidad</vt:lpstr>
      <vt:lpstr>Funcionalidad</vt:lpstr>
      <vt:lpstr>Principales características</vt:lpstr>
      <vt:lpstr>Principales características</vt:lpstr>
      <vt:lpstr>Principales características</vt:lpstr>
      <vt:lpstr>Lenguajes soportados</vt:lpstr>
      <vt:lpstr>VENTAJAS Y DESVENTAJAS</vt:lpstr>
      <vt:lpstr>Ventajas</vt:lpstr>
      <vt:lpstr>Desventajas</vt:lpstr>
      <vt:lpstr>Descripción del proyecto</vt:lpstr>
      <vt:lpstr>PREGUNTAS</vt:lpstr>
      <vt:lpstr>Presentación de PowerPoint</vt:lpstr>
    </vt:vector>
  </TitlesOfParts>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colaboración</dc:title>
  <dc:subject>Optimización del modelo logístico</dc:subject>
  <dc:creator>oriol.hernan.galobart@everis.com</dc:creator>
  <cp:lastModifiedBy>Eduard Borras Ruiz</cp:lastModifiedBy>
  <cp:revision>4998</cp:revision>
  <cp:lastPrinted>2015-05-28T12:57:19Z</cp:lastPrinted>
  <dcterms:created xsi:type="dcterms:W3CDTF">2007-02-01T11:05:42Z</dcterms:created>
  <dcterms:modified xsi:type="dcterms:W3CDTF">2017-03-09T10:45:37Z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