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163" r:id="rId1"/>
  </p:sldMasterIdLst>
  <p:notesMasterIdLst>
    <p:notesMasterId r:id="rId20"/>
  </p:notesMasterIdLst>
  <p:handoutMasterIdLst>
    <p:handoutMasterId r:id="rId21"/>
  </p:handoutMasterIdLst>
  <p:sldIdLst>
    <p:sldId id="1602" r:id="rId2"/>
    <p:sldId id="1958" r:id="rId3"/>
    <p:sldId id="1975" r:id="rId4"/>
    <p:sldId id="1980" r:id="rId5"/>
    <p:sldId id="1978" r:id="rId6"/>
    <p:sldId id="1961" r:id="rId7"/>
    <p:sldId id="1963" r:id="rId8"/>
    <p:sldId id="1991" r:id="rId9"/>
    <p:sldId id="1981" r:id="rId10"/>
    <p:sldId id="1982" r:id="rId11"/>
    <p:sldId id="1989" r:id="rId12"/>
    <p:sldId id="1979" r:id="rId13"/>
    <p:sldId id="1990" r:id="rId14"/>
    <p:sldId id="1987" r:id="rId15"/>
    <p:sldId id="1972" r:id="rId16"/>
    <p:sldId id="1986" r:id="rId17"/>
    <p:sldId id="1968" r:id="rId18"/>
    <p:sldId id="1572" r:id="rId19"/>
  </p:sldIdLst>
  <p:sldSz cx="9906000" cy="6858000" type="A4"/>
  <p:notesSz cx="6797675" cy="9926638"/>
  <p:custDataLst>
    <p:tags r:id="rId22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6">
          <p15:clr>
            <a:srgbClr val="A4A3A4"/>
          </p15:clr>
        </p15:guide>
        <p15:guide id="2" orient="horz" pos="1933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2795">
          <p15:clr>
            <a:srgbClr val="A4A3A4"/>
          </p15:clr>
        </p15:guide>
        <p15:guide id="6" orient="horz" pos="2659">
          <p15:clr>
            <a:srgbClr val="A4A3A4"/>
          </p15:clr>
        </p15:guide>
        <p15:guide id="7" orient="horz" pos="2478">
          <p15:clr>
            <a:srgbClr val="A4A3A4"/>
          </p15:clr>
        </p15:guide>
        <p15:guide id="8" orient="horz" pos="2341">
          <p15:clr>
            <a:srgbClr val="A4A3A4"/>
          </p15:clr>
        </p15:guide>
        <p15:guide id="9" orient="horz" pos="2205">
          <p15:clr>
            <a:srgbClr val="A4A3A4"/>
          </p15:clr>
        </p15:guide>
        <p15:guide id="10" orient="horz" pos="2069">
          <p15:clr>
            <a:srgbClr val="A4A3A4"/>
          </p15:clr>
        </p15:guide>
        <p15:guide id="11" orient="horz" pos="1752">
          <p15:clr>
            <a:srgbClr val="A4A3A4"/>
          </p15:clr>
        </p15:guide>
        <p15:guide id="12" orient="horz" pos="1616">
          <p15:clr>
            <a:srgbClr val="A4A3A4"/>
          </p15:clr>
        </p15:guide>
        <p15:guide id="13" pos="398">
          <p15:clr>
            <a:srgbClr val="A4A3A4"/>
          </p15:clr>
        </p15:guide>
        <p15:guide id="14" pos="3120">
          <p15:clr>
            <a:srgbClr val="A4A3A4"/>
          </p15:clr>
        </p15:guide>
        <p15:guide id="15" pos="5842">
          <p15:clr>
            <a:srgbClr val="A4A3A4"/>
          </p15:clr>
        </p15:guide>
        <p15:guide id="16" orient="horz" pos="1026">
          <p15:clr>
            <a:srgbClr val="A4A3A4"/>
          </p15:clr>
        </p15:guide>
        <p15:guide id="17" orient="horz" pos="4156">
          <p15:clr>
            <a:srgbClr val="A4A3A4"/>
          </p15:clr>
        </p15:guide>
        <p15:guide id="18" orient="horz" pos="1298">
          <p15:clr>
            <a:srgbClr val="A4A3A4"/>
          </p15:clr>
        </p15:guide>
        <p15:guide id="19" orient="horz" pos="2024">
          <p15:clr>
            <a:srgbClr val="A4A3A4"/>
          </p15:clr>
        </p15:guide>
        <p15:guide id="20" pos="262">
          <p15:clr>
            <a:srgbClr val="A4A3A4"/>
          </p15:clr>
        </p15:guide>
        <p15:guide id="21" pos="5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aiba Sheikh" initials="OS" lastIdx="4" clrIdx="0">
    <p:extLst/>
  </p:cmAuthor>
  <p:cmAuthor id="2" name="Mireia Nager" initials="MN" lastIdx="32" clrIdx="1"/>
  <p:cmAuthor id="3" name="José Ramón Varela Vargas" initials="JRVV" lastIdx="1" clrIdx="2"/>
  <p:cmAuthor id="4" name="Alejandro Perez Ujaque" initials="APU" lastIdx="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F505"/>
    <a:srgbClr val="9AAE04"/>
    <a:srgbClr val="D76734"/>
    <a:srgbClr val="505050"/>
    <a:srgbClr val="D6FB47"/>
    <a:srgbClr val="494949"/>
    <a:srgbClr val="FF0000"/>
    <a:srgbClr val="FF8D81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4" autoAdjust="0"/>
    <p:restoredTop sz="95669" autoAdjust="0"/>
  </p:normalViewPr>
  <p:slideViewPr>
    <p:cSldViewPr snapToObjects="1" showGuides="1">
      <p:cViewPr>
        <p:scale>
          <a:sx n="100" d="100"/>
          <a:sy n="100" d="100"/>
        </p:scale>
        <p:origin x="-468" y="1014"/>
      </p:cViewPr>
      <p:guideLst>
        <p:guide orient="horz" pos="436"/>
        <p:guide orient="horz" pos="1933"/>
        <p:guide orient="horz" pos="4065"/>
        <p:guide orient="horz" pos="2931"/>
        <p:guide orient="horz" pos="2795"/>
        <p:guide orient="horz" pos="2659"/>
        <p:guide orient="horz" pos="2478"/>
        <p:guide orient="horz" pos="2341"/>
        <p:guide orient="horz" pos="2205"/>
        <p:guide orient="horz" pos="2069"/>
        <p:guide orient="horz" pos="1752"/>
        <p:guide orient="horz" pos="1616"/>
        <p:guide orient="horz" pos="1026"/>
        <p:guide orient="horz" pos="4156"/>
        <p:guide orient="horz" pos="1298"/>
        <p:guide orient="horz" pos="2024"/>
        <p:guide pos="398"/>
        <p:guide pos="3120"/>
        <p:guide pos="5842"/>
        <p:guide pos="262"/>
        <p:guide pos="5932"/>
      </p:guideLst>
    </p:cSldViewPr>
  </p:slideViewPr>
  <p:outlineViewPr>
    <p:cViewPr>
      <p:scale>
        <a:sx n="33" d="100"/>
        <a:sy n="33" d="100"/>
      </p:scale>
      <p:origin x="0" y="63413"/>
    </p:cViewPr>
  </p:outlineViewPr>
  <p:notesTextViewPr>
    <p:cViewPr>
      <p:scale>
        <a:sx n="100" d="100"/>
        <a:sy n="100" d="100"/>
      </p:scale>
      <p:origin x="0" y="3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50" d="100"/>
          <a:sy n="50" d="100"/>
        </p:scale>
        <p:origin x="-2688" y="-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1" tIns="45985" rIns="91971" bIns="45985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9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1" tIns="45985" rIns="91971" bIns="4598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74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4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1" tIns="45985" rIns="91971" bIns="45985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74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9" y="9428164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1" tIns="45985" rIns="91971" bIns="4598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347F08-CEF3-4619-A91A-0F4D51319AB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8979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1" tIns="45985" rIns="91971" bIns="45985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1" tIns="45985" rIns="91971" bIns="4598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3288"/>
            <a:ext cx="543560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1" tIns="45985" rIns="91971" bIns="45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4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1" tIns="45985" rIns="91971" bIns="45985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428164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1" tIns="45985" rIns="91971" bIns="4598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2D3191-034D-42A5-811B-8CD0161B9FD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935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D3191-034D-42A5-811B-8CD0161B9FDD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55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D3191-034D-42A5-811B-8CD0161B9FDD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552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l"/>
            <a:fld id="{6C5EA175-D3BD-433B-AE78-035AF1E8740C}" type="slidenum">
              <a:rPr>
                <a:solidFill>
                  <a:prstClr val="black"/>
                </a:solidFill>
              </a:rPr>
              <a:pPr algn="l"/>
              <a:t>17</a:t>
            </a:fld>
            <a:endParaRPr lang="en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50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l"/>
            <a:fld id="{6C5EA175-D3BD-433B-AE78-035AF1E8740C}" type="slidenum">
              <a:rPr>
                <a:solidFill>
                  <a:prstClr val="black"/>
                </a:solidFill>
              </a:rPr>
              <a:pPr algn="l"/>
              <a:t>18</a:t>
            </a:fld>
            <a:endParaRPr lang="en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8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21"/>
          <a:stretch/>
        </p:blipFill>
        <p:spPr bwMode="auto">
          <a:xfrm>
            <a:off x="734048" y="4024004"/>
            <a:ext cx="9216402" cy="286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1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44" y="5987699"/>
            <a:ext cx="1524132" cy="6096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97" y="-24804"/>
            <a:ext cx="9969347" cy="69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30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2"/>
            <a:ext cx="2221715" cy="6846188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/>
        </p:blipFill>
        <p:spPr>
          <a:xfrm>
            <a:off x="7293265" y="441011"/>
            <a:ext cx="2279984" cy="1168088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2864710" y="1628750"/>
            <a:ext cx="6084676" cy="562074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a-ES" noProof="0" smtClean="0"/>
              <a:t>Índice (arial bold 22, verde)</a:t>
            </a:r>
            <a:endParaRPr lang="ca-ES" noProof="0"/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ca-ES" noProof="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864710" y="2204813"/>
            <a:ext cx="6084676" cy="3888011"/>
          </a:xfrm>
        </p:spPr>
        <p:txBody>
          <a:bodyPr/>
          <a:lstStyle>
            <a:lvl1pPr marL="514350" indent="-514350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1028700" indent="-571500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ca-ES" noProof="0" dirty="0" err="1" smtClean="0"/>
              <a:t>Capítulo</a:t>
            </a:r>
            <a:r>
              <a:rPr lang="ca-ES" noProof="0" dirty="0" smtClean="0"/>
              <a:t> (</a:t>
            </a:r>
            <a:r>
              <a:rPr lang="ca-ES" noProof="0" dirty="0" err="1" smtClean="0"/>
              <a:t>arial</a:t>
            </a:r>
            <a:r>
              <a:rPr lang="ca-ES" noProof="0" dirty="0" smtClean="0"/>
              <a:t> </a:t>
            </a:r>
            <a:r>
              <a:rPr lang="ca-ES" noProof="0" dirty="0" err="1" smtClean="0"/>
              <a:t>bold</a:t>
            </a:r>
            <a:r>
              <a:rPr lang="ca-ES" noProof="0" dirty="0" smtClean="0"/>
              <a:t> 18, gris </a:t>
            </a:r>
            <a:r>
              <a:rPr lang="ca-ES" noProof="0" dirty="0" err="1" smtClean="0"/>
              <a:t>oscuro</a:t>
            </a:r>
            <a:r>
              <a:rPr lang="ca-ES" noProof="0" dirty="0" smtClean="0"/>
              <a:t>)</a:t>
            </a:r>
          </a:p>
          <a:p>
            <a:pPr lvl="1"/>
            <a:r>
              <a:rPr lang="ca-ES" noProof="0" dirty="0" err="1" smtClean="0"/>
              <a:t>Subcapítulo</a:t>
            </a:r>
            <a:r>
              <a:rPr lang="ca-ES" noProof="0" dirty="0" smtClean="0"/>
              <a:t> (</a:t>
            </a:r>
            <a:r>
              <a:rPr lang="ca-ES" noProof="0" dirty="0" err="1" smtClean="0"/>
              <a:t>arial</a:t>
            </a:r>
            <a:r>
              <a:rPr lang="ca-ES" noProof="0" dirty="0" smtClean="0"/>
              <a:t> 14, gris </a:t>
            </a:r>
            <a:r>
              <a:rPr lang="ca-ES" noProof="0" dirty="0" err="1" smtClean="0"/>
              <a:t>oscuro</a:t>
            </a:r>
            <a:r>
              <a:rPr lang="ca-ES" noProof="0" dirty="0" smtClean="0"/>
              <a:t>)</a:t>
            </a:r>
          </a:p>
          <a:p>
            <a:pPr lvl="1"/>
            <a:r>
              <a:rPr lang="ca-ES" noProof="0" dirty="0" err="1" smtClean="0"/>
              <a:t>Subcapítulo</a:t>
            </a:r>
            <a:r>
              <a:rPr lang="ca-ES" noProof="0" dirty="0" smtClean="0"/>
              <a:t> (</a:t>
            </a:r>
            <a:r>
              <a:rPr lang="ca-ES" noProof="0" dirty="0" err="1" smtClean="0"/>
              <a:t>arial</a:t>
            </a:r>
            <a:r>
              <a:rPr lang="ca-ES" noProof="0" dirty="0" smtClean="0"/>
              <a:t> 14, gris </a:t>
            </a:r>
            <a:r>
              <a:rPr lang="ca-ES" noProof="0" dirty="0" err="1" smtClean="0"/>
              <a:t>oscuro</a:t>
            </a:r>
            <a:r>
              <a:rPr lang="ca-ES" noProof="0" dirty="0" smtClean="0"/>
              <a:t>)</a:t>
            </a:r>
          </a:p>
          <a:p>
            <a:pPr lvl="2"/>
            <a:r>
              <a:rPr lang="ca-ES" noProof="0" dirty="0" smtClean="0"/>
              <a:t>Tercer </a:t>
            </a:r>
            <a:r>
              <a:rPr lang="ca-ES" noProof="0" dirty="0" err="1" smtClean="0"/>
              <a:t>nivel</a:t>
            </a:r>
            <a:r>
              <a:rPr lang="ca-ES" noProof="0" dirty="0" smtClean="0"/>
              <a:t> (</a:t>
            </a:r>
            <a:r>
              <a:rPr lang="ca-ES" noProof="0" dirty="0" err="1" smtClean="0"/>
              <a:t>arial</a:t>
            </a:r>
            <a:r>
              <a:rPr lang="ca-ES" noProof="0" dirty="0" smtClean="0"/>
              <a:t> 12, gris </a:t>
            </a:r>
            <a:r>
              <a:rPr lang="ca-ES" noProof="0" dirty="0" err="1" smtClean="0"/>
              <a:t>oscuro</a:t>
            </a:r>
            <a:r>
              <a:rPr lang="ca-ES" noProof="0" dirty="0" smtClean="0"/>
              <a:t>)</a:t>
            </a:r>
          </a:p>
          <a:p>
            <a:pPr lvl="0"/>
            <a:r>
              <a:rPr lang="ca-ES" noProof="0" dirty="0" err="1" smtClean="0"/>
              <a:t>Capítulo</a:t>
            </a:r>
            <a:r>
              <a:rPr lang="ca-ES" noProof="0" dirty="0" smtClean="0"/>
              <a:t> (</a:t>
            </a:r>
            <a:r>
              <a:rPr lang="ca-ES" noProof="0" dirty="0" err="1" smtClean="0"/>
              <a:t>arial</a:t>
            </a:r>
            <a:r>
              <a:rPr lang="ca-ES" noProof="0" dirty="0" smtClean="0"/>
              <a:t> </a:t>
            </a:r>
            <a:r>
              <a:rPr lang="ca-ES" noProof="0" dirty="0" err="1" smtClean="0"/>
              <a:t>bold</a:t>
            </a:r>
            <a:r>
              <a:rPr lang="ca-ES" noProof="0" dirty="0" smtClean="0"/>
              <a:t> 18, gris </a:t>
            </a:r>
            <a:r>
              <a:rPr lang="ca-ES" noProof="0" dirty="0" err="1" smtClean="0"/>
              <a:t>oscuro</a:t>
            </a:r>
            <a:r>
              <a:rPr lang="ca-ES" noProof="0" dirty="0" smtClean="0"/>
              <a:t>)</a:t>
            </a:r>
          </a:p>
          <a:p>
            <a:pPr lvl="0"/>
            <a:r>
              <a:rPr lang="ca-ES" noProof="0" dirty="0" err="1" smtClean="0"/>
              <a:t>Capítulo</a:t>
            </a:r>
            <a:r>
              <a:rPr lang="ca-ES" noProof="0" dirty="0" smtClean="0"/>
              <a:t> (</a:t>
            </a:r>
            <a:r>
              <a:rPr lang="ca-ES" noProof="0" dirty="0" err="1" smtClean="0"/>
              <a:t>arial</a:t>
            </a:r>
            <a:r>
              <a:rPr lang="ca-ES" noProof="0" dirty="0" smtClean="0"/>
              <a:t> </a:t>
            </a:r>
            <a:r>
              <a:rPr lang="ca-ES" noProof="0" dirty="0" err="1" smtClean="0"/>
              <a:t>bold</a:t>
            </a:r>
            <a:r>
              <a:rPr lang="ca-ES" noProof="0" dirty="0" smtClean="0"/>
              <a:t> 18, gris </a:t>
            </a:r>
            <a:r>
              <a:rPr lang="ca-ES" noProof="0" dirty="0" err="1" smtClean="0"/>
              <a:t>oscuro</a:t>
            </a:r>
            <a:r>
              <a:rPr lang="ca-ES" noProof="0" dirty="0" smtClean="0"/>
              <a:t>)</a:t>
            </a:r>
          </a:p>
          <a:p>
            <a:pPr lvl="0"/>
            <a:r>
              <a:rPr lang="ca-ES" noProof="0" dirty="0" err="1" smtClean="0"/>
              <a:t>Capítulo</a:t>
            </a:r>
            <a:r>
              <a:rPr lang="ca-ES" noProof="0" dirty="0" smtClean="0"/>
              <a:t> (</a:t>
            </a:r>
            <a:r>
              <a:rPr lang="ca-ES" noProof="0" dirty="0" err="1" smtClean="0"/>
              <a:t>arial</a:t>
            </a:r>
            <a:r>
              <a:rPr lang="ca-ES" noProof="0" dirty="0" smtClean="0"/>
              <a:t> </a:t>
            </a:r>
            <a:r>
              <a:rPr lang="ca-ES" noProof="0" dirty="0" err="1" smtClean="0"/>
              <a:t>bold</a:t>
            </a:r>
            <a:r>
              <a:rPr lang="ca-ES" noProof="0" dirty="0" smtClean="0"/>
              <a:t> 18, gris </a:t>
            </a:r>
            <a:r>
              <a:rPr lang="ca-ES" noProof="0" dirty="0" err="1" smtClean="0"/>
              <a:t>oscuro</a:t>
            </a:r>
            <a:r>
              <a:rPr lang="ca-ES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719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5" y="0"/>
            <a:ext cx="2225548" cy="68580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/>
        </p:blipFill>
        <p:spPr>
          <a:xfrm>
            <a:off x="7293265" y="441011"/>
            <a:ext cx="2279984" cy="1168088"/>
          </a:xfrm>
          <a:prstGeom prst="rect">
            <a:avLst/>
          </a:prstGeom>
        </p:spPr>
      </p:pic>
      <p:sp>
        <p:nvSpPr>
          <p:cNvPr id="14" name="3 Título"/>
          <p:cNvSpPr>
            <a:spLocks noGrp="1"/>
          </p:cNvSpPr>
          <p:nvPr>
            <p:ph type="title" hasCustomPrompt="1"/>
          </p:nvPr>
        </p:nvSpPr>
        <p:spPr>
          <a:xfrm>
            <a:off x="2864710" y="1628750"/>
            <a:ext cx="6084676" cy="562074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a-ES" noProof="0" smtClean="0"/>
              <a:t>Índice (arial bold 22, verde)</a:t>
            </a:r>
            <a:endParaRPr lang="ca-ES" noProof="0"/>
          </a:p>
        </p:txBody>
      </p:sp>
      <p:sp>
        <p:nvSpPr>
          <p:cNvPr id="15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864710" y="2204813"/>
            <a:ext cx="6084676" cy="3888011"/>
          </a:xfrm>
        </p:spPr>
        <p:txBody>
          <a:bodyPr/>
          <a:lstStyle>
            <a:lvl1pPr marL="514350" indent="-514350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1028700" indent="-571500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ca-ES" noProof="0" smtClean="0"/>
              <a:t>Capítulo (arial bold 18, gris oscuro)</a:t>
            </a:r>
          </a:p>
          <a:p>
            <a:pPr lvl="1"/>
            <a:r>
              <a:rPr lang="ca-ES" noProof="0" smtClean="0"/>
              <a:t>Subcapítulo (arial 14, gris oscuro)</a:t>
            </a:r>
          </a:p>
          <a:p>
            <a:pPr lvl="1"/>
            <a:r>
              <a:rPr lang="ca-ES" noProof="0" smtClean="0"/>
              <a:t>Subcapítulo (arial 14, gris oscuro)</a:t>
            </a:r>
          </a:p>
          <a:p>
            <a:pPr lvl="2"/>
            <a:r>
              <a:rPr lang="ca-ES" noProof="0" smtClean="0"/>
              <a:t>Tercer nivel (arial 12, gris oscuro)</a:t>
            </a:r>
          </a:p>
          <a:p>
            <a:pPr lvl="0"/>
            <a:r>
              <a:rPr lang="ca-ES" noProof="0" smtClean="0"/>
              <a:t>Capítulo (arial bold 18, gris oscuro)</a:t>
            </a:r>
          </a:p>
          <a:p>
            <a:pPr lvl="0"/>
            <a:r>
              <a:rPr lang="ca-ES" noProof="0" smtClean="0"/>
              <a:t>Capítulo (arial bold 18, gris oscuro)</a:t>
            </a:r>
          </a:p>
          <a:p>
            <a:pPr lvl="0"/>
            <a:r>
              <a:rPr lang="ca-ES" noProof="0" smtClean="0"/>
              <a:t>Capítulo (arial bold 18, gris oscuro)</a:t>
            </a:r>
          </a:p>
        </p:txBody>
      </p:sp>
    </p:spTree>
    <p:extLst>
      <p:ext uri="{BB962C8B-B14F-4D97-AF65-F5344CB8AC3E}">
        <p14:creationId xmlns:p14="http://schemas.microsoft.com/office/powerpoint/2010/main" val="186315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ca-ES" noProof="0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ca-ES" noProof="0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/>
        </p:blipFill>
        <p:spPr>
          <a:xfrm>
            <a:off x="7293265" y="441011"/>
            <a:ext cx="2279984" cy="1168088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5" y="0"/>
            <a:ext cx="2225548" cy="6858000"/>
          </a:xfrm>
          <a:prstGeom prst="rect">
            <a:avLst/>
          </a:prstGeom>
        </p:spPr>
      </p:pic>
      <p:sp>
        <p:nvSpPr>
          <p:cNvPr id="16" name="3 Título"/>
          <p:cNvSpPr>
            <a:spLocks noGrp="1"/>
          </p:cNvSpPr>
          <p:nvPr>
            <p:ph type="title" hasCustomPrompt="1"/>
          </p:nvPr>
        </p:nvSpPr>
        <p:spPr>
          <a:xfrm>
            <a:off x="2864710" y="1628832"/>
            <a:ext cx="6084676" cy="562074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a-ES" noProof="0" smtClean="0"/>
              <a:t>Índice (arial bold 22, verde)</a:t>
            </a:r>
            <a:endParaRPr lang="ca-ES" noProof="0"/>
          </a:p>
        </p:txBody>
      </p:sp>
      <p:sp>
        <p:nvSpPr>
          <p:cNvPr id="17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864710" y="2204895"/>
            <a:ext cx="6084676" cy="3887929"/>
          </a:xfrm>
        </p:spPr>
        <p:txBody>
          <a:bodyPr/>
          <a:lstStyle>
            <a:lvl1pPr marL="514350" indent="-514350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1028700" indent="-571500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ca-ES" noProof="0" smtClean="0"/>
              <a:t>Capítulo (arial bold 18, gris oscuro)</a:t>
            </a:r>
          </a:p>
          <a:p>
            <a:pPr lvl="1"/>
            <a:r>
              <a:rPr lang="ca-ES" noProof="0" smtClean="0"/>
              <a:t>Subcapítulo (arial 14, gris oscuro)</a:t>
            </a:r>
          </a:p>
          <a:p>
            <a:pPr lvl="1"/>
            <a:r>
              <a:rPr lang="ca-ES" noProof="0" smtClean="0"/>
              <a:t>Subcapítulo (arial 14, gris oscuro)</a:t>
            </a:r>
          </a:p>
          <a:p>
            <a:pPr lvl="2"/>
            <a:r>
              <a:rPr lang="ca-ES" noProof="0" smtClean="0"/>
              <a:t>Tercer nivel (arial 12, gris oscuro)</a:t>
            </a:r>
          </a:p>
          <a:p>
            <a:pPr lvl="0"/>
            <a:r>
              <a:rPr lang="ca-ES" noProof="0" smtClean="0"/>
              <a:t>Capítulo (arial bold 18, gris oscuro)</a:t>
            </a:r>
          </a:p>
          <a:p>
            <a:pPr lvl="0"/>
            <a:r>
              <a:rPr lang="ca-ES" noProof="0" smtClean="0"/>
              <a:t>Capítulo (arial bold 18, gris oscuro)</a:t>
            </a:r>
          </a:p>
          <a:p>
            <a:pPr lvl="0"/>
            <a:r>
              <a:rPr lang="ca-ES" noProof="0" smtClean="0"/>
              <a:t>Capítulo (arial bold 18, gris oscuro)</a:t>
            </a:r>
          </a:p>
        </p:txBody>
      </p:sp>
    </p:spTree>
    <p:extLst>
      <p:ext uri="{BB962C8B-B14F-4D97-AF65-F5344CB8AC3E}">
        <p14:creationId xmlns:p14="http://schemas.microsoft.com/office/powerpoint/2010/main" val="102057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ca-ES" noProof="0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ca-ES" noProof="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208584" y="3356992"/>
            <a:ext cx="109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ca-ES" b="1" noProof="0" dirty="0" smtClean="0">
                <a:solidFill>
                  <a:srgbClr val="FFFFFF"/>
                </a:solidFill>
                <a:cs typeface="Arial" pitchFamily="34" charset="0"/>
              </a:rPr>
              <a:t>ÍNDICE</a:t>
            </a:r>
            <a:endParaRPr lang="ca-ES" b="1" noProof="0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/>
        </p:blipFill>
        <p:spPr>
          <a:xfrm>
            <a:off x="7293265" y="441011"/>
            <a:ext cx="2279984" cy="1168088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5" y="0"/>
            <a:ext cx="2225548" cy="6858000"/>
          </a:xfrm>
          <a:prstGeom prst="rect">
            <a:avLst/>
          </a:prstGeom>
        </p:spPr>
      </p:pic>
      <p:sp>
        <p:nvSpPr>
          <p:cNvPr id="13" name="3 Título"/>
          <p:cNvSpPr>
            <a:spLocks noGrp="1"/>
          </p:cNvSpPr>
          <p:nvPr>
            <p:ph type="title" hasCustomPrompt="1"/>
          </p:nvPr>
        </p:nvSpPr>
        <p:spPr>
          <a:xfrm>
            <a:off x="2864710" y="1628750"/>
            <a:ext cx="6084676" cy="562074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a-ES" noProof="0" smtClean="0"/>
              <a:t>Índice (arial bold 22, verde)</a:t>
            </a:r>
            <a:endParaRPr lang="ca-ES" noProof="0"/>
          </a:p>
        </p:txBody>
      </p:sp>
      <p:sp>
        <p:nvSpPr>
          <p:cNvPr id="14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864710" y="2204813"/>
            <a:ext cx="6084676" cy="3888011"/>
          </a:xfrm>
        </p:spPr>
        <p:txBody>
          <a:bodyPr/>
          <a:lstStyle>
            <a:lvl1pPr marL="514350" indent="-514350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1028700" indent="-571500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ca-ES" noProof="0" smtClean="0"/>
              <a:t>Capítulo (arial bold 18, gris oscuro)</a:t>
            </a:r>
          </a:p>
          <a:p>
            <a:pPr lvl="1"/>
            <a:r>
              <a:rPr lang="ca-ES" noProof="0" smtClean="0"/>
              <a:t>Subcapítulo (arial 14, gris oscuro)</a:t>
            </a:r>
          </a:p>
          <a:p>
            <a:pPr lvl="1"/>
            <a:r>
              <a:rPr lang="ca-ES" noProof="0" smtClean="0"/>
              <a:t>Subcapítulo (arial 14, gris oscuro)</a:t>
            </a:r>
          </a:p>
          <a:p>
            <a:pPr lvl="2"/>
            <a:r>
              <a:rPr lang="ca-ES" noProof="0" smtClean="0"/>
              <a:t>Tercer nivel (arial 12, gris oscuro)</a:t>
            </a:r>
          </a:p>
          <a:p>
            <a:pPr lvl="0"/>
            <a:r>
              <a:rPr lang="ca-ES" noProof="0" smtClean="0"/>
              <a:t>Capítulo (arial bold 18, gris oscuro)</a:t>
            </a:r>
          </a:p>
          <a:p>
            <a:pPr lvl="0"/>
            <a:r>
              <a:rPr lang="ca-ES" noProof="0" smtClean="0"/>
              <a:t>Capítulo (arial bold 18, gris oscuro)</a:t>
            </a:r>
          </a:p>
          <a:p>
            <a:pPr lvl="0"/>
            <a:r>
              <a:rPr lang="ca-ES" noProof="0" smtClean="0"/>
              <a:t>Capítulo (arial bold 18, gris oscuro)</a:t>
            </a:r>
          </a:p>
        </p:txBody>
      </p:sp>
    </p:spTree>
    <p:extLst>
      <p:ext uri="{BB962C8B-B14F-4D97-AF65-F5344CB8AC3E}">
        <p14:creationId xmlns:p14="http://schemas.microsoft.com/office/powerpoint/2010/main" val="9129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29778" y="1196690"/>
            <a:ext cx="8970000" cy="432000"/>
          </a:xfrm>
        </p:spPr>
        <p:txBody>
          <a:bodyPr anchor="t">
            <a:normAutofit/>
          </a:bodyPr>
          <a:lstStyle>
            <a:lvl1pPr algn="l">
              <a:defRPr sz="2400" b="1" cap="none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a-ES" noProof="0" smtClean="0"/>
              <a:t>título (arial 24, minúscula, negrita, verde)</a:t>
            </a:r>
            <a:endParaRPr lang="ca-ES" noProof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28497" y="1628736"/>
            <a:ext cx="8970000" cy="432048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noProof="0" smtClean="0"/>
              <a:t>subtítulo (arial 20, minúscula, gris)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428497" y="2132820"/>
            <a:ext cx="8970997" cy="43203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ca-ES" noProof="0" smtClean="0"/>
              <a:t>Ejemplo de texto (arial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a-ES" noProof="0" smtClean="0"/>
              <a:t>Ejemplo de texto Ejemplo de texto Ejemplo de texto</a:t>
            </a:r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8"/>
          <a:stretch/>
        </p:blipFill>
        <p:spPr>
          <a:xfrm>
            <a:off x="410" y="0"/>
            <a:ext cx="9905182" cy="14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3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28497" y="1196690"/>
            <a:ext cx="8970997" cy="432048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a-ES" noProof="0" smtClean="0"/>
              <a:t>título (arial 24, minúscula, negrita, verde)</a:t>
            </a:r>
            <a:endParaRPr lang="ca-ES" noProof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28497" y="1628738"/>
            <a:ext cx="8970997" cy="432048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noProof="0" smtClean="0"/>
              <a:t>subtítulo (arial 20, minúscula, gris)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28497" y="2138260"/>
            <a:ext cx="8970997" cy="431492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noProof="0" smtClean="0"/>
              <a:t>Ejemplo de texto (arial 13,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a-ES" noProof="0" smtClean="0"/>
              <a:t>Ejemplo de texto Ejemplo de texto Ejemplo de texto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497" y="6381349"/>
            <a:ext cx="3136900" cy="365125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ca-ES" noProof="0" dirty="0">
              <a:solidFill>
                <a:srgbClr val="737373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97416" y="6356371"/>
            <a:ext cx="713284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61AB-E3E3-4B82-98B1-945D99ABF5FB}" type="slidenum">
              <a:rPr lang="ca-ES" noProof="0" smtClean="0">
                <a:solidFill>
                  <a:srgbClr val="737373"/>
                </a:solidFill>
              </a:rPr>
              <a:pPr/>
              <a:t>‹Nº›</a:t>
            </a:fld>
            <a:endParaRPr lang="ca-ES" noProof="0" dirty="0">
              <a:solidFill>
                <a:srgbClr val="737373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8"/>
          <a:stretch/>
        </p:blipFill>
        <p:spPr>
          <a:xfrm>
            <a:off x="410" y="0"/>
            <a:ext cx="9905182" cy="14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2"/>
          <a:stretch/>
        </p:blipFill>
        <p:spPr>
          <a:xfrm>
            <a:off x="410" y="0"/>
            <a:ext cx="9905182" cy="148478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28497" y="1196690"/>
            <a:ext cx="8970997" cy="432048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a-ES" noProof="0" smtClean="0"/>
              <a:t>título (arial 24, minúscula, negrita, verde)</a:t>
            </a:r>
            <a:endParaRPr lang="ca-ES" noProof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28497" y="1628738"/>
            <a:ext cx="8970997" cy="432048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noProof="0" smtClean="0"/>
              <a:t>subtítulo (arial 20, minúscula, gris)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28497" y="2132820"/>
            <a:ext cx="8970997" cy="43203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noProof="0" smtClean="0"/>
              <a:t>Ejemplo de texto (arial 14, gris)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a-ES" noProof="0" smtClean="0"/>
              <a:t>Ejemplo de texto Ejemplo de texto Ejemplo de texto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497" y="6381349"/>
            <a:ext cx="3136900" cy="365125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ca-ES" noProof="0" dirty="0">
              <a:solidFill>
                <a:srgbClr val="737373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97416" y="6356371"/>
            <a:ext cx="713284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61AB-E3E3-4B82-98B1-945D99ABF5FB}" type="slidenum">
              <a:rPr lang="ca-ES" noProof="0" smtClean="0">
                <a:solidFill>
                  <a:srgbClr val="737373"/>
                </a:solidFill>
              </a:rPr>
              <a:pPr/>
              <a:t>‹Nº›</a:t>
            </a:fld>
            <a:endParaRPr lang="ca-ES" noProof="0" dirty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28497" y="1196690"/>
            <a:ext cx="8970997" cy="432048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a-ES" noProof="0" smtClean="0"/>
              <a:t>título (arial 24, minúscula, negrita, verde)</a:t>
            </a:r>
            <a:endParaRPr lang="ca-ES" noProof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28497" y="1628738"/>
            <a:ext cx="8970997" cy="432048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noProof="0" smtClean="0"/>
              <a:t>subtítulo (arial 20, minúscula, gris)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28497" y="2132820"/>
            <a:ext cx="8970997" cy="43203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noProof="0" smtClean="0"/>
              <a:t>Ejemplo de texto (arial 14, gris)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a-ES" noProof="0" smtClean="0"/>
              <a:t>Ejemplo de texto Ejemplo de texto Ejemplo de texto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497" y="6381349"/>
            <a:ext cx="3136900" cy="365125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ca-ES" noProof="0" dirty="0">
              <a:solidFill>
                <a:srgbClr val="737373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97416" y="6356371"/>
            <a:ext cx="713284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61AB-E3E3-4B82-98B1-945D99ABF5FB}" type="slidenum">
              <a:rPr lang="ca-ES" noProof="0" smtClean="0">
                <a:solidFill>
                  <a:srgbClr val="737373"/>
                </a:solidFill>
              </a:rPr>
              <a:pPr/>
              <a:t>‹Nº›</a:t>
            </a:fld>
            <a:endParaRPr lang="ca-ES" noProof="0" dirty="0">
              <a:solidFill>
                <a:srgbClr val="737373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8"/>
          <a:stretch/>
        </p:blipFill>
        <p:spPr>
          <a:xfrm>
            <a:off x="410" y="0"/>
            <a:ext cx="9905182" cy="14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9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noProof="0" smtClean="0"/>
              <a:t>Haga clic para modificar el estilo de título del patrón</a:t>
            </a:r>
            <a:endParaRPr lang="ca-ES" noProof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noProof="0" smtClean="0"/>
              <a:t>Haga clic para modificar el estilo de texto del patrón</a:t>
            </a:r>
          </a:p>
          <a:p>
            <a:pPr lvl="1"/>
            <a:r>
              <a:rPr lang="ca-ES" noProof="0" smtClean="0"/>
              <a:t>Segundo nivel</a:t>
            </a:r>
          </a:p>
          <a:p>
            <a:pPr lvl="2"/>
            <a:r>
              <a:rPr lang="ca-ES" noProof="0" smtClean="0"/>
              <a:t>Tercer nivel</a:t>
            </a:r>
          </a:p>
          <a:p>
            <a:pPr lvl="3"/>
            <a:r>
              <a:rPr lang="ca-ES" noProof="0" smtClean="0"/>
              <a:t>Cuarto nivel</a:t>
            </a:r>
          </a:p>
          <a:p>
            <a:pPr lvl="4"/>
            <a:r>
              <a:rPr lang="ca-ES" noProof="0" smtClean="0"/>
              <a:t>Quinto nivel</a:t>
            </a:r>
            <a:endParaRPr lang="ca-ES" noProof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7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ca-ES" noProof="0" dirty="0">
              <a:solidFill>
                <a:srgbClr val="000000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7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ca-ES" noProof="0" dirty="0">
              <a:solidFill>
                <a:srgbClr val="000000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7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60061AB-E3E3-4B82-98B1-945D99ABF5FB}" type="slidenum">
              <a:rPr lang="ca-ES" noProof="0" smtClean="0">
                <a:solidFill>
                  <a:srgbClr val="000000">
                    <a:tint val="75000"/>
                  </a:srgb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ca-ES" noProof="0" dirty="0">
              <a:solidFill>
                <a:srgbClr val="000000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30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64" r:id="rId1"/>
    <p:sldLayoutId id="2147486165" r:id="rId2"/>
    <p:sldLayoutId id="2147486166" r:id="rId3"/>
    <p:sldLayoutId id="2147486167" r:id="rId4"/>
    <p:sldLayoutId id="2147486168" r:id="rId5"/>
    <p:sldLayoutId id="2147486169" r:id="rId6"/>
    <p:sldLayoutId id="2147486170" r:id="rId7"/>
    <p:sldLayoutId id="2147486171" r:id="rId8"/>
    <p:sldLayoutId id="214748617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3212" y="4077090"/>
            <a:ext cx="131799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ca-ES" sz="1400" b="1" dirty="0" smtClean="0">
                <a:solidFill>
                  <a:schemeClr val="bg1"/>
                </a:solidFill>
                <a:latin typeface="Arial" charset="0"/>
              </a:rPr>
              <a:t>Madrid</a:t>
            </a:r>
          </a:p>
          <a:p>
            <a:pPr>
              <a:spcAft>
                <a:spcPts val="600"/>
              </a:spcAft>
            </a:pPr>
            <a:r>
              <a:rPr lang="ca-ES" sz="1400" b="1" dirty="0" smtClean="0">
                <a:solidFill>
                  <a:schemeClr val="bg1"/>
                </a:solidFill>
                <a:latin typeface="Arial" charset="0"/>
              </a:rPr>
              <a:t>Octubre 2015</a:t>
            </a:r>
            <a:endParaRPr lang="ca-ES" sz="1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584848" y="2204864"/>
            <a:ext cx="6408712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b="1" dirty="0">
                <a:solidFill>
                  <a:schemeClr val="bg1"/>
                </a:solidFill>
                <a:latin typeface="Arial" charset="0"/>
              </a:rPr>
              <a:t>Sácale el máximo partido a </a:t>
            </a:r>
            <a:r>
              <a:rPr lang="es-ES" sz="2800" b="1" dirty="0" smtClean="0">
                <a:solidFill>
                  <a:schemeClr val="bg1"/>
                </a:solidFill>
                <a:latin typeface="Arial" charset="0"/>
              </a:rPr>
              <a:t>Amazon y Liferay:</a:t>
            </a:r>
            <a:endParaRPr lang="ca-ES" sz="2800" b="1" dirty="0" smtClean="0">
              <a:solidFill>
                <a:schemeClr val="bg1"/>
              </a:solidFill>
              <a:latin typeface="Arial" charset="0"/>
            </a:endParaRPr>
          </a:p>
          <a:p>
            <a:pPr>
              <a:spcAft>
                <a:spcPts val="600"/>
              </a:spcAft>
            </a:pPr>
            <a:r>
              <a:rPr lang="es-ES" sz="2400" dirty="0">
                <a:solidFill>
                  <a:schemeClr val="bg1"/>
                </a:solidFill>
                <a:latin typeface="Arial" charset="0"/>
              </a:rPr>
              <a:t>D</a:t>
            </a:r>
            <a:r>
              <a:rPr lang="es-ES" sz="2400" dirty="0" smtClean="0">
                <a:solidFill>
                  <a:schemeClr val="bg1"/>
                </a:solidFill>
                <a:latin typeface="Arial" charset="0"/>
              </a:rPr>
              <a:t>imensionamiento </a:t>
            </a:r>
            <a:r>
              <a:rPr lang="es-ES" sz="2400" dirty="0">
                <a:solidFill>
                  <a:schemeClr val="bg1"/>
                </a:solidFill>
                <a:latin typeface="Arial" charset="0"/>
              </a:rPr>
              <a:t>elástico y optimización de tiempos de </a:t>
            </a:r>
            <a:r>
              <a:rPr lang="es-ES" sz="2400" dirty="0" smtClean="0">
                <a:solidFill>
                  <a:schemeClr val="bg1"/>
                </a:solidFill>
                <a:latin typeface="Arial" charset="0"/>
              </a:rPr>
              <a:t>carga</a:t>
            </a:r>
            <a:endParaRPr lang="ca-ES" sz="24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188640"/>
            <a:ext cx="1104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40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Extensión de Liferay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Adaptación de infraestructuras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8497" y="2132820"/>
            <a:ext cx="8970997" cy="648108"/>
          </a:xfrm>
        </p:spPr>
        <p:txBody>
          <a:bodyPr>
            <a:normAutofit/>
          </a:bodyPr>
          <a:lstStyle/>
          <a:p>
            <a:r>
              <a:rPr lang="es-ES" sz="1600" dirty="0"/>
              <a:t>Las necesidades de un sistema no son constantes ni lineales, las dificultades de adaptación se reflejan tanto a nivel de máquinas, como de replicación de servidores.</a:t>
            </a:r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737373"/>
                </a:solidFill>
              </a:rPr>
              <a:pPr/>
              <a:t>10</a:t>
            </a:fld>
            <a:endParaRPr lang="ca-ES" noProof="0" dirty="0">
              <a:solidFill>
                <a:srgbClr val="737373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96" y="2950428"/>
            <a:ext cx="7589520" cy="3070860"/>
          </a:xfrm>
          <a:prstGeom prst="rect">
            <a:avLst/>
          </a:prstGeom>
          <a:ln w="25400" cap="rnd">
            <a:solidFill>
              <a:srgbClr val="9AAE0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71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8497" y="2060848"/>
            <a:ext cx="8970997" cy="432036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Activación de JDBC PING, usando 2 propiedades en el portal-ext.properties referenciando a los ficheros de configuración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Activación del clusterlink mediante las siguientes propiedades</a:t>
            </a:r>
          </a:p>
          <a:p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Configuración de Tomcat para la detección de nodos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Clonación de máquina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Configuración de VPC de amazon para detectar automáticamente las nuevas máquinas y realizar funciones de resolución de nombres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482633" y="2715424"/>
            <a:ext cx="6531019" cy="641568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9AAE0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r>
              <a:rPr lang="en-US" dirty="0"/>
              <a:t>cluster.link.channel.properties.control=jdbc_ping_control.xml</a:t>
            </a:r>
            <a:endParaRPr lang="es-ES" dirty="0"/>
          </a:p>
          <a:p>
            <a:r>
              <a:rPr lang="en-US" dirty="0" smtClean="0"/>
              <a:t>cluster.link.channel.properties.transport.0=jdbc_ping_transport.xml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Extensión de Liferay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Adaptación de infraestructuras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737373"/>
                </a:solidFill>
              </a:rPr>
              <a:pPr/>
              <a:t>11</a:t>
            </a:fld>
            <a:endParaRPr lang="ca-ES" noProof="0" dirty="0">
              <a:solidFill>
                <a:srgbClr val="737373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278480"/>
            <a:ext cx="5006340" cy="1950720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9AAE0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32" name="1031 Rectángulo"/>
          <p:cNvSpPr/>
          <p:nvPr/>
        </p:nvSpPr>
        <p:spPr>
          <a:xfrm>
            <a:off x="1712640" y="3221107"/>
            <a:ext cx="6624736" cy="3304237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9AAE0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Elipse"/>
          <p:cNvSpPr/>
          <p:nvPr/>
        </p:nvSpPr>
        <p:spPr>
          <a:xfrm>
            <a:off x="2288704" y="3717032"/>
            <a:ext cx="642716" cy="651896"/>
          </a:xfrm>
          <a:prstGeom prst="ellips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5" name="14 Elipse"/>
          <p:cNvSpPr/>
          <p:nvPr/>
        </p:nvSpPr>
        <p:spPr>
          <a:xfrm>
            <a:off x="3368824" y="3720856"/>
            <a:ext cx="642716" cy="651896"/>
          </a:xfrm>
          <a:prstGeom prst="ellips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7" name="16 Elipse"/>
          <p:cNvSpPr/>
          <p:nvPr/>
        </p:nvSpPr>
        <p:spPr>
          <a:xfrm>
            <a:off x="4454300" y="3720856"/>
            <a:ext cx="642716" cy="651896"/>
          </a:xfrm>
          <a:prstGeom prst="ellips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9" name="18 Elipse"/>
          <p:cNvSpPr/>
          <p:nvPr/>
        </p:nvSpPr>
        <p:spPr>
          <a:xfrm>
            <a:off x="5822452" y="3720856"/>
            <a:ext cx="642716" cy="651896"/>
          </a:xfrm>
          <a:prstGeom prst="ellips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02" y="5508259"/>
            <a:ext cx="634450" cy="535808"/>
          </a:xfrm>
          <a:prstGeom prst="rect">
            <a:avLst/>
          </a:prstGeom>
        </p:spPr>
      </p:pic>
      <p:sp>
        <p:nvSpPr>
          <p:cNvPr id="12" name="11 Cilindro"/>
          <p:cNvSpPr/>
          <p:nvPr/>
        </p:nvSpPr>
        <p:spPr>
          <a:xfrm>
            <a:off x="4659053" y="5229200"/>
            <a:ext cx="864096" cy="886875"/>
          </a:xfrm>
          <a:prstGeom prst="can">
            <a:avLst/>
          </a:prstGeom>
          <a:ln w="28575">
            <a:solidFill>
              <a:srgbClr val="C2F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2927287" y="4085040"/>
            <a:ext cx="445670" cy="382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4007407" y="4088864"/>
            <a:ext cx="4510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5092883" y="4088864"/>
            <a:ext cx="73370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2" idx="4"/>
            <a:endCxn id="19" idx="4"/>
          </p:cNvCxnSpPr>
          <p:nvPr/>
        </p:nvCxnSpPr>
        <p:spPr>
          <a:xfrm flipV="1">
            <a:off x="5523149" y="4372752"/>
            <a:ext cx="620661" cy="129988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1027 CuadroTexto"/>
          <p:cNvSpPr txBox="1"/>
          <p:nvPr/>
        </p:nvSpPr>
        <p:spPr>
          <a:xfrm>
            <a:off x="6969224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29" name="1028 CuadroTexto"/>
          <p:cNvSpPr txBox="1"/>
          <p:nvPr/>
        </p:nvSpPr>
        <p:spPr>
          <a:xfrm>
            <a:off x="4520952" y="3284984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505050"/>
                </a:solidFill>
                <a:cs typeface="Arial" pitchFamily="34" charset="0"/>
              </a:rPr>
              <a:t>Inicio</a:t>
            </a:r>
            <a:r>
              <a:rPr lang="es-ES" dirty="0" smtClean="0"/>
              <a:t> </a:t>
            </a:r>
            <a:r>
              <a:rPr lang="es-ES" sz="1400" dirty="0">
                <a:solidFill>
                  <a:srgbClr val="505050"/>
                </a:solidFill>
                <a:cs typeface="Arial" pitchFamily="34" charset="0"/>
              </a:rPr>
              <a:t>de nueva máquina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5009931" y="4485813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505050"/>
                </a:solidFill>
                <a:cs typeface="Arial" pitchFamily="34" charset="0"/>
              </a:rPr>
              <a:t>Script de</a:t>
            </a:r>
          </a:p>
          <a:p>
            <a:r>
              <a:rPr lang="es-ES" sz="1400" dirty="0" smtClean="0">
                <a:solidFill>
                  <a:srgbClr val="505050"/>
                </a:solidFill>
                <a:cs typeface="Arial" pitchFamily="34" charset="0"/>
              </a:rPr>
              <a:t>arranque</a:t>
            </a:r>
            <a:endParaRPr lang="es-ES" sz="1400" dirty="0">
              <a:solidFill>
                <a:srgbClr val="505050"/>
              </a:solidFill>
              <a:cs typeface="Arial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592960" y="616833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505050"/>
                </a:solidFill>
                <a:cs typeface="Arial" pitchFamily="34" charset="0"/>
              </a:rPr>
              <a:t>Bucket S3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6033120" y="558924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505050"/>
                </a:solidFill>
                <a:cs typeface="Arial" pitchFamily="34" charset="0"/>
              </a:rPr>
              <a:t>Descarga archivos de</a:t>
            </a:r>
          </a:p>
          <a:p>
            <a:r>
              <a:rPr lang="es-ES" sz="1400" dirty="0" smtClean="0">
                <a:solidFill>
                  <a:srgbClr val="505050"/>
                </a:solidFill>
                <a:cs typeface="Arial" pitchFamily="34" charset="0"/>
              </a:rPr>
              <a:t>configuración</a:t>
            </a:r>
          </a:p>
        </p:txBody>
      </p:sp>
      <p:sp>
        <p:nvSpPr>
          <p:cNvPr id="1030" name="1029 Recortar rectángulo de esquina sencilla"/>
          <p:cNvSpPr/>
          <p:nvPr/>
        </p:nvSpPr>
        <p:spPr>
          <a:xfrm>
            <a:off x="6177136" y="4581128"/>
            <a:ext cx="792088" cy="1008112"/>
          </a:xfrm>
          <a:prstGeom prst="snip1Rect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31" name="1030 CuadroTexto"/>
          <p:cNvSpPr txBox="1"/>
          <p:nvPr/>
        </p:nvSpPr>
        <p:spPr>
          <a:xfrm>
            <a:off x="6157657" y="4595986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505050"/>
                </a:solidFill>
                <a:cs typeface="Arial" pitchFamily="34" charset="0"/>
              </a:rPr>
              <a:t>Host</a:t>
            </a:r>
          </a:p>
          <a:p>
            <a:r>
              <a:rPr lang="es-ES" sz="1200" dirty="0" smtClean="0">
                <a:solidFill>
                  <a:srgbClr val="505050"/>
                </a:solidFill>
                <a:cs typeface="Arial" pitchFamily="34" charset="0"/>
              </a:rPr>
              <a:t>Hostname</a:t>
            </a:r>
          </a:p>
          <a:p>
            <a:r>
              <a:rPr lang="es-ES" sz="1200" dirty="0" smtClean="0">
                <a:solidFill>
                  <a:srgbClr val="505050"/>
                </a:solidFill>
                <a:cs typeface="Arial" pitchFamily="34" charset="0"/>
              </a:rPr>
              <a:t>Server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45" y="3869558"/>
            <a:ext cx="420780" cy="320159"/>
          </a:xfrm>
          <a:prstGeom prst="rect">
            <a:avLst/>
          </a:prstGeom>
        </p:spPr>
      </p:pic>
      <p:pic>
        <p:nvPicPr>
          <p:cNvPr id="32" name="3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92" y="3886724"/>
            <a:ext cx="420780" cy="320159"/>
          </a:xfrm>
          <a:prstGeom prst="rect">
            <a:avLst/>
          </a:prstGeom>
        </p:spPr>
      </p:pic>
      <p:pic>
        <p:nvPicPr>
          <p:cNvPr id="33" name="3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52" y="3869557"/>
            <a:ext cx="420780" cy="320159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20" y="3882900"/>
            <a:ext cx="420780" cy="3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4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32" grpId="0" animBg="1"/>
      <p:bldP spid="1032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12" grpId="0" animBg="1"/>
      <p:bldP spid="12" grpId="1" animBg="1"/>
      <p:bldP spid="1029" grpId="0"/>
      <p:bldP spid="1029" grpId="1"/>
      <p:bldP spid="39" grpId="0"/>
      <p:bldP spid="39" grpId="1"/>
      <p:bldP spid="40" grpId="0"/>
      <p:bldP spid="40" grpId="1"/>
      <p:bldP spid="41" grpId="0"/>
      <p:bldP spid="41" grpId="1"/>
      <p:bldP spid="1030" grpId="0" animBg="1"/>
      <p:bldP spid="1030" grpId="1" animBg="1"/>
      <p:bldP spid="1031" grpId="0"/>
      <p:bldP spid="103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000000">
                    <a:tint val="75000"/>
                  </a:srgbClr>
                </a:solidFill>
              </a:rPr>
              <a:pPr/>
              <a:t>12</a:t>
            </a:fld>
            <a:endParaRPr lang="ca-ES" noProof="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Contexto</a:t>
            </a:r>
          </a:p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Soluciones</a:t>
            </a:r>
          </a:p>
          <a:p>
            <a:r>
              <a:rPr lang="es-ES" dirty="0"/>
              <a:t>Extensiones de </a:t>
            </a:r>
            <a:r>
              <a:rPr lang="es-ES" dirty="0" smtClean="0"/>
              <a:t>Liferay</a:t>
            </a:r>
          </a:p>
          <a:p>
            <a:pPr lvl="1"/>
            <a:r>
              <a:rPr lang="es-ES" dirty="0"/>
              <a:t>Reducir la lógica de rendering</a:t>
            </a:r>
          </a:p>
          <a:p>
            <a:pPr lvl="1"/>
            <a:r>
              <a:rPr lang="es-ES" dirty="0"/>
              <a:t>Dimensionamiento elástico</a:t>
            </a:r>
          </a:p>
          <a:p>
            <a:pPr lvl="1"/>
            <a:r>
              <a:rPr lang="es-ES" b="1" dirty="0">
                <a:solidFill>
                  <a:schemeClr val="accent1"/>
                </a:solidFill>
              </a:rPr>
              <a:t>Delegación de carga de </a:t>
            </a:r>
            <a:r>
              <a:rPr lang="es-ES" b="1" dirty="0" smtClean="0">
                <a:solidFill>
                  <a:schemeClr val="accent1"/>
                </a:solidFill>
              </a:rPr>
              <a:t>recursos</a:t>
            </a:r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01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737373"/>
                </a:solidFill>
              </a:rPr>
              <a:pPr/>
              <a:t>13</a:t>
            </a:fld>
            <a:endParaRPr lang="ca-ES" noProof="0" dirty="0">
              <a:solidFill>
                <a:srgbClr val="737373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1568624" y="3326382"/>
            <a:ext cx="1080120" cy="1008112"/>
          </a:xfrm>
          <a:prstGeom prst="ellips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649028" y="361441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3376476" y="3434394"/>
            <a:ext cx="1152128" cy="79208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11 Recortar rectángulo de esquina sencilla"/>
          <p:cNvSpPr/>
          <p:nvPr/>
        </p:nvSpPr>
        <p:spPr>
          <a:xfrm>
            <a:off x="2729148" y="3178884"/>
            <a:ext cx="504056" cy="576064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13 Conector recto"/>
          <p:cNvCxnSpPr/>
          <p:nvPr/>
        </p:nvCxnSpPr>
        <p:spPr>
          <a:xfrm>
            <a:off x="2801156" y="3322900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801156" y="339490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2801156" y="346691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2801156" y="35389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2801156" y="361093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2513124" y="2901885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Contenido</a:t>
            </a:r>
            <a:endParaRPr lang="es-ES" dirty="0"/>
          </a:p>
        </p:txBody>
      </p:sp>
      <p:cxnSp>
        <p:nvCxnSpPr>
          <p:cNvPr id="21" name="20 Conector recto de flecha"/>
          <p:cNvCxnSpPr>
            <a:stCxn id="6" idx="6"/>
            <a:endCxn id="9" idx="1"/>
          </p:cNvCxnSpPr>
          <p:nvPr/>
        </p:nvCxnSpPr>
        <p:spPr>
          <a:xfrm>
            <a:off x="2648744" y="3830438"/>
            <a:ext cx="7277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Abrir llave"/>
          <p:cNvSpPr/>
          <p:nvPr/>
        </p:nvSpPr>
        <p:spPr>
          <a:xfrm rot="5400000">
            <a:off x="3781694" y="3617449"/>
            <a:ext cx="199165" cy="172819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927838" y="4547036"/>
            <a:ext cx="2025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Generación del número de miniaturas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Mantiene la</a:t>
            </a:r>
            <a:r>
              <a:rPr lang="es-ES" dirty="0" smtClean="0"/>
              <a:t> </a:t>
            </a:r>
            <a:r>
              <a:rPr lang="es-ES" sz="1200" dirty="0" smtClean="0"/>
              <a:t>extensión del fichero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Informa de los permisos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/>
              <a:t>Estructura de directorios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 smtClean="0"/>
          </a:p>
        </p:txBody>
      </p:sp>
      <p:sp>
        <p:nvSpPr>
          <p:cNvPr id="26" name="25 Elipse"/>
          <p:cNvSpPr/>
          <p:nvPr/>
        </p:nvSpPr>
        <p:spPr>
          <a:xfrm>
            <a:off x="5598394" y="3323919"/>
            <a:ext cx="1080120" cy="1008112"/>
          </a:xfrm>
          <a:prstGeom prst="ellips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cxnSp>
        <p:nvCxnSpPr>
          <p:cNvPr id="34" name="33 Conector recto de flecha"/>
          <p:cNvCxnSpPr>
            <a:stCxn id="26" idx="6"/>
          </p:cNvCxnSpPr>
          <p:nvPr/>
        </p:nvCxnSpPr>
        <p:spPr>
          <a:xfrm>
            <a:off x="6678514" y="3827975"/>
            <a:ext cx="300387" cy="7324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26" idx="6"/>
          </p:cNvCxnSpPr>
          <p:nvPr/>
        </p:nvCxnSpPr>
        <p:spPr>
          <a:xfrm>
            <a:off x="6678514" y="3827975"/>
            <a:ext cx="504056" cy="21602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6" idx="6"/>
          </p:cNvCxnSpPr>
          <p:nvPr/>
        </p:nvCxnSpPr>
        <p:spPr>
          <a:xfrm flipV="1">
            <a:off x="6678514" y="3251911"/>
            <a:ext cx="360040" cy="57606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Nube"/>
          <p:cNvSpPr/>
          <p:nvPr/>
        </p:nvSpPr>
        <p:spPr>
          <a:xfrm rot="20605858">
            <a:off x="5148344" y="2580898"/>
            <a:ext cx="3564396" cy="2899051"/>
          </a:xfrm>
          <a:prstGeom prst="cloud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5" name="44 Conector recto de flecha"/>
          <p:cNvCxnSpPr>
            <a:stCxn id="9" idx="3"/>
            <a:endCxn id="26" idx="2"/>
          </p:cNvCxnSpPr>
          <p:nvPr/>
        </p:nvCxnSpPr>
        <p:spPr>
          <a:xfrm flipV="1">
            <a:off x="4528604" y="3827975"/>
            <a:ext cx="1069790" cy="24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ortar rectángulo de esquina sencilla"/>
          <p:cNvSpPr/>
          <p:nvPr/>
        </p:nvSpPr>
        <p:spPr>
          <a:xfrm>
            <a:off x="4736976" y="3178884"/>
            <a:ext cx="504056" cy="576064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3" name="52 Conector recto"/>
          <p:cNvCxnSpPr/>
          <p:nvPr/>
        </p:nvCxnSpPr>
        <p:spPr>
          <a:xfrm>
            <a:off x="4808984" y="3322900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4808984" y="339490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4808984" y="346691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4808984" y="35389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4808984" y="361093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4520952" y="2901885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Contenido</a:t>
            </a:r>
            <a:endParaRPr lang="es-ES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5914027" y="4620063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CDN</a:t>
            </a:r>
            <a:endParaRPr lang="es-ES" b="1" dirty="0"/>
          </a:p>
        </p:txBody>
      </p:sp>
      <p:sp>
        <p:nvSpPr>
          <p:cNvPr id="102" name="1 Título"/>
          <p:cNvSpPr>
            <a:spLocks noGrp="1"/>
          </p:cNvSpPr>
          <p:nvPr>
            <p:ph type="title"/>
          </p:nvPr>
        </p:nvSpPr>
        <p:spPr>
          <a:xfrm>
            <a:off x="428497" y="1196690"/>
            <a:ext cx="8970997" cy="43204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Diagrama de subida de contenido </a:t>
            </a:r>
            <a:endParaRPr lang="es-ES" dirty="0"/>
          </a:p>
        </p:txBody>
      </p:sp>
      <p:sp>
        <p:nvSpPr>
          <p:cNvPr id="39" name="2 Marcador de texto"/>
          <p:cNvSpPr>
            <a:spLocks noGrp="1"/>
          </p:cNvSpPr>
          <p:nvPr>
            <p:ph type="body" idx="1"/>
          </p:nvPr>
        </p:nvSpPr>
        <p:spPr>
          <a:xfrm>
            <a:off x="428497" y="1628738"/>
            <a:ext cx="8970997" cy="432048"/>
          </a:xfrm>
        </p:spPr>
        <p:txBody>
          <a:bodyPr/>
          <a:lstStyle/>
          <a:p>
            <a:r>
              <a:rPr lang="es-ES" dirty="0"/>
              <a:t>Integración de Liferay con servicios </a:t>
            </a:r>
            <a:r>
              <a:rPr lang="es-ES" dirty="0" smtClean="0"/>
              <a:t>Cloud</a:t>
            </a:r>
            <a:endParaRPr lang="es-ES" dirty="0"/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87" y="3455740"/>
            <a:ext cx="981134" cy="828590"/>
          </a:xfrm>
          <a:prstGeom prst="rect">
            <a:avLst/>
          </a:prstGeom>
        </p:spPr>
      </p:pic>
      <p:sp>
        <p:nvSpPr>
          <p:cNvPr id="46" name="45 Elipse"/>
          <p:cNvSpPr/>
          <p:nvPr/>
        </p:nvSpPr>
        <p:spPr>
          <a:xfrm>
            <a:off x="7101714" y="2888523"/>
            <a:ext cx="642716" cy="651896"/>
          </a:xfrm>
          <a:prstGeom prst="ellips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pic>
        <p:nvPicPr>
          <p:cNvPr id="47" name="4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847" y="2988627"/>
            <a:ext cx="634450" cy="535808"/>
          </a:xfrm>
          <a:prstGeom prst="rect">
            <a:avLst/>
          </a:prstGeom>
        </p:spPr>
      </p:pic>
      <p:sp>
        <p:nvSpPr>
          <p:cNvPr id="48" name="47 Elipse"/>
          <p:cNvSpPr/>
          <p:nvPr/>
        </p:nvSpPr>
        <p:spPr>
          <a:xfrm>
            <a:off x="7185248" y="3785216"/>
            <a:ext cx="642716" cy="651896"/>
          </a:xfrm>
          <a:prstGeom prst="ellips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pic>
        <p:nvPicPr>
          <p:cNvPr id="49" name="4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81" y="3885320"/>
            <a:ext cx="634450" cy="535808"/>
          </a:xfrm>
          <a:prstGeom prst="rect">
            <a:avLst/>
          </a:prstGeom>
        </p:spPr>
      </p:pic>
      <p:sp>
        <p:nvSpPr>
          <p:cNvPr id="50" name="49 Elipse"/>
          <p:cNvSpPr/>
          <p:nvPr/>
        </p:nvSpPr>
        <p:spPr>
          <a:xfrm>
            <a:off x="6902572" y="4509120"/>
            <a:ext cx="642716" cy="651896"/>
          </a:xfrm>
          <a:prstGeom prst="ellips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pic>
        <p:nvPicPr>
          <p:cNvPr id="51" name="5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05" y="4609224"/>
            <a:ext cx="634450" cy="535808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443338"/>
            <a:ext cx="1037856" cy="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9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4" grpId="0" animBg="1"/>
      <p:bldP spid="26" grpId="0" animBg="1"/>
      <p:bldP spid="44" grpId="0" animBg="1"/>
      <p:bldP spid="52" grpId="0" animBg="1"/>
      <p:bldP spid="58" grpId="0"/>
      <p:bldP spid="100" grpId="0"/>
      <p:bldP spid="46" grpId="0" animBg="1"/>
      <p:bldP spid="48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272480" y="2060786"/>
            <a:ext cx="9505056" cy="5066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rgbClr val="505050"/>
                </a:solidFill>
                <a:cs typeface="Arial" pitchFamily="34" charset="0"/>
              </a:rPr>
              <a:t>Código para la generación de diversas miniaturas.</a:t>
            </a: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rgbClr val="505050"/>
                </a:solidFill>
                <a:cs typeface="Arial" pitchFamily="34" charset="0"/>
              </a:rPr>
              <a:t>Mantenimiento </a:t>
            </a:r>
            <a:r>
              <a:rPr lang="es-ES" sz="1600" dirty="0">
                <a:solidFill>
                  <a:srgbClr val="505050"/>
                </a:solidFill>
                <a:cs typeface="Arial" pitchFamily="34" charset="0"/>
              </a:rPr>
              <a:t>de la extensión del fichero y estructura de </a:t>
            </a:r>
            <a:r>
              <a:rPr lang="es-ES" sz="1600" dirty="0" smtClean="0">
                <a:solidFill>
                  <a:srgbClr val="505050"/>
                </a:solidFill>
                <a:cs typeface="Arial" pitchFamily="34" charset="0"/>
              </a:rPr>
              <a:t>directorios</a:t>
            </a: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505050"/>
                </a:solidFill>
                <a:cs typeface="Arial" pitchFamily="34" charset="0"/>
              </a:rPr>
              <a:t>Información de los </a:t>
            </a:r>
            <a:r>
              <a:rPr lang="es-ES" sz="1600" dirty="0" smtClean="0">
                <a:solidFill>
                  <a:srgbClr val="505050"/>
                </a:solidFill>
                <a:cs typeface="Arial" pitchFamily="34" charset="0"/>
              </a:rPr>
              <a:t>permisos</a:t>
            </a: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rgbClr val="505050"/>
              </a:solidFill>
              <a:cs typeface="Arial" pitchFamily="34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rgbClr val="505050"/>
              </a:solidFill>
              <a:cs typeface="Arial" pitchFamily="34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rgbClr val="505050"/>
              </a:solidFill>
              <a:cs typeface="Arial" pitchFamily="34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rgbClr val="505050"/>
              </a:solidFill>
              <a:cs typeface="Arial" pitchFamily="34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rgbClr val="505050"/>
              </a:solidFill>
              <a:cs typeface="Arial" pitchFamily="34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76"/>
          <a:stretch/>
        </p:blipFill>
        <p:spPr>
          <a:xfrm>
            <a:off x="5591529" y="2232187"/>
            <a:ext cx="4052787" cy="4005125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9AAE0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737373"/>
                </a:solidFill>
              </a:rPr>
              <a:pPr/>
              <a:t>14</a:t>
            </a:fld>
            <a:endParaRPr lang="ca-ES" noProof="0" dirty="0">
              <a:solidFill>
                <a:srgbClr val="737373"/>
              </a:solidFill>
            </a:endParaRPr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28497" y="1196690"/>
            <a:ext cx="8970997" cy="43204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Diagrama de subida de contenido </a:t>
            </a:r>
            <a:endParaRPr lang="es-ES" dirty="0"/>
          </a:p>
        </p:txBody>
      </p:sp>
      <p:sp>
        <p:nvSpPr>
          <p:cNvPr id="9" name="2 Marcador de texto"/>
          <p:cNvSpPr>
            <a:spLocks noGrp="1"/>
          </p:cNvSpPr>
          <p:nvPr>
            <p:ph type="body" idx="1"/>
          </p:nvPr>
        </p:nvSpPr>
        <p:spPr>
          <a:xfrm>
            <a:off x="428497" y="1628738"/>
            <a:ext cx="8970997" cy="432048"/>
          </a:xfrm>
        </p:spPr>
        <p:txBody>
          <a:bodyPr/>
          <a:lstStyle/>
          <a:p>
            <a:r>
              <a:rPr lang="es-ES" dirty="0"/>
              <a:t>Integración de Liferay con servicios </a:t>
            </a:r>
            <a:r>
              <a:rPr lang="es-ES" dirty="0" smtClean="0"/>
              <a:t>Cloud</a:t>
            </a:r>
            <a:endParaRPr lang="es-ES" dirty="0"/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82"/>
          <a:stretch/>
        </p:blipFill>
        <p:spPr>
          <a:xfrm>
            <a:off x="897893" y="3808207"/>
            <a:ext cx="8015547" cy="2461126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9AAE0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3088734"/>
            <a:ext cx="9227820" cy="434340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9AAE0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9" b="23981"/>
          <a:stretch/>
        </p:blipFill>
        <p:spPr>
          <a:xfrm>
            <a:off x="128464" y="3595082"/>
            <a:ext cx="9515852" cy="213125"/>
          </a:xfrm>
          <a:prstGeom prst="rect">
            <a:avLst/>
          </a:prstGeom>
        </p:spPr>
      </p:pic>
      <p:sp>
        <p:nvSpPr>
          <p:cNvPr id="4" name="3 Cerrar llave"/>
          <p:cNvSpPr/>
          <p:nvPr/>
        </p:nvSpPr>
        <p:spPr>
          <a:xfrm rot="5400000">
            <a:off x="1674095" y="2332402"/>
            <a:ext cx="360040" cy="3317449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4 Cerrar llave"/>
          <p:cNvSpPr/>
          <p:nvPr/>
        </p:nvSpPr>
        <p:spPr>
          <a:xfrm rot="5400000">
            <a:off x="3257696" y="4060020"/>
            <a:ext cx="937251" cy="437129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15 Cerrar llave"/>
          <p:cNvSpPr/>
          <p:nvPr/>
        </p:nvSpPr>
        <p:spPr>
          <a:xfrm rot="5400000">
            <a:off x="3329008" y="4421905"/>
            <a:ext cx="1440161" cy="218564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Cerrar llave"/>
          <p:cNvSpPr/>
          <p:nvPr/>
        </p:nvSpPr>
        <p:spPr>
          <a:xfrm rot="5400000">
            <a:off x="4663698" y="3305780"/>
            <a:ext cx="360040" cy="137069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7 Cerrar llave"/>
          <p:cNvSpPr/>
          <p:nvPr/>
        </p:nvSpPr>
        <p:spPr>
          <a:xfrm rot="5400000">
            <a:off x="5565068" y="3775103"/>
            <a:ext cx="360040" cy="432048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Cerrar llave"/>
          <p:cNvSpPr/>
          <p:nvPr/>
        </p:nvSpPr>
        <p:spPr>
          <a:xfrm rot="5400000">
            <a:off x="5386372" y="4387171"/>
            <a:ext cx="1440161" cy="2880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19 Cerrar llave"/>
          <p:cNvSpPr/>
          <p:nvPr/>
        </p:nvSpPr>
        <p:spPr>
          <a:xfrm rot="5400000">
            <a:off x="5921271" y="4138979"/>
            <a:ext cx="943778" cy="2880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Cerrar llave"/>
          <p:cNvSpPr/>
          <p:nvPr/>
        </p:nvSpPr>
        <p:spPr>
          <a:xfrm rot="5400000">
            <a:off x="6647375" y="3705281"/>
            <a:ext cx="360040" cy="57169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21 Cerrar llave"/>
          <p:cNvSpPr/>
          <p:nvPr/>
        </p:nvSpPr>
        <p:spPr>
          <a:xfrm rot="5400000">
            <a:off x="6431351" y="4497368"/>
            <a:ext cx="1800200" cy="427675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22 Cerrar llave"/>
          <p:cNvSpPr/>
          <p:nvPr/>
        </p:nvSpPr>
        <p:spPr>
          <a:xfrm rot="5400000">
            <a:off x="7797316" y="3559078"/>
            <a:ext cx="360040" cy="864096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23 Cerrar llave"/>
          <p:cNvSpPr/>
          <p:nvPr/>
        </p:nvSpPr>
        <p:spPr>
          <a:xfrm rot="5400000">
            <a:off x="8577148" y="3662509"/>
            <a:ext cx="744591" cy="108012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149488" y="4110171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505050"/>
                </a:solidFill>
                <a:cs typeface="Arial" pitchFamily="34" charset="0"/>
              </a:rPr>
              <a:t>Dominio de la CDN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569190" y="471759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505050"/>
                </a:solidFill>
                <a:cs typeface="Arial" pitchFamily="34" charset="0"/>
              </a:rPr>
              <a:t>Identificador de </a:t>
            </a:r>
          </a:p>
          <a:p>
            <a:pPr algn="ctr"/>
            <a:r>
              <a:rPr lang="es-ES" sz="1200" b="1" dirty="0" smtClean="0">
                <a:solidFill>
                  <a:srgbClr val="505050"/>
                </a:solidFill>
                <a:cs typeface="Arial" pitchFamily="34" charset="0"/>
              </a:rPr>
              <a:t>la compañía</a:t>
            </a:r>
            <a:endParaRPr lang="es-ES" sz="1200" b="1" dirty="0">
              <a:solidFill>
                <a:srgbClr val="505050"/>
              </a:solidFill>
              <a:cs typeface="Arial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512840" y="522164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b="1" dirty="0">
                <a:solidFill>
                  <a:srgbClr val="505050"/>
                </a:solidFill>
                <a:cs typeface="Arial" pitchFamily="34" charset="0"/>
              </a:rPr>
              <a:t>R</a:t>
            </a:r>
            <a:r>
              <a:rPr lang="es-ES" sz="1200" b="1" dirty="0" smtClean="0">
                <a:solidFill>
                  <a:srgbClr val="505050"/>
                </a:solidFill>
                <a:cs typeface="Arial" pitchFamily="34" charset="0"/>
              </a:rPr>
              <a:t>epositorio</a:t>
            </a:r>
            <a:endParaRPr lang="es-ES" sz="1200" b="1" dirty="0">
              <a:solidFill>
                <a:srgbClr val="505050"/>
              </a:solidFill>
              <a:cs typeface="Arial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158371" y="4171147"/>
            <a:ext cx="144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505050"/>
                </a:solidFill>
                <a:cs typeface="Arial" pitchFamily="34" charset="0"/>
              </a:rPr>
              <a:t>Carpeta contenedora</a:t>
            </a:r>
          </a:p>
          <a:p>
            <a:pPr algn="ctr"/>
            <a:r>
              <a:rPr lang="es-ES" sz="1200" b="1" dirty="0">
                <a:solidFill>
                  <a:srgbClr val="505050"/>
                </a:solidFill>
                <a:cs typeface="Arial" pitchFamily="34" charset="0"/>
              </a:rPr>
              <a:t>d</a:t>
            </a:r>
            <a:r>
              <a:rPr lang="es-ES" sz="1200" b="1" dirty="0" smtClean="0">
                <a:solidFill>
                  <a:srgbClr val="505050"/>
                </a:solidFill>
                <a:cs typeface="Arial" pitchFamily="34" charset="0"/>
              </a:rPr>
              <a:t>e miniaturas</a:t>
            </a:r>
            <a:endParaRPr lang="es-ES" sz="1200" b="1" dirty="0">
              <a:solidFill>
                <a:srgbClr val="505050"/>
              </a:solidFill>
              <a:cs typeface="Arial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022467" y="4141035"/>
            <a:ext cx="144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rgbClr val="505050"/>
                </a:solidFill>
                <a:cs typeface="Arial" pitchFamily="34" charset="0"/>
              </a:rPr>
              <a:t>g</a:t>
            </a:r>
            <a:r>
              <a:rPr lang="es-ES" sz="1200" b="1" dirty="0" smtClean="0">
                <a:solidFill>
                  <a:srgbClr val="505050"/>
                </a:solidFill>
                <a:cs typeface="Arial" pitchFamily="34" charset="0"/>
              </a:rPr>
              <a:t>roupId</a:t>
            </a:r>
            <a:endParaRPr lang="es-ES" sz="1200" b="1" dirty="0">
              <a:solidFill>
                <a:srgbClr val="505050"/>
              </a:solidFill>
              <a:cs typeface="Arial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382507" y="5262299"/>
            <a:ext cx="1442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505050"/>
                </a:solidFill>
                <a:cs typeface="Arial" pitchFamily="34" charset="0"/>
              </a:rPr>
              <a:t>Módulo 254 del identificador de la versión del documento</a:t>
            </a:r>
            <a:endParaRPr lang="es-ES" sz="1200" b="1" dirty="0">
              <a:solidFill>
                <a:srgbClr val="505050"/>
              </a:solidFill>
              <a:cs typeface="Arial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033120" y="4717593"/>
            <a:ext cx="100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505050"/>
                </a:solidFill>
                <a:cs typeface="Arial" pitchFamily="34" charset="0"/>
              </a:rPr>
              <a:t>Id versión del doc</a:t>
            </a:r>
            <a:endParaRPr lang="es-ES" sz="1200" b="1" dirty="0">
              <a:solidFill>
                <a:srgbClr val="505050"/>
              </a:solidFill>
              <a:cs typeface="Arial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390973" y="4141529"/>
            <a:ext cx="101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505050"/>
                </a:solidFill>
                <a:cs typeface="Arial" pitchFamily="34" charset="0"/>
              </a:rPr>
              <a:t>Identificador del archivo</a:t>
            </a:r>
            <a:endParaRPr lang="es-ES" sz="1200" b="1" dirty="0">
              <a:solidFill>
                <a:srgbClr val="505050"/>
              </a:solidFill>
              <a:cs typeface="Arial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6681192" y="5653697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505050"/>
                </a:solidFill>
                <a:cs typeface="Arial" pitchFamily="34" charset="0"/>
              </a:rPr>
              <a:t>Composición de la versión del recurso y la miniatura solicitada</a:t>
            </a:r>
            <a:endParaRPr lang="es-ES" sz="1200" b="1" dirty="0">
              <a:solidFill>
                <a:srgbClr val="505050"/>
              </a:solidFill>
              <a:cs typeface="Arial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7329264" y="4132237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505050"/>
                </a:solidFill>
                <a:cs typeface="Arial" pitchFamily="34" charset="0"/>
              </a:rPr>
              <a:t>Identificador del archivo con la extensión original</a:t>
            </a:r>
            <a:endParaRPr lang="es-ES" sz="1200" b="1" dirty="0">
              <a:solidFill>
                <a:srgbClr val="505050"/>
              </a:solidFill>
              <a:cs typeface="Arial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8337376" y="4603194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505050"/>
                </a:solidFill>
                <a:cs typeface="Arial" pitchFamily="34" charset="0"/>
              </a:rPr>
              <a:t>Marca de tiempo para reforzar la renovación de los recursos cacheados</a:t>
            </a:r>
            <a:endParaRPr lang="es-ES" sz="1200" b="1" dirty="0">
              <a:solidFill>
                <a:srgbClr val="505050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" y="2609065"/>
            <a:ext cx="4861867" cy="1323991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9AAE0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53" y="4293096"/>
            <a:ext cx="4488471" cy="1375499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9AAE0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92831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6" grpId="0"/>
      <p:bldP spid="6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de bajada de contenido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737373"/>
                </a:solidFill>
              </a:rPr>
              <a:pPr/>
              <a:t>15</a:t>
            </a:fld>
            <a:endParaRPr lang="ca-ES" noProof="0" dirty="0">
              <a:solidFill>
                <a:srgbClr val="737373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7401272" y="2924944"/>
            <a:ext cx="1080120" cy="1008112"/>
          </a:xfrm>
          <a:prstGeom prst="ellips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481676" y="32129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5097016" y="5445224"/>
            <a:ext cx="1152128" cy="79208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9 Conector recto de flecha"/>
          <p:cNvCxnSpPr>
            <a:endCxn id="8" idx="0"/>
          </p:cNvCxnSpPr>
          <p:nvPr/>
        </p:nvCxnSpPr>
        <p:spPr>
          <a:xfrm flipH="1">
            <a:off x="5673080" y="3654011"/>
            <a:ext cx="1808596" cy="1791213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8" idx="3"/>
            <a:endCxn id="6" idx="4"/>
          </p:cNvCxnSpPr>
          <p:nvPr/>
        </p:nvCxnSpPr>
        <p:spPr>
          <a:xfrm flipV="1">
            <a:off x="6249144" y="3933056"/>
            <a:ext cx="1692188" cy="1908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5696755" y="424257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Petición</a:t>
            </a:r>
            <a:endParaRPr lang="es-ES" sz="16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185248" y="465313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HTML con URL de contenido directa a la CDN</a:t>
            </a:r>
            <a:endParaRPr lang="es-ES" sz="1600" dirty="0"/>
          </a:p>
        </p:txBody>
      </p:sp>
      <p:cxnSp>
        <p:nvCxnSpPr>
          <p:cNvPr id="37" name="36 Conector recto de flecha"/>
          <p:cNvCxnSpPr/>
          <p:nvPr/>
        </p:nvCxnSpPr>
        <p:spPr>
          <a:xfrm flipH="1">
            <a:off x="4520952" y="3654011"/>
            <a:ext cx="2960724" cy="553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4520952" y="3273200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Petición de contenido</a:t>
            </a:r>
            <a:endParaRPr lang="es-ES" sz="1600" dirty="0"/>
          </a:p>
        </p:txBody>
      </p:sp>
      <p:cxnSp>
        <p:nvCxnSpPr>
          <p:cNvPr id="43" name="42 Conector recto de flecha"/>
          <p:cNvCxnSpPr>
            <a:endCxn id="6" idx="1"/>
          </p:cNvCxnSpPr>
          <p:nvPr/>
        </p:nvCxnSpPr>
        <p:spPr>
          <a:xfrm>
            <a:off x="4376936" y="2924944"/>
            <a:ext cx="3182516" cy="14763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4821886" y="2494801"/>
            <a:ext cx="229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Descarga de contenido</a:t>
            </a:r>
            <a:endParaRPr lang="es-ES" sz="1600" dirty="0"/>
          </a:p>
        </p:txBody>
      </p:sp>
      <p:sp>
        <p:nvSpPr>
          <p:cNvPr id="29" name="2 Marcador de texto"/>
          <p:cNvSpPr>
            <a:spLocks noGrp="1"/>
          </p:cNvSpPr>
          <p:nvPr>
            <p:ph type="body" idx="1"/>
          </p:nvPr>
        </p:nvSpPr>
        <p:spPr>
          <a:xfrm>
            <a:off x="428497" y="1628738"/>
            <a:ext cx="8970997" cy="432048"/>
          </a:xfrm>
        </p:spPr>
        <p:txBody>
          <a:bodyPr/>
          <a:lstStyle/>
          <a:p>
            <a:r>
              <a:rPr lang="es-ES" dirty="0"/>
              <a:t>Integración de Liferay con servicios </a:t>
            </a:r>
            <a:r>
              <a:rPr lang="es-ES" dirty="0" smtClean="0"/>
              <a:t>Cloud</a:t>
            </a:r>
            <a:endParaRPr lang="es-ES" dirty="0"/>
          </a:p>
        </p:txBody>
      </p:sp>
      <p:sp>
        <p:nvSpPr>
          <p:cNvPr id="30" name="29 Elipse"/>
          <p:cNvSpPr/>
          <p:nvPr/>
        </p:nvSpPr>
        <p:spPr>
          <a:xfrm>
            <a:off x="1499294" y="3107895"/>
            <a:ext cx="1080120" cy="1008112"/>
          </a:xfrm>
          <a:prstGeom prst="ellips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cxnSp>
        <p:nvCxnSpPr>
          <p:cNvPr id="32" name="31 Conector recto de flecha"/>
          <p:cNvCxnSpPr>
            <a:stCxn id="30" idx="6"/>
          </p:cNvCxnSpPr>
          <p:nvPr/>
        </p:nvCxnSpPr>
        <p:spPr>
          <a:xfrm>
            <a:off x="2579414" y="3611951"/>
            <a:ext cx="300387" cy="7324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30" idx="6"/>
          </p:cNvCxnSpPr>
          <p:nvPr/>
        </p:nvCxnSpPr>
        <p:spPr>
          <a:xfrm>
            <a:off x="2579414" y="3611951"/>
            <a:ext cx="504056" cy="21602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30" idx="6"/>
          </p:cNvCxnSpPr>
          <p:nvPr/>
        </p:nvCxnSpPr>
        <p:spPr>
          <a:xfrm flipV="1">
            <a:off x="2579414" y="3035887"/>
            <a:ext cx="360040" cy="57606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Nube"/>
          <p:cNvSpPr/>
          <p:nvPr/>
        </p:nvSpPr>
        <p:spPr>
          <a:xfrm rot="20605858">
            <a:off x="1049244" y="2364874"/>
            <a:ext cx="3564396" cy="2899051"/>
          </a:xfrm>
          <a:prstGeom prst="cloud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9" name="3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87" y="3239716"/>
            <a:ext cx="981134" cy="828590"/>
          </a:xfrm>
          <a:prstGeom prst="rect">
            <a:avLst/>
          </a:prstGeom>
        </p:spPr>
      </p:pic>
      <p:sp>
        <p:nvSpPr>
          <p:cNvPr id="41" name="40 Elipse"/>
          <p:cNvSpPr/>
          <p:nvPr/>
        </p:nvSpPr>
        <p:spPr>
          <a:xfrm>
            <a:off x="3002614" y="2672499"/>
            <a:ext cx="642716" cy="651896"/>
          </a:xfrm>
          <a:prstGeom prst="ellips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pic>
        <p:nvPicPr>
          <p:cNvPr id="42" name="4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47" y="2772603"/>
            <a:ext cx="634450" cy="535808"/>
          </a:xfrm>
          <a:prstGeom prst="rect">
            <a:avLst/>
          </a:prstGeom>
        </p:spPr>
      </p:pic>
      <p:sp>
        <p:nvSpPr>
          <p:cNvPr id="44" name="43 Elipse"/>
          <p:cNvSpPr/>
          <p:nvPr/>
        </p:nvSpPr>
        <p:spPr>
          <a:xfrm>
            <a:off x="3086148" y="3569192"/>
            <a:ext cx="642716" cy="651896"/>
          </a:xfrm>
          <a:prstGeom prst="ellips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281" y="3669296"/>
            <a:ext cx="634450" cy="535808"/>
          </a:xfrm>
          <a:prstGeom prst="rect">
            <a:avLst/>
          </a:prstGeom>
        </p:spPr>
      </p:pic>
      <p:sp>
        <p:nvSpPr>
          <p:cNvPr id="47" name="46 Elipse"/>
          <p:cNvSpPr/>
          <p:nvPr/>
        </p:nvSpPr>
        <p:spPr>
          <a:xfrm>
            <a:off x="2803472" y="4293096"/>
            <a:ext cx="642716" cy="651896"/>
          </a:xfrm>
          <a:prstGeom prst="ellips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05" y="4393200"/>
            <a:ext cx="634450" cy="535808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5459562"/>
            <a:ext cx="1037856" cy="705742"/>
          </a:xfrm>
          <a:prstGeom prst="rect">
            <a:avLst/>
          </a:prstGeom>
        </p:spPr>
      </p:pic>
      <p:sp>
        <p:nvSpPr>
          <p:cNvPr id="50" name="49 CuadroTexto"/>
          <p:cNvSpPr txBox="1"/>
          <p:nvPr/>
        </p:nvSpPr>
        <p:spPr>
          <a:xfrm>
            <a:off x="1640632" y="4437112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CDN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4609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0" grpId="0"/>
      <p:bldP spid="46" grpId="0"/>
      <p:bldP spid="30" grpId="0" animBg="1"/>
      <p:bldP spid="38" grpId="0" animBg="1"/>
      <p:bldP spid="41" grpId="0" animBg="1"/>
      <p:bldP spid="44" grpId="0" animBg="1"/>
      <p:bldP spid="47" grpId="0" animBg="1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de subida de contenido </a:t>
            </a:r>
            <a:endParaRPr lang="es-ES" dirty="0"/>
          </a:p>
        </p:txBody>
      </p:sp>
      <p:sp>
        <p:nvSpPr>
          <p:cNvPr id="7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Integración de Liferay con servicios </a:t>
            </a:r>
            <a:r>
              <a:rPr lang="es-ES" dirty="0" smtClean="0"/>
              <a:t>Cloud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Generación de las URLs directas</a:t>
            </a:r>
          </a:p>
          <a:p>
            <a:endParaRPr lang="es-ES" sz="1600" dirty="0" smtClean="0"/>
          </a:p>
          <a:p>
            <a:r>
              <a:rPr lang="es-ES" sz="1600" dirty="0" smtClean="0"/>
              <a:t>Para </a:t>
            </a:r>
            <a:r>
              <a:rPr lang="es-ES" sz="1600" dirty="0"/>
              <a:t>simplificar la adaptación del código de Liferay, se </a:t>
            </a:r>
            <a:r>
              <a:rPr lang="es-ES" sz="1600" dirty="0" smtClean="0"/>
              <a:t>deberían crear </a:t>
            </a:r>
            <a:r>
              <a:rPr lang="es-ES" sz="1600" dirty="0"/>
              <a:t>funcionalidades a medida que reciben como entrada las </a:t>
            </a:r>
            <a:r>
              <a:rPr lang="es-ES" sz="1600" dirty="0" smtClean="0"/>
              <a:t>URLs </a:t>
            </a:r>
            <a:r>
              <a:rPr lang="es-ES" sz="1600" dirty="0"/>
              <a:t>estándar de Liferay junto con algunos parámetros personalizados</a:t>
            </a:r>
            <a:r>
              <a:rPr lang="es-ES" sz="1600" dirty="0" smtClean="0"/>
              <a:t>.</a:t>
            </a:r>
            <a:endParaRPr lang="es-ES" sz="1600" dirty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/>
              <a:t>La </a:t>
            </a:r>
            <a:r>
              <a:rPr lang="es-ES" sz="1600" dirty="0" smtClean="0"/>
              <a:t>URL original </a:t>
            </a:r>
            <a:r>
              <a:rPr lang="es-ES" sz="1600" dirty="0"/>
              <a:t>se </a:t>
            </a:r>
            <a:r>
              <a:rPr lang="es-ES" sz="1600" dirty="0" smtClean="0"/>
              <a:t>parsearía para extraer </a:t>
            </a:r>
            <a:r>
              <a:rPr lang="es-ES" sz="1600" dirty="0"/>
              <a:t>la información del recurso </a:t>
            </a:r>
            <a:r>
              <a:rPr lang="es-ES" sz="1600"/>
              <a:t>referenciado </a:t>
            </a:r>
            <a:r>
              <a:rPr lang="es-ES" sz="1600" smtClean="0"/>
              <a:t>y substituirla </a:t>
            </a:r>
            <a:r>
              <a:rPr lang="es-ES" sz="1600" dirty="0"/>
              <a:t>por el formato </a:t>
            </a:r>
            <a:r>
              <a:rPr lang="es-ES" sz="1600" dirty="0" smtClean="0"/>
              <a:t>anterior apuntando </a:t>
            </a:r>
            <a:r>
              <a:rPr lang="es-ES" sz="1600" dirty="0"/>
              <a:t>a los recursos de Amazon </a:t>
            </a:r>
            <a:r>
              <a:rPr lang="es-ES" sz="1600" dirty="0" smtClean="0"/>
              <a:t>S3.</a:t>
            </a:r>
            <a:endParaRPr lang="es-ES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737373"/>
                </a:solidFill>
              </a:rPr>
              <a:pPr/>
              <a:t>16</a:t>
            </a:fld>
            <a:endParaRPr lang="ca-ES" noProof="0" dirty="0">
              <a:solidFill>
                <a:srgbClr val="73737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3717032"/>
            <a:ext cx="6552728" cy="756084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9AAE0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6172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180736" y="5559056"/>
            <a:ext cx="65166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5988"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969696"/>
                </a:solidFill>
                <a:cs typeface="Arial" pitchFamily="34" charset="0"/>
              </a:rPr>
              <a:t>everis.com</a:t>
            </a:r>
            <a:endParaRPr lang="en" sz="1600" b="1" dirty="0">
              <a:solidFill>
                <a:srgbClr val="969696"/>
              </a:solidFill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2" b="35131"/>
          <a:stretch/>
        </p:blipFill>
        <p:spPr>
          <a:xfrm>
            <a:off x="3002783" y="5803271"/>
            <a:ext cx="6084676" cy="434040"/>
          </a:xfrm>
          <a:prstGeom prst="rect">
            <a:avLst/>
          </a:prstGeo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016896" y="2204864"/>
            <a:ext cx="5616624" cy="562074"/>
          </a:xfrm>
        </p:spPr>
        <p:txBody>
          <a:bodyPr>
            <a:noAutofit/>
          </a:bodyPr>
          <a:lstStyle/>
          <a:p>
            <a:r>
              <a:rPr lang="ca-ES" sz="4400" dirty="0" smtClean="0"/>
              <a:t>PREGUNTAS</a:t>
            </a:r>
            <a:endParaRPr lang="ca-ES" sz="44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5157192"/>
            <a:ext cx="1104900" cy="15240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368824" y="3212976"/>
            <a:ext cx="6321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505050"/>
                </a:solidFill>
                <a:cs typeface="Arial" pitchFamily="34" charset="0"/>
              </a:rPr>
              <a:t>Cache pública de portlets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505050"/>
                </a:solidFill>
                <a:cs typeface="Arial" pitchFamily="34" charset="0"/>
              </a:rPr>
              <a:t>Adaptación de infraestructuras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505050"/>
                </a:solidFill>
                <a:cs typeface="Arial" pitchFamily="34" charset="0"/>
              </a:rPr>
              <a:t>Integración de la gestión multimedia con Amazon </a:t>
            </a:r>
            <a:r>
              <a:rPr lang="es-ES" b="1" dirty="0" smtClean="0">
                <a:solidFill>
                  <a:srgbClr val="505050"/>
                </a:solidFill>
                <a:cs typeface="Arial" pitchFamily="34" charset="0"/>
              </a:rPr>
              <a:t>S3</a:t>
            </a:r>
            <a:endParaRPr lang="es-ES" b="1" dirty="0">
              <a:solidFill>
                <a:srgbClr val="505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1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180736" y="5559056"/>
            <a:ext cx="65166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5988"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969696"/>
                </a:solidFill>
                <a:cs typeface="Arial" pitchFamily="34" charset="0"/>
              </a:rPr>
              <a:t>everis.com</a:t>
            </a:r>
            <a:endParaRPr lang="en" sz="1600" b="1" dirty="0">
              <a:solidFill>
                <a:srgbClr val="969696"/>
              </a:solidFill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2" b="35131"/>
          <a:stretch/>
        </p:blipFill>
        <p:spPr>
          <a:xfrm>
            <a:off x="3002783" y="5803271"/>
            <a:ext cx="6084676" cy="434040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5157192"/>
            <a:ext cx="1104900" cy="1524000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4016896" y="2204864"/>
            <a:ext cx="5616624" cy="5620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 baseline="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sz="4400" dirty="0" smtClean="0"/>
              <a:t>Gracias!</a:t>
            </a:r>
            <a:endParaRPr lang="es-ES" sz="4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160912" y="3286725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Alejandro Pérez Ujaque</a:t>
            </a:r>
          </a:p>
          <a:p>
            <a:r>
              <a:rPr lang="es-ES" dirty="0" smtClean="0"/>
              <a:t>Arquitecto Liferay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2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000000">
                    <a:tint val="75000"/>
                  </a:srgbClr>
                </a:solidFill>
              </a:rPr>
              <a:pPr/>
              <a:t>2</a:t>
            </a:fld>
            <a:endParaRPr lang="ca-ES" noProof="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</a:p>
          <a:p>
            <a:r>
              <a:rPr lang="es-ES" dirty="0" smtClean="0"/>
              <a:t>Soluciones</a:t>
            </a:r>
          </a:p>
          <a:p>
            <a:r>
              <a:rPr lang="es-ES" dirty="0" smtClean="0"/>
              <a:t>Extensiones de Liferay</a:t>
            </a:r>
          </a:p>
          <a:p>
            <a:pPr lvl="1"/>
            <a:r>
              <a:rPr lang="es-ES" dirty="0" smtClean="0"/>
              <a:t>Reducir la lógica de rendering</a:t>
            </a:r>
          </a:p>
          <a:p>
            <a:pPr lvl="1"/>
            <a:r>
              <a:rPr lang="es-ES" dirty="0" smtClean="0"/>
              <a:t>Dimensionamiento elástico</a:t>
            </a:r>
            <a:endParaRPr lang="es-ES" dirty="0"/>
          </a:p>
          <a:p>
            <a:pPr lvl="1"/>
            <a:r>
              <a:rPr lang="es-ES" dirty="0" smtClean="0"/>
              <a:t>Delegación de carga de recursos</a:t>
            </a:r>
            <a:endParaRPr lang="es-ES" dirty="0"/>
          </a:p>
          <a:p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30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Contexto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737373"/>
                </a:solidFill>
              </a:rPr>
              <a:pPr/>
              <a:t>3</a:t>
            </a:fld>
            <a:endParaRPr lang="ca-ES" noProof="0" dirty="0">
              <a:solidFill>
                <a:srgbClr val="737373"/>
              </a:solidFill>
            </a:endParaRP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1023">
            <a:off x="438366" y="1556358"/>
            <a:ext cx="3524203" cy="329513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 rot="20755108">
            <a:off x="1411339" y="3063577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Generación de contenidos </a:t>
            </a:r>
            <a:r>
              <a:rPr lang="es-ES" dirty="0" smtClean="0"/>
              <a:t>multiidioma en </a:t>
            </a:r>
            <a:r>
              <a:rPr lang="es-ES" dirty="0"/>
              <a:t>vivo</a:t>
            </a: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48977" flipH="1">
            <a:off x="5858614" y="1756825"/>
            <a:ext cx="3524203" cy="329513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 rot="1117154">
            <a:off x="6625294" y="3245693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Mucho contenido de alta calidad</a:t>
            </a:r>
            <a:endParaRPr lang="es-ES" dirty="0"/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48977" flipH="1">
            <a:off x="5930622" y="3534237"/>
            <a:ext cx="3524203" cy="3295130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 rot="1003583">
            <a:off x="6791954" y="5011471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Carga simultanea de contenidos HD</a:t>
            </a:r>
            <a:endParaRPr lang="es-ES" dirty="0"/>
          </a:p>
        </p:txBody>
      </p:sp>
      <p:pic>
        <p:nvPicPr>
          <p:cNvPr id="30" name="2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1023">
            <a:off x="746046" y="3534237"/>
            <a:ext cx="3524203" cy="3295130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 rot="20755108">
            <a:off x="1710844" y="4994949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Exposición servicios web para uso móvil</a:t>
            </a:r>
            <a:endParaRPr lang="es-ES" dirty="0"/>
          </a:p>
        </p:txBody>
      </p:sp>
      <p:pic>
        <p:nvPicPr>
          <p:cNvPr id="31" name="30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2909">
            <a:off x="3276383" y="3526106"/>
            <a:ext cx="3524203" cy="3295130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124908" y="508518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Exposición galería contenidos</a:t>
            </a:r>
            <a:endParaRPr lang="es-ES" dirty="0"/>
          </a:p>
        </p:txBody>
      </p:sp>
      <p:pic>
        <p:nvPicPr>
          <p:cNvPr id="32" name="3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2909">
            <a:off x="3177421" y="1620940"/>
            <a:ext cx="3524203" cy="3295130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4001327" y="3183359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Sistemas de información min a min</a:t>
            </a:r>
            <a:endParaRPr lang="es-ES" dirty="0"/>
          </a:p>
        </p:txBody>
      </p:sp>
      <p:pic>
        <p:nvPicPr>
          <p:cNvPr id="33" name="3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2909">
            <a:off x="3249429" y="2734018"/>
            <a:ext cx="3524204" cy="3295130"/>
          </a:xfrm>
          <a:prstGeom prst="rect">
            <a:avLst/>
          </a:prstGeom>
        </p:spPr>
      </p:pic>
      <p:sp>
        <p:nvSpPr>
          <p:cNvPr id="20" name="19 CuadroTexto"/>
          <p:cNvSpPr txBox="1"/>
          <p:nvPr/>
        </p:nvSpPr>
        <p:spPr>
          <a:xfrm>
            <a:off x="4052900" y="440197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4 millones de visitas en 2h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ctr"/>
            <a:r>
              <a:rPr lang="es-ES" sz="1600" dirty="0" smtClean="0"/>
              <a:t>En un portal público de alta exigencia se plantean ciertas complicaciones añadidas</a:t>
            </a:r>
            <a:endParaRPr lang="es-ES" sz="1600" dirty="0"/>
          </a:p>
          <a:p>
            <a:pPr algn="ctr"/>
            <a:endParaRPr lang="es-ES" dirty="0"/>
          </a:p>
        </p:txBody>
      </p:sp>
      <p:pic>
        <p:nvPicPr>
          <p:cNvPr id="35" name="Picture 6" descr="https://imgflip.com/s/meme/Jackie-Chan-WTF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0" y="-231742"/>
            <a:ext cx="11104452" cy="708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3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5" grpId="0"/>
      <p:bldP spid="22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 redondeado"/>
          <p:cNvSpPr/>
          <p:nvPr/>
        </p:nvSpPr>
        <p:spPr>
          <a:xfrm>
            <a:off x="776536" y="1988840"/>
            <a:ext cx="8280920" cy="4511547"/>
          </a:xfrm>
          <a:prstGeom prst="roundRect">
            <a:avLst>
              <a:gd name="adj" fmla="val 5570"/>
            </a:avLst>
          </a:prstGeom>
          <a:solidFill>
            <a:srgbClr val="9AAE04">
              <a:alpha val="75000"/>
            </a:srgbClr>
          </a:solidFill>
          <a:ln w="25400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13 Conector recto"/>
          <p:cNvCxnSpPr/>
          <p:nvPr/>
        </p:nvCxnSpPr>
        <p:spPr>
          <a:xfrm>
            <a:off x="776536" y="2492896"/>
            <a:ext cx="8280920" cy="0"/>
          </a:xfrm>
          <a:prstGeom prst="line">
            <a:avLst/>
          </a:prstGeom>
          <a:ln w="25400" cmpd="sng">
            <a:solidFill>
              <a:srgbClr val="49494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696616" y="2060848"/>
            <a:ext cx="248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Soluciones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737373"/>
                </a:solidFill>
              </a:rPr>
              <a:pPr/>
              <a:t>4</a:t>
            </a:fld>
            <a:endParaRPr lang="ca-ES" noProof="0" dirty="0">
              <a:solidFill>
                <a:srgbClr val="737373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451884" y="28529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Reducir la lógica de rendering</a:t>
            </a: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451884" y="5301208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Delegar la carga de recursos a sistemas externos</a:t>
            </a: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40832" y="415082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Dimensionamiento</a:t>
            </a:r>
          </a:p>
          <a:p>
            <a:pPr algn="ctr"/>
            <a:r>
              <a:rPr lang="es-ES" dirty="0" smtClean="0">
                <a:sym typeface="Wingdings" panose="05000000000000000000" pitchFamily="2" charset="2"/>
              </a:rPr>
              <a:t>elástico</a:t>
            </a: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498785" y="3933056"/>
            <a:ext cx="8918711" cy="1152128"/>
          </a:xfrm>
          <a:prstGeom prst="roundRect">
            <a:avLst>
              <a:gd name="adj" fmla="val 290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27865" y="3933537"/>
            <a:ext cx="8889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05050"/>
                </a:solidFill>
                <a:cs typeface="Arial" pitchFamily="34" charset="0"/>
              </a:rPr>
              <a:t>Adaptación de infraestructuras</a:t>
            </a:r>
            <a:endParaRPr lang="es-ES" b="1" dirty="0">
              <a:solidFill>
                <a:srgbClr val="505050"/>
              </a:solidFill>
              <a:cs typeface="Arial" pitchFamily="34" charset="0"/>
            </a:endParaRPr>
          </a:p>
          <a:p>
            <a:endParaRPr lang="es-ES" sz="1400" dirty="0">
              <a:solidFill>
                <a:srgbClr val="505050"/>
              </a:solidFill>
              <a:cs typeface="Arial" pitchFamily="34" charset="0"/>
            </a:endParaRPr>
          </a:p>
          <a:p>
            <a:r>
              <a:rPr lang="es-ES" sz="1600" dirty="0">
                <a:solidFill>
                  <a:srgbClr val="505050"/>
                </a:solidFill>
                <a:cs typeface="Arial" pitchFamily="34" charset="0"/>
              </a:rPr>
              <a:t>Provisión automática de infraestructuras dependiendo de la demanda </a:t>
            </a:r>
            <a:r>
              <a:rPr lang="es-ES" sz="1600" dirty="0" smtClean="0">
                <a:solidFill>
                  <a:srgbClr val="505050"/>
                </a:solidFill>
                <a:cs typeface="Arial" pitchFamily="34" charset="0"/>
              </a:rPr>
              <a:t>requerida y su detección por los portales Liferay </a:t>
            </a: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507677" y="2562695"/>
            <a:ext cx="8929918" cy="1224136"/>
          </a:xfrm>
          <a:prstGeom prst="roundRect">
            <a:avLst>
              <a:gd name="adj" fmla="val 290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98785" y="2578839"/>
            <a:ext cx="89187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505050"/>
                </a:solidFill>
                <a:cs typeface="Arial" pitchFamily="34" charset="0"/>
              </a:rPr>
              <a:t>Cache pública de </a:t>
            </a:r>
            <a:r>
              <a:rPr lang="es-ES" b="1" dirty="0" smtClean="0">
                <a:solidFill>
                  <a:srgbClr val="505050"/>
                </a:solidFill>
                <a:cs typeface="Arial" pitchFamily="34" charset="0"/>
              </a:rPr>
              <a:t>portlets</a:t>
            </a:r>
          </a:p>
          <a:p>
            <a:endParaRPr lang="es-ES" sz="1400" dirty="0" smtClean="0">
              <a:solidFill>
                <a:srgbClr val="505050"/>
              </a:solidFill>
              <a:cs typeface="Arial" pitchFamily="34" charset="0"/>
            </a:endParaRPr>
          </a:p>
          <a:p>
            <a:r>
              <a:rPr lang="es-ES" sz="1600" dirty="0" smtClean="0">
                <a:solidFill>
                  <a:srgbClr val="505050"/>
                </a:solidFill>
                <a:cs typeface="Arial" pitchFamily="34" charset="0"/>
              </a:rPr>
              <a:t>Modificación de Liferay que permite registrar la respuesta de los portlets y retornarla en cada petición durante un periodo de tiempo sin necesidad de ejecutar su lógica asociada.</a:t>
            </a: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498785" y="5204243"/>
            <a:ext cx="8918711" cy="1152128"/>
          </a:xfrm>
          <a:prstGeom prst="roundRect">
            <a:avLst>
              <a:gd name="adj" fmla="val 290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09862" y="5204724"/>
            <a:ext cx="8889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505050"/>
                </a:solidFill>
                <a:cs typeface="Arial" pitchFamily="34" charset="0"/>
              </a:rPr>
              <a:t>Integración de la gestión multimedia con Amazon S3</a:t>
            </a:r>
          </a:p>
          <a:p>
            <a:endParaRPr lang="es-ES" sz="1400" dirty="0">
              <a:solidFill>
                <a:srgbClr val="505050"/>
              </a:solidFill>
              <a:cs typeface="Arial" pitchFamily="34" charset="0"/>
            </a:endParaRPr>
          </a:p>
          <a:p>
            <a:r>
              <a:rPr lang="es-ES" sz="1600" dirty="0" smtClean="0">
                <a:solidFill>
                  <a:srgbClr val="505050"/>
                </a:solidFill>
                <a:cs typeface="Arial" pitchFamily="34" charset="0"/>
              </a:rPr>
              <a:t>Extensión de la gestión de los contenidos multimedia de Liferay para que se registren en Amazon y puedan ser servidos desde la CDN de Amazon sin afectar a la operativa del portal</a:t>
            </a: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6" grpId="0" animBg="1"/>
      <p:bldP spid="27" grpId="0"/>
      <p:bldP spid="2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000000">
                    <a:tint val="75000"/>
                  </a:srgbClr>
                </a:solidFill>
              </a:rPr>
              <a:pPr/>
              <a:t>5</a:t>
            </a:fld>
            <a:endParaRPr lang="ca-ES" noProof="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Contexto</a:t>
            </a:r>
          </a:p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Soluciones</a:t>
            </a:r>
          </a:p>
          <a:p>
            <a:r>
              <a:rPr lang="es-ES" dirty="0"/>
              <a:t>Extensiones de </a:t>
            </a:r>
            <a:r>
              <a:rPr lang="es-ES" dirty="0" smtClean="0"/>
              <a:t>Liferay</a:t>
            </a:r>
          </a:p>
          <a:p>
            <a:pPr lvl="1"/>
            <a:r>
              <a:rPr lang="es-ES" b="1" dirty="0">
                <a:solidFill>
                  <a:schemeClr val="accent1"/>
                </a:solidFill>
              </a:rPr>
              <a:t>Reducir la lógica de </a:t>
            </a:r>
            <a:r>
              <a:rPr lang="es-ES" b="1" dirty="0" smtClean="0">
                <a:solidFill>
                  <a:schemeClr val="accent1"/>
                </a:solidFill>
              </a:rPr>
              <a:t>rendering</a:t>
            </a:r>
          </a:p>
          <a:p>
            <a:pPr lvl="1"/>
            <a:r>
              <a:rPr lang="es-ES" dirty="0"/>
              <a:t>Dimensionamiento elástico</a:t>
            </a:r>
          </a:p>
          <a:p>
            <a:pPr lvl="1"/>
            <a:r>
              <a:rPr lang="es-ES" dirty="0"/>
              <a:t>Delegación de carga de recursos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20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Extensión de Liferay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Cache pública de portlets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6033120" y="1703235"/>
            <a:ext cx="3203652" cy="285605"/>
          </a:xfrm>
          <a:prstGeom prst="rect">
            <a:avLst/>
          </a:prstGeom>
          <a:solidFill>
            <a:srgbClr val="00B050">
              <a:alpha val="60000"/>
            </a:srgb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6027713" y="1991267"/>
            <a:ext cx="3209059" cy="141589"/>
          </a:xfrm>
          <a:prstGeom prst="rect">
            <a:avLst/>
          </a:prstGeom>
          <a:solidFill>
            <a:srgbClr val="00B050">
              <a:alpha val="60000"/>
            </a:srgb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Rectángulo"/>
          <p:cNvSpPr/>
          <p:nvPr/>
        </p:nvSpPr>
        <p:spPr>
          <a:xfrm>
            <a:off x="6026389" y="5013177"/>
            <a:ext cx="3213737" cy="1224135"/>
          </a:xfrm>
          <a:prstGeom prst="rect">
            <a:avLst/>
          </a:prstGeom>
          <a:solidFill>
            <a:srgbClr val="00B050">
              <a:alpha val="60000"/>
            </a:srgb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Rectángulo"/>
          <p:cNvSpPr/>
          <p:nvPr/>
        </p:nvSpPr>
        <p:spPr>
          <a:xfrm>
            <a:off x="6029299" y="2132820"/>
            <a:ext cx="3214465" cy="1152164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Rectángulo"/>
          <p:cNvSpPr/>
          <p:nvPr/>
        </p:nvSpPr>
        <p:spPr>
          <a:xfrm>
            <a:off x="6037238" y="4149044"/>
            <a:ext cx="2170049" cy="792124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>
            <a:off x="6037237" y="3356992"/>
            <a:ext cx="2170051" cy="720116"/>
          </a:xfrm>
          <a:prstGeom prst="rect">
            <a:avLst/>
          </a:prstGeom>
          <a:solidFill>
            <a:srgbClr val="FF0000">
              <a:alpha val="60000"/>
            </a:srgb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8343638" y="3356992"/>
            <a:ext cx="877437" cy="1584176"/>
          </a:xfrm>
          <a:prstGeom prst="rect">
            <a:avLst/>
          </a:prstGeom>
          <a:solidFill>
            <a:srgbClr val="00B050">
              <a:alpha val="60000"/>
            </a:srgb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8353163" y="1703235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Cabecera</a:t>
            </a:r>
            <a:endParaRPr lang="es-ES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8633688" y="192786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Menú</a:t>
            </a:r>
            <a:endParaRPr lang="es-ES" sz="12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8207289" y="2503929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Destacados</a:t>
            </a:r>
            <a:endParaRPr lang="es-ES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7207193" y="3429000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Información</a:t>
            </a:r>
          </a:p>
          <a:p>
            <a:r>
              <a:rPr lang="es-ES" sz="1200" dirty="0" smtClean="0"/>
              <a:t>en vivo</a:t>
            </a:r>
            <a:endParaRPr lang="es-ES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7454055" y="422108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Noticias</a:t>
            </a:r>
            <a:endParaRPr lang="es-ES" sz="12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8426968" y="344003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Banners</a:t>
            </a:r>
            <a:endParaRPr lang="es-ES" sz="12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8500766" y="5085184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Footer</a:t>
            </a:r>
            <a:endParaRPr lang="es-ES" sz="1200" dirty="0"/>
          </a:p>
        </p:txBody>
      </p:sp>
      <p:sp>
        <p:nvSpPr>
          <p:cNvPr id="45" name="44 Rectángulo"/>
          <p:cNvSpPr/>
          <p:nvPr/>
        </p:nvSpPr>
        <p:spPr>
          <a:xfrm>
            <a:off x="6033120" y="1703235"/>
            <a:ext cx="3209059" cy="285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Rectángulo"/>
          <p:cNvSpPr/>
          <p:nvPr/>
        </p:nvSpPr>
        <p:spPr>
          <a:xfrm>
            <a:off x="6033120" y="1991267"/>
            <a:ext cx="3209059" cy="1415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46 Rectángulo"/>
          <p:cNvSpPr/>
          <p:nvPr/>
        </p:nvSpPr>
        <p:spPr>
          <a:xfrm>
            <a:off x="6026389" y="5013177"/>
            <a:ext cx="3209059" cy="12241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47 Rectángulo"/>
          <p:cNvSpPr/>
          <p:nvPr/>
        </p:nvSpPr>
        <p:spPr>
          <a:xfrm>
            <a:off x="6033120" y="2132820"/>
            <a:ext cx="3209059" cy="1152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48 Rectángulo"/>
          <p:cNvSpPr/>
          <p:nvPr/>
        </p:nvSpPr>
        <p:spPr>
          <a:xfrm>
            <a:off x="6037238" y="4149044"/>
            <a:ext cx="2170051" cy="7921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49 Rectángulo"/>
          <p:cNvSpPr/>
          <p:nvPr/>
        </p:nvSpPr>
        <p:spPr>
          <a:xfrm>
            <a:off x="6037238" y="3356992"/>
            <a:ext cx="2170051" cy="720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50 Rectángulo"/>
          <p:cNvSpPr/>
          <p:nvPr/>
        </p:nvSpPr>
        <p:spPr>
          <a:xfrm>
            <a:off x="8343639" y="3356992"/>
            <a:ext cx="875418" cy="15841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3 Marcador de contenido"/>
          <p:cNvSpPr txBox="1">
            <a:spLocks/>
          </p:cNvSpPr>
          <p:nvPr/>
        </p:nvSpPr>
        <p:spPr>
          <a:xfrm>
            <a:off x="428497" y="2132820"/>
            <a:ext cx="5316591" cy="4320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Existen diferentes tipologías de portal y dependiendo de su información presentan más contenido cacheable como:</a:t>
            </a:r>
          </a:p>
          <a:p>
            <a:endParaRPr lang="es-ES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/>
              <a:t>Cabecera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/>
              <a:t>Menú del portal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/>
              <a:t>Banners de publicidad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/>
              <a:t>Footer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/>
              <a:t>Destacados de la página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/>
              <a:t>Noticias del portal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/>
              <a:t>Información en vivo</a:t>
            </a:r>
            <a:endParaRPr lang="es-ES" sz="1600" dirty="0"/>
          </a:p>
        </p:txBody>
      </p:sp>
      <p:sp>
        <p:nvSpPr>
          <p:cNvPr id="4" name="3 Cerrar llave"/>
          <p:cNvSpPr/>
          <p:nvPr/>
        </p:nvSpPr>
        <p:spPr>
          <a:xfrm>
            <a:off x="3246856" y="3356992"/>
            <a:ext cx="150016" cy="144016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errar llave"/>
          <p:cNvSpPr/>
          <p:nvPr/>
        </p:nvSpPr>
        <p:spPr>
          <a:xfrm>
            <a:off x="3255730" y="4941168"/>
            <a:ext cx="150016" cy="72008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584848" y="393695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505050"/>
                </a:solidFill>
                <a:cs typeface="Arial" pitchFamily="34" charset="0"/>
              </a:rPr>
              <a:t>Cache alta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584848" y="513193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505050"/>
                </a:solidFill>
                <a:cs typeface="Arial" pitchFamily="34" charset="0"/>
              </a:rPr>
              <a:t>Cache </a:t>
            </a:r>
            <a:r>
              <a:rPr lang="es-ES" sz="1600" dirty="0" smtClean="0">
                <a:solidFill>
                  <a:srgbClr val="505050"/>
                </a:solidFill>
                <a:cs typeface="Arial" pitchFamily="34" charset="0"/>
              </a:rPr>
              <a:t>media</a:t>
            </a: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584848" y="575474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505050"/>
                </a:solidFill>
                <a:cs typeface="Arial" pitchFamily="34" charset="0"/>
              </a:rPr>
              <a:t>Cache </a:t>
            </a:r>
            <a:r>
              <a:rPr lang="es-ES" sz="1600" dirty="0" smtClean="0">
                <a:solidFill>
                  <a:srgbClr val="505050"/>
                </a:solidFill>
                <a:cs typeface="Arial" pitchFamily="34" charset="0"/>
              </a:rPr>
              <a:t>baja</a:t>
            </a:r>
            <a:endParaRPr lang="es-ES" sz="1600" dirty="0">
              <a:solidFill>
                <a:srgbClr val="505050"/>
              </a:solidFill>
              <a:cs typeface="Arial" pitchFamily="34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3512840" y="3856566"/>
            <a:ext cx="0" cy="284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V="1">
            <a:off x="3512840" y="4008966"/>
            <a:ext cx="0" cy="284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 flipV="1">
            <a:off x="3523304" y="5161094"/>
            <a:ext cx="0" cy="284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flipV="1">
            <a:off x="3512840" y="5750840"/>
            <a:ext cx="0" cy="28413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errar llave"/>
          <p:cNvSpPr/>
          <p:nvPr/>
        </p:nvSpPr>
        <p:spPr>
          <a:xfrm>
            <a:off x="3246856" y="5754742"/>
            <a:ext cx="154344" cy="266545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2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" grpId="0" animBg="1"/>
      <p:bldP spid="27" grpId="0" animBg="1"/>
      <p:bldP spid="5" grpId="0"/>
      <p:bldP spid="29" grpId="0"/>
      <p:bldP spid="30" grpId="0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Extensión de Liferay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Cache pública de </a:t>
            </a:r>
            <a:r>
              <a:rPr lang="es-ES" dirty="0" smtClean="0"/>
              <a:t>portlets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8497" y="2132820"/>
            <a:ext cx="5820647" cy="4320368"/>
          </a:xfrm>
        </p:spPr>
        <p:txBody>
          <a:bodyPr>
            <a:noAutofit/>
          </a:bodyPr>
          <a:lstStyle/>
          <a:p>
            <a:r>
              <a:rPr lang="es-ES" sz="1600" dirty="0" smtClean="0"/>
              <a:t>Sistema de cache por portlet que permite configurar su duración y parámetros de reutilización para mejorar el rendimiento del componente dependiendo de la funcionalidad.</a:t>
            </a:r>
          </a:p>
          <a:p>
            <a:endParaRPr lang="es-ES" sz="1600" dirty="0" smtClean="0"/>
          </a:p>
          <a:p>
            <a:r>
              <a:rPr lang="es-ES" sz="1600" dirty="0" smtClean="0"/>
              <a:t>Modificaciones a realizar:</a:t>
            </a:r>
          </a:p>
          <a:p>
            <a:endParaRPr lang="es-ES" sz="1600" dirty="0"/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JSP de portlet_configuration</a:t>
            </a:r>
          </a:p>
          <a:p>
            <a:pPr marL="1028700" lvl="1">
              <a:buFont typeface="Arial" pitchFamily="34" charset="0"/>
              <a:buChar char="•"/>
            </a:pPr>
            <a:r>
              <a:rPr lang="es-ES" sz="1600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Incluir la pantalla de gestión (Hook</a:t>
            </a:r>
            <a:r>
              <a:rPr lang="es-ES" sz="1600" dirty="0" smtClean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028700" lvl="1">
              <a:buFont typeface="Arial" pitchFamily="34" charset="0"/>
              <a:buChar char="•"/>
            </a:pPr>
            <a:endParaRPr lang="es-ES" sz="1600" dirty="0">
              <a:solidFill>
                <a:srgbClr val="50505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 smtClean="0"/>
              <a:t>InvokerPortletImpl (EXT Pluguin)</a:t>
            </a:r>
            <a:endParaRPr lang="es-ES" sz="16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Extensión de Liferay para implementar la cache según la configuración registrada en las preferencias</a:t>
            </a:r>
            <a:endParaRPr lang="es-ES" sz="1600" dirty="0">
              <a:solidFill>
                <a:srgbClr val="505050"/>
              </a:solidFill>
              <a:latin typeface="Arial" pitchFamily="34" charset="0"/>
              <a:cs typeface="Arial" pitchFamily="34" charset="0"/>
            </a:endParaRPr>
          </a:p>
          <a:p>
            <a:endParaRPr lang="es-ES" sz="1600" dirty="0" smtClean="0"/>
          </a:p>
          <a:p>
            <a:endParaRPr lang="es-ES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737373"/>
                </a:solidFill>
              </a:rPr>
              <a:pPr/>
              <a:t>7</a:t>
            </a:fld>
            <a:endParaRPr lang="ca-ES" noProof="0" dirty="0">
              <a:solidFill>
                <a:srgbClr val="73737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49" y="2237857"/>
            <a:ext cx="3254663" cy="3927447"/>
          </a:xfrm>
          <a:prstGeom prst="rect">
            <a:avLst/>
          </a:prstGeom>
          <a:ln w="25400" cap="rnd">
            <a:solidFill>
              <a:srgbClr val="9AAE0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50 Llamada rectangular redondeada"/>
          <p:cNvSpPr/>
          <p:nvPr/>
        </p:nvSpPr>
        <p:spPr>
          <a:xfrm rot="16200000">
            <a:off x="2558499" y="5165967"/>
            <a:ext cx="1116124" cy="1602633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ES" sz="11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Extensión de Liferay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Cache pública de </a:t>
            </a:r>
            <a:r>
              <a:rPr lang="es-ES" dirty="0" smtClean="0"/>
              <a:t>portlets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737373"/>
                </a:solidFill>
              </a:rPr>
              <a:pPr/>
              <a:t>8</a:t>
            </a:fld>
            <a:endParaRPr lang="ca-ES" noProof="0" dirty="0">
              <a:solidFill>
                <a:srgbClr val="737373"/>
              </a:solidFill>
            </a:endParaRPr>
          </a:p>
        </p:txBody>
      </p:sp>
      <p:sp>
        <p:nvSpPr>
          <p:cNvPr id="8" name="7 Cilindro"/>
          <p:cNvSpPr/>
          <p:nvPr/>
        </p:nvSpPr>
        <p:spPr>
          <a:xfrm>
            <a:off x="8337376" y="1988840"/>
            <a:ext cx="720080" cy="1080120"/>
          </a:xfrm>
          <a:prstGeom prst="can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884548" y="3573016"/>
            <a:ext cx="792088" cy="864096"/>
          </a:xfrm>
          <a:prstGeom prst="roundRect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ilindro"/>
          <p:cNvSpPr/>
          <p:nvPr/>
        </p:nvSpPr>
        <p:spPr>
          <a:xfrm>
            <a:off x="8337375" y="4941168"/>
            <a:ext cx="720080" cy="1080120"/>
          </a:xfrm>
          <a:prstGeom prst="can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337376" y="2298067"/>
            <a:ext cx="720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Cache privada</a:t>
            </a:r>
            <a:endParaRPr lang="es-ES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337376" y="525039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Cache pública</a:t>
            </a:r>
            <a:endParaRPr lang="es-ES" sz="12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84548" y="386104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Portlet</a:t>
            </a:r>
            <a:endParaRPr lang="es-ES" sz="1050" dirty="0"/>
          </a:p>
        </p:txBody>
      </p:sp>
      <p:cxnSp>
        <p:nvCxnSpPr>
          <p:cNvPr id="34" name="33 Conector recto de flecha"/>
          <p:cNvCxnSpPr>
            <a:endCxn id="54" idx="1"/>
          </p:cNvCxnSpPr>
          <p:nvPr/>
        </p:nvCxnSpPr>
        <p:spPr>
          <a:xfrm flipV="1">
            <a:off x="4016896" y="2528030"/>
            <a:ext cx="2583506" cy="14590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4016896" y="3987062"/>
            <a:ext cx="792088" cy="14389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2050678" y="3573016"/>
            <a:ext cx="792088" cy="864096"/>
          </a:xfrm>
          <a:prstGeom prst="roundRect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028676" y="3717032"/>
            <a:ext cx="83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Genera clave única</a:t>
            </a:r>
            <a:endParaRPr lang="es-ES" sz="1050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3224808" y="3573016"/>
            <a:ext cx="792088" cy="864096"/>
          </a:xfrm>
          <a:prstGeom prst="roundRect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152800" y="37170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Determina tipo de cache</a:t>
            </a:r>
            <a:endParaRPr lang="es-ES" sz="1050" dirty="0"/>
          </a:p>
        </p:txBody>
      </p:sp>
      <p:cxnSp>
        <p:nvCxnSpPr>
          <p:cNvPr id="6" name="5 Conector recto de flecha"/>
          <p:cNvCxnSpPr>
            <a:endCxn id="9" idx="1"/>
          </p:cNvCxnSpPr>
          <p:nvPr/>
        </p:nvCxnSpPr>
        <p:spPr>
          <a:xfrm>
            <a:off x="200472" y="4005064"/>
            <a:ext cx="684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6456" y="372806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Petición</a:t>
            </a:r>
            <a:endParaRPr lang="es-ES" sz="1050" dirty="0"/>
          </a:p>
        </p:txBody>
      </p:sp>
      <p:cxnSp>
        <p:nvCxnSpPr>
          <p:cNvPr id="40" name="39 Conector recto de flecha"/>
          <p:cNvCxnSpPr>
            <a:stCxn id="9" idx="3"/>
          </p:cNvCxnSpPr>
          <p:nvPr/>
        </p:nvCxnSpPr>
        <p:spPr>
          <a:xfrm>
            <a:off x="1676636" y="4005064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2864768" y="4005064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Elipse"/>
          <p:cNvSpPr/>
          <p:nvPr/>
        </p:nvSpPr>
        <p:spPr>
          <a:xfrm>
            <a:off x="4825607" y="4941168"/>
            <a:ext cx="976988" cy="936104"/>
          </a:xfrm>
          <a:prstGeom prst="ellips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928751" y="5157738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Hash </a:t>
            </a:r>
          </a:p>
          <a:p>
            <a:pPr algn="ctr"/>
            <a:r>
              <a:rPr lang="es-ES" sz="1400" dirty="0" smtClean="0"/>
              <a:t>estático</a:t>
            </a:r>
            <a:endParaRPr lang="es-ES" sz="14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160912" y="6061291"/>
            <a:ext cx="233749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1100" dirty="0"/>
              <a:t>&lt;</a:t>
            </a:r>
            <a:r>
              <a:rPr lang="es-ES" sz="1100" dirty="0" err="1" smtClean="0"/>
              <a:t>String</a:t>
            </a:r>
            <a:r>
              <a:rPr lang="es-ES" sz="1100" dirty="0" smtClean="0"/>
              <a:t>, </a:t>
            </a:r>
            <a:r>
              <a:rPr lang="es-ES" sz="1100" dirty="0"/>
              <a:t>InvokerPortletResponse&gt;</a:t>
            </a:r>
          </a:p>
        </p:txBody>
      </p:sp>
      <p:sp>
        <p:nvSpPr>
          <p:cNvPr id="52" name="51 Rectángulo redondeado"/>
          <p:cNvSpPr/>
          <p:nvPr/>
        </p:nvSpPr>
        <p:spPr>
          <a:xfrm>
            <a:off x="6672410" y="2060848"/>
            <a:ext cx="864096" cy="864096"/>
          </a:xfrm>
          <a:prstGeom prst="roundRect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6600402" y="2204864"/>
            <a:ext cx="101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Comprueba existencia en cache</a:t>
            </a:r>
            <a:endParaRPr lang="es-ES" sz="1050" dirty="0"/>
          </a:p>
        </p:txBody>
      </p:sp>
      <p:sp>
        <p:nvSpPr>
          <p:cNvPr id="55" name="54 Rectángulo redondeado"/>
          <p:cNvSpPr/>
          <p:nvPr/>
        </p:nvSpPr>
        <p:spPr>
          <a:xfrm>
            <a:off x="6672410" y="5013176"/>
            <a:ext cx="864096" cy="864096"/>
          </a:xfrm>
          <a:prstGeom prst="roundRect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6600402" y="5157192"/>
            <a:ext cx="101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Comprueba existencia en cache</a:t>
            </a:r>
            <a:endParaRPr lang="es-ES" sz="1050" dirty="0"/>
          </a:p>
        </p:txBody>
      </p:sp>
      <p:cxnSp>
        <p:nvCxnSpPr>
          <p:cNvPr id="57" name="56 Conector recto de flecha"/>
          <p:cNvCxnSpPr>
            <a:stCxn id="47" idx="6"/>
          </p:cNvCxnSpPr>
          <p:nvPr/>
        </p:nvCxnSpPr>
        <p:spPr>
          <a:xfrm flipV="1">
            <a:off x="5802595" y="5402036"/>
            <a:ext cx="869815" cy="71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Rectángulo redondeado"/>
          <p:cNvSpPr/>
          <p:nvPr/>
        </p:nvSpPr>
        <p:spPr>
          <a:xfrm>
            <a:off x="6681192" y="3573016"/>
            <a:ext cx="792088" cy="864096"/>
          </a:xfrm>
          <a:prstGeom prst="roundRect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609184" y="387208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HTML</a:t>
            </a:r>
            <a:endParaRPr lang="es-ES" sz="1050" dirty="0"/>
          </a:p>
        </p:txBody>
      </p:sp>
      <p:cxnSp>
        <p:nvCxnSpPr>
          <p:cNvPr id="64" name="63 Conector recto de flecha"/>
          <p:cNvCxnSpPr>
            <a:endCxn id="60" idx="0"/>
          </p:cNvCxnSpPr>
          <p:nvPr/>
        </p:nvCxnSpPr>
        <p:spPr>
          <a:xfrm>
            <a:off x="7077236" y="2996952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55" idx="0"/>
            <a:endCxn id="60" idx="2"/>
          </p:cNvCxnSpPr>
          <p:nvPr/>
        </p:nvCxnSpPr>
        <p:spPr>
          <a:xfrm flipH="1" flipV="1">
            <a:off x="7077236" y="4437112"/>
            <a:ext cx="27222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56" idx="3"/>
            <a:endCxn id="10" idx="2"/>
          </p:cNvCxnSpPr>
          <p:nvPr/>
        </p:nvCxnSpPr>
        <p:spPr>
          <a:xfrm>
            <a:off x="7617296" y="5480358"/>
            <a:ext cx="720079" cy="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54" idx="3"/>
            <a:endCxn id="11" idx="1"/>
          </p:cNvCxnSpPr>
          <p:nvPr/>
        </p:nvCxnSpPr>
        <p:spPr>
          <a:xfrm>
            <a:off x="7617296" y="2528030"/>
            <a:ext cx="720080" cy="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2264493" y="5457998"/>
            <a:ext cx="175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/>
              <a:t>- Hora última ejecución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- HTML de respuesta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- </a:t>
            </a:r>
            <a:r>
              <a:rPr lang="es-ES" sz="1200" dirty="0" smtClean="0"/>
              <a:t>Título</a:t>
            </a:r>
            <a:endParaRPr lang="es-ES" sz="1200" dirty="0"/>
          </a:p>
        </p:txBody>
      </p:sp>
      <p:sp>
        <p:nvSpPr>
          <p:cNvPr id="75" name="74 CuadroTexto"/>
          <p:cNvSpPr txBox="1"/>
          <p:nvPr/>
        </p:nvSpPr>
        <p:spPr>
          <a:xfrm>
            <a:off x="4304928" y="3193231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Privada</a:t>
            </a:r>
            <a:endParaRPr lang="es-ES" sz="1400" dirty="0"/>
          </a:p>
        </p:txBody>
      </p:sp>
      <p:sp>
        <p:nvSpPr>
          <p:cNvPr id="76" name="75 CuadroTexto"/>
          <p:cNvSpPr txBox="1"/>
          <p:nvPr/>
        </p:nvSpPr>
        <p:spPr>
          <a:xfrm>
            <a:off x="4330569" y="443711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Pública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585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ca-ES" noProof="0" smtClean="0">
                <a:solidFill>
                  <a:srgbClr val="000000">
                    <a:tint val="75000"/>
                  </a:srgbClr>
                </a:solidFill>
              </a:rPr>
              <a:pPr/>
              <a:t>9</a:t>
            </a:fld>
            <a:endParaRPr lang="ca-ES" noProof="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Contexto</a:t>
            </a:r>
          </a:p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Soluciones</a:t>
            </a:r>
          </a:p>
          <a:p>
            <a:r>
              <a:rPr lang="es-ES" dirty="0"/>
              <a:t>Extensiones de </a:t>
            </a:r>
            <a:r>
              <a:rPr lang="es-ES" dirty="0" smtClean="0"/>
              <a:t>Liferay</a:t>
            </a:r>
          </a:p>
          <a:p>
            <a:pPr lvl="1"/>
            <a:r>
              <a:rPr lang="es-ES" dirty="0"/>
              <a:t>Reducir la lógica de rendering</a:t>
            </a:r>
          </a:p>
          <a:p>
            <a:pPr lvl="1"/>
            <a:r>
              <a:rPr lang="es-ES" b="1" dirty="0">
                <a:solidFill>
                  <a:schemeClr val="accent1"/>
                </a:solidFill>
              </a:rPr>
              <a:t>Dimensionamiento elástico</a:t>
            </a:r>
          </a:p>
          <a:p>
            <a:pPr lvl="1"/>
            <a:r>
              <a:rPr lang="es-ES" dirty="0"/>
              <a:t>Delegación de carga de </a:t>
            </a:r>
            <a:r>
              <a:rPr lang="es-ES" dirty="0" smtClean="0"/>
              <a:t>recursos</a:t>
            </a:r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1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7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3&quot;&gt;&lt;elem m_fUsage=&quot;3.43900000000000010000E+000&quot;&gt;&lt;m_ppcolschidx val=&quot;0&quot;/&gt;&lt;m_rgb r=&quot;9a&quot; g=&quot;ae&quot; b=&quot;4&quot;/&gt;&lt;/elem&gt;&lt;elem m_fUsage=&quot;1.24659000000000010000E+000&quot;&gt;&lt;m_ppcolschidx val=&quot;0&quot;/&gt;&lt;m_rgb r=&quot;f3&quot; g=&quot;f3&quot; b=&quot;f3&quot;/&gt;&lt;/elem&gt;&lt;elem m_fUsage=&quot;5.31441000000000160000E-001&quot;&gt;&lt;m_ppcolschidx val=&quot;0&quot;/&gt;&lt;m_rgb r=&quot;b0&quot; g=&quot;a6&quot; b=&quot;5b&quot;/&gt;&lt;/elem&gt;&lt;/m_vecMRU&gt;&lt;/m_mruColor&gt;&lt;m_mapectfillschemeMRU&gt;&lt;key val=&quot;0&quot;/&gt;&lt;elem&gt;&lt;m_nPartnerID val=&quot;530&quot;/&gt;&lt;m_nIndex val=&quot;0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4666"/>
</p:tagLst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50505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167531</TotalTime>
  <Words>800</Words>
  <Application>Microsoft Office PowerPoint</Application>
  <PresentationFormat>A4 (210 x 297 mm)</PresentationFormat>
  <Paragraphs>225</Paragraphs>
  <Slides>18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Presentación de PowerPoint</vt:lpstr>
      <vt:lpstr>Índice</vt:lpstr>
      <vt:lpstr>Contexto</vt:lpstr>
      <vt:lpstr>Soluciones</vt:lpstr>
      <vt:lpstr>Índice</vt:lpstr>
      <vt:lpstr>Extensión de Liferay</vt:lpstr>
      <vt:lpstr>Extensión de Liferay</vt:lpstr>
      <vt:lpstr>Extensión de Liferay</vt:lpstr>
      <vt:lpstr>Índice</vt:lpstr>
      <vt:lpstr>Extensión de Liferay</vt:lpstr>
      <vt:lpstr>Extensión de Liferay</vt:lpstr>
      <vt:lpstr>Índice</vt:lpstr>
      <vt:lpstr>Diagrama de subida de contenido </vt:lpstr>
      <vt:lpstr>Diagrama de subida de contenido </vt:lpstr>
      <vt:lpstr>Diagrama de bajada de contenido</vt:lpstr>
      <vt:lpstr>Diagrama de subida de contenido </vt:lpstr>
      <vt:lpstr>PREGUNTAS</vt:lpstr>
      <vt:lpstr>Presentación de PowerPoint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colaboración</dc:title>
  <dc:subject>Optimización del modelo logístico</dc:subject>
  <dc:creator>oriol.hernan.galobart@everis.com</dc:creator>
  <cp:lastModifiedBy>Eduard Borras Ruiz</cp:lastModifiedBy>
  <cp:revision>4980</cp:revision>
  <cp:lastPrinted>2015-05-28T12:57:19Z</cp:lastPrinted>
  <dcterms:created xsi:type="dcterms:W3CDTF">2007-02-01T11:05:42Z</dcterms:created>
  <dcterms:modified xsi:type="dcterms:W3CDTF">2017-03-07T11:36:37Z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dioma">
    <vt:lpwstr>Catalán</vt:lpwstr>
  </property>
</Properties>
</file>