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173" r:id="rId1"/>
  </p:sldMasterIdLst>
  <p:notesMasterIdLst>
    <p:notesMasterId r:id="rId19"/>
  </p:notesMasterIdLst>
  <p:handoutMasterIdLst>
    <p:handoutMasterId r:id="rId20"/>
  </p:handoutMasterIdLst>
  <p:sldIdLst>
    <p:sldId id="1602" r:id="rId2"/>
    <p:sldId id="1958" r:id="rId3"/>
    <p:sldId id="1980" r:id="rId4"/>
    <p:sldId id="1992" r:id="rId5"/>
    <p:sldId id="1991" r:id="rId6"/>
    <p:sldId id="1961" r:id="rId7"/>
    <p:sldId id="1963" r:id="rId8"/>
    <p:sldId id="1993" r:id="rId9"/>
    <p:sldId id="1982" r:id="rId10"/>
    <p:sldId id="1989" r:id="rId11"/>
    <p:sldId id="1979" r:id="rId12"/>
    <p:sldId id="1990" r:id="rId13"/>
    <p:sldId id="1987" r:id="rId14"/>
    <p:sldId id="1972" r:id="rId15"/>
    <p:sldId id="1986" r:id="rId16"/>
    <p:sldId id="1968" r:id="rId17"/>
    <p:sldId id="1572" r:id="rId18"/>
  </p:sldIdLst>
  <p:sldSz cx="9906000" cy="6858000" type="A4"/>
  <p:notesSz cx="6797675" cy="9926638"/>
  <p:custDataLst>
    <p:tags r:id="rId21"/>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436">
          <p15:clr>
            <a:srgbClr val="A4A3A4"/>
          </p15:clr>
        </p15:guide>
        <p15:guide id="2" orient="horz" pos="1933">
          <p15:clr>
            <a:srgbClr val="A4A3A4"/>
          </p15:clr>
        </p15:guide>
        <p15:guide id="3" orient="horz" pos="4065">
          <p15:clr>
            <a:srgbClr val="A4A3A4"/>
          </p15:clr>
        </p15:guide>
        <p15:guide id="4" orient="horz" pos="2931">
          <p15:clr>
            <a:srgbClr val="A4A3A4"/>
          </p15:clr>
        </p15:guide>
        <p15:guide id="5" orient="horz" pos="2795">
          <p15:clr>
            <a:srgbClr val="A4A3A4"/>
          </p15:clr>
        </p15:guide>
        <p15:guide id="6" orient="horz" pos="2659">
          <p15:clr>
            <a:srgbClr val="A4A3A4"/>
          </p15:clr>
        </p15:guide>
        <p15:guide id="7" orient="horz" pos="2478">
          <p15:clr>
            <a:srgbClr val="A4A3A4"/>
          </p15:clr>
        </p15:guide>
        <p15:guide id="8" orient="horz" pos="2341">
          <p15:clr>
            <a:srgbClr val="A4A3A4"/>
          </p15:clr>
        </p15:guide>
        <p15:guide id="9" orient="horz" pos="2205">
          <p15:clr>
            <a:srgbClr val="A4A3A4"/>
          </p15:clr>
        </p15:guide>
        <p15:guide id="10" orient="horz" pos="2069">
          <p15:clr>
            <a:srgbClr val="A4A3A4"/>
          </p15:clr>
        </p15:guide>
        <p15:guide id="11" orient="horz" pos="1752">
          <p15:clr>
            <a:srgbClr val="A4A3A4"/>
          </p15:clr>
        </p15:guide>
        <p15:guide id="12" orient="horz" pos="1616">
          <p15:clr>
            <a:srgbClr val="A4A3A4"/>
          </p15:clr>
        </p15:guide>
        <p15:guide id="13" pos="398">
          <p15:clr>
            <a:srgbClr val="A4A3A4"/>
          </p15:clr>
        </p15:guide>
        <p15:guide id="14" pos="3120">
          <p15:clr>
            <a:srgbClr val="A4A3A4"/>
          </p15:clr>
        </p15:guide>
        <p15:guide id="15" pos="5842">
          <p15:clr>
            <a:srgbClr val="A4A3A4"/>
          </p15:clr>
        </p15:guide>
        <p15:guide id="16" orient="horz" pos="1026">
          <p15:clr>
            <a:srgbClr val="A4A3A4"/>
          </p15:clr>
        </p15:guide>
        <p15:guide id="17" orient="horz" pos="4156">
          <p15:clr>
            <a:srgbClr val="A4A3A4"/>
          </p15:clr>
        </p15:guide>
        <p15:guide id="18" orient="horz" pos="1298">
          <p15:clr>
            <a:srgbClr val="A4A3A4"/>
          </p15:clr>
        </p15:guide>
        <p15:guide id="19" orient="horz" pos="2024">
          <p15:clr>
            <a:srgbClr val="A4A3A4"/>
          </p15:clr>
        </p15:guide>
        <p15:guide id="20" pos="262">
          <p15:clr>
            <a:srgbClr val="A4A3A4"/>
          </p15:clr>
        </p15:guide>
        <p15:guide id="21" pos="5932">
          <p15:clr>
            <a:srgbClr val="A4A3A4"/>
          </p15:clr>
        </p15:guide>
      </p15:sldGuideLst>
    </p:ext>
    <p:ext uri="{2D200454-40CA-4A62-9FC3-DE9A4176ACB9}">
      <p15:notesGuideLst xmlns="" xmlns:p15="http://schemas.microsoft.com/office/powerpoint/2012/main">
        <p15:guide id="1" orient="horz" pos="3127">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aiba Sheikh" initials="OS" lastIdx="4" clrIdx="0">
    <p:extLst/>
  </p:cmAuthor>
  <p:cmAuthor id="2" name="Mireia Nager" initials="MN" lastIdx="32" clrIdx="1"/>
  <p:cmAuthor id="3" name="José Ramón Varela Vargas" initials="JRVV" lastIdx="1" clrIdx="2"/>
  <p:cmAuthor id="4" name="Alejandro Perez Ujaque" initials="AP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F505"/>
    <a:srgbClr val="9AAE04"/>
    <a:srgbClr val="D76734"/>
    <a:srgbClr val="505050"/>
    <a:srgbClr val="D6FB47"/>
    <a:srgbClr val="494949"/>
    <a:srgbClr val="FF0000"/>
    <a:srgbClr val="FF8D81"/>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4" autoAdjust="0"/>
    <p:restoredTop sz="93250" autoAdjust="0"/>
  </p:normalViewPr>
  <p:slideViewPr>
    <p:cSldViewPr snapToObjects="1" showGuides="1">
      <p:cViewPr>
        <p:scale>
          <a:sx n="70" d="100"/>
          <a:sy n="70" d="100"/>
        </p:scale>
        <p:origin x="-1410" y="-60"/>
      </p:cViewPr>
      <p:guideLst>
        <p:guide orient="horz" pos="436"/>
        <p:guide orient="horz" pos="1933"/>
        <p:guide orient="horz" pos="4065"/>
        <p:guide orient="horz" pos="2931"/>
        <p:guide orient="horz" pos="2795"/>
        <p:guide orient="horz" pos="2659"/>
        <p:guide orient="horz" pos="2478"/>
        <p:guide orient="horz" pos="2341"/>
        <p:guide orient="horz" pos="2205"/>
        <p:guide orient="horz" pos="2069"/>
        <p:guide orient="horz" pos="1752"/>
        <p:guide orient="horz" pos="1616"/>
        <p:guide orient="horz" pos="1026"/>
        <p:guide orient="horz" pos="4156"/>
        <p:guide orient="horz" pos="1298"/>
        <p:guide orient="horz" pos="2024"/>
        <p:guide pos="398"/>
        <p:guide pos="3120"/>
        <p:guide pos="5842"/>
        <p:guide pos="262"/>
        <p:guide pos="5932"/>
      </p:guideLst>
    </p:cSldViewPr>
  </p:slideViewPr>
  <p:outlineViewPr>
    <p:cViewPr>
      <p:scale>
        <a:sx n="33" d="100"/>
        <a:sy n="33" d="100"/>
      </p:scale>
      <p:origin x="0" y="63413"/>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50" d="100"/>
          <a:sy n="50" d="100"/>
        </p:scale>
        <p:origin x="-2688"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574467" name="Rectangle 3"/>
          <p:cNvSpPr>
            <a:spLocks noGrp="1" noChangeArrowheads="1"/>
          </p:cNvSpPr>
          <p:nvPr>
            <p:ph type="dt" sz="quarter"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574468"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574469"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06347F08-CEF3-4619-A91A-0F4D51319ABD}" type="slidenum">
              <a:rPr lang="es-ES"/>
              <a:pPr>
                <a:defRPr/>
              </a:pPr>
              <a:t>‹Nº›</a:t>
            </a:fld>
            <a:endParaRPr lang="es-ES" dirty="0"/>
          </a:p>
        </p:txBody>
      </p:sp>
    </p:spTree>
    <p:extLst>
      <p:ext uri="{BB962C8B-B14F-4D97-AF65-F5344CB8AC3E}">
        <p14:creationId xmlns:p14="http://schemas.microsoft.com/office/powerpoint/2010/main" val="162897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4099" name="Rectangle 3"/>
          <p:cNvSpPr>
            <a:spLocks noGrp="1" noChangeArrowheads="1"/>
          </p:cNvSpPr>
          <p:nvPr>
            <p:ph type="dt"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713288"/>
            <a:ext cx="5435600" cy="4468812"/>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4102" name="Rectangle 6"/>
          <p:cNvSpPr>
            <a:spLocks noGrp="1" noChangeArrowheads="1"/>
          </p:cNvSpPr>
          <p:nvPr>
            <p:ph type="ftr" sz="quarter" idx="4"/>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4103" name="Rectangle 7"/>
          <p:cNvSpPr>
            <a:spLocks noGrp="1" noChangeArrowheads="1"/>
          </p:cNvSpPr>
          <p:nvPr>
            <p:ph type="sldNum" sz="quarter" idx="5"/>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5E2D3191-034D-42A5-811B-8CD0161B9FDD}" type="slidenum">
              <a:rPr lang="es-ES"/>
              <a:pPr>
                <a:defRPr/>
              </a:pPr>
              <a:t>‹Nº›</a:t>
            </a:fld>
            <a:endParaRPr lang="es-ES" dirty="0"/>
          </a:p>
        </p:txBody>
      </p:sp>
    </p:spTree>
    <p:extLst>
      <p:ext uri="{BB962C8B-B14F-4D97-AF65-F5344CB8AC3E}">
        <p14:creationId xmlns:p14="http://schemas.microsoft.com/office/powerpoint/2010/main" val="544935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pPr>
              <a:defRPr/>
            </a:pPr>
            <a:fld id="{5E2D3191-034D-42A5-811B-8CD0161B9FDD}" type="slidenum">
              <a:rPr lang="es-ES" smtClean="0"/>
              <a:pPr>
                <a:defRPr/>
              </a:pPr>
              <a:t>1</a:t>
            </a:fld>
            <a:endParaRPr lang="es-ES" dirty="0"/>
          </a:p>
        </p:txBody>
      </p:sp>
    </p:spTree>
    <p:extLst>
      <p:ext uri="{BB962C8B-B14F-4D97-AF65-F5344CB8AC3E}">
        <p14:creationId xmlns:p14="http://schemas.microsoft.com/office/powerpoint/2010/main" val="10545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11200" y="744538"/>
            <a:ext cx="5375275" cy="3722687"/>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5</a:t>
            </a:fld>
            <a:endParaRPr lang="es-ES" dirty="0"/>
          </a:p>
        </p:txBody>
      </p:sp>
    </p:spTree>
    <p:extLst>
      <p:ext uri="{BB962C8B-B14F-4D97-AF65-F5344CB8AC3E}">
        <p14:creationId xmlns:p14="http://schemas.microsoft.com/office/powerpoint/2010/main" val="18855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16</a:t>
            </a:fld>
            <a:endParaRPr lang="en" smtClean="0">
              <a:solidFill>
                <a:prstClr val="black"/>
              </a:solidFill>
            </a:endParaRPr>
          </a:p>
        </p:txBody>
      </p:sp>
    </p:spTree>
    <p:extLst>
      <p:ext uri="{BB962C8B-B14F-4D97-AF65-F5344CB8AC3E}">
        <p14:creationId xmlns:p14="http://schemas.microsoft.com/office/powerpoint/2010/main" val="2689850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17</a:t>
            </a:fld>
            <a:endParaRPr lang="en" smtClean="0">
              <a:solidFill>
                <a:prstClr val="black"/>
              </a:solidFill>
            </a:endParaRPr>
          </a:p>
        </p:txBody>
      </p:sp>
    </p:spTree>
    <p:extLst>
      <p:ext uri="{BB962C8B-B14F-4D97-AF65-F5344CB8AC3E}">
        <p14:creationId xmlns:p14="http://schemas.microsoft.com/office/powerpoint/2010/main" val="3406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8"/>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1032152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6144359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780337" y="274641"/>
            <a:ext cx="2414588"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6576" y="274641"/>
            <a:ext cx="707866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234526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16121"/>
          <a:stretch/>
        </p:blipFill>
        <p:spPr bwMode="auto">
          <a:xfrm>
            <a:off x="734048" y="4024004"/>
            <a:ext cx="9216402" cy="286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1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9345" y="5987701"/>
            <a:ext cx="1524132" cy="609653"/>
          </a:xfrm>
          <a:prstGeom prst="rect">
            <a:avLst/>
          </a:prstGeom>
          <a:solidFill>
            <a:schemeClr val="bg1"/>
          </a:solidFill>
        </p:spPr>
      </p:pic>
      <p:pic>
        <p:nvPicPr>
          <p:cNvPr id="8" name="7 Imagen"/>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97" y="-24804"/>
            <a:ext cx="9969347" cy="6901854"/>
          </a:xfrm>
          <a:prstGeom prst="rect">
            <a:avLst/>
          </a:prstGeom>
        </p:spPr>
      </p:pic>
    </p:spTree>
    <p:extLst>
      <p:ext uri="{BB962C8B-B14F-4D97-AF65-F5344CB8AC3E}">
        <p14:creationId xmlns:p14="http://schemas.microsoft.com/office/powerpoint/2010/main" val="376043085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1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5"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8631533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20" name="19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22"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2"/>
            <a:r>
              <a:rPr lang="ca-ES" noProof="0" dirty="0" smtClean="0"/>
              <a:t>Tercer </a:t>
            </a:r>
            <a:r>
              <a:rPr lang="ca-ES" noProof="0" dirty="0" err="1" smtClean="0"/>
              <a:t>nivel</a:t>
            </a:r>
            <a:r>
              <a:rPr lang="ca-ES" noProof="0" dirty="0" smtClean="0"/>
              <a:t> (</a:t>
            </a:r>
            <a:r>
              <a:rPr lang="ca-ES" noProof="0" dirty="0" err="1" smtClean="0"/>
              <a:t>arial</a:t>
            </a:r>
            <a:r>
              <a:rPr lang="ca-ES" noProof="0" dirty="0" smtClean="0"/>
              <a:t> 12,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p:txBody>
      </p:sp>
    </p:spTree>
    <p:extLst>
      <p:ext uri="{BB962C8B-B14F-4D97-AF65-F5344CB8AC3E}">
        <p14:creationId xmlns:p14="http://schemas.microsoft.com/office/powerpoint/2010/main" val="13571932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6" name="3 Título"/>
          <p:cNvSpPr>
            <a:spLocks noGrp="1"/>
          </p:cNvSpPr>
          <p:nvPr>
            <p:ph type="title" hasCustomPrompt="1"/>
          </p:nvPr>
        </p:nvSpPr>
        <p:spPr>
          <a:xfrm>
            <a:off x="2864710" y="1628832"/>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7" name="21 Marcador de texto"/>
          <p:cNvSpPr>
            <a:spLocks noGrp="1"/>
          </p:cNvSpPr>
          <p:nvPr>
            <p:ph type="body" sz="quarter" idx="13" hasCustomPrompt="1"/>
          </p:nvPr>
        </p:nvSpPr>
        <p:spPr>
          <a:xfrm>
            <a:off x="2864710" y="2204897"/>
            <a:ext cx="6084676" cy="3887929"/>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020576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10" name="9 CuadroTexto"/>
          <p:cNvSpPr txBox="1"/>
          <p:nvPr userDrawn="1"/>
        </p:nvSpPr>
        <p:spPr>
          <a:xfrm>
            <a:off x="1208584" y="3356992"/>
            <a:ext cx="1092121" cy="369332"/>
          </a:xfrm>
          <a:prstGeom prst="rect">
            <a:avLst/>
          </a:prstGeom>
          <a:noFill/>
        </p:spPr>
        <p:txBody>
          <a:bodyPr wrap="square" rtlCol="0">
            <a:spAutoFit/>
          </a:bodyPr>
          <a:lstStyle/>
          <a:p>
            <a:pPr fontAlgn="auto">
              <a:spcBef>
                <a:spcPts val="0"/>
              </a:spcBef>
              <a:spcAft>
                <a:spcPts val="0"/>
              </a:spcAft>
            </a:pPr>
            <a:r>
              <a:rPr lang="ca-ES" b="1" noProof="0" dirty="0" smtClean="0">
                <a:solidFill>
                  <a:srgbClr val="FFFFFF"/>
                </a:solidFill>
                <a:cs typeface="Arial" pitchFamily="34" charset="0"/>
              </a:rPr>
              <a:t>ÍNDICE</a:t>
            </a:r>
            <a:endParaRPr lang="ca-ES" b="1" noProof="0" dirty="0">
              <a:solidFill>
                <a:srgbClr val="FFFFFF"/>
              </a:solidFill>
              <a:cs typeface="Arial" pitchFamily="34" charset="0"/>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3"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4"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9129390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9778" y="1196690"/>
            <a:ext cx="897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6"/>
            <a:ext cx="897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a-ES" noProof="0" smtClean="0"/>
              <a:t>subtítulo (arial 20, minúscula, gris)</a:t>
            </a:r>
          </a:p>
        </p:txBody>
      </p:sp>
      <p:sp>
        <p:nvSpPr>
          <p:cNvPr id="14" name="13 Marcador de contenido"/>
          <p:cNvSpPr>
            <a:spLocks noGrp="1"/>
          </p:cNvSpPr>
          <p:nvPr>
            <p:ph sz="quarter" idx="11"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ca-ES" noProof="0" smtClean="0"/>
              <a:t>Ejemplo de texto (arial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781837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417804-F91F-466B-9FD6-409BB37ECF6E}" type="datetimeFigureOut">
              <a:rPr lang="es-ES" smtClean="0"/>
              <a:t>08/03/2017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8" name="7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Tree>
    <p:extLst>
      <p:ext uri="{BB962C8B-B14F-4D97-AF65-F5344CB8AC3E}">
        <p14:creationId xmlns:p14="http://schemas.microsoft.com/office/powerpoint/2010/main" val="406510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410" y="0"/>
            <a:ext cx="9905182" cy="1484784"/>
          </a:xfrm>
          <a:prstGeom prst="rect">
            <a:avLst/>
          </a:prstGeom>
        </p:spPr>
      </p:pic>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spTree>
    <p:extLst>
      <p:ext uri="{BB962C8B-B14F-4D97-AF65-F5344CB8AC3E}">
        <p14:creationId xmlns:p14="http://schemas.microsoft.com/office/powerpoint/2010/main" val="291475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1354598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506" y="4406903"/>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65518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385804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8" name="7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9" name="8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9042050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843663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3" name="2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5899644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006"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463185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645"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204720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148725118"/>
      </p:ext>
    </p:extLst>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 id="2147486186" r:id="rId13"/>
    <p:sldLayoutId id="2147486187" r:id="rId14"/>
    <p:sldLayoutId id="2147486188" r:id="rId15"/>
    <p:sldLayoutId id="2147486165" r:id="rId16"/>
    <p:sldLayoutId id="2147486167" r:id="rId17"/>
    <p:sldLayoutId id="2147486168" r:id="rId18"/>
    <p:sldLayoutId id="2147486169" r:id="rId19"/>
    <p:sldLayoutId id="2147486171" r:id="rId20"/>
    <p:sldLayoutId id="2147486172"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jp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3402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Permite el trabajo sin conexión.</a:t>
            </a:r>
          </a:p>
          <a:p>
            <a:pPr marL="285750" indent="-285750">
              <a:buFont typeface="Arial" panose="020B0604020202020204" pitchFamily="34" charset="0"/>
              <a:buChar char="•"/>
            </a:pPr>
            <a:r>
              <a:rPr lang="es-ES" sz="1600" dirty="0" smtClean="0"/>
              <a:t>Trabaja como una </a:t>
            </a:r>
            <a:r>
              <a:rPr lang="es-ES" sz="1600" dirty="0" err="1" smtClean="0"/>
              <a:t>app</a:t>
            </a:r>
            <a:r>
              <a:rPr lang="es-ES" sz="1600" dirty="0" smtClean="0"/>
              <a:t> nativo pero siendo una web.</a:t>
            </a:r>
          </a:p>
          <a:p>
            <a:pPr marL="285750" indent="-285750">
              <a:buFont typeface="Arial" panose="020B0604020202020204" pitchFamily="34" charset="0"/>
              <a:buChar char="•"/>
            </a:pPr>
            <a:r>
              <a:rPr lang="es-ES" sz="1600" dirty="0" smtClean="0"/>
              <a:t>Permite el recibimiento de notificaciones </a:t>
            </a:r>
            <a:r>
              <a:rPr lang="es-ES" sz="1600" dirty="0" err="1" smtClean="0"/>
              <a:t>push</a:t>
            </a:r>
            <a:r>
              <a:rPr lang="es-ES" sz="1600" dirty="0" smtClean="0"/>
              <a:t>.</a:t>
            </a:r>
          </a:p>
          <a:p>
            <a:pPr marL="285750" indent="-285750">
              <a:buFont typeface="Arial" panose="020B0604020202020204" pitchFamily="34" charset="0"/>
              <a:buChar char="•"/>
            </a:pPr>
            <a:r>
              <a:rPr lang="es-ES" sz="1600" dirty="0" smtClean="0"/>
              <a:t>Integración en la pantalla de inicio tanto en Windows ( a partir de 8.1) y </a:t>
            </a:r>
            <a:r>
              <a:rPr lang="es-ES" sz="1600" dirty="0" err="1" smtClean="0"/>
              <a:t>Android</a:t>
            </a:r>
            <a:r>
              <a:rPr lang="es-ES" sz="1600" dirty="0" smtClean="0"/>
              <a:t>.</a:t>
            </a:r>
          </a:p>
          <a:p>
            <a:pPr marL="285750" indent="-285750">
              <a:buFont typeface="Arial" panose="020B0604020202020204" pitchFamily="34" charset="0"/>
              <a:buChar char="•"/>
            </a:pPr>
            <a:r>
              <a:rPr lang="es-ES" sz="1600" dirty="0"/>
              <a:t>Aumento notable de la carga de la pagina para conexiones lentas.</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10</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de sin conexió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683" y="4439927"/>
            <a:ext cx="1697045" cy="1233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de notificació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792" y="4228780"/>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032" y="4439927"/>
            <a:ext cx="1415585" cy="13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264" y="4207614"/>
            <a:ext cx="16097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9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lstStyle/>
          <a:p>
            <a:r>
              <a:rPr lang="es-ES" dirty="0" smtClean="0">
                <a:solidFill>
                  <a:schemeClr val="bg1">
                    <a:lumMod val="85000"/>
                  </a:schemeClr>
                </a:solidFill>
              </a:rPr>
              <a:t>Contexto</a:t>
            </a:r>
          </a:p>
          <a:p>
            <a:r>
              <a:rPr lang="es-ES" dirty="0" smtClean="0">
                <a:solidFill>
                  <a:schemeClr val="bg1">
                    <a:lumMod val="85000"/>
                  </a:schemeClr>
                </a:solidFill>
              </a:rPr>
              <a:t>Soluciones</a:t>
            </a:r>
          </a:p>
          <a:p>
            <a:r>
              <a:rPr lang="es-ES" dirty="0"/>
              <a:t>Extensiones de </a:t>
            </a:r>
            <a:r>
              <a:rPr lang="es-ES" dirty="0" smtClean="0"/>
              <a:t>Liferay</a:t>
            </a:r>
          </a:p>
          <a:p>
            <a:pPr lvl="1"/>
            <a:r>
              <a:rPr lang="es-ES" dirty="0"/>
              <a:t>Reducir la lógica de rendering</a:t>
            </a:r>
          </a:p>
          <a:p>
            <a:pPr lvl="1"/>
            <a:r>
              <a:rPr lang="es-ES" dirty="0"/>
              <a:t>Dimensionamiento elástico</a:t>
            </a:r>
          </a:p>
          <a:p>
            <a:pPr lvl="1"/>
            <a:r>
              <a:rPr lang="es-ES" b="1" dirty="0">
                <a:solidFill>
                  <a:schemeClr val="accent1"/>
                </a:solidFill>
              </a:rPr>
              <a:t>Delegación de carga de </a:t>
            </a:r>
            <a:r>
              <a:rPr lang="es-ES" b="1" dirty="0" smtClean="0">
                <a:solidFill>
                  <a:schemeClr val="accent1"/>
                </a:solidFill>
              </a:rPr>
              <a:t>recursos</a:t>
            </a:r>
            <a:endParaRPr lang="es-ES" dirty="0"/>
          </a:p>
          <a:p>
            <a:pPr lvl="1"/>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11</a:t>
            </a:fld>
            <a:endParaRPr lang="ca-ES" noProof="0" dirty="0">
              <a:solidFill>
                <a:srgbClr val="000000">
                  <a:tint val="75000"/>
                </a:srgbClr>
              </a:solidFill>
            </a:endParaRPr>
          </a:p>
        </p:txBody>
      </p:sp>
    </p:spTree>
    <p:extLst>
      <p:ext uri="{BB962C8B-B14F-4D97-AF65-F5344CB8AC3E}">
        <p14:creationId xmlns:p14="http://schemas.microsoft.com/office/powerpoint/2010/main" val="114018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1 Título"/>
          <p:cNvSpPr>
            <a:spLocks noGrp="1"/>
          </p:cNvSpPr>
          <p:nvPr>
            <p:ph type="title"/>
          </p:nvPr>
        </p:nvSpPr>
        <p:spPr/>
        <p:txBody>
          <a:bodyPr>
            <a:normAutofit fontScale="90000"/>
          </a:bodyPr>
          <a:lstStyle/>
          <a:p>
            <a:r>
              <a:rPr lang="es-ES" dirty="0" smtClean="0"/>
              <a:t>Diagrama de subida de contenido </a:t>
            </a:r>
            <a:endParaRPr lang="es-ES" dirty="0"/>
          </a:p>
        </p:txBody>
      </p:sp>
      <p:sp>
        <p:nvSpPr>
          <p:cNvPr id="39" name="2 Marcador de texto"/>
          <p:cNvSpPr>
            <a:spLocks noGrp="1"/>
          </p:cNvSpPr>
          <p:nvPr>
            <p:ph type="body" idx="1"/>
          </p:nvPr>
        </p:nvSpPr>
        <p:spPr/>
        <p:txBody>
          <a:bodyPr/>
          <a:lstStyle/>
          <a:p>
            <a:r>
              <a:rPr lang="es-ES" dirty="0"/>
              <a:t>Integración de Liferay con servicios </a:t>
            </a:r>
            <a:r>
              <a:rPr lang="es-ES" dirty="0" smtClean="0"/>
              <a:t>Cloud</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12</a:t>
            </a:fld>
            <a:endParaRPr lang="ca-ES" noProof="0" dirty="0">
              <a:solidFill>
                <a:srgbClr val="737373"/>
              </a:solidFill>
            </a:endParaRPr>
          </a:p>
        </p:txBody>
      </p:sp>
      <p:sp>
        <p:nvSpPr>
          <p:cNvPr id="6" name="5 Elipse"/>
          <p:cNvSpPr/>
          <p:nvPr/>
        </p:nvSpPr>
        <p:spPr>
          <a:xfrm>
            <a:off x="1568625" y="3326382"/>
            <a:ext cx="1080120" cy="1008112"/>
          </a:xfrm>
          <a:prstGeom prst="ellips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sp>
        <p:nvSpPr>
          <p:cNvPr id="7" name="6 CuadroTexto"/>
          <p:cNvSpPr txBox="1"/>
          <p:nvPr/>
        </p:nvSpPr>
        <p:spPr>
          <a:xfrm>
            <a:off x="1649029" y="3614414"/>
            <a:ext cx="979755" cy="369332"/>
          </a:xfrm>
          <a:prstGeom prst="rect">
            <a:avLst/>
          </a:prstGeom>
          <a:noFill/>
        </p:spPr>
        <p:txBody>
          <a:bodyPr wrap="none" rtlCol="0">
            <a:spAutoFit/>
          </a:bodyPr>
          <a:lstStyle/>
          <a:p>
            <a:r>
              <a:rPr lang="es-ES" dirty="0" smtClean="0"/>
              <a:t>Usuario</a:t>
            </a:r>
            <a:endParaRPr lang="es-ES" dirty="0"/>
          </a:p>
        </p:txBody>
      </p:sp>
      <p:sp>
        <p:nvSpPr>
          <p:cNvPr id="9" name="8 Rectángulo redondeado"/>
          <p:cNvSpPr/>
          <p:nvPr/>
        </p:nvSpPr>
        <p:spPr>
          <a:xfrm>
            <a:off x="3376477" y="3434394"/>
            <a:ext cx="1152128" cy="792088"/>
          </a:xfrm>
          <a:prstGeom prst="roundRec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11 Recortar rectángulo de esquina sencilla"/>
          <p:cNvSpPr/>
          <p:nvPr/>
        </p:nvSpPr>
        <p:spPr>
          <a:xfrm>
            <a:off x="2729148" y="3178884"/>
            <a:ext cx="504056" cy="576064"/>
          </a:xfrm>
          <a:prstGeom prst="snip1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cxnSp>
        <p:nvCxnSpPr>
          <p:cNvPr id="14" name="13 Conector recto"/>
          <p:cNvCxnSpPr/>
          <p:nvPr/>
        </p:nvCxnSpPr>
        <p:spPr>
          <a:xfrm>
            <a:off x="2801156" y="3322900"/>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2801156" y="339490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2801156" y="3466916"/>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2801156" y="35389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2801156" y="3610932"/>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2513125" y="2901887"/>
            <a:ext cx="881973" cy="276999"/>
          </a:xfrm>
          <a:prstGeom prst="rect">
            <a:avLst/>
          </a:prstGeom>
          <a:noFill/>
        </p:spPr>
        <p:txBody>
          <a:bodyPr wrap="none" rtlCol="0">
            <a:spAutoFit/>
          </a:bodyPr>
          <a:lstStyle/>
          <a:p>
            <a:r>
              <a:rPr lang="es-ES" sz="1200" dirty="0" smtClean="0"/>
              <a:t>Contenido</a:t>
            </a:r>
            <a:endParaRPr lang="es-ES" dirty="0"/>
          </a:p>
        </p:txBody>
      </p:sp>
      <p:cxnSp>
        <p:nvCxnSpPr>
          <p:cNvPr id="21" name="20 Conector recto de flecha"/>
          <p:cNvCxnSpPr>
            <a:stCxn id="6" idx="6"/>
            <a:endCxn id="9" idx="1"/>
          </p:cNvCxnSpPr>
          <p:nvPr/>
        </p:nvCxnSpPr>
        <p:spPr>
          <a:xfrm>
            <a:off x="2648744" y="3830438"/>
            <a:ext cx="72773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23 Abrir llave"/>
          <p:cNvSpPr/>
          <p:nvPr/>
        </p:nvSpPr>
        <p:spPr>
          <a:xfrm rot="5400000">
            <a:off x="3781695" y="3617449"/>
            <a:ext cx="199165" cy="172819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25" name="24 CuadroTexto"/>
          <p:cNvSpPr txBox="1"/>
          <p:nvPr/>
        </p:nvSpPr>
        <p:spPr>
          <a:xfrm>
            <a:off x="2927838" y="4547037"/>
            <a:ext cx="2025162" cy="1477328"/>
          </a:xfrm>
          <a:prstGeom prst="rect">
            <a:avLst/>
          </a:prstGeom>
          <a:noFill/>
        </p:spPr>
        <p:txBody>
          <a:bodyPr wrap="square" rtlCol="0">
            <a:spAutoFit/>
          </a:bodyPr>
          <a:lstStyle/>
          <a:p>
            <a:pPr marL="171450" indent="-171450">
              <a:buFont typeface="Arial" panose="020B0604020202020204" pitchFamily="34" charset="0"/>
              <a:buChar char="•"/>
            </a:pPr>
            <a:r>
              <a:rPr lang="es-ES" sz="1200" dirty="0" smtClean="0"/>
              <a:t>Generación del número de miniaturas</a:t>
            </a:r>
          </a:p>
          <a:p>
            <a:pPr marL="171450" indent="-171450">
              <a:buFont typeface="Arial" panose="020B0604020202020204" pitchFamily="34" charset="0"/>
              <a:buChar char="•"/>
            </a:pPr>
            <a:r>
              <a:rPr lang="es-ES" sz="1200" dirty="0" smtClean="0"/>
              <a:t>Mantiene la</a:t>
            </a:r>
            <a:r>
              <a:rPr lang="es-ES" dirty="0" smtClean="0"/>
              <a:t> </a:t>
            </a:r>
            <a:r>
              <a:rPr lang="es-ES" sz="1200" dirty="0" smtClean="0"/>
              <a:t>extensión del fichero</a:t>
            </a:r>
          </a:p>
          <a:p>
            <a:pPr marL="171450" indent="-171450">
              <a:buFont typeface="Arial" panose="020B0604020202020204" pitchFamily="34" charset="0"/>
              <a:buChar char="•"/>
            </a:pPr>
            <a:r>
              <a:rPr lang="es-ES" sz="1200" dirty="0" smtClean="0"/>
              <a:t>Informa de los permisos</a:t>
            </a:r>
          </a:p>
          <a:p>
            <a:pPr marL="171450" indent="-171450">
              <a:buFont typeface="Arial" panose="020B0604020202020204" pitchFamily="34" charset="0"/>
              <a:buChar char="•"/>
            </a:pPr>
            <a:r>
              <a:rPr lang="es-ES" sz="1200" dirty="0" smtClean="0"/>
              <a:t>Estructura de directorios</a:t>
            </a:r>
          </a:p>
          <a:p>
            <a:pPr marL="171450" indent="-171450">
              <a:buFont typeface="Arial" panose="020B0604020202020204" pitchFamily="34" charset="0"/>
              <a:buChar char="•"/>
            </a:pPr>
            <a:endParaRPr lang="es-ES" sz="1200" dirty="0" smtClean="0"/>
          </a:p>
        </p:txBody>
      </p:sp>
      <p:sp>
        <p:nvSpPr>
          <p:cNvPr id="26" name="25 Elipse"/>
          <p:cNvSpPr/>
          <p:nvPr/>
        </p:nvSpPr>
        <p:spPr>
          <a:xfrm>
            <a:off x="5598394" y="3323919"/>
            <a:ext cx="1080120" cy="1008112"/>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cxnSp>
        <p:nvCxnSpPr>
          <p:cNvPr id="34" name="33 Conector recto de flecha"/>
          <p:cNvCxnSpPr>
            <a:stCxn id="26" idx="6"/>
          </p:cNvCxnSpPr>
          <p:nvPr/>
        </p:nvCxnSpPr>
        <p:spPr>
          <a:xfrm>
            <a:off x="6678515" y="3827977"/>
            <a:ext cx="300387" cy="73243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26" idx="6"/>
          </p:cNvCxnSpPr>
          <p:nvPr/>
        </p:nvCxnSpPr>
        <p:spPr>
          <a:xfrm>
            <a:off x="6678514" y="3827975"/>
            <a:ext cx="504056" cy="21602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a:stCxn id="26" idx="6"/>
          </p:cNvCxnSpPr>
          <p:nvPr/>
        </p:nvCxnSpPr>
        <p:spPr>
          <a:xfrm flipV="1">
            <a:off x="6678515" y="3251911"/>
            <a:ext cx="360040" cy="5760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43 Nube"/>
          <p:cNvSpPr/>
          <p:nvPr/>
        </p:nvSpPr>
        <p:spPr>
          <a:xfrm rot="20605858">
            <a:off x="5148344" y="2580900"/>
            <a:ext cx="3564396" cy="2899051"/>
          </a:xfrm>
          <a:prstGeom prst="cloud">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cxnSp>
        <p:nvCxnSpPr>
          <p:cNvPr id="45" name="44 Conector recto de flecha"/>
          <p:cNvCxnSpPr>
            <a:stCxn id="9" idx="3"/>
            <a:endCxn id="26" idx="2"/>
          </p:cNvCxnSpPr>
          <p:nvPr/>
        </p:nvCxnSpPr>
        <p:spPr>
          <a:xfrm flipV="1">
            <a:off x="4528604" y="3827977"/>
            <a:ext cx="1069790" cy="24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51 Recortar rectángulo de esquina sencilla"/>
          <p:cNvSpPr/>
          <p:nvPr/>
        </p:nvSpPr>
        <p:spPr>
          <a:xfrm>
            <a:off x="4736976" y="3178884"/>
            <a:ext cx="504056" cy="576064"/>
          </a:xfrm>
          <a:prstGeom prst="snip1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cxnSp>
        <p:nvCxnSpPr>
          <p:cNvPr id="53" name="52 Conector recto"/>
          <p:cNvCxnSpPr/>
          <p:nvPr/>
        </p:nvCxnSpPr>
        <p:spPr>
          <a:xfrm>
            <a:off x="4808985" y="3322900"/>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4808985" y="339490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4808985" y="3466916"/>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4808985" y="35389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4808985" y="3610932"/>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57 CuadroTexto"/>
          <p:cNvSpPr txBox="1"/>
          <p:nvPr/>
        </p:nvSpPr>
        <p:spPr>
          <a:xfrm>
            <a:off x="4520953" y="2901887"/>
            <a:ext cx="881973" cy="276999"/>
          </a:xfrm>
          <a:prstGeom prst="rect">
            <a:avLst/>
          </a:prstGeom>
          <a:noFill/>
        </p:spPr>
        <p:txBody>
          <a:bodyPr wrap="none" rtlCol="0">
            <a:spAutoFit/>
          </a:bodyPr>
          <a:lstStyle/>
          <a:p>
            <a:r>
              <a:rPr lang="es-ES" sz="1200" dirty="0" smtClean="0"/>
              <a:t>Contenido</a:t>
            </a:r>
            <a:endParaRPr lang="es-ES" dirty="0"/>
          </a:p>
        </p:txBody>
      </p:sp>
      <p:sp>
        <p:nvSpPr>
          <p:cNvPr id="100" name="99 CuadroTexto"/>
          <p:cNvSpPr txBox="1"/>
          <p:nvPr/>
        </p:nvSpPr>
        <p:spPr>
          <a:xfrm>
            <a:off x="5914029" y="4620065"/>
            <a:ext cx="853119" cy="461665"/>
          </a:xfrm>
          <a:prstGeom prst="rect">
            <a:avLst/>
          </a:prstGeom>
          <a:noFill/>
        </p:spPr>
        <p:txBody>
          <a:bodyPr wrap="none" rtlCol="0">
            <a:spAutoFit/>
          </a:bodyPr>
          <a:lstStyle/>
          <a:p>
            <a:r>
              <a:rPr lang="es-ES" sz="2400" b="1" dirty="0" smtClean="0"/>
              <a:t>CDN</a:t>
            </a:r>
            <a:endParaRPr lang="es-ES" b="1" dirty="0"/>
          </a:p>
        </p:txBody>
      </p:sp>
      <p:pic>
        <p:nvPicPr>
          <p:cNvPr id="41" name="4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7887" y="3455740"/>
            <a:ext cx="981134" cy="828590"/>
          </a:xfrm>
          <a:prstGeom prst="rect">
            <a:avLst/>
          </a:prstGeom>
        </p:spPr>
      </p:pic>
      <p:sp>
        <p:nvSpPr>
          <p:cNvPr id="46" name="45 Elipse"/>
          <p:cNvSpPr/>
          <p:nvPr/>
        </p:nvSpPr>
        <p:spPr>
          <a:xfrm>
            <a:off x="7101714" y="2888523"/>
            <a:ext cx="642716" cy="651896"/>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pic>
        <p:nvPicPr>
          <p:cNvPr id="47" name="4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847" y="2988627"/>
            <a:ext cx="634450" cy="535808"/>
          </a:xfrm>
          <a:prstGeom prst="rect">
            <a:avLst/>
          </a:prstGeom>
        </p:spPr>
      </p:pic>
      <p:sp>
        <p:nvSpPr>
          <p:cNvPr id="48" name="47 Elipse"/>
          <p:cNvSpPr/>
          <p:nvPr/>
        </p:nvSpPr>
        <p:spPr>
          <a:xfrm>
            <a:off x="7185248" y="3785216"/>
            <a:ext cx="642716" cy="651896"/>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pic>
        <p:nvPicPr>
          <p:cNvPr id="49" name="4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9381" y="3885320"/>
            <a:ext cx="634450" cy="535808"/>
          </a:xfrm>
          <a:prstGeom prst="rect">
            <a:avLst/>
          </a:prstGeom>
        </p:spPr>
      </p:pic>
      <p:sp>
        <p:nvSpPr>
          <p:cNvPr id="50" name="49 Elipse"/>
          <p:cNvSpPr/>
          <p:nvPr/>
        </p:nvSpPr>
        <p:spPr>
          <a:xfrm>
            <a:off x="6902572" y="4509120"/>
            <a:ext cx="642716" cy="651896"/>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pic>
        <p:nvPicPr>
          <p:cNvPr id="51" name="5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6705" y="4609224"/>
            <a:ext cx="634450" cy="535808"/>
          </a:xfrm>
          <a:prstGeom prst="rect">
            <a:avLst/>
          </a:prstGeom>
        </p:spPr>
      </p:pic>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833" y="3443338"/>
            <a:ext cx="1037856" cy="705742"/>
          </a:xfrm>
          <a:prstGeom prst="rect">
            <a:avLst/>
          </a:prstGeom>
        </p:spPr>
      </p:pic>
    </p:spTree>
    <p:extLst>
      <p:ext uri="{BB962C8B-B14F-4D97-AF65-F5344CB8AC3E}">
        <p14:creationId xmlns:p14="http://schemas.microsoft.com/office/powerpoint/2010/main" val="219839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10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00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1000"/>
                                        <p:tgtEl>
                                          <p:spTgt spid="17"/>
                                        </p:tgtEl>
                                      </p:cBhvr>
                                    </p:animEffect>
                                  </p:childTnLst>
                                </p:cTn>
                              </p:par>
                              <p:par>
                                <p:cTn id="20" presetID="22" presetClass="entr" presetSubtype="8"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par>
                                <p:cTn id="23" presetID="22" presetClass="entr" presetSubtype="8"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anim calcmode="lin" valueType="num">
                                      <p:cBhvr>
                                        <p:cTn id="34" dur="500" fill="hold"/>
                                        <p:tgtEl>
                                          <p:spTgt spid="24"/>
                                        </p:tgtEl>
                                        <p:attrNameLst>
                                          <p:attrName>ppt_x</p:attrName>
                                        </p:attrNameLst>
                                      </p:cBhvr>
                                      <p:tavLst>
                                        <p:tav tm="0">
                                          <p:val>
                                            <p:strVal val="#ppt_x"/>
                                          </p:val>
                                        </p:tav>
                                        <p:tav tm="100000">
                                          <p:val>
                                            <p:strVal val="#ppt_x"/>
                                          </p:val>
                                        </p:tav>
                                      </p:tavLst>
                                    </p:anim>
                                    <p:anim calcmode="lin" valueType="num">
                                      <p:cBhvr>
                                        <p:cTn id="35" dur="5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5">
                                            <p:txEl>
                                              <p:pRg st="0" end="0"/>
                                            </p:txEl>
                                          </p:spTgt>
                                        </p:tgtEl>
                                        <p:attrNameLst>
                                          <p:attrName>style.visibility</p:attrName>
                                        </p:attrNameLst>
                                      </p:cBhvr>
                                      <p:to>
                                        <p:strVal val="visible"/>
                                      </p:to>
                                    </p:set>
                                    <p:animEffect transition="in" filter="fade">
                                      <p:cBhvr>
                                        <p:cTn id="38" dur="500"/>
                                        <p:tgtEl>
                                          <p:spTgt spid="25">
                                            <p:txEl>
                                              <p:pRg st="0" end="0"/>
                                            </p:txEl>
                                          </p:spTgt>
                                        </p:tgtEl>
                                      </p:cBhvr>
                                    </p:animEffect>
                                    <p:anim calcmode="lin" valueType="num">
                                      <p:cBhvr>
                                        <p:cTn id="3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0" dur="500" fill="hold"/>
                                        <p:tgtEl>
                                          <p:spTgt spid="25">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5">
                                            <p:txEl>
                                              <p:pRg st="1" end="1"/>
                                            </p:txEl>
                                          </p:spTgt>
                                        </p:tgtEl>
                                        <p:attrNameLst>
                                          <p:attrName>style.visibility</p:attrName>
                                        </p:attrNameLst>
                                      </p:cBhvr>
                                      <p:to>
                                        <p:strVal val="visible"/>
                                      </p:to>
                                    </p:set>
                                    <p:animEffect transition="in" filter="fade">
                                      <p:cBhvr>
                                        <p:cTn id="43" dur="500"/>
                                        <p:tgtEl>
                                          <p:spTgt spid="25">
                                            <p:txEl>
                                              <p:pRg st="1" end="1"/>
                                            </p:txEl>
                                          </p:spTgt>
                                        </p:tgtEl>
                                      </p:cBhvr>
                                    </p:animEffect>
                                    <p:anim calcmode="lin" valueType="num">
                                      <p:cBhvr>
                                        <p:cTn id="44"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45" dur="500" fill="hold"/>
                                        <p:tgtEl>
                                          <p:spTgt spid="25">
                                            <p:txEl>
                                              <p:pRg st="1" end="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5">
                                            <p:txEl>
                                              <p:pRg st="2" end="2"/>
                                            </p:txEl>
                                          </p:spTgt>
                                        </p:tgtEl>
                                        <p:attrNameLst>
                                          <p:attrName>style.visibility</p:attrName>
                                        </p:attrNameLst>
                                      </p:cBhvr>
                                      <p:to>
                                        <p:strVal val="visible"/>
                                      </p:to>
                                    </p:set>
                                    <p:animEffect transition="in" filter="fade">
                                      <p:cBhvr>
                                        <p:cTn id="48" dur="500"/>
                                        <p:tgtEl>
                                          <p:spTgt spid="25">
                                            <p:txEl>
                                              <p:pRg st="2" end="2"/>
                                            </p:txEl>
                                          </p:spTgt>
                                        </p:tgtEl>
                                      </p:cBhvr>
                                    </p:animEffect>
                                    <p:anim calcmode="lin" valueType="num">
                                      <p:cBhvr>
                                        <p:cTn id="4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50" dur="500" fill="hold"/>
                                        <p:tgtEl>
                                          <p:spTgt spid="25">
                                            <p:txEl>
                                              <p:pRg st="2" end="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5">
                                            <p:txEl>
                                              <p:pRg st="3" end="3"/>
                                            </p:txEl>
                                          </p:spTgt>
                                        </p:tgtEl>
                                        <p:attrNameLst>
                                          <p:attrName>style.visibility</p:attrName>
                                        </p:attrNameLst>
                                      </p:cBhvr>
                                      <p:to>
                                        <p:strVal val="visible"/>
                                      </p:to>
                                    </p:set>
                                    <p:animEffect transition="in" filter="fade">
                                      <p:cBhvr>
                                        <p:cTn id="53" dur="500"/>
                                        <p:tgtEl>
                                          <p:spTgt spid="25">
                                            <p:txEl>
                                              <p:pRg st="3" end="3"/>
                                            </p:txEl>
                                          </p:spTgt>
                                        </p:tgtEl>
                                      </p:cBhvr>
                                    </p:animEffect>
                                    <p:anim calcmode="lin" valueType="num">
                                      <p:cBhvr>
                                        <p:cTn id="54"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p:cTn id="55" dur="500" fill="hold"/>
                                        <p:tgtEl>
                                          <p:spTgt spid="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1000"/>
                                        <p:tgtEl>
                                          <p:spTgt spid="4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left)">
                                      <p:cBhvr>
                                        <p:cTn id="67" dur="1000"/>
                                        <p:tgtEl>
                                          <p:spTgt spid="52"/>
                                        </p:tgtEl>
                                      </p:cBhvr>
                                    </p:animEffect>
                                  </p:childTnLst>
                                </p:cTn>
                              </p:par>
                              <p:par>
                                <p:cTn id="68" presetID="22" presetClass="entr" presetSubtype="8"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1000"/>
                                        <p:tgtEl>
                                          <p:spTgt spid="53"/>
                                        </p:tgtEl>
                                      </p:cBhvr>
                                    </p:animEffect>
                                  </p:childTnLst>
                                </p:cTn>
                              </p:par>
                              <p:par>
                                <p:cTn id="71" presetID="22" presetClass="entr" presetSubtype="8"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left)">
                                      <p:cBhvr>
                                        <p:cTn id="73" dur="1000"/>
                                        <p:tgtEl>
                                          <p:spTgt spid="54"/>
                                        </p:tgtEl>
                                      </p:cBhvr>
                                    </p:animEffect>
                                  </p:childTnLst>
                                </p:cTn>
                              </p:par>
                              <p:par>
                                <p:cTn id="74" presetID="22" presetClass="entr" presetSubtype="8"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1000"/>
                                        <p:tgtEl>
                                          <p:spTgt spid="55"/>
                                        </p:tgtEl>
                                      </p:cBhvr>
                                    </p:animEffect>
                                  </p:childTnLst>
                                </p:cTn>
                              </p:par>
                              <p:par>
                                <p:cTn id="77" presetID="22" presetClass="entr" presetSubtype="8"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1000"/>
                                        <p:tgtEl>
                                          <p:spTgt spid="56"/>
                                        </p:tgtEl>
                                      </p:cBhvr>
                                    </p:animEffect>
                                  </p:childTnLst>
                                </p:cTn>
                              </p:par>
                              <p:par>
                                <p:cTn id="80" presetID="22" presetClass="entr" presetSubtype="8"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1000"/>
                                        <p:tgtEl>
                                          <p:spTgt spid="5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left)">
                                      <p:cBhvr>
                                        <p:cTn id="85" dur="10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100"/>
                                        </p:tgtEl>
                                        <p:attrNameLst>
                                          <p:attrName>style.visibility</p:attrName>
                                        </p:attrNameLst>
                                      </p:cBhvr>
                                      <p:to>
                                        <p:strVal val="visible"/>
                                      </p:to>
                                    </p:set>
                                    <p:animEffect transition="in" filter="barn(inVertical)">
                                      <p:cBhvr>
                                        <p:cTn id="90" dur="500"/>
                                        <p:tgtEl>
                                          <p:spTgt spid="100"/>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barn(inVertical)">
                                      <p:cBhvr>
                                        <p:cTn id="93" dur="500"/>
                                        <p:tgtEl>
                                          <p:spTgt spid="44"/>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barn(inVertical)">
                                      <p:cBhvr>
                                        <p:cTn id="96" dur="500"/>
                                        <p:tgtEl>
                                          <p:spTgt spid="46"/>
                                        </p:tgtEl>
                                      </p:cBhvr>
                                    </p:animEffect>
                                  </p:childTnLst>
                                </p:cTn>
                              </p:par>
                              <p:par>
                                <p:cTn id="97" presetID="16" presetClass="entr" presetSubtype="21"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barn(inVertical)">
                                      <p:cBhvr>
                                        <p:cTn id="99" dur="500"/>
                                        <p:tgtEl>
                                          <p:spTgt spid="47"/>
                                        </p:tgtEl>
                                      </p:cBhvr>
                                    </p:animEffect>
                                  </p:childTnLst>
                                </p:cTn>
                              </p:par>
                              <p:par>
                                <p:cTn id="100" presetID="16" presetClass="entr" presetSubtype="21" fill="hold"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barn(inVertical)">
                                      <p:cBhvr>
                                        <p:cTn id="102" dur="500"/>
                                        <p:tgtEl>
                                          <p:spTgt spid="34"/>
                                        </p:tgtEl>
                                      </p:cBhvr>
                                    </p:animEffect>
                                  </p:childTnLst>
                                </p:cTn>
                              </p:par>
                              <p:par>
                                <p:cTn id="103" presetID="16" presetClass="entr" presetSubtype="21"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barn(inVertical)">
                                      <p:cBhvr>
                                        <p:cTn id="105" dur="500"/>
                                        <p:tgtEl>
                                          <p:spTgt spid="37"/>
                                        </p:tgtEl>
                                      </p:cBhvr>
                                    </p:animEffect>
                                  </p:childTnLst>
                                </p:cTn>
                              </p:par>
                              <p:par>
                                <p:cTn id="106" presetID="16" presetClass="entr" presetSubtype="21" fill="hold"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barn(inVertical)">
                                      <p:cBhvr>
                                        <p:cTn id="108" dur="500"/>
                                        <p:tgtEl>
                                          <p:spTgt spid="40"/>
                                        </p:tgtEl>
                                      </p:cBhvr>
                                    </p:animEffect>
                                  </p:childTnLst>
                                </p:cTn>
                              </p:par>
                              <p:par>
                                <p:cTn id="109" presetID="16" presetClass="entr" presetSubtype="21"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barn(inVertical)">
                                      <p:cBhvr>
                                        <p:cTn id="111" dur="500"/>
                                        <p:tgtEl>
                                          <p:spTgt spid="48"/>
                                        </p:tgtEl>
                                      </p:cBhvr>
                                    </p:animEffect>
                                  </p:childTnLst>
                                </p:cTn>
                              </p:par>
                              <p:par>
                                <p:cTn id="112" presetID="16" presetClass="entr" presetSubtype="21"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barn(inVertical)">
                                      <p:cBhvr>
                                        <p:cTn id="114" dur="500"/>
                                        <p:tgtEl>
                                          <p:spTgt spid="49"/>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barn(inVertical)">
                                      <p:cBhvr>
                                        <p:cTn id="117" dur="500"/>
                                        <p:tgtEl>
                                          <p:spTgt spid="50"/>
                                        </p:tgtEl>
                                      </p:cBhvr>
                                    </p:animEffect>
                                  </p:childTnLst>
                                </p:cTn>
                              </p:par>
                              <p:par>
                                <p:cTn id="118" presetID="16" presetClass="entr" presetSubtype="21"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barn(inVertical)">
                                      <p:cBhvr>
                                        <p:cTn id="12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p:bldP spid="24" grpId="0" animBg="1"/>
      <p:bldP spid="26" grpId="0" animBg="1"/>
      <p:bldP spid="44" grpId="0" animBg="1"/>
      <p:bldP spid="52" grpId="0" animBg="1"/>
      <p:bldP spid="58" grpId="0"/>
      <p:bldP spid="100" grpId="0"/>
      <p:bldP spid="46" grpId="0" animBg="1"/>
      <p:bldP spid="48"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CuadroTexto"/>
          <p:cNvSpPr txBox="1"/>
          <p:nvPr/>
        </p:nvSpPr>
        <p:spPr>
          <a:xfrm>
            <a:off x="272480" y="2060786"/>
            <a:ext cx="9505056" cy="5066002"/>
          </a:xfrm>
          <a:prstGeom prst="rect">
            <a:avLst/>
          </a:prstGeom>
          <a:solidFill>
            <a:schemeClr val="bg1"/>
          </a:solidFill>
        </p:spPr>
        <p:txBody>
          <a:bodyPr wrap="square" rtlCol="0">
            <a:spAutoFit/>
          </a:bodyPr>
          <a:lstStyle/>
          <a:p>
            <a:pPr marL="285750" indent="-285750" fontAlgn="auto">
              <a:spcBef>
                <a:spcPct val="20000"/>
              </a:spcBef>
              <a:spcAft>
                <a:spcPts val="0"/>
              </a:spcAft>
              <a:buFont typeface="Arial" panose="020B0604020202020204" pitchFamily="34" charset="0"/>
              <a:buChar char="•"/>
            </a:pPr>
            <a:r>
              <a:rPr lang="es-ES" sz="1600" dirty="0" smtClean="0">
                <a:solidFill>
                  <a:srgbClr val="505050"/>
                </a:solidFill>
                <a:cs typeface="Arial" pitchFamily="34" charset="0"/>
              </a:rPr>
              <a:t>Código para la generación de diversas miniaturas.</a:t>
            </a: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r>
              <a:rPr lang="es-ES" sz="1600" dirty="0" smtClean="0">
                <a:solidFill>
                  <a:srgbClr val="505050"/>
                </a:solidFill>
                <a:cs typeface="Arial" pitchFamily="34" charset="0"/>
              </a:rPr>
              <a:t>Mantenimiento </a:t>
            </a:r>
            <a:r>
              <a:rPr lang="es-ES" sz="1600" dirty="0">
                <a:solidFill>
                  <a:srgbClr val="505050"/>
                </a:solidFill>
                <a:cs typeface="Arial" pitchFamily="34" charset="0"/>
              </a:rPr>
              <a:t>de la extensión del fichero y estructura de </a:t>
            </a:r>
            <a:r>
              <a:rPr lang="es-ES" sz="1600" dirty="0" smtClean="0">
                <a:solidFill>
                  <a:srgbClr val="505050"/>
                </a:solidFill>
                <a:cs typeface="Arial" pitchFamily="34" charset="0"/>
              </a:rPr>
              <a:t>directorios</a:t>
            </a: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r>
              <a:rPr lang="es-ES" sz="1600" dirty="0">
                <a:solidFill>
                  <a:srgbClr val="505050"/>
                </a:solidFill>
                <a:cs typeface="Arial" pitchFamily="34" charset="0"/>
              </a:rPr>
              <a:t>Información de los </a:t>
            </a:r>
            <a:r>
              <a:rPr lang="es-ES" sz="1600" dirty="0" smtClean="0">
                <a:solidFill>
                  <a:srgbClr val="505050"/>
                </a:solidFill>
                <a:cs typeface="Arial" pitchFamily="34" charset="0"/>
              </a:rPr>
              <a:t>permisos</a:t>
            </a: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smtClean="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smtClean="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smtClean="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smtClean="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smtClean="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a:p>
            <a:pPr marL="285750" indent="-285750" fontAlgn="auto">
              <a:spcBef>
                <a:spcPct val="20000"/>
              </a:spcBef>
              <a:spcAft>
                <a:spcPts val="0"/>
              </a:spcAft>
              <a:buFont typeface="Arial" panose="020B0604020202020204" pitchFamily="34" charset="0"/>
              <a:buChar char="•"/>
            </a:pPr>
            <a:endParaRPr lang="es-ES" sz="1600" dirty="0">
              <a:solidFill>
                <a:srgbClr val="505050"/>
              </a:solidFill>
              <a:cs typeface="Arial" pitchFamily="34" charset="0"/>
            </a:endParaRPr>
          </a:p>
        </p:txBody>
      </p:sp>
      <p:pic>
        <p:nvPicPr>
          <p:cNvPr id="11" name="10 Imagen"/>
          <p:cNvPicPr>
            <a:picLocks noChangeAspect="1"/>
          </p:cNvPicPr>
          <p:nvPr/>
        </p:nvPicPr>
        <p:blipFill rotWithShape="1">
          <a:blip r:embed="rId2">
            <a:extLst>
              <a:ext uri="{28A0092B-C50C-407E-A947-70E740481C1C}">
                <a14:useLocalDpi xmlns:a14="http://schemas.microsoft.com/office/drawing/2010/main" val="0"/>
              </a:ext>
            </a:extLst>
          </a:blip>
          <a:srcRect r="20876"/>
          <a:stretch/>
        </p:blipFill>
        <p:spPr>
          <a:xfrm>
            <a:off x="5591530" y="2232189"/>
            <a:ext cx="4052787" cy="4005125"/>
          </a:xfrm>
          <a:prstGeom prst="rect">
            <a:avLst/>
          </a:prstGeom>
          <a:solidFill>
            <a:schemeClr val="bg1"/>
          </a:solidFill>
          <a:ln w="25400" cap="rnd">
            <a:solidFill>
              <a:srgbClr val="9AAE04"/>
            </a:solidFill>
          </a:ln>
          <a:effectLst>
            <a:outerShdw blurRad="63500" sx="102000" sy="102000" algn="ctr" rotWithShape="0">
              <a:prstClr val="black">
                <a:alpha val="40000"/>
              </a:prstClr>
            </a:outerShdw>
          </a:effectLst>
        </p:spPr>
      </p:pic>
      <p:sp>
        <p:nvSpPr>
          <p:cNvPr id="8" name="1 Título"/>
          <p:cNvSpPr>
            <a:spLocks noGrp="1"/>
          </p:cNvSpPr>
          <p:nvPr>
            <p:ph type="title"/>
          </p:nvPr>
        </p:nvSpPr>
        <p:spPr/>
        <p:txBody>
          <a:bodyPr>
            <a:normAutofit fontScale="90000"/>
          </a:bodyPr>
          <a:lstStyle/>
          <a:p>
            <a:r>
              <a:rPr lang="es-ES" dirty="0" smtClean="0"/>
              <a:t>Diagrama de subida de contenido </a:t>
            </a:r>
            <a:endParaRPr lang="es-ES" dirty="0"/>
          </a:p>
        </p:txBody>
      </p:sp>
      <p:sp>
        <p:nvSpPr>
          <p:cNvPr id="9" name="2 Marcador de texto"/>
          <p:cNvSpPr>
            <a:spLocks noGrp="1"/>
          </p:cNvSpPr>
          <p:nvPr>
            <p:ph type="body" idx="1"/>
          </p:nvPr>
        </p:nvSpPr>
        <p:spPr/>
        <p:txBody>
          <a:bodyPr/>
          <a:lstStyle/>
          <a:p>
            <a:r>
              <a:rPr lang="es-ES" dirty="0"/>
              <a:t>Integración de Liferay con servicios </a:t>
            </a:r>
            <a:r>
              <a:rPr lang="es-ES" dirty="0" smtClean="0"/>
              <a:t>Cloud</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13</a:t>
            </a:fld>
            <a:endParaRPr lang="ca-ES" noProof="0" dirty="0">
              <a:solidFill>
                <a:srgbClr val="737373"/>
              </a:solidFill>
            </a:endParaRPr>
          </a:p>
        </p:txBody>
      </p:sp>
      <p:pic>
        <p:nvPicPr>
          <p:cNvPr id="14" name="13 Imagen"/>
          <p:cNvPicPr>
            <a:picLocks noChangeAspect="1"/>
          </p:cNvPicPr>
          <p:nvPr/>
        </p:nvPicPr>
        <p:blipFill rotWithShape="1">
          <a:blip r:embed="rId3">
            <a:extLst>
              <a:ext uri="{28A0092B-C50C-407E-A947-70E740481C1C}">
                <a14:useLocalDpi xmlns:a14="http://schemas.microsoft.com/office/drawing/2010/main" val="0"/>
              </a:ext>
            </a:extLst>
          </a:blip>
          <a:srcRect r="11782"/>
          <a:stretch/>
        </p:blipFill>
        <p:spPr>
          <a:xfrm>
            <a:off x="897894" y="3808207"/>
            <a:ext cx="8015547" cy="2461126"/>
          </a:xfrm>
          <a:prstGeom prst="rect">
            <a:avLst/>
          </a:prstGeom>
          <a:solidFill>
            <a:schemeClr val="bg1"/>
          </a:solidFill>
          <a:ln w="25400" cap="rnd">
            <a:solidFill>
              <a:srgbClr val="9AAE04"/>
            </a:solidFill>
          </a:ln>
          <a:effectLst>
            <a:outerShdw blurRad="63500" sx="102000" sy="102000" algn="ctr" rotWithShape="0">
              <a:prstClr val="black">
                <a:alpha val="40000"/>
              </a:prstClr>
            </a:outerShdw>
          </a:effectLst>
        </p:spPr>
      </p:pic>
      <p:pic>
        <p:nvPicPr>
          <p:cNvPr id="13" name="1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496" y="3088734"/>
            <a:ext cx="9227820" cy="434340"/>
          </a:xfrm>
          <a:prstGeom prst="rect">
            <a:avLst/>
          </a:prstGeom>
          <a:solidFill>
            <a:schemeClr val="bg1"/>
          </a:solidFill>
          <a:ln w="25400" cap="rnd">
            <a:solidFill>
              <a:srgbClr val="9AAE04"/>
            </a:solidFill>
          </a:ln>
          <a:effectLst>
            <a:outerShdw blurRad="63500" sx="102000" sy="102000" algn="ctr" rotWithShape="0">
              <a:prstClr val="black">
                <a:alpha val="40000"/>
              </a:prstClr>
            </a:outerShdw>
          </a:effectLst>
        </p:spPr>
      </p:pic>
      <p:pic>
        <p:nvPicPr>
          <p:cNvPr id="2" name="1 Imagen"/>
          <p:cNvPicPr>
            <a:picLocks noChangeAspect="1"/>
          </p:cNvPicPr>
          <p:nvPr/>
        </p:nvPicPr>
        <p:blipFill rotWithShape="1">
          <a:blip r:embed="rId5">
            <a:extLst>
              <a:ext uri="{28A0092B-C50C-407E-A947-70E740481C1C}">
                <a14:useLocalDpi xmlns:a14="http://schemas.microsoft.com/office/drawing/2010/main" val="0"/>
              </a:ext>
            </a:extLst>
          </a:blip>
          <a:srcRect r="3939" b="23981"/>
          <a:stretch/>
        </p:blipFill>
        <p:spPr>
          <a:xfrm>
            <a:off x="128464" y="3595082"/>
            <a:ext cx="9515852" cy="213125"/>
          </a:xfrm>
          <a:prstGeom prst="rect">
            <a:avLst/>
          </a:prstGeom>
        </p:spPr>
      </p:pic>
      <p:sp>
        <p:nvSpPr>
          <p:cNvPr id="4" name="3 Cerrar llave"/>
          <p:cNvSpPr/>
          <p:nvPr/>
        </p:nvSpPr>
        <p:spPr>
          <a:xfrm rot="5400000">
            <a:off x="1674095" y="2332404"/>
            <a:ext cx="360040" cy="3317449"/>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5" name="14 Cerrar llave"/>
          <p:cNvSpPr/>
          <p:nvPr/>
        </p:nvSpPr>
        <p:spPr>
          <a:xfrm rot="5400000">
            <a:off x="3257697" y="4060021"/>
            <a:ext cx="937251" cy="437129"/>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6" name="15 Cerrar llave"/>
          <p:cNvSpPr/>
          <p:nvPr/>
        </p:nvSpPr>
        <p:spPr>
          <a:xfrm rot="5400000">
            <a:off x="3329009" y="4421906"/>
            <a:ext cx="1440161" cy="218564"/>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16 Cerrar llave"/>
          <p:cNvSpPr/>
          <p:nvPr/>
        </p:nvSpPr>
        <p:spPr>
          <a:xfrm rot="5400000">
            <a:off x="4663698" y="3305780"/>
            <a:ext cx="360040" cy="1370692"/>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8" name="17 Cerrar llave"/>
          <p:cNvSpPr/>
          <p:nvPr/>
        </p:nvSpPr>
        <p:spPr>
          <a:xfrm rot="5400000">
            <a:off x="5565068" y="3775103"/>
            <a:ext cx="360040" cy="432049"/>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9" name="18 Cerrar llave"/>
          <p:cNvSpPr/>
          <p:nvPr/>
        </p:nvSpPr>
        <p:spPr>
          <a:xfrm rot="5400000">
            <a:off x="5386373" y="4387171"/>
            <a:ext cx="1440161" cy="288032"/>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20" name="19 Cerrar llave"/>
          <p:cNvSpPr/>
          <p:nvPr/>
        </p:nvSpPr>
        <p:spPr>
          <a:xfrm rot="5400000">
            <a:off x="5921270" y="4138979"/>
            <a:ext cx="943778" cy="288032"/>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21" name="20 Cerrar llave"/>
          <p:cNvSpPr/>
          <p:nvPr/>
        </p:nvSpPr>
        <p:spPr>
          <a:xfrm rot="5400000">
            <a:off x="6647375" y="3705281"/>
            <a:ext cx="360040" cy="571690"/>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22" name="21 Cerrar llave"/>
          <p:cNvSpPr/>
          <p:nvPr/>
        </p:nvSpPr>
        <p:spPr>
          <a:xfrm rot="5400000">
            <a:off x="6431351" y="4497370"/>
            <a:ext cx="1800200" cy="427675"/>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23" name="22 Cerrar llave"/>
          <p:cNvSpPr/>
          <p:nvPr/>
        </p:nvSpPr>
        <p:spPr>
          <a:xfrm rot="5400000">
            <a:off x="7797316" y="3559079"/>
            <a:ext cx="360040" cy="864096"/>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24" name="23 Cerrar llave"/>
          <p:cNvSpPr/>
          <p:nvPr/>
        </p:nvSpPr>
        <p:spPr>
          <a:xfrm rot="5400000">
            <a:off x="8577149" y="3662509"/>
            <a:ext cx="744591" cy="1080120"/>
          </a:xfrm>
          <a:prstGeom prst="righ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6" name="5 CuadroTexto"/>
          <p:cNvSpPr txBox="1"/>
          <p:nvPr/>
        </p:nvSpPr>
        <p:spPr>
          <a:xfrm>
            <a:off x="1149488" y="4110173"/>
            <a:ext cx="1571264" cy="276999"/>
          </a:xfrm>
          <a:prstGeom prst="rect">
            <a:avLst/>
          </a:prstGeom>
          <a:noFill/>
        </p:spPr>
        <p:txBody>
          <a:bodyPr wrap="none" rtlCol="0">
            <a:spAutoFit/>
          </a:bodyPr>
          <a:lstStyle/>
          <a:p>
            <a:r>
              <a:rPr lang="es-ES" sz="1200" b="1" dirty="0">
                <a:solidFill>
                  <a:srgbClr val="505050"/>
                </a:solidFill>
                <a:cs typeface="Arial" pitchFamily="34" charset="0"/>
              </a:rPr>
              <a:t>Dominio de la CDN</a:t>
            </a:r>
          </a:p>
        </p:txBody>
      </p:sp>
      <p:sp>
        <p:nvSpPr>
          <p:cNvPr id="25" name="24 CuadroTexto"/>
          <p:cNvSpPr txBox="1"/>
          <p:nvPr/>
        </p:nvSpPr>
        <p:spPr>
          <a:xfrm>
            <a:off x="2569190" y="4717595"/>
            <a:ext cx="1375698" cy="461665"/>
          </a:xfrm>
          <a:prstGeom prst="rect">
            <a:avLst/>
          </a:prstGeom>
          <a:noFill/>
        </p:spPr>
        <p:txBody>
          <a:bodyPr wrap="none" rtlCol="0">
            <a:spAutoFit/>
          </a:bodyPr>
          <a:lstStyle/>
          <a:p>
            <a:pPr algn="ctr"/>
            <a:r>
              <a:rPr lang="es-ES" sz="1200" b="1" dirty="0" smtClean="0">
                <a:solidFill>
                  <a:srgbClr val="505050"/>
                </a:solidFill>
                <a:cs typeface="Arial" pitchFamily="34" charset="0"/>
              </a:rPr>
              <a:t>Identificador de </a:t>
            </a:r>
          </a:p>
          <a:p>
            <a:pPr algn="ctr"/>
            <a:r>
              <a:rPr lang="es-ES" sz="1200" b="1" dirty="0" smtClean="0">
                <a:solidFill>
                  <a:srgbClr val="505050"/>
                </a:solidFill>
                <a:cs typeface="Arial" pitchFamily="34" charset="0"/>
              </a:rPr>
              <a:t>la compañía</a:t>
            </a:r>
            <a:endParaRPr lang="es-ES" sz="1200" b="1" dirty="0">
              <a:solidFill>
                <a:srgbClr val="505050"/>
              </a:solidFill>
              <a:cs typeface="Arial" pitchFamily="34" charset="0"/>
            </a:endParaRPr>
          </a:p>
        </p:txBody>
      </p:sp>
      <p:sp>
        <p:nvSpPr>
          <p:cNvPr id="26" name="25 CuadroTexto"/>
          <p:cNvSpPr txBox="1"/>
          <p:nvPr/>
        </p:nvSpPr>
        <p:spPr>
          <a:xfrm>
            <a:off x="3512840" y="5221651"/>
            <a:ext cx="1040670" cy="276999"/>
          </a:xfrm>
          <a:prstGeom prst="rect">
            <a:avLst/>
          </a:prstGeom>
          <a:noFill/>
        </p:spPr>
        <p:txBody>
          <a:bodyPr wrap="none" rtlCol="0">
            <a:spAutoFit/>
          </a:bodyPr>
          <a:lstStyle/>
          <a:p>
            <a:pPr algn="ctr"/>
            <a:r>
              <a:rPr lang="es-ES" sz="1200" b="1" dirty="0">
                <a:solidFill>
                  <a:srgbClr val="505050"/>
                </a:solidFill>
                <a:cs typeface="Arial" pitchFamily="34" charset="0"/>
              </a:rPr>
              <a:t>R</a:t>
            </a:r>
            <a:r>
              <a:rPr lang="es-ES" sz="1200" b="1" dirty="0" smtClean="0">
                <a:solidFill>
                  <a:srgbClr val="505050"/>
                </a:solidFill>
                <a:cs typeface="Arial" pitchFamily="34" charset="0"/>
              </a:rPr>
              <a:t>epositorio</a:t>
            </a:r>
            <a:endParaRPr lang="es-ES" sz="1200" b="1" dirty="0">
              <a:solidFill>
                <a:srgbClr val="505050"/>
              </a:solidFill>
              <a:cs typeface="Arial" pitchFamily="34" charset="0"/>
            </a:endParaRPr>
          </a:p>
        </p:txBody>
      </p:sp>
      <p:sp>
        <p:nvSpPr>
          <p:cNvPr id="27" name="26 CuadroTexto"/>
          <p:cNvSpPr txBox="1"/>
          <p:nvPr/>
        </p:nvSpPr>
        <p:spPr>
          <a:xfrm>
            <a:off x="4158372" y="4171149"/>
            <a:ext cx="1442701" cy="646331"/>
          </a:xfrm>
          <a:prstGeom prst="rect">
            <a:avLst/>
          </a:prstGeom>
          <a:noFill/>
        </p:spPr>
        <p:txBody>
          <a:bodyPr wrap="square" rtlCol="0">
            <a:spAutoFit/>
          </a:bodyPr>
          <a:lstStyle/>
          <a:p>
            <a:pPr algn="ctr"/>
            <a:r>
              <a:rPr lang="es-ES" sz="1200" b="1" dirty="0" smtClean="0">
                <a:solidFill>
                  <a:srgbClr val="505050"/>
                </a:solidFill>
                <a:cs typeface="Arial" pitchFamily="34" charset="0"/>
              </a:rPr>
              <a:t>Carpeta contenedora</a:t>
            </a:r>
          </a:p>
          <a:p>
            <a:pPr algn="ctr"/>
            <a:r>
              <a:rPr lang="es-ES" sz="1200" b="1" dirty="0">
                <a:solidFill>
                  <a:srgbClr val="505050"/>
                </a:solidFill>
                <a:cs typeface="Arial" pitchFamily="34" charset="0"/>
              </a:rPr>
              <a:t>d</a:t>
            </a:r>
            <a:r>
              <a:rPr lang="es-ES" sz="1200" b="1" dirty="0" smtClean="0">
                <a:solidFill>
                  <a:srgbClr val="505050"/>
                </a:solidFill>
                <a:cs typeface="Arial" pitchFamily="34" charset="0"/>
              </a:rPr>
              <a:t>e miniaturas</a:t>
            </a:r>
            <a:endParaRPr lang="es-ES" sz="1200" b="1" dirty="0">
              <a:solidFill>
                <a:srgbClr val="505050"/>
              </a:solidFill>
              <a:cs typeface="Arial" pitchFamily="34" charset="0"/>
            </a:endParaRPr>
          </a:p>
        </p:txBody>
      </p:sp>
      <p:sp>
        <p:nvSpPr>
          <p:cNvPr id="28" name="27 CuadroTexto"/>
          <p:cNvSpPr txBox="1"/>
          <p:nvPr/>
        </p:nvSpPr>
        <p:spPr>
          <a:xfrm>
            <a:off x="5022468" y="4141037"/>
            <a:ext cx="1442701" cy="276999"/>
          </a:xfrm>
          <a:prstGeom prst="rect">
            <a:avLst/>
          </a:prstGeom>
          <a:noFill/>
        </p:spPr>
        <p:txBody>
          <a:bodyPr wrap="square" rtlCol="0">
            <a:spAutoFit/>
          </a:bodyPr>
          <a:lstStyle/>
          <a:p>
            <a:pPr algn="ctr"/>
            <a:r>
              <a:rPr lang="es-ES" sz="1200" b="1" dirty="0">
                <a:solidFill>
                  <a:srgbClr val="505050"/>
                </a:solidFill>
                <a:cs typeface="Arial" pitchFamily="34" charset="0"/>
              </a:rPr>
              <a:t>g</a:t>
            </a:r>
            <a:r>
              <a:rPr lang="es-ES" sz="1200" b="1" dirty="0" smtClean="0">
                <a:solidFill>
                  <a:srgbClr val="505050"/>
                </a:solidFill>
                <a:cs typeface="Arial" pitchFamily="34" charset="0"/>
              </a:rPr>
              <a:t>roupId</a:t>
            </a:r>
            <a:endParaRPr lang="es-ES" sz="1200" b="1" dirty="0">
              <a:solidFill>
                <a:srgbClr val="505050"/>
              </a:solidFill>
              <a:cs typeface="Arial" pitchFamily="34" charset="0"/>
            </a:endParaRPr>
          </a:p>
        </p:txBody>
      </p:sp>
      <p:sp>
        <p:nvSpPr>
          <p:cNvPr id="29" name="28 CuadroTexto"/>
          <p:cNvSpPr txBox="1"/>
          <p:nvPr/>
        </p:nvSpPr>
        <p:spPr>
          <a:xfrm>
            <a:off x="5382507" y="5262301"/>
            <a:ext cx="1442701" cy="830997"/>
          </a:xfrm>
          <a:prstGeom prst="rect">
            <a:avLst/>
          </a:prstGeom>
          <a:noFill/>
        </p:spPr>
        <p:txBody>
          <a:bodyPr wrap="square" rtlCol="0">
            <a:spAutoFit/>
          </a:bodyPr>
          <a:lstStyle/>
          <a:p>
            <a:pPr algn="ctr"/>
            <a:r>
              <a:rPr lang="es-ES" sz="1200" b="1" dirty="0" smtClean="0">
                <a:solidFill>
                  <a:srgbClr val="505050"/>
                </a:solidFill>
                <a:cs typeface="Arial" pitchFamily="34" charset="0"/>
              </a:rPr>
              <a:t>Módulo 254 del identificador de la versión del documento</a:t>
            </a:r>
            <a:endParaRPr lang="es-ES" sz="1200" b="1" dirty="0">
              <a:solidFill>
                <a:srgbClr val="505050"/>
              </a:solidFill>
              <a:cs typeface="Arial" pitchFamily="34" charset="0"/>
            </a:endParaRPr>
          </a:p>
        </p:txBody>
      </p:sp>
      <p:sp>
        <p:nvSpPr>
          <p:cNvPr id="30" name="29 CuadroTexto"/>
          <p:cNvSpPr txBox="1"/>
          <p:nvPr/>
        </p:nvSpPr>
        <p:spPr>
          <a:xfrm>
            <a:off x="6033120" y="4717595"/>
            <a:ext cx="1007405" cy="461665"/>
          </a:xfrm>
          <a:prstGeom prst="rect">
            <a:avLst/>
          </a:prstGeom>
          <a:noFill/>
        </p:spPr>
        <p:txBody>
          <a:bodyPr wrap="square" rtlCol="0">
            <a:spAutoFit/>
          </a:bodyPr>
          <a:lstStyle/>
          <a:p>
            <a:pPr algn="ctr"/>
            <a:r>
              <a:rPr lang="es-ES" sz="1200" b="1" dirty="0" smtClean="0">
                <a:solidFill>
                  <a:srgbClr val="505050"/>
                </a:solidFill>
                <a:cs typeface="Arial" pitchFamily="34" charset="0"/>
              </a:rPr>
              <a:t>Id versión del doc</a:t>
            </a:r>
            <a:endParaRPr lang="es-ES" sz="1200" b="1" dirty="0">
              <a:solidFill>
                <a:srgbClr val="505050"/>
              </a:solidFill>
              <a:cs typeface="Arial" pitchFamily="34" charset="0"/>
            </a:endParaRPr>
          </a:p>
        </p:txBody>
      </p:sp>
      <p:sp>
        <p:nvSpPr>
          <p:cNvPr id="31" name="30 CuadroTexto"/>
          <p:cNvSpPr txBox="1"/>
          <p:nvPr/>
        </p:nvSpPr>
        <p:spPr>
          <a:xfrm>
            <a:off x="6390974" y="4141531"/>
            <a:ext cx="1010299" cy="646331"/>
          </a:xfrm>
          <a:prstGeom prst="rect">
            <a:avLst/>
          </a:prstGeom>
          <a:noFill/>
        </p:spPr>
        <p:txBody>
          <a:bodyPr wrap="square" rtlCol="0">
            <a:spAutoFit/>
          </a:bodyPr>
          <a:lstStyle/>
          <a:p>
            <a:pPr algn="ctr"/>
            <a:r>
              <a:rPr lang="es-ES" sz="1200" b="1" dirty="0" smtClean="0">
                <a:solidFill>
                  <a:srgbClr val="505050"/>
                </a:solidFill>
                <a:cs typeface="Arial" pitchFamily="34" charset="0"/>
              </a:rPr>
              <a:t>Identificador del archivo</a:t>
            </a:r>
            <a:endParaRPr lang="es-ES" sz="1200" b="1" dirty="0">
              <a:solidFill>
                <a:srgbClr val="505050"/>
              </a:solidFill>
              <a:cs typeface="Arial" pitchFamily="34" charset="0"/>
            </a:endParaRPr>
          </a:p>
        </p:txBody>
      </p:sp>
      <p:sp>
        <p:nvSpPr>
          <p:cNvPr id="32" name="31 CuadroTexto"/>
          <p:cNvSpPr txBox="1"/>
          <p:nvPr/>
        </p:nvSpPr>
        <p:spPr>
          <a:xfrm>
            <a:off x="6681192" y="5653699"/>
            <a:ext cx="1440160" cy="1015663"/>
          </a:xfrm>
          <a:prstGeom prst="rect">
            <a:avLst/>
          </a:prstGeom>
          <a:noFill/>
        </p:spPr>
        <p:txBody>
          <a:bodyPr wrap="square" rtlCol="0">
            <a:spAutoFit/>
          </a:bodyPr>
          <a:lstStyle/>
          <a:p>
            <a:pPr algn="ctr"/>
            <a:r>
              <a:rPr lang="es-ES" sz="1200" b="1" dirty="0" smtClean="0">
                <a:solidFill>
                  <a:srgbClr val="505050"/>
                </a:solidFill>
                <a:cs typeface="Arial" pitchFamily="34" charset="0"/>
              </a:rPr>
              <a:t>Composición de la versión del recurso y la miniatura solicitada</a:t>
            </a:r>
            <a:endParaRPr lang="es-ES" sz="1200" b="1" dirty="0">
              <a:solidFill>
                <a:srgbClr val="505050"/>
              </a:solidFill>
              <a:cs typeface="Arial" pitchFamily="34" charset="0"/>
            </a:endParaRPr>
          </a:p>
        </p:txBody>
      </p:sp>
      <p:sp>
        <p:nvSpPr>
          <p:cNvPr id="33" name="32 CuadroTexto"/>
          <p:cNvSpPr txBox="1"/>
          <p:nvPr/>
        </p:nvSpPr>
        <p:spPr>
          <a:xfrm>
            <a:off x="7329264" y="4132239"/>
            <a:ext cx="1440160" cy="830997"/>
          </a:xfrm>
          <a:prstGeom prst="rect">
            <a:avLst/>
          </a:prstGeom>
          <a:noFill/>
        </p:spPr>
        <p:txBody>
          <a:bodyPr wrap="square" rtlCol="0">
            <a:spAutoFit/>
          </a:bodyPr>
          <a:lstStyle/>
          <a:p>
            <a:pPr algn="ctr"/>
            <a:r>
              <a:rPr lang="es-ES" sz="1200" b="1" dirty="0" smtClean="0">
                <a:solidFill>
                  <a:srgbClr val="505050"/>
                </a:solidFill>
                <a:cs typeface="Arial" pitchFamily="34" charset="0"/>
              </a:rPr>
              <a:t>Identificador del archivo con la extensión original</a:t>
            </a:r>
            <a:endParaRPr lang="es-ES" sz="1200" b="1" dirty="0">
              <a:solidFill>
                <a:srgbClr val="505050"/>
              </a:solidFill>
              <a:cs typeface="Arial" pitchFamily="34" charset="0"/>
            </a:endParaRPr>
          </a:p>
        </p:txBody>
      </p:sp>
      <p:sp>
        <p:nvSpPr>
          <p:cNvPr id="34" name="33 CuadroTexto"/>
          <p:cNvSpPr txBox="1"/>
          <p:nvPr/>
        </p:nvSpPr>
        <p:spPr>
          <a:xfrm>
            <a:off x="8337377" y="4603196"/>
            <a:ext cx="1512168" cy="1015663"/>
          </a:xfrm>
          <a:prstGeom prst="rect">
            <a:avLst/>
          </a:prstGeom>
          <a:noFill/>
        </p:spPr>
        <p:txBody>
          <a:bodyPr wrap="square" rtlCol="0">
            <a:spAutoFit/>
          </a:bodyPr>
          <a:lstStyle/>
          <a:p>
            <a:pPr algn="ctr"/>
            <a:r>
              <a:rPr lang="es-ES" sz="1200" b="1" dirty="0" smtClean="0">
                <a:solidFill>
                  <a:srgbClr val="505050"/>
                </a:solidFill>
                <a:cs typeface="Arial" pitchFamily="34" charset="0"/>
              </a:rPr>
              <a:t>Marca de tiempo para reforzar la renovación de los recursos cacheados</a:t>
            </a:r>
            <a:endParaRPr lang="es-ES" sz="1200" b="1" dirty="0">
              <a:solidFill>
                <a:srgbClr val="505050"/>
              </a:solidFill>
              <a:cs typeface="Arial" pitchFamily="34"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142" y="2609067"/>
            <a:ext cx="4861867" cy="1323991"/>
          </a:xfrm>
          <a:prstGeom prst="rect">
            <a:avLst/>
          </a:prstGeom>
          <a:solidFill>
            <a:schemeClr val="bg1"/>
          </a:solidFill>
          <a:ln w="25400" cap="rnd">
            <a:solidFill>
              <a:srgbClr val="9AAE04"/>
            </a:solidFill>
          </a:ln>
          <a:effectLst>
            <a:outerShdw blurRad="63500" sx="102000" sy="102000" algn="ctr" rotWithShape="0">
              <a:prstClr val="black">
                <a:alpha val="40000"/>
              </a:prstClr>
            </a:outerShdw>
          </a:effectLs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553" y="4293098"/>
            <a:ext cx="4488471" cy="1375499"/>
          </a:xfrm>
          <a:prstGeom prst="rect">
            <a:avLst/>
          </a:prstGeom>
          <a:solidFill>
            <a:schemeClr val="bg1"/>
          </a:solidFill>
          <a:ln w="25400" cap="rnd">
            <a:solidFill>
              <a:srgbClr val="9AAE04"/>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92831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500"/>
                                        <p:tgtEl>
                                          <p:spTgt spid="12">
                                            <p:txEl>
                                              <p:pRg st="2" end="2"/>
                                            </p:txEl>
                                          </p:spTgt>
                                        </p:tgtEl>
                                      </p:cBhvr>
                                    </p:animEffect>
                                  </p:childTnLst>
                                </p:cTn>
                              </p:par>
                              <p:par>
                                <p:cTn id="22" presetID="10" presetClass="exit" presetSubtype="0" fill="hold" nodeType="withEffect">
                                  <p:stCondLst>
                                    <p:cond delay="0"/>
                                  </p:stCondLst>
                                  <p:childTnLst>
                                    <p:animEffect transition="out" filter="fade">
                                      <p:cBhvr>
                                        <p:cTn id="23" dur="500"/>
                                        <p:tgtEl>
                                          <p:spTgt spid="1026"/>
                                        </p:tgtEl>
                                      </p:cBhvr>
                                    </p:animEffect>
                                    <p:set>
                                      <p:cBhvr>
                                        <p:cTn id="24" dur="1" fill="hold">
                                          <p:stCondLst>
                                            <p:cond delay="499"/>
                                          </p:stCondLst>
                                        </p:cTn>
                                        <p:tgtEl>
                                          <p:spTgt spid="102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028"/>
                                        </p:tgtEl>
                                      </p:cBhvr>
                                    </p:animEffect>
                                    <p:set>
                                      <p:cBhvr>
                                        <p:cTn id="27" dur="1" fill="hold">
                                          <p:stCondLst>
                                            <p:cond delay="499"/>
                                          </p:stCondLst>
                                        </p:cTn>
                                        <p:tgtEl>
                                          <p:spTgt spid="102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grpId="1"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par>
                                <p:cTn id="96" presetID="10" presetClass="entr" presetSubtype="0" fill="hold" grpId="1"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500"/>
                                        <p:tgtEl>
                                          <p:spTgt spid="3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2">
                                            <p:txEl>
                                              <p:pRg st="4" end="4"/>
                                            </p:txEl>
                                          </p:spTgt>
                                        </p:tgtEl>
                                        <p:attrNameLst>
                                          <p:attrName>style.visibility</p:attrName>
                                        </p:attrNameLst>
                                      </p:cBhvr>
                                      <p:to>
                                        <p:strVal val="visible"/>
                                      </p:to>
                                    </p:set>
                                    <p:animEffect transition="in" filter="fade">
                                      <p:cBhvr>
                                        <p:cTn id="109" dur="500"/>
                                        <p:tgtEl>
                                          <p:spTgt spid="12">
                                            <p:txEl>
                                              <p:pRg st="4" end="4"/>
                                            </p:txEl>
                                          </p:spTgt>
                                        </p:tgtEl>
                                      </p:cBhvr>
                                    </p:animEffect>
                                  </p:childTnLst>
                                </p:cTn>
                              </p:par>
                              <p:par>
                                <p:cTn id="110" presetID="10" presetClass="exit" presetSubtype="0" fill="hold" nodeType="withEffect">
                                  <p:stCondLst>
                                    <p:cond delay="0"/>
                                  </p:stCondLst>
                                  <p:childTnLst>
                                    <p:animEffect transition="out" filter="fad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4"/>
                                        </p:tgtEl>
                                      </p:cBhvr>
                                    </p:animEffect>
                                    <p:set>
                                      <p:cBhvr>
                                        <p:cTn id="115" dur="1" fill="hold">
                                          <p:stCondLst>
                                            <p:cond delay="499"/>
                                          </p:stCondLst>
                                        </p:cTn>
                                        <p:tgtEl>
                                          <p:spTgt spid="4"/>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6"/>
                                        </p:tgtEl>
                                      </p:cBhvr>
                                    </p:animEffect>
                                    <p:set>
                                      <p:cBhvr>
                                        <p:cTn id="118" dur="1" fill="hold">
                                          <p:stCondLst>
                                            <p:cond delay="499"/>
                                          </p:stCondLst>
                                        </p:cTn>
                                        <p:tgtEl>
                                          <p:spTgt spid="6"/>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5"/>
                                        </p:tgtEl>
                                      </p:cBhvr>
                                    </p:animEffect>
                                    <p:set>
                                      <p:cBhvr>
                                        <p:cTn id="121" dur="1" fill="hold">
                                          <p:stCondLst>
                                            <p:cond delay="499"/>
                                          </p:stCondLst>
                                        </p:cTn>
                                        <p:tgtEl>
                                          <p:spTgt spid="15"/>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5"/>
                                        </p:tgtEl>
                                      </p:cBhvr>
                                    </p:animEffect>
                                    <p:set>
                                      <p:cBhvr>
                                        <p:cTn id="124" dur="1" fill="hold">
                                          <p:stCondLst>
                                            <p:cond delay="499"/>
                                          </p:stCondLst>
                                        </p:cTn>
                                        <p:tgtEl>
                                          <p:spTgt spid="2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6"/>
                                        </p:tgtEl>
                                      </p:cBhvr>
                                    </p:animEffect>
                                    <p:set>
                                      <p:cBhvr>
                                        <p:cTn id="127" dur="1" fill="hold">
                                          <p:stCondLst>
                                            <p:cond delay="499"/>
                                          </p:stCondLst>
                                        </p:cTn>
                                        <p:tgtEl>
                                          <p:spTgt spid="16"/>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26"/>
                                        </p:tgtEl>
                                      </p:cBhvr>
                                    </p:animEffect>
                                    <p:set>
                                      <p:cBhvr>
                                        <p:cTn id="130" dur="1" fill="hold">
                                          <p:stCondLst>
                                            <p:cond delay="499"/>
                                          </p:stCondLst>
                                        </p:cTn>
                                        <p:tgtEl>
                                          <p:spTgt spid="26"/>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27"/>
                                        </p:tgtEl>
                                      </p:cBhvr>
                                    </p:animEffect>
                                    <p:set>
                                      <p:cBhvr>
                                        <p:cTn id="133" dur="1" fill="hold">
                                          <p:stCondLst>
                                            <p:cond delay="499"/>
                                          </p:stCondLst>
                                        </p:cTn>
                                        <p:tgtEl>
                                          <p:spTgt spid="27"/>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17"/>
                                        </p:tgtEl>
                                      </p:cBhvr>
                                    </p:animEffect>
                                    <p:set>
                                      <p:cBhvr>
                                        <p:cTn id="136" dur="1" fill="hold">
                                          <p:stCondLst>
                                            <p:cond delay="499"/>
                                          </p:stCondLst>
                                        </p:cTn>
                                        <p:tgtEl>
                                          <p:spTgt spid="17"/>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18"/>
                                        </p:tgtEl>
                                      </p:cBhvr>
                                    </p:animEffect>
                                    <p:set>
                                      <p:cBhvr>
                                        <p:cTn id="139" dur="1" fill="hold">
                                          <p:stCondLst>
                                            <p:cond delay="499"/>
                                          </p:stCondLst>
                                        </p:cTn>
                                        <p:tgtEl>
                                          <p:spTgt spid="18"/>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28"/>
                                        </p:tgtEl>
                                      </p:cBhvr>
                                    </p:animEffect>
                                    <p:set>
                                      <p:cBhvr>
                                        <p:cTn id="142" dur="1" fill="hold">
                                          <p:stCondLst>
                                            <p:cond delay="499"/>
                                          </p:stCondLst>
                                        </p:cTn>
                                        <p:tgtEl>
                                          <p:spTgt spid="2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29"/>
                                        </p:tgtEl>
                                      </p:cBhvr>
                                    </p:animEffect>
                                    <p:set>
                                      <p:cBhvr>
                                        <p:cTn id="145" dur="1" fill="hold">
                                          <p:stCondLst>
                                            <p:cond delay="499"/>
                                          </p:stCondLst>
                                        </p:cTn>
                                        <p:tgtEl>
                                          <p:spTgt spid="2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19"/>
                                        </p:tgtEl>
                                      </p:cBhvr>
                                    </p:animEffect>
                                    <p:set>
                                      <p:cBhvr>
                                        <p:cTn id="148" dur="1" fill="hold">
                                          <p:stCondLst>
                                            <p:cond delay="499"/>
                                          </p:stCondLst>
                                        </p:cTn>
                                        <p:tgtEl>
                                          <p:spTgt spid="19"/>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30"/>
                                        </p:tgtEl>
                                      </p:cBhvr>
                                    </p:animEffect>
                                    <p:set>
                                      <p:cBhvr>
                                        <p:cTn id="151" dur="1" fill="hold">
                                          <p:stCondLst>
                                            <p:cond delay="499"/>
                                          </p:stCondLst>
                                        </p:cTn>
                                        <p:tgtEl>
                                          <p:spTgt spid="30"/>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1"/>
                                        </p:tgtEl>
                                      </p:cBhvr>
                                    </p:animEffect>
                                    <p:set>
                                      <p:cBhvr>
                                        <p:cTn id="157" dur="1" fill="hold">
                                          <p:stCondLst>
                                            <p:cond delay="499"/>
                                          </p:stCondLst>
                                        </p:cTn>
                                        <p:tgtEl>
                                          <p:spTgt spid="31"/>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21"/>
                                        </p:tgtEl>
                                      </p:cBhvr>
                                    </p:animEffect>
                                    <p:set>
                                      <p:cBhvr>
                                        <p:cTn id="160" dur="1" fill="hold">
                                          <p:stCondLst>
                                            <p:cond delay="499"/>
                                          </p:stCondLst>
                                        </p:cTn>
                                        <p:tgtEl>
                                          <p:spTgt spid="21"/>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32"/>
                                        </p:tgtEl>
                                      </p:cBhvr>
                                    </p:animEffect>
                                    <p:set>
                                      <p:cBhvr>
                                        <p:cTn id="163" dur="1" fill="hold">
                                          <p:stCondLst>
                                            <p:cond delay="499"/>
                                          </p:stCondLst>
                                        </p:cTn>
                                        <p:tgtEl>
                                          <p:spTgt spid="32"/>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22"/>
                                        </p:tgtEl>
                                      </p:cBhvr>
                                    </p:animEffect>
                                    <p:set>
                                      <p:cBhvr>
                                        <p:cTn id="166" dur="1" fill="hold">
                                          <p:stCondLst>
                                            <p:cond delay="499"/>
                                          </p:stCondLst>
                                        </p:cTn>
                                        <p:tgtEl>
                                          <p:spTgt spid="22"/>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4"/>
                                        </p:tgtEl>
                                      </p:cBhvr>
                                    </p:animEffect>
                                    <p:set>
                                      <p:cBhvr>
                                        <p:cTn id="169" dur="1" fill="hold">
                                          <p:stCondLst>
                                            <p:cond delay="499"/>
                                          </p:stCondLst>
                                        </p:cTn>
                                        <p:tgtEl>
                                          <p:spTgt spid="34"/>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24"/>
                                        </p:tgtEl>
                                      </p:cBhvr>
                                    </p:animEffect>
                                    <p:set>
                                      <p:cBhvr>
                                        <p:cTn id="172" dur="1" fill="hold">
                                          <p:stCondLst>
                                            <p:cond delay="499"/>
                                          </p:stCondLst>
                                        </p:cTn>
                                        <p:tgtEl>
                                          <p:spTgt spid="24"/>
                                        </p:tgtEl>
                                        <p:attrNameLst>
                                          <p:attrName>style.visibility</p:attrName>
                                        </p:attrNameLst>
                                      </p:cBhvr>
                                      <p:to>
                                        <p:strVal val="hidden"/>
                                      </p:to>
                                    </p:set>
                                  </p:childTnLst>
                                </p:cTn>
                              </p:par>
                              <p:par>
                                <p:cTn id="173" presetID="10" presetClass="exit" presetSubtype="0" fill="hold" grpId="0" nodeType="withEffect">
                                  <p:stCondLst>
                                    <p:cond delay="0"/>
                                  </p:stCondLst>
                                  <p:childTnLst>
                                    <p:animEffect transition="out" filter="fade">
                                      <p:cBhvr>
                                        <p:cTn id="174" dur="500"/>
                                        <p:tgtEl>
                                          <p:spTgt spid="5"/>
                                        </p:tgtEl>
                                      </p:cBhvr>
                                    </p:animEffect>
                                    <p:set>
                                      <p:cBhvr>
                                        <p:cTn id="175" dur="1" fill="hold">
                                          <p:stCondLst>
                                            <p:cond delay="499"/>
                                          </p:stCondLst>
                                        </p:cTn>
                                        <p:tgtEl>
                                          <p:spTgt spid="5"/>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23"/>
                                        </p:tgtEl>
                                      </p:cBhvr>
                                    </p:animEffect>
                                    <p:set>
                                      <p:cBhvr>
                                        <p:cTn id="178" dur="1" fill="hold">
                                          <p:stCondLst>
                                            <p:cond delay="499"/>
                                          </p:stCondLst>
                                        </p:cTn>
                                        <p:tgtEl>
                                          <p:spTgt spid="23"/>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33"/>
                                        </p:tgtEl>
                                      </p:cBhvr>
                                    </p:animEffect>
                                    <p:set>
                                      <p:cBhvr>
                                        <p:cTn id="181" dur="1" fill="hold">
                                          <p:stCondLst>
                                            <p:cond delay="499"/>
                                          </p:stCondLst>
                                        </p:cTn>
                                        <p:tgtEl>
                                          <p:spTgt spid="33"/>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2"/>
                                        </p:tgtEl>
                                      </p:cBhvr>
                                    </p:animEffect>
                                    <p:set>
                                      <p:cBhvr>
                                        <p:cTn id="184" dur="1" fill="hold">
                                          <p:stCondLst>
                                            <p:cond delay="499"/>
                                          </p:stCondLst>
                                        </p:cTn>
                                        <p:tgtEl>
                                          <p:spTgt spid="2"/>
                                        </p:tgtEl>
                                        <p:attrNameLst>
                                          <p:attrName>style.visibility</p:attrName>
                                        </p:attrNameLst>
                                      </p:cBhvr>
                                      <p:to>
                                        <p:strVal val="hidden"/>
                                      </p:to>
                                    </p:set>
                                  </p:childTnLst>
                                </p:cTn>
                              </p:par>
                              <p:par>
                                <p:cTn id="185" presetID="10" presetClass="entr" presetSubtype="0" fill="hold" nodeType="with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6" grpId="0"/>
      <p:bldP spid="6"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Diagrama de bajada de contenido</a:t>
            </a:r>
            <a:endParaRPr lang="es-ES" dirty="0"/>
          </a:p>
        </p:txBody>
      </p:sp>
      <p:sp>
        <p:nvSpPr>
          <p:cNvPr id="29" name="2 Marcador de texto"/>
          <p:cNvSpPr>
            <a:spLocks noGrp="1"/>
          </p:cNvSpPr>
          <p:nvPr>
            <p:ph type="body" idx="1"/>
          </p:nvPr>
        </p:nvSpPr>
        <p:spPr/>
        <p:txBody>
          <a:bodyPr/>
          <a:lstStyle/>
          <a:p>
            <a:r>
              <a:rPr lang="es-ES" dirty="0"/>
              <a:t>Integración de Liferay con servicios </a:t>
            </a:r>
            <a:r>
              <a:rPr lang="es-ES" dirty="0" smtClean="0"/>
              <a:t>Cloud</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14</a:t>
            </a:fld>
            <a:endParaRPr lang="ca-ES" noProof="0" dirty="0">
              <a:solidFill>
                <a:srgbClr val="737373"/>
              </a:solidFill>
            </a:endParaRPr>
          </a:p>
        </p:txBody>
      </p:sp>
      <p:sp>
        <p:nvSpPr>
          <p:cNvPr id="6" name="5 Elipse"/>
          <p:cNvSpPr/>
          <p:nvPr/>
        </p:nvSpPr>
        <p:spPr>
          <a:xfrm>
            <a:off x="7401272" y="2924944"/>
            <a:ext cx="1080120" cy="1008112"/>
          </a:xfrm>
          <a:prstGeom prst="ellips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sp>
        <p:nvSpPr>
          <p:cNvPr id="7" name="6 CuadroTexto"/>
          <p:cNvSpPr txBox="1"/>
          <p:nvPr/>
        </p:nvSpPr>
        <p:spPr>
          <a:xfrm>
            <a:off x="7481677" y="3212976"/>
            <a:ext cx="979755" cy="369332"/>
          </a:xfrm>
          <a:prstGeom prst="rect">
            <a:avLst/>
          </a:prstGeom>
          <a:noFill/>
        </p:spPr>
        <p:txBody>
          <a:bodyPr wrap="none" rtlCol="0">
            <a:spAutoFit/>
          </a:bodyPr>
          <a:lstStyle/>
          <a:p>
            <a:r>
              <a:rPr lang="es-ES" dirty="0" smtClean="0"/>
              <a:t>Usuario</a:t>
            </a:r>
            <a:endParaRPr lang="es-ES" dirty="0"/>
          </a:p>
        </p:txBody>
      </p:sp>
      <p:sp>
        <p:nvSpPr>
          <p:cNvPr id="8" name="7 Rectángulo redondeado"/>
          <p:cNvSpPr/>
          <p:nvPr/>
        </p:nvSpPr>
        <p:spPr>
          <a:xfrm>
            <a:off x="5097017" y="5445224"/>
            <a:ext cx="1152128" cy="792088"/>
          </a:xfrm>
          <a:prstGeom prst="roundRec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cxnSp>
        <p:nvCxnSpPr>
          <p:cNvPr id="10" name="9 Conector recto de flecha"/>
          <p:cNvCxnSpPr>
            <a:endCxn id="8" idx="0"/>
          </p:cNvCxnSpPr>
          <p:nvPr/>
        </p:nvCxnSpPr>
        <p:spPr>
          <a:xfrm flipH="1">
            <a:off x="5673080" y="3654013"/>
            <a:ext cx="1808596" cy="179121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8" idx="3"/>
            <a:endCxn id="6" idx="4"/>
          </p:cNvCxnSpPr>
          <p:nvPr/>
        </p:nvCxnSpPr>
        <p:spPr>
          <a:xfrm flipV="1">
            <a:off x="6249144" y="3933056"/>
            <a:ext cx="1692188" cy="19082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5696756" y="4242574"/>
            <a:ext cx="912429" cy="338554"/>
          </a:xfrm>
          <a:prstGeom prst="rect">
            <a:avLst/>
          </a:prstGeom>
          <a:noFill/>
        </p:spPr>
        <p:txBody>
          <a:bodyPr wrap="none" rtlCol="0">
            <a:spAutoFit/>
          </a:bodyPr>
          <a:lstStyle/>
          <a:p>
            <a:r>
              <a:rPr lang="es-ES" sz="1600" dirty="0" smtClean="0"/>
              <a:t>Petición</a:t>
            </a:r>
            <a:endParaRPr lang="es-ES" sz="1600" dirty="0"/>
          </a:p>
        </p:txBody>
      </p:sp>
      <p:sp>
        <p:nvSpPr>
          <p:cNvPr id="36" name="35 CuadroTexto"/>
          <p:cNvSpPr txBox="1"/>
          <p:nvPr/>
        </p:nvSpPr>
        <p:spPr>
          <a:xfrm>
            <a:off x="7185248" y="4653138"/>
            <a:ext cx="1872208" cy="830997"/>
          </a:xfrm>
          <a:prstGeom prst="rect">
            <a:avLst/>
          </a:prstGeom>
          <a:noFill/>
        </p:spPr>
        <p:txBody>
          <a:bodyPr wrap="square" rtlCol="0">
            <a:spAutoFit/>
          </a:bodyPr>
          <a:lstStyle/>
          <a:p>
            <a:r>
              <a:rPr lang="es-ES" sz="1600" dirty="0" smtClean="0"/>
              <a:t>HTML con URL de contenido directa a la CDN</a:t>
            </a:r>
            <a:endParaRPr lang="es-ES" sz="1600" dirty="0"/>
          </a:p>
        </p:txBody>
      </p:sp>
      <p:cxnSp>
        <p:nvCxnSpPr>
          <p:cNvPr id="37" name="36 Conector recto de flecha"/>
          <p:cNvCxnSpPr/>
          <p:nvPr/>
        </p:nvCxnSpPr>
        <p:spPr>
          <a:xfrm flipH="1">
            <a:off x="4520952" y="3654011"/>
            <a:ext cx="2960724" cy="5538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520952" y="3273200"/>
            <a:ext cx="2143536" cy="338554"/>
          </a:xfrm>
          <a:prstGeom prst="rect">
            <a:avLst/>
          </a:prstGeom>
          <a:noFill/>
        </p:spPr>
        <p:txBody>
          <a:bodyPr wrap="none" rtlCol="0">
            <a:spAutoFit/>
          </a:bodyPr>
          <a:lstStyle/>
          <a:p>
            <a:r>
              <a:rPr lang="es-ES" sz="1600" dirty="0" smtClean="0"/>
              <a:t>Petición de contenido</a:t>
            </a:r>
            <a:endParaRPr lang="es-ES" sz="1600" dirty="0"/>
          </a:p>
        </p:txBody>
      </p:sp>
      <p:cxnSp>
        <p:nvCxnSpPr>
          <p:cNvPr id="43" name="42 Conector recto de flecha"/>
          <p:cNvCxnSpPr>
            <a:endCxn id="6" idx="1"/>
          </p:cNvCxnSpPr>
          <p:nvPr/>
        </p:nvCxnSpPr>
        <p:spPr>
          <a:xfrm>
            <a:off x="4376937" y="2924946"/>
            <a:ext cx="3182516" cy="147635"/>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4821887" y="2494801"/>
            <a:ext cx="2292615" cy="338554"/>
          </a:xfrm>
          <a:prstGeom prst="rect">
            <a:avLst/>
          </a:prstGeom>
          <a:noFill/>
        </p:spPr>
        <p:txBody>
          <a:bodyPr wrap="none" rtlCol="0">
            <a:spAutoFit/>
          </a:bodyPr>
          <a:lstStyle/>
          <a:p>
            <a:r>
              <a:rPr lang="es-ES" sz="1600" dirty="0" smtClean="0"/>
              <a:t>Descarga de contenido</a:t>
            </a:r>
            <a:endParaRPr lang="es-ES" sz="1600" dirty="0"/>
          </a:p>
        </p:txBody>
      </p:sp>
      <p:sp>
        <p:nvSpPr>
          <p:cNvPr id="30" name="29 Elipse"/>
          <p:cNvSpPr/>
          <p:nvPr/>
        </p:nvSpPr>
        <p:spPr>
          <a:xfrm>
            <a:off x="1499294" y="3107895"/>
            <a:ext cx="1080120" cy="1008112"/>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cxnSp>
        <p:nvCxnSpPr>
          <p:cNvPr id="32" name="31 Conector recto de flecha"/>
          <p:cNvCxnSpPr>
            <a:stCxn id="30" idx="6"/>
          </p:cNvCxnSpPr>
          <p:nvPr/>
        </p:nvCxnSpPr>
        <p:spPr>
          <a:xfrm>
            <a:off x="2579414" y="3611953"/>
            <a:ext cx="300387" cy="73243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30" idx="6"/>
          </p:cNvCxnSpPr>
          <p:nvPr/>
        </p:nvCxnSpPr>
        <p:spPr>
          <a:xfrm>
            <a:off x="2579414" y="3611951"/>
            <a:ext cx="504056" cy="21602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30" idx="6"/>
          </p:cNvCxnSpPr>
          <p:nvPr/>
        </p:nvCxnSpPr>
        <p:spPr>
          <a:xfrm flipV="1">
            <a:off x="2579414" y="3035887"/>
            <a:ext cx="360040" cy="5760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37 Nube"/>
          <p:cNvSpPr/>
          <p:nvPr/>
        </p:nvSpPr>
        <p:spPr>
          <a:xfrm rot="20605858">
            <a:off x="1049244" y="2364876"/>
            <a:ext cx="3564396" cy="2899051"/>
          </a:xfrm>
          <a:prstGeom prst="cloud">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pic>
        <p:nvPicPr>
          <p:cNvPr id="39" name="3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8787" y="3239716"/>
            <a:ext cx="981134" cy="828590"/>
          </a:xfrm>
          <a:prstGeom prst="rect">
            <a:avLst/>
          </a:prstGeom>
        </p:spPr>
      </p:pic>
      <p:sp>
        <p:nvSpPr>
          <p:cNvPr id="41" name="40 Elipse"/>
          <p:cNvSpPr/>
          <p:nvPr/>
        </p:nvSpPr>
        <p:spPr>
          <a:xfrm>
            <a:off x="3002614" y="2672499"/>
            <a:ext cx="642716" cy="651896"/>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pic>
        <p:nvPicPr>
          <p:cNvPr id="42" name="4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747" y="2772603"/>
            <a:ext cx="634450" cy="535808"/>
          </a:xfrm>
          <a:prstGeom prst="rect">
            <a:avLst/>
          </a:prstGeom>
        </p:spPr>
      </p:pic>
      <p:sp>
        <p:nvSpPr>
          <p:cNvPr id="44" name="43 Elipse"/>
          <p:cNvSpPr/>
          <p:nvPr/>
        </p:nvSpPr>
        <p:spPr>
          <a:xfrm>
            <a:off x="3086148" y="3569192"/>
            <a:ext cx="642716" cy="651896"/>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pic>
        <p:nvPicPr>
          <p:cNvPr id="45" name="4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0281" y="3669296"/>
            <a:ext cx="634450" cy="535808"/>
          </a:xfrm>
          <a:prstGeom prst="rect">
            <a:avLst/>
          </a:prstGeom>
        </p:spPr>
      </p:pic>
      <p:sp>
        <p:nvSpPr>
          <p:cNvPr id="47" name="46 Elipse"/>
          <p:cNvSpPr/>
          <p:nvPr/>
        </p:nvSpPr>
        <p:spPr>
          <a:xfrm>
            <a:off x="2803472" y="4293096"/>
            <a:ext cx="642716" cy="651896"/>
          </a:xfrm>
          <a:prstGeom prst="ellips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400" dirty="0"/>
          </a:p>
        </p:txBody>
      </p:sp>
      <p:pic>
        <p:nvPicPr>
          <p:cNvPr id="48" name="4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7605" y="4393200"/>
            <a:ext cx="634450" cy="535808"/>
          </a:xfrm>
          <a:prstGeom prst="rect">
            <a:avLst/>
          </a:prstGeom>
        </p:spPr>
      </p:pic>
      <p:pic>
        <p:nvPicPr>
          <p:cNvPr id="49" name="4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025" y="5459562"/>
            <a:ext cx="1037856" cy="705742"/>
          </a:xfrm>
          <a:prstGeom prst="rect">
            <a:avLst/>
          </a:prstGeom>
        </p:spPr>
      </p:pic>
      <p:sp>
        <p:nvSpPr>
          <p:cNvPr id="50" name="49 CuadroTexto"/>
          <p:cNvSpPr txBox="1"/>
          <p:nvPr/>
        </p:nvSpPr>
        <p:spPr>
          <a:xfrm>
            <a:off x="1640633" y="4437114"/>
            <a:ext cx="853119" cy="461665"/>
          </a:xfrm>
          <a:prstGeom prst="rect">
            <a:avLst/>
          </a:prstGeom>
          <a:noFill/>
        </p:spPr>
        <p:txBody>
          <a:bodyPr wrap="none" rtlCol="0">
            <a:spAutoFit/>
          </a:bodyPr>
          <a:lstStyle/>
          <a:p>
            <a:r>
              <a:rPr lang="es-ES" sz="2400" b="1" dirty="0" smtClean="0"/>
              <a:t>CDN</a:t>
            </a:r>
            <a:endParaRPr lang="es-ES" b="1" dirty="0"/>
          </a:p>
        </p:txBody>
      </p:sp>
    </p:spTree>
    <p:extLst>
      <p:ext uri="{BB962C8B-B14F-4D97-AF65-F5344CB8AC3E}">
        <p14:creationId xmlns:p14="http://schemas.microsoft.com/office/powerpoint/2010/main" val="224609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6" presetClass="entr" presetSubtype="21"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arn(inVertical)">
                                      <p:cBhvr>
                                        <p:cTn id="27" dur="500"/>
                                        <p:tgtEl>
                                          <p:spTgt spid="3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arn(inVertical)">
                                      <p:cBhvr>
                                        <p:cTn id="30" dur="500"/>
                                        <p:tgtEl>
                                          <p:spTgt spid="41"/>
                                        </p:tgtEl>
                                      </p:cBhvr>
                                    </p:animEffect>
                                  </p:childTnLst>
                                </p:cTn>
                              </p:par>
                              <p:par>
                                <p:cTn id="31" presetID="16" presetClass="entr" presetSubtype="21"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arn(inVertical)">
                                      <p:cBhvr>
                                        <p:cTn id="33" dur="500"/>
                                        <p:tgtEl>
                                          <p:spTgt spid="42"/>
                                        </p:tgtEl>
                                      </p:cBhvr>
                                    </p:animEffect>
                                  </p:childTnLst>
                                </p:cTn>
                              </p:par>
                              <p:par>
                                <p:cTn id="34" presetID="16" presetClass="entr" presetSubtype="21"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par>
                                <p:cTn id="37" presetID="16" presetClass="entr" presetSubtype="21"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arn(inVertical)">
                                      <p:cBhvr>
                                        <p:cTn id="39" dur="500"/>
                                        <p:tgtEl>
                                          <p:spTgt spid="33"/>
                                        </p:tgtEl>
                                      </p:cBhvr>
                                    </p:animEffect>
                                  </p:childTnLst>
                                </p:cTn>
                              </p:par>
                              <p:par>
                                <p:cTn id="40" presetID="16" presetClass="entr" presetSubtype="21"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inVertical)">
                                      <p:cBhvr>
                                        <p:cTn id="45" dur="500"/>
                                        <p:tgtEl>
                                          <p:spTgt spid="44"/>
                                        </p:tgtEl>
                                      </p:cBhvr>
                                    </p:animEffect>
                                  </p:childTnLst>
                                </p:cTn>
                              </p:par>
                              <p:par>
                                <p:cTn id="46" presetID="16" presetClass="entr" presetSubtype="21"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barn(inVertical)">
                                      <p:cBhvr>
                                        <p:cTn id="48" dur="500"/>
                                        <p:tgtEl>
                                          <p:spTgt spid="4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barn(inVertical)">
                                      <p:cBhvr>
                                        <p:cTn id="51" dur="500"/>
                                        <p:tgtEl>
                                          <p:spTgt spid="47"/>
                                        </p:tgtEl>
                                      </p:cBhvr>
                                    </p:animEffect>
                                  </p:childTnLst>
                                </p:cTn>
                              </p:par>
                              <p:par>
                                <p:cTn id="52" presetID="16" presetClass="entr" presetSubtype="21"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barn(inVertical)">
                                      <p:cBhvr>
                                        <p:cTn id="54" dur="500"/>
                                        <p:tgtEl>
                                          <p:spTgt spid="4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arn(inVertical)">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right)">
                                      <p:cBhvr>
                                        <p:cTn id="62" dur="500"/>
                                        <p:tgtEl>
                                          <p:spTgt spid="40"/>
                                        </p:tgtEl>
                                      </p:cBhvr>
                                    </p:animEffect>
                                  </p:childTnLst>
                                </p:cTn>
                              </p:par>
                              <p:par>
                                <p:cTn id="63" presetID="22" presetClass="entr" presetSubtype="2"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right)">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0" grpId="0"/>
      <p:bldP spid="46" grpId="0"/>
      <p:bldP spid="30" grpId="0" animBg="1"/>
      <p:bldP spid="38" grpId="0" animBg="1"/>
      <p:bldP spid="41" grpId="0" animBg="1"/>
      <p:bldP spid="44" grpId="0" animBg="1"/>
      <p:bldP spid="47" grpId="0" animBg="1"/>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normAutofit fontScale="90000"/>
          </a:bodyPr>
          <a:lstStyle/>
          <a:p>
            <a:r>
              <a:rPr lang="es-ES" dirty="0" smtClean="0"/>
              <a:t>Diagrama de subida de contenido </a:t>
            </a:r>
            <a:endParaRPr lang="es-ES" dirty="0"/>
          </a:p>
        </p:txBody>
      </p:sp>
      <p:sp>
        <p:nvSpPr>
          <p:cNvPr id="7" name="2 Marcador de texto"/>
          <p:cNvSpPr>
            <a:spLocks noGrp="1"/>
          </p:cNvSpPr>
          <p:nvPr>
            <p:ph type="body" idx="1"/>
          </p:nvPr>
        </p:nvSpPr>
        <p:spPr/>
        <p:txBody>
          <a:bodyPr/>
          <a:lstStyle/>
          <a:p>
            <a:r>
              <a:rPr lang="es-ES" dirty="0"/>
              <a:t>Integración de Liferay con servicios </a:t>
            </a:r>
            <a:r>
              <a:rPr lang="es-ES" dirty="0" smtClean="0"/>
              <a:t>Cloud</a:t>
            </a:r>
            <a:endParaRPr lang="es-ES" dirty="0"/>
          </a:p>
        </p:txBody>
      </p:sp>
      <p:sp>
        <p:nvSpPr>
          <p:cNvPr id="2" name="1 Marcador de contenido"/>
          <p:cNvSpPr>
            <a:spLocks noGrp="1"/>
          </p:cNvSpPr>
          <p:nvPr>
            <p:ph sz="half" idx="2"/>
          </p:nvPr>
        </p:nvSpPr>
        <p:spPr/>
        <p:txBody>
          <a:bodyPr>
            <a:normAutofit/>
          </a:bodyPr>
          <a:lstStyle/>
          <a:p>
            <a:pPr marL="285750" indent="-285750">
              <a:buFont typeface="Arial" panose="020B0604020202020204" pitchFamily="34" charset="0"/>
              <a:buChar char="•"/>
            </a:pPr>
            <a:r>
              <a:rPr lang="es-ES" sz="1600" dirty="0" smtClean="0"/>
              <a:t>Generación de las URLs directas</a:t>
            </a:r>
          </a:p>
          <a:p>
            <a:endParaRPr lang="es-ES" sz="1600" dirty="0" smtClean="0"/>
          </a:p>
          <a:p>
            <a:r>
              <a:rPr lang="es-ES" sz="1600" dirty="0" smtClean="0"/>
              <a:t>Para </a:t>
            </a:r>
            <a:r>
              <a:rPr lang="es-ES" sz="1600" dirty="0"/>
              <a:t>simplificar la adaptación del código de Liferay, se </a:t>
            </a:r>
            <a:r>
              <a:rPr lang="es-ES" sz="1600" dirty="0" smtClean="0"/>
              <a:t>deberían crear </a:t>
            </a:r>
            <a:r>
              <a:rPr lang="es-ES" sz="1600" dirty="0"/>
              <a:t>funcionalidades a medida que reciben como entrada las </a:t>
            </a:r>
            <a:r>
              <a:rPr lang="es-ES" sz="1600" dirty="0" smtClean="0"/>
              <a:t>URLs </a:t>
            </a:r>
            <a:r>
              <a:rPr lang="es-ES" sz="1600" dirty="0"/>
              <a:t>estándar de Liferay junto con algunos parámetros personalizados</a:t>
            </a:r>
            <a:r>
              <a:rPr lang="es-ES" sz="1600" dirty="0" smtClean="0"/>
              <a:t>.</a:t>
            </a:r>
            <a:endParaRPr lang="es-ES" sz="1600" dirty="0"/>
          </a:p>
          <a:p>
            <a:endParaRPr lang="es-ES" sz="1600" dirty="0"/>
          </a:p>
          <a:p>
            <a:endParaRPr lang="es-ES" sz="1600" dirty="0" smtClean="0"/>
          </a:p>
          <a:p>
            <a:endParaRPr lang="es-ES" sz="1600" dirty="0"/>
          </a:p>
          <a:p>
            <a:endParaRPr lang="es-ES" sz="1600" dirty="0" smtClean="0"/>
          </a:p>
          <a:p>
            <a:r>
              <a:rPr lang="es-ES" sz="1600" dirty="0"/>
              <a:t>La </a:t>
            </a:r>
            <a:r>
              <a:rPr lang="es-ES" sz="1600" dirty="0" smtClean="0"/>
              <a:t>URL original </a:t>
            </a:r>
            <a:r>
              <a:rPr lang="es-ES" sz="1600" dirty="0"/>
              <a:t>se </a:t>
            </a:r>
            <a:r>
              <a:rPr lang="es-ES" sz="1600" dirty="0" smtClean="0"/>
              <a:t>parsearía para extraer </a:t>
            </a:r>
            <a:r>
              <a:rPr lang="es-ES" sz="1600" dirty="0"/>
              <a:t>la información del recurso </a:t>
            </a:r>
            <a:r>
              <a:rPr lang="es-ES" sz="1600"/>
              <a:t>referenciado </a:t>
            </a:r>
            <a:r>
              <a:rPr lang="es-ES" sz="1600" smtClean="0"/>
              <a:t>y substituirla </a:t>
            </a:r>
            <a:r>
              <a:rPr lang="es-ES" sz="1600" dirty="0"/>
              <a:t>por el formato </a:t>
            </a:r>
            <a:r>
              <a:rPr lang="es-ES" sz="1600" dirty="0" smtClean="0"/>
              <a:t>anterior apuntando </a:t>
            </a:r>
            <a:r>
              <a:rPr lang="es-ES" sz="1600" dirty="0"/>
              <a:t>a los recursos de Amazon </a:t>
            </a:r>
            <a:r>
              <a:rPr lang="es-ES" sz="1600" dirty="0" smtClean="0"/>
              <a:t>S3.</a:t>
            </a:r>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15</a:t>
            </a:fld>
            <a:endParaRPr lang="ca-ES" noProof="0" dirty="0">
              <a:solidFill>
                <a:srgbClr val="737373"/>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24" y="3717032"/>
            <a:ext cx="6552728" cy="756084"/>
          </a:xfrm>
          <a:prstGeom prst="rect">
            <a:avLst/>
          </a:prstGeom>
          <a:solidFill>
            <a:schemeClr val="bg1"/>
          </a:solidFill>
          <a:ln w="25400" cap="rnd">
            <a:solidFill>
              <a:srgbClr val="9AAE04"/>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2617227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pic>
        <p:nvPicPr>
          <p:cNvPr id="4" name="3 Imagen"/>
          <p:cNvPicPr>
            <a:picLocks noChangeAspect="1"/>
          </p:cNvPicPr>
          <p:nvPr/>
        </p:nvPicPr>
        <p:blipFill rotWithShape="1">
          <a:blip r:embed="rId3" cstate="print">
            <a:extLst>
              <a:ext uri="{28A0092B-C50C-407E-A947-70E740481C1C}">
                <a14:useLocalDpi xmlns:a14="http://schemas.microsoft.com/office/drawing/2010/main" val="0"/>
              </a:ext>
            </a:extLst>
          </a:blip>
          <a:srcRect t="37502" b="35131"/>
          <a:stretch/>
        </p:blipFill>
        <p:spPr>
          <a:xfrm>
            <a:off x="3002783" y="5803271"/>
            <a:ext cx="6084676" cy="434040"/>
          </a:xfrm>
          <a:prstGeom prst="rect">
            <a:avLst/>
          </a:prstGeom>
        </p:spPr>
      </p:pic>
      <p:sp>
        <p:nvSpPr>
          <p:cNvPr id="7" name="Title 4"/>
          <p:cNvSpPr>
            <a:spLocks noGrp="1"/>
          </p:cNvSpPr>
          <p:nvPr>
            <p:ph type="title"/>
          </p:nvPr>
        </p:nvSpPr>
        <p:spPr>
          <a:xfrm>
            <a:off x="4016896" y="2204864"/>
            <a:ext cx="5616624" cy="562074"/>
          </a:xfrm>
        </p:spPr>
        <p:txBody>
          <a:bodyPr>
            <a:noAutofit/>
          </a:bodyPr>
          <a:lstStyle/>
          <a:p>
            <a:r>
              <a:rPr lang="ca-ES" sz="4400" dirty="0" smtClean="0"/>
              <a:t>PREGUNTAS</a:t>
            </a:r>
            <a:endParaRPr lang="ca-ES" sz="4400" dirty="0"/>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672" y="5157192"/>
            <a:ext cx="1104900" cy="1524000"/>
          </a:xfrm>
          <a:prstGeom prst="rect">
            <a:avLst/>
          </a:prstGeom>
        </p:spPr>
      </p:pic>
      <p:sp>
        <p:nvSpPr>
          <p:cNvPr id="2" name="1 CuadroTexto"/>
          <p:cNvSpPr txBox="1"/>
          <p:nvPr/>
        </p:nvSpPr>
        <p:spPr>
          <a:xfrm>
            <a:off x="3368823" y="3212976"/>
            <a:ext cx="6321153"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solidFill>
                  <a:srgbClr val="505050"/>
                </a:solidFill>
                <a:cs typeface="Arial" pitchFamily="34" charset="0"/>
              </a:rPr>
              <a:t>Cache pública de portlets</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b="1" dirty="0">
                <a:solidFill>
                  <a:srgbClr val="505050"/>
                </a:solidFill>
                <a:cs typeface="Arial" pitchFamily="34" charset="0"/>
              </a:rPr>
              <a:t>Adaptación de infraestructuras</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b="1" dirty="0">
                <a:solidFill>
                  <a:srgbClr val="505050"/>
                </a:solidFill>
                <a:cs typeface="Arial" pitchFamily="34" charset="0"/>
              </a:rPr>
              <a:t>Integración de la gestión multimedia con Amazon </a:t>
            </a:r>
            <a:r>
              <a:rPr lang="es-ES" b="1" dirty="0" smtClean="0">
                <a:solidFill>
                  <a:srgbClr val="505050"/>
                </a:solidFill>
                <a:cs typeface="Arial" pitchFamily="34" charset="0"/>
              </a:rPr>
              <a:t>S3</a:t>
            </a:r>
            <a:endParaRPr lang="es-ES" b="1" dirty="0">
              <a:solidFill>
                <a:srgbClr val="505050"/>
              </a:solidFill>
              <a:cs typeface="Arial" pitchFamily="34" charset="0"/>
            </a:endParaRPr>
          </a:p>
        </p:txBody>
      </p:sp>
    </p:spTree>
    <p:extLst>
      <p:ext uri="{BB962C8B-B14F-4D97-AF65-F5344CB8AC3E}">
        <p14:creationId xmlns:p14="http://schemas.microsoft.com/office/powerpoint/2010/main" val="301991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pic>
        <p:nvPicPr>
          <p:cNvPr id="4" name="3 Imagen"/>
          <p:cNvPicPr>
            <a:picLocks noChangeAspect="1"/>
          </p:cNvPicPr>
          <p:nvPr/>
        </p:nvPicPr>
        <p:blipFill rotWithShape="1">
          <a:blip r:embed="rId3" cstate="print">
            <a:extLst>
              <a:ext uri="{28A0092B-C50C-407E-A947-70E740481C1C}">
                <a14:useLocalDpi xmlns:a14="http://schemas.microsoft.com/office/drawing/2010/main" val="0"/>
              </a:ext>
            </a:extLst>
          </a:blip>
          <a:srcRect t="37502" b="35131"/>
          <a:stretch/>
        </p:blipFill>
        <p:spPr>
          <a:xfrm>
            <a:off x="3002783" y="5803271"/>
            <a:ext cx="6084676" cy="434040"/>
          </a:xfrm>
          <a:prstGeom prst="rect">
            <a:avLst/>
          </a:prstGeom>
        </p:spPr>
      </p:pic>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672" y="5157192"/>
            <a:ext cx="1104900" cy="1524000"/>
          </a:xfrm>
          <a:prstGeom prst="rect">
            <a:avLst/>
          </a:prstGeom>
        </p:spPr>
      </p:pic>
      <p:sp>
        <p:nvSpPr>
          <p:cNvPr id="6" name="Title 4"/>
          <p:cNvSpPr txBox="1">
            <a:spLocks/>
          </p:cNvSpPr>
          <p:nvPr/>
        </p:nvSpPr>
        <p:spPr>
          <a:xfrm>
            <a:off x="4016896" y="2204864"/>
            <a:ext cx="5616624" cy="56207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200" b="1" kern="1200" baseline="0">
                <a:solidFill>
                  <a:srgbClr val="9AAE04"/>
                </a:solidFill>
                <a:latin typeface="Arial" pitchFamily="34" charset="0"/>
                <a:ea typeface="+mj-ea"/>
                <a:cs typeface="Arial" pitchFamily="34" charset="0"/>
              </a:defRPr>
            </a:lvl1pPr>
          </a:lstStyle>
          <a:p>
            <a:pPr fontAlgn="auto">
              <a:spcAft>
                <a:spcPts val="0"/>
              </a:spcAft>
            </a:pPr>
            <a:r>
              <a:rPr lang="es-ES" sz="4400" dirty="0" smtClean="0"/>
              <a:t>Gracias!</a:t>
            </a:r>
            <a:endParaRPr lang="es-ES" sz="4400" dirty="0"/>
          </a:p>
        </p:txBody>
      </p:sp>
      <p:sp>
        <p:nvSpPr>
          <p:cNvPr id="3" name="2 CuadroTexto"/>
          <p:cNvSpPr txBox="1"/>
          <p:nvPr/>
        </p:nvSpPr>
        <p:spPr>
          <a:xfrm>
            <a:off x="4160912" y="3286725"/>
            <a:ext cx="2952328" cy="646331"/>
          </a:xfrm>
          <a:prstGeom prst="rect">
            <a:avLst/>
          </a:prstGeom>
          <a:noFill/>
        </p:spPr>
        <p:txBody>
          <a:bodyPr wrap="square" rtlCol="0">
            <a:spAutoFit/>
          </a:bodyPr>
          <a:lstStyle/>
          <a:p>
            <a:r>
              <a:rPr lang="es-ES" dirty="0" smtClean="0"/>
              <a:t>Alejandro Pérez Ujaque</a:t>
            </a:r>
          </a:p>
          <a:p>
            <a:r>
              <a:rPr lang="es-ES" dirty="0" smtClean="0"/>
              <a:t>Arquitecto Liferay</a:t>
            </a:r>
            <a:endParaRPr lang="es-ES" dirty="0"/>
          </a:p>
        </p:txBody>
      </p:sp>
    </p:spTree>
    <p:extLst>
      <p:ext uri="{BB962C8B-B14F-4D97-AF65-F5344CB8AC3E}">
        <p14:creationId xmlns:p14="http://schemas.microsoft.com/office/powerpoint/2010/main" val="16324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lstStyle/>
          <a:p>
            <a:r>
              <a:rPr lang="es-ES" dirty="0" smtClean="0"/>
              <a:t>Contexto</a:t>
            </a:r>
          </a:p>
          <a:p>
            <a:r>
              <a:rPr lang="es-ES" dirty="0" smtClean="0"/>
              <a:t>Soluciones</a:t>
            </a:r>
          </a:p>
          <a:p>
            <a:r>
              <a:rPr lang="es-ES" dirty="0" smtClean="0"/>
              <a:t>Extensiones de Liferay</a:t>
            </a:r>
          </a:p>
          <a:p>
            <a:pPr lvl="1"/>
            <a:r>
              <a:rPr lang="es-ES" dirty="0" smtClean="0"/>
              <a:t>Reducir la lógica de rendering</a:t>
            </a:r>
          </a:p>
          <a:p>
            <a:pPr lvl="1"/>
            <a:r>
              <a:rPr lang="es-ES" dirty="0" smtClean="0"/>
              <a:t>Dimensionamiento elástico</a:t>
            </a:r>
            <a:endParaRPr lang="es-ES" dirty="0"/>
          </a:p>
          <a:p>
            <a:pPr lvl="1"/>
            <a:r>
              <a:rPr lang="es-ES" dirty="0" smtClean="0"/>
              <a:t>Delegación de carga de recursos</a:t>
            </a:r>
            <a:endParaRPr lang="es-ES" dirty="0"/>
          </a:p>
          <a:p>
            <a:endParaRPr lang="es-ES" dirty="0"/>
          </a:p>
          <a:p>
            <a:pPr lvl="1"/>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2</a:t>
            </a:fld>
            <a:endParaRPr lang="ca-ES" noProof="0" dirty="0">
              <a:solidFill>
                <a:srgbClr val="000000">
                  <a:tint val="75000"/>
                </a:srgbClr>
              </a:solidFill>
            </a:endParaRPr>
          </a:p>
        </p:txBody>
      </p:sp>
    </p:spTree>
    <p:extLst>
      <p:ext uri="{BB962C8B-B14F-4D97-AF65-F5344CB8AC3E}">
        <p14:creationId xmlns:p14="http://schemas.microsoft.com/office/powerpoint/2010/main" val="4153018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Concepto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3</a:t>
            </a:fld>
            <a:endParaRPr lang="ca-ES" noProof="0" dirty="0">
              <a:solidFill>
                <a:srgbClr val="737373"/>
              </a:solidFill>
            </a:endParaRPr>
          </a:p>
        </p:txBody>
      </p:sp>
      <p:sp>
        <p:nvSpPr>
          <p:cNvPr id="4" name="3 Rectángulo redondeado"/>
          <p:cNvSpPr/>
          <p:nvPr/>
        </p:nvSpPr>
        <p:spPr>
          <a:xfrm>
            <a:off x="630740" y="2132855"/>
            <a:ext cx="8766974" cy="3600401"/>
          </a:xfrm>
          <a:prstGeom prst="roundRect">
            <a:avLst/>
          </a:prstGeom>
          <a:solidFill>
            <a:srgbClr val="9A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297272" y="2492896"/>
            <a:ext cx="7704856"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El concepto de </a:t>
            </a:r>
            <a:r>
              <a:rPr lang="es-ES" b="1" dirty="0" err="1">
                <a:solidFill>
                  <a:schemeClr val="bg1"/>
                </a:solidFill>
                <a:effectLst>
                  <a:outerShdw blurRad="38100" dist="38100" dir="2700000" algn="tl">
                    <a:srgbClr val="000000">
                      <a:alpha val="43137"/>
                    </a:srgbClr>
                  </a:outerShdw>
                </a:effectLst>
              </a:rPr>
              <a:t>p</a:t>
            </a:r>
            <a:r>
              <a:rPr lang="es-ES" b="1" dirty="0" err="1" smtClean="0">
                <a:solidFill>
                  <a:schemeClr val="bg1"/>
                </a:solidFill>
                <a:effectLst>
                  <a:outerShdw blurRad="38100" dist="38100" dir="2700000" algn="tl">
                    <a:srgbClr val="000000">
                      <a:alpha val="43137"/>
                    </a:srgbClr>
                  </a:outerShdw>
                </a:effectLst>
              </a:rPr>
              <a:t>rogessive</a:t>
            </a:r>
            <a:r>
              <a:rPr lang="es-ES" b="1" dirty="0" smtClean="0">
                <a:solidFill>
                  <a:schemeClr val="bg1"/>
                </a:solidFill>
                <a:effectLst>
                  <a:outerShdw blurRad="38100" dist="38100" dir="2700000" algn="tl">
                    <a:srgbClr val="000000">
                      <a:alpha val="43137"/>
                    </a:srgbClr>
                  </a:outerShdw>
                </a:effectLst>
              </a:rPr>
              <a:t> web o página web progresiva </a:t>
            </a:r>
            <a:r>
              <a:rPr lang="es-ES" b="1" dirty="0">
                <a:solidFill>
                  <a:schemeClr val="bg1"/>
                </a:solidFill>
                <a:effectLst>
                  <a:outerShdw blurRad="38100" dist="38100" dir="2700000" algn="tl">
                    <a:srgbClr val="000000">
                      <a:alpha val="43137"/>
                    </a:srgbClr>
                  </a:outerShdw>
                </a:effectLst>
              </a:rPr>
              <a:t>es un termino utilizado para referirse a una nueva </a:t>
            </a:r>
            <a:r>
              <a:rPr lang="es-ES" b="1" dirty="0" smtClean="0">
                <a:solidFill>
                  <a:schemeClr val="bg1"/>
                </a:solidFill>
                <a:effectLst>
                  <a:outerShdw blurRad="38100" dist="38100" dir="2700000" algn="tl">
                    <a:srgbClr val="000000">
                      <a:alpha val="43137"/>
                    </a:srgbClr>
                  </a:outerShdw>
                </a:effectLst>
              </a:rPr>
              <a:t>metodología </a:t>
            </a:r>
            <a:r>
              <a:rPr lang="es-ES" b="1" dirty="0">
                <a:solidFill>
                  <a:schemeClr val="bg1"/>
                </a:solidFill>
                <a:effectLst>
                  <a:outerShdw blurRad="38100" dist="38100" dir="2700000" algn="tl">
                    <a:srgbClr val="000000">
                      <a:alpha val="43137"/>
                    </a:srgbClr>
                  </a:outerShdw>
                </a:effectLst>
              </a:rPr>
              <a:t>de desarrollo de sitios web. </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Podría </a:t>
            </a:r>
            <a:r>
              <a:rPr lang="es-ES" b="1" dirty="0">
                <a:solidFill>
                  <a:schemeClr val="bg1"/>
                </a:solidFill>
                <a:effectLst>
                  <a:outerShdw blurRad="38100" dist="38100" dir="2700000" algn="tl">
                    <a:srgbClr val="000000">
                      <a:alpha val="43137"/>
                    </a:srgbClr>
                  </a:outerShdw>
                </a:effectLst>
              </a:rPr>
              <a:t>ser </a:t>
            </a:r>
            <a:r>
              <a:rPr lang="es-ES" b="1" dirty="0" smtClean="0">
                <a:solidFill>
                  <a:schemeClr val="bg1"/>
                </a:solidFill>
                <a:effectLst>
                  <a:outerShdw blurRad="38100" dist="38100" dir="2700000" algn="tl">
                    <a:srgbClr val="000000">
                      <a:alpha val="43137"/>
                    </a:srgbClr>
                  </a:outerShdw>
                </a:effectLst>
              </a:rPr>
              <a:t>visto como </a:t>
            </a:r>
            <a:r>
              <a:rPr lang="es-ES" b="1" dirty="0">
                <a:solidFill>
                  <a:schemeClr val="bg1"/>
                </a:solidFill>
                <a:effectLst>
                  <a:outerShdw blurRad="38100" dist="38100" dir="2700000" algn="tl">
                    <a:srgbClr val="000000">
                      <a:alpha val="43137"/>
                    </a:srgbClr>
                  </a:outerShdw>
                </a:effectLst>
              </a:rPr>
              <a:t>un hibrido entre paginas web regulares y aplicaciones web</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Funciona con trabajadores de servicios o mas conocidos como </a:t>
            </a:r>
            <a:r>
              <a:rPr lang="es-ES" b="1" dirty="0" err="1" smtClean="0">
                <a:solidFill>
                  <a:schemeClr val="bg1"/>
                </a:solidFill>
                <a:effectLst>
                  <a:outerShdw blurRad="38100" dist="38100" dir="2700000" algn="tl">
                    <a:srgbClr val="000000">
                      <a:alpha val="43137"/>
                    </a:srgbClr>
                  </a:outerShdw>
                </a:effectLst>
              </a:rPr>
              <a:t>Service</a:t>
            </a:r>
            <a:r>
              <a:rPr lang="es-ES" b="1" dirty="0" smtClean="0">
                <a:solidFill>
                  <a:schemeClr val="bg1"/>
                </a:solidFill>
                <a:effectLst>
                  <a:outerShdw blurRad="38100" dist="38100" dir="2700000" algn="tl">
                    <a:srgbClr val="000000">
                      <a:alpha val="43137"/>
                    </a:srgbClr>
                  </a:outerShdw>
                </a:effectLst>
              </a:rPr>
              <a:t> </a:t>
            </a:r>
            <a:r>
              <a:rPr lang="es-ES" b="1" dirty="0" err="1" smtClean="0">
                <a:solidFill>
                  <a:schemeClr val="bg1"/>
                </a:solidFill>
                <a:effectLst>
                  <a:outerShdw blurRad="38100" dist="38100" dir="2700000" algn="tl">
                    <a:srgbClr val="000000">
                      <a:alpha val="43137"/>
                    </a:srgbClr>
                  </a:outerShdw>
                </a:effectLst>
              </a:rPr>
              <a:t>Workers</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Esta metodología ha sido desarrollada por el equipo de desarrolladores de Google y esta siendo aplicada en la mayoría de aplicaciones web, como por ejemplo, Facebook, </a:t>
            </a:r>
            <a:r>
              <a:rPr lang="es-ES" b="1" dirty="0" err="1" smtClean="0">
                <a:solidFill>
                  <a:schemeClr val="bg1"/>
                </a:solidFill>
                <a:effectLst>
                  <a:outerShdw blurRad="38100" dist="38100" dir="2700000" algn="tl">
                    <a:srgbClr val="000000">
                      <a:alpha val="43137"/>
                    </a:srgbClr>
                  </a:outerShdw>
                </a:effectLst>
              </a:rPr>
              <a:t>Twitter</a:t>
            </a:r>
            <a:r>
              <a:rPr lang="es-ES" b="1" dirty="0" smtClean="0">
                <a:solidFill>
                  <a:schemeClr val="bg1"/>
                </a:solidFill>
                <a:effectLst>
                  <a:outerShdw blurRad="38100" dist="38100" dir="2700000" algn="tl">
                    <a:srgbClr val="000000">
                      <a:alpha val="43137"/>
                    </a:srgbClr>
                  </a:outerShdw>
                </a:effectLst>
              </a:rPr>
              <a:t>, etc.</a:t>
            </a:r>
          </a:p>
          <a:p>
            <a:endParaRPr lang="es-ES" dirty="0"/>
          </a:p>
          <a:p>
            <a:endParaRPr lang="es-ES" dirty="0"/>
          </a:p>
        </p:txBody>
      </p:sp>
    </p:spTree>
    <p:extLst>
      <p:ext uri="{BB962C8B-B14F-4D97-AF65-F5344CB8AC3E}">
        <p14:creationId xmlns:p14="http://schemas.microsoft.com/office/powerpoint/2010/main" val="786154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Que son los </a:t>
            </a:r>
            <a:r>
              <a:rPr lang="es-ES" dirty="0" err="1" smtClean="0"/>
              <a:t>Service</a:t>
            </a:r>
            <a:r>
              <a:rPr lang="es-ES" dirty="0" smtClean="0"/>
              <a:t> </a:t>
            </a:r>
            <a:r>
              <a:rPr lang="es-ES" dirty="0" err="1" smtClean="0"/>
              <a:t>Worker</a:t>
            </a:r>
            <a:r>
              <a:rPr lang="es-ES" dirty="0" smtClean="0"/>
              <a:t>?</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4</a:t>
            </a:fld>
            <a:endParaRPr lang="ca-ES" noProof="0" dirty="0">
              <a:solidFill>
                <a:srgbClr val="737373"/>
              </a:solidFill>
            </a:endParaRPr>
          </a:p>
        </p:txBody>
      </p:sp>
      <p:sp>
        <p:nvSpPr>
          <p:cNvPr id="3" name="2 CuadroTexto"/>
          <p:cNvSpPr txBox="1"/>
          <p:nvPr/>
        </p:nvSpPr>
        <p:spPr>
          <a:xfrm>
            <a:off x="560512" y="2132856"/>
            <a:ext cx="4536504" cy="397031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Es una secuencia de comandos que se ejecutan en segundo plano, separado del sitio web y que no necesitan interacción con el usuario.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Los </a:t>
            </a:r>
            <a:r>
              <a:rPr lang="es-ES" dirty="0" err="1" smtClean="0"/>
              <a:t>service</a:t>
            </a:r>
            <a:r>
              <a:rPr lang="es-ES" dirty="0" smtClean="0"/>
              <a:t> </a:t>
            </a:r>
            <a:r>
              <a:rPr lang="es-ES" dirty="0" err="1" smtClean="0"/>
              <a:t>workers</a:t>
            </a:r>
            <a:r>
              <a:rPr lang="es-ES" dirty="0" smtClean="0"/>
              <a:t> tienen 3 fases, que son las siguientes:</a:t>
            </a:r>
          </a:p>
          <a:p>
            <a:pPr marL="285750" indent="-285750">
              <a:buFont typeface="Arial" panose="020B0604020202020204" pitchFamily="34" charset="0"/>
              <a:buChar char="•"/>
            </a:pPr>
            <a:endParaRPr lang="es-ES" dirty="0"/>
          </a:p>
          <a:p>
            <a:pPr marL="800100" lvl="1" indent="-342900">
              <a:buFont typeface="+mj-lt"/>
              <a:buAutoNum type="arabicPeriod"/>
            </a:pPr>
            <a:r>
              <a:rPr lang="es-ES" dirty="0" smtClean="0"/>
              <a:t>Instalación</a:t>
            </a:r>
          </a:p>
          <a:p>
            <a:pPr marL="800100" lvl="1" indent="-342900">
              <a:buFont typeface="+mj-lt"/>
              <a:buAutoNum type="arabicPeriod"/>
            </a:pPr>
            <a:r>
              <a:rPr lang="es-ES" dirty="0" smtClean="0"/>
              <a:t>Activación</a:t>
            </a:r>
          </a:p>
          <a:p>
            <a:pPr marL="800100" lvl="1" indent="-342900">
              <a:buFont typeface="+mj-lt"/>
              <a:buAutoNum type="arabicPeriod"/>
            </a:pPr>
            <a:r>
              <a:rPr lang="es-ES" dirty="0" smtClean="0"/>
              <a:t>Respuesta(</a:t>
            </a:r>
            <a:r>
              <a:rPr lang="es-ES" dirty="0" err="1" smtClean="0"/>
              <a:t>Fetch</a:t>
            </a:r>
            <a:r>
              <a:rPr lang="es-ES" dirty="0" smtClean="0"/>
              <a:t>) / Mensaje</a:t>
            </a:r>
          </a:p>
          <a:p>
            <a:pPr marL="800100" lvl="1" indent="-342900">
              <a:buFont typeface="+mj-lt"/>
              <a:buAutoNum type="arabicPeriod"/>
            </a:pPr>
            <a:endParaRPr lang="es-ES" dirty="0" smtClean="0"/>
          </a:p>
          <a:p>
            <a:pPr marL="800100" lvl="1" indent="-342900">
              <a:buFont typeface="+mj-lt"/>
              <a:buAutoNum type="arabicPeriod"/>
            </a:pPr>
            <a:endParaRPr lang="es-ES" dirty="0" smtClean="0"/>
          </a:p>
          <a:p>
            <a:pPr marL="285750" indent="-285750">
              <a:buFont typeface="Arial" panose="020B0604020202020204" pitchFamily="34" charset="0"/>
              <a:buChar char="•"/>
            </a:pPr>
            <a:endParaRPr lang="es-ES" dirty="0"/>
          </a:p>
        </p:txBody>
      </p:sp>
      <p:pic>
        <p:nvPicPr>
          <p:cNvPr id="3074" name="Picture 2" descr="ciclo de vida del service wor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16832"/>
            <a:ext cx="3816424" cy="37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1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endParaRPr lang="es-ES" dirty="0"/>
          </a:p>
        </p:txBody>
      </p:sp>
      <p:sp>
        <p:nvSpPr>
          <p:cNvPr id="3" name="2 Marcador de texto"/>
          <p:cNvSpPr>
            <a:spLocks noGrp="1"/>
          </p:cNvSpPr>
          <p:nvPr>
            <p:ph type="body" idx="1"/>
          </p:nvPr>
        </p:nvSpPr>
        <p:spPr/>
        <p:txBody>
          <a:bodyPr/>
          <a:lstStyle/>
          <a:p>
            <a:r>
              <a:rPr lang="es-ES" dirty="0" smtClean="0"/>
              <a:t>Objetivo principal</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5</a:t>
            </a:fld>
            <a:endParaRPr lang="ca-ES" noProof="0" dirty="0">
              <a:solidFill>
                <a:srgbClr val="737373"/>
              </a:solidFill>
            </a:endParaRPr>
          </a:p>
        </p:txBody>
      </p:sp>
      <p:sp>
        <p:nvSpPr>
          <p:cNvPr id="7" name="6 CuadroTexto"/>
          <p:cNvSpPr txBox="1"/>
          <p:nvPr/>
        </p:nvSpPr>
        <p:spPr>
          <a:xfrm>
            <a:off x="560512" y="2420888"/>
            <a:ext cx="4536504" cy="3416320"/>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El principal objetivo de las páginas web progresivas no es otro, que el poder trabajar sin conexión, y lo mas importante es optimizar la velocidad de carga de las paginas para aquellas conexiones que tengan una banda ancha bastante limitada, esto se consigue principalmente con la memoria cache del navegador que será la encargada de guardar la estructura de todas las páginas como también el contenido de las mismas</a:t>
            </a:r>
            <a:endParaRPr lang="es-ES" dirty="0"/>
          </a:p>
        </p:txBody>
      </p:sp>
      <p:sp>
        <p:nvSpPr>
          <p:cNvPr id="14" name="13 Rectángulo"/>
          <p:cNvSpPr/>
          <p:nvPr/>
        </p:nvSpPr>
        <p:spPr>
          <a:xfrm>
            <a:off x="5638954" y="2262349"/>
            <a:ext cx="104223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Web</a:t>
            </a:r>
            <a:endParaRPr lang="es-ES" b="1" dirty="0"/>
          </a:p>
        </p:txBody>
      </p:sp>
      <p:cxnSp>
        <p:nvCxnSpPr>
          <p:cNvPr id="16" name="15 Conector recto de flecha"/>
          <p:cNvCxnSpPr>
            <a:stCxn id="14" idx="3"/>
          </p:cNvCxnSpPr>
          <p:nvPr/>
        </p:nvCxnSpPr>
        <p:spPr>
          <a:xfrm>
            <a:off x="6681192" y="2982429"/>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16 Elipse"/>
          <p:cNvSpPr/>
          <p:nvPr/>
        </p:nvSpPr>
        <p:spPr>
          <a:xfrm>
            <a:off x="7251822" y="2449630"/>
            <a:ext cx="1080120" cy="1065597"/>
          </a:xfrm>
          <a:prstGeom prst="ellipse">
            <a:avLst/>
          </a:prstGeom>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400" dirty="0" err="1" smtClean="0">
                <a:solidFill>
                  <a:schemeClr val="tx1"/>
                </a:solidFill>
              </a:rPr>
              <a:t>Service</a:t>
            </a:r>
            <a:r>
              <a:rPr lang="es-ES" sz="1400" dirty="0" smtClean="0">
                <a:solidFill>
                  <a:schemeClr val="tx1"/>
                </a:solidFill>
              </a:rPr>
              <a:t> </a:t>
            </a:r>
            <a:r>
              <a:rPr lang="es-ES" sz="1400" dirty="0" err="1" smtClean="0">
                <a:solidFill>
                  <a:schemeClr val="tx1"/>
                </a:solidFill>
              </a:rPr>
              <a:t>Worker</a:t>
            </a:r>
            <a:endParaRPr lang="es-ES" sz="1400" dirty="0">
              <a:solidFill>
                <a:schemeClr val="tx1"/>
              </a:solidFill>
            </a:endParaRPr>
          </a:p>
        </p:txBody>
      </p:sp>
      <p:cxnSp>
        <p:nvCxnSpPr>
          <p:cNvPr id="19" name="18 Conector recto de flecha"/>
          <p:cNvCxnSpPr>
            <a:stCxn id="17" idx="4"/>
          </p:cNvCxnSpPr>
          <p:nvPr/>
        </p:nvCxnSpPr>
        <p:spPr>
          <a:xfrm>
            <a:off x="7791882"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6933220" y="4421128"/>
            <a:ext cx="1764195" cy="102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Cache</a:t>
            </a:r>
            <a:endParaRPr lang="es-ES" b="1" dirty="0"/>
          </a:p>
        </p:txBody>
      </p:sp>
      <p:cxnSp>
        <p:nvCxnSpPr>
          <p:cNvPr id="23" name="22 Conector recto de flecha"/>
          <p:cNvCxnSpPr/>
          <p:nvPr/>
        </p:nvCxnSpPr>
        <p:spPr>
          <a:xfrm flipV="1">
            <a:off x="7977336"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p:nvPr/>
        </p:nvCxnSpPr>
        <p:spPr>
          <a:xfrm flipH="1">
            <a:off x="6681192" y="2780928"/>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508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Principales características</a:t>
            </a:r>
            <a:endParaRPr lang="es-ES" dirty="0"/>
          </a:p>
        </p:txBody>
      </p:sp>
      <p:sp>
        <p:nvSpPr>
          <p:cNvPr id="52" name="3 Marcador de contenido"/>
          <p:cNvSpPr txBox="1">
            <a:spLocks/>
          </p:cNvSpPr>
          <p:nvPr/>
        </p:nvSpPr>
        <p:spPr>
          <a:xfrm>
            <a:off x="428497" y="2132820"/>
            <a:ext cx="5316591" cy="432036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kern="1200" baseline="0" smtClean="0">
                <a:solidFill>
                  <a:srgbClr val="50505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s-ES" sz="1600" dirty="0"/>
          </a:p>
        </p:txBody>
      </p:sp>
      <p:sp>
        <p:nvSpPr>
          <p:cNvPr id="57" name="2 Marcador de texto"/>
          <p:cNvSpPr>
            <a:spLocks noGrp="1"/>
          </p:cNvSpPr>
          <p:nvPr>
            <p:ph type="body" idx="1"/>
          </p:nvPr>
        </p:nvSpPr>
        <p:spPr>
          <a:xfrm>
            <a:off x="441401" y="1716734"/>
            <a:ext cx="8970997" cy="432048"/>
          </a:xfrm>
        </p:spPr>
        <p:txBody>
          <a:bodyPr/>
          <a:lstStyle/>
          <a:p>
            <a:r>
              <a:rPr lang="es-ES" dirty="0" smtClean="0"/>
              <a:t>Navegadores soportados</a:t>
            </a:r>
            <a:endParaRPr lang="es-ES" dirty="0"/>
          </a:p>
        </p:txBody>
      </p:sp>
      <p:sp>
        <p:nvSpPr>
          <p:cNvPr id="9" name="8 CuadroTexto"/>
          <p:cNvSpPr txBox="1"/>
          <p:nvPr/>
        </p:nvSpPr>
        <p:spPr>
          <a:xfrm>
            <a:off x="441401" y="2420888"/>
            <a:ext cx="5087663" cy="1200329"/>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Google </a:t>
            </a:r>
            <a:r>
              <a:rPr lang="es-ES" dirty="0" err="1" smtClean="0"/>
              <a:t>Chrome</a:t>
            </a:r>
            <a:endParaRPr lang="es-ES" dirty="0" smtClean="0"/>
          </a:p>
          <a:p>
            <a:pPr marL="285750" indent="-285750">
              <a:buFont typeface="Arial" panose="020B0604020202020204" pitchFamily="34" charset="0"/>
              <a:buChar char="•"/>
            </a:pPr>
            <a:r>
              <a:rPr lang="es-ES" dirty="0" smtClean="0"/>
              <a:t>Mozilla Firefox</a:t>
            </a:r>
          </a:p>
          <a:p>
            <a:pPr marL="285750" indent="-285750">
              <a:buFont typeface="Arial" panose="020B0604020202020204" pitchFamily="34" charset="0"/>
              <a:buChar char="•"/>
            </a:pPr>
            <a:r>
              <a:rPr lang="es-ES" dirty="0" smtClean="0"/>
              <a:t>Opera </a:t>
            </a:r>
          </a:p>
          <a:p>
            <a:pPr marL="285750" indent="-285750">
              <a:buFont typeface="Arial" panose="020B0604020202020204" pitchFamily="34" charset="0"/>
              <a:buChar char="•"/>
            </a:pPr>
            <a:endParaRPr lang="es-ES" dirty="0"/>
          </a:p>
        </p:txBody>
      </p:sp>
      <p:sp>
        <p:nvSpPr>
          <p:cNvPr id="58" name="2 Marcador de texto"/>
          <p:cNvSpPr txBox="1">
            <a:spLocks/>
          </p:cNvSpPr>
          <p:nvPr/>
        </p:nvSpPr>
        <p:spPr>
          <a:xfrm>
            <a:off x="441401" y="3661551"/>
            <a:ext cx="8970997"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b="0" kern="1200">
                <a:solidFill>
                  <a:srgbClr val="969696"/>
                </a:solidFill>
                <a:latin typeface="Arial" pitchFamily="34" charset="0"/>
                <a:ea typeface="+mn-ea"/>
                <a:cs typeface="Arial" pitchFamily="34" charset="0"/>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spcAft>
                <a:spcPts val="0"/>
              </a:spcAft>
            </a:pPr>
            <a:r>
              <a:rPr lang="es-ES" dirty="0" smtClean="0"/>
              <a:t>Navegadores  no soportados</a:t>
            </a:r>
            <a:endParaRPr lang="es-ES" dirty="0"/>
          </a:p>
        </p:txBody>
      </p:sp>
      <p:pic>
        <p:nvPicPr>
          <p:cNvPr id="1028" name="Picture 4" descr="Resultado de imagen de google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773" y="2637470"/>
            <a:ext cx="614543" cy="614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ozill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833" y="2637470"/>
            <a:ext cx="671369" cy="641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oper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81392" y="2572119"/>
            <a:ext cx="772010" cy="772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417" y="3115642"/>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316" y="3101595"/>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193" y="3128360"/>
            <a:ext cx="150418" cy="150418"/>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41401" y="4437112"/>
            <a:ext cx="4485498"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Internet Explorer (Fase de desarrollo)</a:t>
            </a:r>
          </a:p>
          <a:p>
            <a:pPr marL="285750" indent="-285750">
              <a:buFont typeface="Arial" panose="020B0604020202020204" pitchFamily="34" charset="0"/>
              <a:buChar char="•"/>
            </a:pPr>
            <a:r>
              <a:rPr lang="es-ES" dirty="0" smtClean="0"/>
              <a:t>Safari </a:t>
            </a:r>
            <a:endParaRPr lang="es-ES" dirty="0"/>
          </a:p>
        </p:txBody>
      </p:sp>
      <p:pic>
        <p:nvPicPr>
          <p:cNvPr id="1036" name="Picture 12" descr="Resultado de imagen de internet explor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0769" y="4436361"/>
            <a:ext cx="645495" cy="6454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de safar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5557" y="4399621"/>
            <a:ext cx="718974" cy="7189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de x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2316" y="4959885"/>
            <a:ext cx="168629" cy="158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de loadin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2210" y="4915335"/>
            <a:ext cx="168108" cy="168108"/>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6</a:t>
            </a:fld>
            <a:endParaRPr lang="ca-ES" noProof="0" dirty="0">
              <a:solidFill>
                <a:srgbClr val="737373"/>
              </a:solidFill>
            </a:endParaRPr>
          </a:p>
        </p:txBody>
      </p:sp>
    </p:spTree>
    <p:extLst>
      <p:ext uri="{BB962C8B-B14F-4D97-AF65-F5344CB8AC3E}">
        <p14:creationId xmlns:p14="http://schemas.microsoft.com/office/powerpoint/2010/main" val="944288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endParaRPr lang="es-ES" dirty="0"/>
          </a:p>
        </p:txBody>
      </p:sp>
      <p:sp>
        <p:nvSpPr>
          <p:cNvPr id="3" name="2 Marcador de texto"/>
          <p:cNvSpPr>
            <a:spLocks noGrp="1"/>
          </p:cNvSpPr>
          <p:nvPr>
            <p:ph type="body" idx="1"/>
          </p:nvPr>
        </p:nvSpPr>
        <p:spPr/>
        <p:txBody>
          <a:bodyPr/>
          <a:lstStyle/>
          <a:p>
            <a:r>
              <a:rPr lang="es-ES" dirty="0" smtClean="0"/>
              <a:t>Navegación privada</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r>
              <a:rPr lang="es-ES" sz="1600" dirty="0" smtClean="0"/>
              <a:t>Una de las principales características de esta nueva metodología es que si la navegación se esta haciendo de forma privada, los trabajadores de servicios no pueden guardar la estructura cacheada de la web y por lo tanto no será posible que el sitio web sea  progresivo. </a:t>
            </a:r>
            <a:endParaRPr lang="es-ES" sz="1600" dirty="0">
              <a:solidFill>
                <a:srgbClr val="505050"/>
              </a:solidFill>
              <a:latin typeface="Arial" pitchFamily="34" charset="0"/>
              <a:cs typeface="Arial" pitchFamily="34" charset="0"/>
            </a:endParaRPr>
          </a:p>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7</a:t>
            </a:fld>
            <a:endParaRPr lang="ca-ES" noProof="0" dirty="0">
              <a:solidFill>
                <a:srgbClr val="737373"/>
              </a:solidFill>
            </a:endParaRPr>
          </a:p>
        </p:txBody>
      </p:sp>
      <p:pic>
        <p:nvPicPr>
          <p:cNvPr id="2050" name="Picture 2" descr="Resultado de imagen de navegacion priv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6916" y="2780928"/>
            <a:ext cx="3013721" cy="16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Lenguajes soportados</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8</a:t>
            </a:fld>
            <a:endParaRPr lang="ca-ES" noProof="0" dirty="0">
              <a:solidFill>
                <a:srgbClr val="737373"/>
              </a:solidFill>
            </a:endParaRPr>
          </a:p>
        </p:txBody>
      </p:sp>
      <p:sp>
        <p:nvSpPr>
          <p:cNvPr id="6" name="5 CuadroTexto"/>
          <p:cNvSpPr txBox="1"/>
          <p:nvPr/>
        </p:nvSpPr>
        <p:spPr>
          <a:xfrm>
            <a:off x="428497" y="2032104"/>
            <a:ext cx="898220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t>Los lenguajes soportados para este tipo de tecnología es muy amplio, pero, hay que tener en cuenta que los lenguajes que trabajen en la parte del servidor una vez queramos hacer uso de la funcionalidad del trabajo sin conexión, hay que tener en cuenta que estos lenguajes no podrán ser ejecutados.</a:t>
            </a:r>
          </a:p>
          <a:p>
            <a:endParaRPr lang="es-ES" dirty="0" smtClean="0"/>
          </a:p>
          <a:p>
            <a:pPr marL="285750" indent="-285750">
              <a:buFont typeface="Arial" panose="020B0604020202020204" pitchFamily="34" charset="0"/>
              <a:buChar char="•"/>
            </a:pPr>
            <a:r>
              <a:rPr lang="es-ES" dirty="0" smtClean="0"/>
              <a:t>Un ejemplo son:</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b="1" u="sng" dirty="0" smtClean="0">
                <a:solidFill>
                  <a:schemeClr val="accent3">
                    <a:lumMod val="75000"/>
                  </a:schemeClr>
                </a:solidFill>
              </a:rPr>
              <a:t>Cliente: </a:t>
            </a:r>
            <a:r>
              <a:rPr lang="es-ES" dirty="0" smtClean="0"/>
              <a:t>HTML, JavaScript, Ajax, JSON, etc…</a:t>
            </a:r>
          </a:p>
          <a:p>
            <a:pPr marL="742950" lvl="1" indent="-285750">
              <a:buFont typeface="Arial" panose="020B0604020202020204" pitchFamily="34" charset="0"/>
              <a:buChar char="•"/>
            </a:pPr>
            <a:r>
              <a:rPr lang="es-ES" b="1" u="sng" dirty="0" smtClean="0">
                <a:solidFill>
                  <a:schemeClr val="accent2"/>
                </a:solidFill>
              </a:rPr>
              <a:t>Servidor:</a:t>
            </a:r>
            <a:r>
              <a:rPr lang="es-ES" dirty="0" smtClean="0">
                <a:solidFill>
                  <a:schemeClr val="accent2"/>
                </a:solidFill>
              </a:rPr>
              <a:t> </a:t>
            </a:r>
            <a:r>
              <a:rPr lang="es-ES" dirty="0" smtClean="0"/>
              <a:t>PHP, Java, </a:t>
            </a:r>
            <a:r>
              <a:rPr lang="es-ES" dirty="0" err="1" smtClean="0"/>
              <a:t>.Net</a:t>
            </a:r>
            <a:r>
              <a:rPr lang="es-ES" dirty="0" smtClean="0"/>
              <a:t>, etc..</a:t>
            </a:r>
            <a:endParaRPr lang="es-ES" b="1" u="sng" dirty="0">
              <a:solidFill>
                <a:schemeClr val="accent2"/>
              </a:solidFill>
            </a:endParaRPr>
          </a:p>
        </p:txBody>
      </p:sp>
    </p:spTree>
    <p:extLst>
      <p:ext uri="{BB962C8B-B14F-4D97-AF65-F5344CB8AC3E}">
        <p14:creationId xmlns:p14="http://schemas.microsoft.com/office/powerpoint/2010/main" val="623097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9</a:t>
            </a:fld>
            <a:endParaRPr lang="ca-ES" noProof="0" dirty="0">
              <a:solidFill>
                <a:srgbClr val="737373"/>
              </a:solidFill>
            </a:endParaRPr>
          </a:p>
        </p:txBody>
      </p:sp>
      <p:sp>
        <p:nvSpPr>
          <p:cNvPr id="7" name="6 Título"/>
          <p:cNvSpPr>
            <a:spLocks noGrp="1"/>
          </p:cNvSpPr>
          <p:nvPr>
            <p:ph type="title"/>
          </p:nvPr>
        </p:nvSpPr>
        <p:spPr>
          <a:xfrm>
            <a:off x="439703" y="2924944"/>
            <a:ext cx="8970997" cy="432048"/>
          </a:xfrm>
        </p:spPr>
        <p:txBody>
          <a:bodyPr>
            <a:normAutofit fontScale="90000"/>
          </a:bodyPr>
          <a:lstStyle/>
          <a:p>
            <a:pPr algn="ctr"/>
            <a:r>
              <a:rPr lang="es-ES" dirty="0" smtClean="0"/>
              <a:t>VENTAJAS Y DESVENTAJAS</a:t>
            </a:r>
            <a:endParaRPr lang="es-ES" dirty="0"/>
          </a:p>
        </p:txBody>
      </p:sp>
    </p:spTree>
    <p:extLst>
      <p:ext uri="{BB962C8B-B14F-4D97-AF65-F5344CB8AC3E}">
        <p14:creationId xmlns:p14="http://schemas.microsoft.com/office/powerpoint/2010/main" val="827144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7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3&quot;&gt;&lt;elem m_fUsage=&quot;3.43900000000000010000E+000&quot;&gt;&lt;m_ppcolschidx val=&quot;0&quot;/&gt;&lt;m_rgb r=&quot;9a&quot; g=&quot;ae&quot; b=&quot;4&quot;/&gt;&lt;/elem&gt;&lt;elem m_fUsage=&quot;1.24659000000000010000E+000&quot;&gt;&lt;m_ppcolschidx val=&quot;0&quot;/&gt;&lt;m_rgb r=&quot;f3&quot; g=&quot;f3&quot; b=&quot;f3&quot;/&gt;&lt;/elem&gt;&lt;elem m_fUsage=&quot;5.31441000000000160000E-001&quot;&gt;&lt;m_ppcolschidx val=&quot;0&quot;/&gt;&lt;m_rgb r=&quot;b0&quot; g=&quot;a6&quot; b=&quot;5b&quot;/&gt;&lt;/elem&gt;&lt;/m_vecMRU&gt;&lt;/m_mruColor&gt;&lt;m_mapectfillschemeMRU&gt;&lt;key val=&quot;0&quot;/&gt;&lt;elem&gt;&lt;m_nPartnerID val=&quot;530&quot;/&gt;&lt;m_nIndex val=&quot;0&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666"/>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167725</TotalTime>
  <Words>730</Words>
  <Application>Microsoft Office PowerPoint</Application>
  <PresentationFormat>A4 (210 x 297 mm)</PresentationFormat>
  <Paragraphs>149</Paragraphs>
  <Slides>17</Slides>
  <Notes>4</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Presentación de PowerPoint</vt:lpstr>
      <vt:lpstr>Índice</vt:lpstr>
      <vt:lpstr>Concepto</vt:lpstr>
      <vt:lpstr>Que son los Service Worker?</vt:lpstr>
      <vt:lpstr>Principales características</vt:lpstr>
      <vt:lpstr>Principales características</vt:lpstr>
      <vt:lpstr>Principales características</vt:lpstr>
      <vt:lpstr>Lenguajes soportados</vt:lpstr>
      <vt:lpstr>VENTAJAS Y DESVENTAJAS</vt:lpstr>
      <vt:lpstr>Ventajas</vt:lpstr>
      <vt:lpstr>Índice</vt:lpstr>
      <vt:lpstr>Diagrama de subida de contenido </vt:lpstr>
      <vt:lpstr>Diagrama de subida de contenido </vt:lpstr>
      <vt:lpstr>Diagrama de bajada de contenido</vt:lpstr>
      <vt:lpstr>Diagrama de subida de contenido </vt:lpstr>
      <vt:lpstr>PREGUNTAS</vt:lpstr>
      <vt:lpstr>Presentación de PowerPoint</vt:lpstr>
    </vt:vector>
  </TitlesOfParts>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colaboración</dc:title>
  <dc:subject>Optimización del modelo logístico</dc:subject>
  <dc:creator>oriol.hernan.galobart@everis.com</dc:creator>
  <cp:lastModifiedBy>Eduard Borras Ruiz</cp:lastModifiedBy>
  <cp:revision>4993</cp:revision>
  <cp:lastPrinted>2015-05-28T12:57:19Z</cp:lastPrinted>
  <dcterms:created xsi:type="dcterms:W3CDTF">2007-02-01T11:05:42Z</dcterms:created>
  <dcterms:modified xsi:type="dcterms:W3CDTF">2017-03-08T11:47:30Z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ioma">
    <vt:lpwstr>Catalán</vt:lpwstr>
  </property>
</Properties>
</file>