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173" r:id="rId1"/>
  </p:sldMasterIdLst>
  <p:notesMasterIdLst>
    <p:notesMasterId r:id="rId18"/>
  </p:notesMasterIdLst>
  <p:handoutMasterIdLst>
    <p:handoutMasterId r:id="rId19"/>
  </p:handoutMasterIdLst>
  <p:sldIdLst>
    <p:sldId id="1602" r:id="rId2"/>
    <p:sldId id="1958" r:id="rId3"/>
    <p:sldId id="1980" r:id="rId4"/>
    <p:sldId id="1992" r:id="rId5"/>
    <p:sldId id="1986" r:id="rId6"/>
    <p:sldId id="1995" r:id="rId7"/>
    <p:sldId id="1991" r:id="rId8"/>
    <p:sldId id="1961" r:id="rId9"/>
    <p:sldId id="1963" r:id="rId10"/>
    <p:sldId id="1993" r:id="rId11"/>
    <p:sldId id="1982" r:id="rId12"/>
    <p:sldId id="1989" r:id="rId13"/>
    <p:sldId id="1994" r:id="rId14"/>
    <p:sldId id="1996" r:id="rId15"/>
    <p:sldId id="1968" r:id="rId16"/>
    <p:sldId id="1572" r:id="rId17"/>
  </p:sldIdLst>
  <p:sldSz cx="9906000" cy="6858000" type="A4"/>
  <p:notesSz cx="6797675" cy="9926638"/>
  <p:custDataLst>
    <p:tags r:id="rId20"/>
  </p:custDataLst>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436">
          <p15:clr>
            <a:srgbClr val="A4A3A4"/>
          </p15:clr>
        </p15:guide>
        <p15:guide id="2" orient="horz" pos="1933">
          <p15:clr>
            <a:srgbClr val="A4A3A4"/>
          </p15:clr>
        </p15:guide>
        <p15:guide id="3" orient="horz" pos="4065">
          <p15:clr>
            <a:srgbClr val="A4A3A4"/>
          </p15:clr>
        </p15:guide>
        <p15:guide id="4" orient="horz" pos="2931">
          <p15:clr>
            <a:srgbClr val="A4A3A4"/>
          </p15:clr>
        </p15:guide>
        <p15:guide id="5" orient="horz" pos="2795">
          <p15:clr>
            <a:srgbClr val="A4A3A4"/>
          </p15:clr>
        </p15:guide>
        <p15:guide id="6" orient="horz" pos="2659">
          <p15:clr>
            <a:srgbClr val="A4A3A4"/>
          </p15:clr>
        </p15:guide>
        <p15:guide id="7" orient="horz" pos="2478">
          <p15:clr>
            <a:srgbClr val="A4A3A4"/>
          </p15:clr>
        </p15:guide>
        <p15:guide id="8" orient="horz" pos="2341">
          <p15:clr>
            <a:srgbClr val="A4A3A4"/>
          </p15:clr>
        </p15:guide>
        <p15:guide id="9" orient="horz" pos="2205">
          <p15:clr>
            <a:srgbClr val="A4A3A4"/>
          </p15:clr>
        </p15:guide>
        <p15:guide id="10" orient="horz" pos="2069">
          <p15:clr>
            <a:srgbClr val="A4A3A4"/>
          </p15:clr>
        </p15:guide>
        <p15:guide id="11" orient="horz" pos="1752">
          <p15:clr>
            <a:srgbClr val="A4A3A4"/>
          </p15:clr>
        </p15:guide>
        <p15:guide id="12" orient="horz" pos="1616">
          <p15:clr>
            <a:srgbClr val="A4A3A4"/>
          </p15:clr>
        </p15:guide>
        <p15:guide id="13" pos="398">
          <p15:clr>
            <a:srgbClr val="A4A3A4"/>
          </p15:clr>
        </p15:guide>
        <p15:guide id="14" pos="3120">
          <p15:clr>
            <a:srgbClr val="A4A3A4"/>
          </p15:clr>
        </p15:guide>
        <p15:guide id="15" pos="5842">
          <p15:clr>
            <a:srgbClr val="A4A3A4"/>
          </p15:clr>
        </p15:guide>
        <p15:guide id="16" orient="horz" pos="1026">
          <p15:clr>
            <a:srgbClr val="A4A3A4"/>
          </p15:clr>
        </p15:guide>
        <p15:guide id="17" orient="horz" pos="4156">
          <p15:clr>
            <a:srgbClr val="A4A3A4"/>
          </p15:clr>
        </p15:guide>
        <p15:guide id="18" orient="horz" pos="1298">
          <p15:clr>
            <a:srgbClr val="A4A3A4"/>
          </p15:clr>
        </p15:guide>
        <p15:guide id="19" orient="horz" pos="2024">
          <p15:clr>
            <a:srgbClr val="A4A3A4"/>
          </p15:clr>
        </p15:guide>
        <p15:guide id="20" pos="262">
          <p15:clr>
            <a:srgbClr val="A4A3A4"/>
          </p15:clr>
        </p15:guide>
        <p15:guide id="21" pos="5932">
          <p15:clr>
            <a:srgbClr val="A4A3A4"/>
          </p15:clr>
        </p15:guide>
      </p15:sldGuideLst>
    </p:ext>
    <p:ext uri="{2D200454-40CA-4A62-9FC3-DE9A4176ACB9}">
      <p15:notesGuideLst xmlns:p15="http://schemas.microsoft.com/office/powerpoint/2012/main" xmlns="">
        <p15:guide id="1" orient="horz" pos="3127">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aiba Sheikh" initials="OS" lastIdx="4" clrIdx="0">
    <p:extLst/>
  </p:cmAuthor>
  <p:cmAuthor id="2" name="Mireia Nager" initials="MN" lastIdx="32" clrIdx="1"/>
  <p:cmAuthor id="3" name="José Ramón Varela Vargas" initials="JRVV" lastIdx="1" clrIdx="2"/>
  <p:cmAuthor id="4" name="Alejandro Perez Ujaque" initials="AP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E04"/>
    <a:srgbClr val="C2F505"/>
    <a:srgbClr val="D76734"/>
    <a:srgbClr val="505050"/>
    <a:srgbClr val="D6FB47"/>
    <a:srgbClr val="494949"/>
    <a:srgbClr val="FF0000"/>
    <a:srgbClr val="FF8D81"/>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54" autoAdjust="0"/>
    <p:restoredTop sz="93428" autoAdjust="0"/>
  </p:normalViewPr>
  <p:slideViewPr>
    <p:cSldViewPr snapToObjects="1" showGuides="1">
      <p:cViewPr>
        <p:scale>
          <a:sx n="70" d="100"/>
          <a:sy n="70" d="100"/>
        </p:scale>
        <p:origin x="-1410" y="-72"/>
      </p:cViewPr>
      <p:guideLst>
        <p:guide orient="horz" pos="436"/>
        <p:guide orient="horz" pos="1933"/>
        <p:guide orient="horz" pos="4065"/>
        <p:guide orient="horz" pos="2931"/>
        <p:guide orient="horz" pos="2795"/>
        <p:guide orient="horz" pos="2659"/>
        <p:guide orient="horz" pos="2478"/>
        <p:guide orient="horz" pos="2341"/>
        <p:guide orient="horz" pos="2205"/>
        <p:guide orient="horz" pos="2069"/>
        <p:guide orient="horz" pos="1752"/>
        <p:guide orient="horz" pos="1616"/>
        <p:guide orient="horz" pos="1026"/>
        <p:guide orient="horz" pos="4156"/>
        <p:guide orient="horz" pos="1298"/>
        <p:guide orient="horz" pos="2024"/>
        <p:guide pos="398"/>
        <p:guide pos="3120"/>
        <p:guide pos="5842"/>
        <p:guide pos="262"/>
        <p:guide pos="5932"/>
      </p:guideLst>
    </p:cSldViewPr>
  </p:slideViewPr>
  <p:outlineViewPr>
    <p:cViewPr>
      <p:scale>
        <a:sx n="33" d="100"/>
        <a:sy n="33" d="100"/>
      </p:scale>
      <p:origin x="0" y="63413"/>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50" d="100"/>
          <a:sy n="50" d="100"/>
        </p:scale>
        <p:origin x="-2688" y="-9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574467" name="Rectangle 3"/>
          <p:cNvSpPr>
            <a:spLocks noGrp="1" noChangeArrowheads="1"/>
          </p:cNvSpPr>
          <p:nvPr>
            <p:ph type="dt" sz="quarter"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574468" name="Rectangle 4"/>
          <p:cNvSpPr>
            <a:spLocks noGrp="1" noChangeArrowheads="1"/>
          </p:cNvSpPr>
          <p:nvPr>
            <p:ph type="ftr" sz="quarter" idx="2"/>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574469" name="Rectangle 5"/>
          <p:cNvSpPr>
            <a:spLocks noGrp="1" noChangeArrowheads="1"/>
          </p:cNvSpPr>
          <p:nvPr>
            <p:ph type="sldNum" sz="quarter" idx="3"/>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06347F08-CEF3-4619-A91A-0F4D51319ABD}" type="slidenum">
              <a:rPr lang="es-ES"/>
              <a:pPr>
                <a:defRPr/>
              </a:pPr>
              <a:t>‹Nº›</a:t>
            </a:fld>
            <a:endParaRPr lang="es-ES" dirty="0"/>
          </a:p>
        </p:txBody>
      </p:sp>
    </p:spTree>
    <p:extLst>
      <p:ext uri="{BB962C8B-B14F-4D97-AF65-F5344CB8AC3E}">
        <p14:creationId xmlns:p14="http://schemas.microsoft.com/office/powerpoint/2010/main" val="1628979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4099" name="Rectangle 3"/>
          <p:cNvSpPr>
            <a:spLocks noGrp="1" noChangeArrowheads="1"/>
          </p:cNvSpPr>
          <p:nvPr>
            <p:ph type="dt"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38916"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1038" y="4713288"/>
            <a:ext cx="5435600" cy="4468812"/>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4102" name="Rectangle 6"/>
          <p:cNvSpPr>
            <a:spLocks noGrp="1" noChangeArrowheads="1"/>
          </p:cNvSpPr>
          <p:nvPr>
            <p:ph type="ftr" sz="quarter" idx="4"/>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4103" name="Rectangle 7"/>
          <p:cNvSpPr>
            <a:spLocks noGrp="1" noChangeArrowheads="1"/>
          </p:cNvSpPr>
          <p:nvPr>
            <p:ph type="sldNum" sz="quarter" idx="5"/>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5E2D3191-034D-42A5-811B-8CD0161B9FDD}" type="slidenum">
              <a:rPr lang="es-ES"/>
              <a:pPr>
                <a:defRPr/>
              </a:pPr>
              <a:t>‹Nº›</a:t>
            </a:fld>
            <a:endParaRPr lang="es-ES" dirty="0"/>
          </a:p>
        </p:txBody>
      </p:sp>
    </p:spTree>
    <p:extLst>
      <p:ext uri="{BB962C8B-B14F-4D97-AF65-F5344CB8AC3E}">
        <p14:creationId xmlns:p14="http://schemas.microsoft.com/office/powerpoint/2010/main" val="544935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pPr>
              <a:defRPr/>
            </a:pPr>
            <a:fld id="{5E2D3191-034D-42A5-811B-8CD0161B9FDD}" type="slidenum">
              <a:rPr lang="es-ES" smtClean="0"/>
              <a:pPr>
                <a:defRPr/>
              </a:pPr>
              <a:t>1</a:t>
            </a:fld>
            <a:endParaRPr lang="es-ES" dirty="0"/>
          </a:p>
        </p:txBody>
      </p:sp>
    </p:spTree>
    <p:extLst>
      <p:ext uri="{BB962C8B-B14F-4D97-AF65-F5344CB8AC3E}">
        <p14:creationId xmlns:p14="http://schemas.microsoft.com/office/powerpoint/2010/main" val="10545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6</a:t>
            </a:fld>
            <a:endParaRPr lang="es-ES" dirty="0"/>
          </a:p>
        </p:txBody>
      </p:sp>
    </p:spTree>
    <p:extLst>
      <p:ext uri="{BB962C8B-B14F-4D97-AF65-F5344CB8AC3E}">
        <p14:creationId xmlns:p14="http://schemas.microsoft.com/office/powerpoint/2010/main" val="43510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11200" y="744538"/>
            <a:ext cx="5375275" cy="3722687"/>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7</a:t>
            </a:fld>
            <a:endParaRPr lang="es-ES" dirty="0"/>
          </a:p>
        </p:txBody>
      </p:sp>
    </p:spTree>
    <p:extLst>
      <p:ext uri="{BB962C8B-B14F-4D97-AF65-F5344CB8AC3E}">
        <p14:creationId xmlns:p14="http://schemas.microsoft.com/office/powerpoint/2010/main" val="188552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9</a:t>
            </a:fld>
            <a:endParaRPr lang="es-ES" dirty="0"/>
          </a:p>
        </p:txBody>
      </p:sp>
    </p:spTree>
    <p:extLst>
      <p:ext uri="{BB962C8B-B14F-4D97-AF65-F5344CB8AC3E}">
        <p14:creationId xmlns:p14="http://schemas.microsoft.com/office/powerpoint/2010/main" val="2737605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12</a:t>
            </a:fld>
            <a:endParaRPr lang="es-ES" dirty="0"/>
          </a:p>
        </p:txBody>
      </p:sp>
    </p:spTree>
    <p:extLst>
      <p:ext uri="{BB962C8B-B14F-4D97-AF65-F5344CB8AC3E}">
        <p14:creationId xmlns:p14="http://schemas.microsoft.com/office/powerpoint/2010/main" val="221841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15</a:t>
            </a:fld>
            <a:endParaRPr lang="en" smtClean="0">
              <a:solidFill>
                <a:prstClr val="black"/>
              </a:solidFill>
            </a:endParaRPr>
          </a:p>
        </p:txBody>
      </p:sp>
    </p:spTree>
    <p:extLst>
      <p:ext uri="{BB962C8B-B14F-4D97-AF65-F5344CB8AC3E}">
        <p14:creationId xmlns:p14="http://schemas.microsoft.com/office/powerpoint/2010/main" val="268985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16</a:t>
            </a:fld>
            <a:endParaRPr lang="en" smtClean="0">
              <a:solidFill>
                <a:prstClr val="black"/>
              </a:solidFill>
            </a:endParaRPr>
          </a:p>
        </p:txBody>
      </p:sp>
    </p:spTree>
    <p:extLst>
      <p:ext uri="{BB962C8B-B14F-4D97-AF65-F5344CB8AC3E}">
        <p14:creationId xmlns:p14="http://schemas.microsoft.com/office/powerpoint/2010/main" val="340668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8"/>
            <a:ext cx="84201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1032152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6144359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780337" y="274641"/>
            <a:ext cx="2414588"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6576" y="274641"/>
            <a:ext cx="7078663"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234526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183"/>
            <a:ext cx="9969347" cy="6901854"/>
          </a:xfrm>
          <a:prstGeom prst="rect">
            <a:avLst/>
          </a:prstGeom>
        </p:spPr>
      </p:pic>
    </p:spTree>
    <p:extLst>
      <p:ext uri="{BB962C8B-B14F-4D97-AF65-F5344CB8AC3E}">
        <p14:creationId xmlns:p14="http://schemas.microsoft.com/office/powerpoint/2010/main" val="376043085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pic>
        <p:nvPicPr>
          <p:cNvPr id="7" name="6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1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5"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8631533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14" name="13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20" name="19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22"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2"/>
            <a:r>
              <a:rPr lang="ca-ES" noProof="0" dirty="0" smtClean="0"/>
              <a:t>Tercer </a:t>
            </a:r>
            <a:r>
              <a:rPr lang="ca-ES" noProof="0" dirty="0" err="1" smtClean="0"/>
              <a:t>nivel</a:t>
            </a:r>
            <a:r>
              <a:rPr lang="ca-ES" noProof="0" dirty="0" smtClean="0"/>
              <a:t> (</a:t>
            </a:r>
            <a:r>
              <a:rPr lang="ca-ES" noProof="0" dirty="0" err="1" smtClean="0"/>
              <a:t>arial</a:t>
            </a:r>
            <a:r>
              <a:rPr lang="ca-ES" noProof="0" dirty="0" smtClean="0"/>
              <a:t> 12,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p:txBody>
      </p:sp>
    </p:spTree>
    <p:extLst>
      <p:ext uri="{BB962C8B-B14F-4D97-AF65-F5344CB8AC3E}">
        <p14:creationId xmlns:p14="http://schemas.microsoft.com/office/powerpoint/2010/main" val="13571932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6" name="3 Título"/>
          <p:cNvSpPr>
            <a:spLocks noGrp="1"/>
          </p:cNvSpPr>
          <p:nvPr>
            <p:ph type="title" hasCustomPrompt="1"/>
          </p:nvPr>
        </p:nvSpPr>
        <p:spPr>
          <a:xfrm>
            <a:off x="2864710" y="1628832"/>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7" name="21 Marcador de texto"/>
          <p:cNvSpPr>
            <a:spLocks noGrp="1"/>
          </p:cNvSpPr>
          <p:nvPr>
            <p:ph type="body" sz="quarter" idx="13" hasCustomPrompt="1"/>
          </p:nvPr>
        </p:nvSpPr>
        <p:spPr>
          <a:xfrm>
            <a:off x="2864710" y="2204897"/>
            <a:ext cx="6084676" cy="3887929"/>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020576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10" name="9 CuadroTexto"/>
          <p:cNvSpPr txBox="1"/>
          <p:nvPr userDrawn="1"/>
        </p:nvSpPr>
        <p:spPr>
          <a:xfrm>
            <a:off x="1208584" y="3356992"/>
            <a:ext cx="1092121" cy="369332"/>
          </a:xfrm>
          <a:prstGeom prst="rect">
            <a:avLst/>
          </a:prstGeom>
          <a:noFill/>
        </p:spPr>
        <p:txBody>
          <a:bodyPr wrap="square" rtlCol="0">
            <a:spAutoFit/>
          </a:bodyPr>
          <a:lstStyle/>
          <a:p>
            <a:pPr fontAlgn="auto">
              <a:spcBef>
                <a:spcPts val="0"/>
              </a:spcBef>
              <a:spcAft>
                <a:spcPts val="0"/>
              </a:spcAft>
            </a:pPr>
            <a:r>
              <a:rPr lang="ca-ES" b="1" noProof="0" dirty="0" smtClean="0">
                <a:solidFill>
                  <a:srgbClr val="FFFFFF"/>
                </a:solidFill>
                <a:cs typeface="Arial" pitchFamily="34" charset="0"/>
              </a:rPr>
              <a:t>ÍNDICE</a:t>
            </a:r>
            <a:endParaRPr lang="ca-ES" b="1" noProof="0" dirty="0">
              <a:solidFill>
                <a:srgbClr val="FFFFFF"/>
              </a:solidFill>
              <a:cs typeface="Arial" pitchFamily="34" charset="0"/>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3"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4"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9129390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9778" y="1196690"/>
            <a:ext cx="8970000" cy="432000"/>
          </a:xfrm>
        </p:spPr>
        <p:txBody>
          <a:bodyPr anchor="t">
            <a:normAutofit/>
          </a:bodyPr>
          <a:lstStyle>
            <a:lvl1pPr algn="l">
              <a:defRPr sz="2400" b="1" cap="none">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6"/>
            <a:ext cx="8970000" cy="432048"/>
          </a:xfrm>
        </p:spPr>
        <p:txBody>
          <a:bodyPr anchor="t">
            <a:normAutofit/>
          </a:bodyPr>
          <a:lstStyle>
            <a:lvl1pPr marL="0" indent="0">
              <a:buNone/>
              <a:defRPr sz="2000">
                <a:solidFill>
                  <a:srgbClr val="969696"/>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a-ES" noProof="0" smtClean="0"/>
              <a:t>subtítulo (arial 20, minúscula, gris)</a:t>
            </a:r>
          </a:p>
        </p:txBody>
      </p:sp>
      <p:sp>
        <p:nvSpPr>
          <p:cNvPr id="14" name="13 Marcador de contenido"/>
          <p:cNvSpPr>
            <a:spLocks noGrp="1"/>
          </p:cNvSpPr>
          <p:nvPr>
            <p:ph sz="quarter" idx="11"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a:solidFill>
                  <a:srgbClr val="505050"/>
                </a:solidFill>
                <a:latin typeface="Arial" pitchFamily="34" charset="0"/>
                <a:cs typeface="Arial" pitchFamily="34" charset="0"/>
              </a:defRPr>
            </a:lvl1pPr>
            <a:lvl2pPr>
              <a:defRPr sz="1200">
                <a:solidFill>
                  <a:srgbClr val="505050"/>
                </a:solidFill>
                <a:latin typeface="Arial" pitchFamily="34" charset="0"/>
                <a:cs typeface="Arial" pitchFamily="34" charset="0"/>
              </a:defRPr>
            </a:lvl2pPr>
            <a:lvl3pPr>
              <a:defRPr sz="1200">
                <a:solidFill>
                  <a:srgbClr val="505050"/>
                </a:solidFill>
                <a:latin typeface="Arial" pitchFamily="34" charset="0"/>
                <a:cs typeface="Arial" pitchFamily="34" charset="0"/>
              </a:defRPr>
            </a:lvl3pPr>
            <a:lvl4pPr>
              <a:defRPr sz="1200">
                <a:solidFill>
                  <a:srgbClr val="505050"/>
                </a:solidFill>
                <a:latin typeface="Arial" pitchFamily="34" charset="0"/>
                <a:cs typeface="Arial" pitchFamily="34" charset="0"/>
              </a:defRPr>
            </a:lvl4pPr>
            <a:lvl5pPr>
              <a:defRPr sz="1200">
                <a:solidFill>
                  <a:srgbClr val="505050"/>
                </a:solidFill>
                <a:latin typeface="Arial" pitchFamily="34" charset="0"/>
                <a:cs typeface="Arial" pitchFamily="34" charset="0"/>
              </a:defRPr>
            </a:lvl5pPr>
          </a:lstStyle>
          <a:p>
            <a:pPr lvl="0"/>
            <a:r>
              <a:rPr lang="ca-ES" noProof="0" smtClean="0"/>
              <a:t>Ejemplo de texto (arial 14,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781837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417804-F91F-466B-9FD6-409BB37ECF6E}" type="datetimeFigureOut">
              <a:rPr lang="es-ES" smtClean="0"/>
              <a:t>16/03/2017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8" name="7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Tree>
    <p:extLst>
      <p:ext uri="{BB962C8B-B14F-4D97-AF65-F5344CB8AC3E}">
        <p14:creationId xmlns:p14="http://schemas.microsoft.com/office/powerpoint/2010/main" val="4065109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pic>
        <p:nvPicPr>
          <p:cNvPr id="5" name="4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672"/>
          <a:stretch/>
        </p:blipFill>
        <p:spPr>
          <a:xfrm>
            <a:off x="410" y="0"/>
            <a:ext cx="9905182" cy="1484784"/>
          </a:xfrm>
          <a:prstGeom prst="rect">
            <a:avLst/>
          </a:prstGeom>
        </p:spPr>
      </p:pic>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spTree>
    <p:extLst>
      <p:ext uri="{BB962C8B-B14F-4D97-AF65-F5344CB8AC3E}">
        <p14:creationId xmlns:p14="http://schemas.microsoft.com/office/powerpoint/2010/main" val="291475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1354598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506" y="4406903"/>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65518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38580410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8" name="7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9" name="8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9042050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8436633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3" name="2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5899644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006"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463185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645"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2047204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148725118"/>
      </p:ext>
    </p:extLst>
  </p:cSld>
  <p:clrMap bg1="lt1" tx1="dk1" bg2="lt2" tx2="dk2" accent1="accent1" accent2="accent2" accent3="accent3" accent4="accent4" accent5="accent5" accent6="accent6" hlink="hlink" folHlink="folHlink"/>
  <p:sldLayoutIdLst>
    <p:sldLayoutId id="2147486174" r:id="rId1"/>
    <p:sldLayoutId id="2147486175" r:id="rId2"/>
    <p:sldLayoutId id="2147486176" r:id="rId3"/>
    <p:sldLayoutId id="2147486177" r:id="rId4"/>
    <p:sldLayoutId id="2147486178" r:id="rId5"/>
    <p:sldLayoutId id="2147486179" r:id="rId6"/>
    <p:sldLayoutId id="2147486180" r:id="rId7"/>
    <p:sldLayoutId id="2147486181" r:id="rId8"/>
    <p:sldLayoutId id="2147486182" r:id="rId9"/>
    <p:sldLayoutId id="2147486183" r:id="rId10"/>
    <p:sldLayoutId id="2147486184" r:id="rId11"/>
    <p:sldLayoutId id="2147486185" r:id="rId12"/>
    <p:sldLayoutId id="2147486186" r:id="rId13"/>
    <p:sldLayoutId id="2147486187" r:id="rId14"/>
    <p:sldLayoutId id="2147486188" r:id="rId15"/>
    <p:sldLayoutId id="2147486165" r:id="rId16"/>
    <p:sldLayoutId id="2147486167" r:id="rId17"/>
    <p:sldLayoutId id="2147486168" r:id="rId18"/>
    <p:sldLayoutId id="2147486169" r:id="rId19"/>
    <p:sldLayoutId id="2147486171" r:id="rId20"/>
    <p:sldLayoutId id="2147486172" r:id="rId2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016896" y="2669454"/>
            <a:ext cx="6177136" cy="707886"/>
          </a:xfrm>
          <a:prstGeom prst="rect">
            <a:avLst/>
          </a:prstGeom>
          <a:noFill/>
        </p:spPr>
        <p:txBody>
          <a:bodyPr wrap="square" rtlCol="0">
            <a:spAutoFit/>
          </a:bodyPr>
          <a:lstStyle/>
          <a:p>
            <a:r>
              <a:rPr lang="en-US" sz="4000" b="1" dirty="0" smtClean="0">
                <a:solidFill>
                  <a:schemeClr val="bg1"/>
                </a:solidFill>
                <a:cs typeface="Arial" panose="020B0604020202020204" pitchFamily="34" charset="0"/>
              </a:rPr>
              <a:t>Progressive</a:t>
            </a:r>
            <a:r>
              <a:rPr lang="es-ES" sz="4000" b="1" dirty="0" smtClean="0">
                <a:solidFill>
                  <a:schemeClr val="bg1"/>
                </a:solidFill>
                <a:cs typeface="Arial" panose="020B0604020202020204" pitchFamily="34" charset="0"/>
              </a:rPr>
              <a:t> Web App</a:t>
            </a:r>
            <a:endParaRPr lang="es-ES" sz="4000" b="1" dirty="0">
              <a:solidFill>
                <a:schemeClr val="bg1"/>
              </a:solidFill>
              <a:cs typeface="Arial" panose="020B0604020202020204" pitchFamily="34" charset="0"/>
            </a:endParaRPr>
          </a:p>
        </p:txBody>
      </p:sp>
      <p:sp>
        <p:nvSpPr>
          <p:cNvPr id="3" name="2 CuadroTexto"/>
          <p:cNvSpPr txBox="1"/>
          <p:nvPr/>
        </p:nvSpPr>
        <p:spPr>
          <a:xfrm>
            <a:off x="6105128" y="5661246"/>
            <a:ext cx="3528392" cy="584775"/>
          </a:xfrm>
          <a:prstGeom prst="rect">
            <a:avLst/>
          </a:prstGeom>
          <a:noFill/>
        </p:spPr>
        <p:txBody>
          <a:bodyPr wrap="square" rtlCol="0">
            <a:spAutoFit/>
          </a:bodyPr>
          <a:lstStyle/>
          <a:p>
            <a:pPr algn="r"/>
            <a:r>
              <a:rPr lang="ca-ES" sz="1600" b="1" dirty="0" smtClean="0">
                <a:solidFill>
                  <a:srgbClr val="9AAE04"/>
                </a:solidFill>
              </a:rPr>
              <a:t>Eduard Borràs Ruiz</a:t>
            </a:r>
          </a:p>
          <a:p>
            <a:pPr algn="r"/>
            <a:r>
              <a:rPr lang="es-ES" sz="1600" b="1" dirty="0" smtClean="0">
                <a:solidFill>
                  <a:srgbClr val="9AAE04"/>
                </a:solidFill>
              </a:rPr>
              <a:t>miércoles, 15 de marzo de 2017</a:t>
            </a:r>
            <a:endParaRPr lang="ca-ES" sz="1600" b="1" dirty="0" smtClean="0">
              <a:solidFill>
                <a:srgbClr val="9AAE04"/>
              </a:solidFill>
            </a:endParaRPr>
          </a:p>
        </p:txBody>
      </p:sp>
    </p:spTree>
    <p:extLst>
      <p:ext uri="{BB962C8B-B14F-4D97-AF65-F5344CB8AC3E}">
        <p14:creationId xmlns:p14="http://schemas.microsoft.com/office/powerpoint/2010/main" val="2219340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Lenguajes soportados</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10</a:t>
            </a:fld>
            <a:endParaRPr lang="ca-ES" noProof="0" dirty="0">
              <a:solidFill>
                <a:srgbClr val="737373"/>
              </a:solidFill>
            </a:endParaRPr>
          </a:p>
        </p:txBody>
      </p:sp>
      <p:sp>
        <p:nvSpPr>
          <p:cNvPr id="6" name="5 CuadroTexto"/>
          <p:cNvSpPr txBox="1"/>
          <p:nvPr/>
        </p:nvSpPr>
        <p:spPr>
          <a:xfrm>
            <a:off x="428497" y="2032104"/>
            <a:ext cx="8982203" cy="2585323"/>
          </a:xfrm>
          <a:prstGeom prst="rect">
            <a:avLst/>
          </a:prstGeom>
          <a:noFill/>
        </p:spPr>
        <p:txBody>
          <a:bodyPr wrap="square" rtlCol="0">
            <a:spAutoFit/>
          </a:bodyPr>
          <a:lstStyle/>
          <a:p>
            <a:pPr marL="285750" indent="-285750">
              <a:buFont typeface="Arial" panose="020B0604020202020204" pitchFamily="34" charset="0"/>
              <a:buChar char="•"/>
            </a:pPr>
            <a:r>
              <a:rPr lang="es-ES" dirty="0" smtClean="0"/>
              <a:t>Los lenguajes soportados para este tipo de tecnología es muy amplio, pero, hay que tener en cuenta que los lenguajes que trabajen en la parte del servidor una vez queramos hacer uso de la funcionalidad del trabajo sin conexión, hay que tener en cuenta que estos lenguajes no podrán ser ejecutados.</a:t>
            </a:r>
          </a:p>
          <a:p>
            <a:endParaRPr lang="es-ES" dirty="0" smtClean="0"/>
          </a:p>
          <a:p>
            <a:pPr marL="285750" indent="-285750">
              <a:buFont typeface="Arial" panose="020B0604020202020204" pitchFamily="34" charset="0"/>
              <a:buChar char="•"/>
            </a:pPr>
            <a:r>
              <a:rPr lang="es-ES" dirty="0" smtClean="0"/>
              <a:t>Un ejemplo son:</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r>
              <a:rPr lang="es-ES" b="1" u="sng" dirty="0" smtClean="0">
                <a:solidFill>
                  <a:schemeClr val="accent3">
                    <a:lumMod val="75000"/>
                  </a:schemeClr>
                </a:solidFill>
              </a:rPr>
              <a:t>Cliente: </a:t>
            </a:r>
            <a:r>
              <a:rPr lang="es-ES" dirty="0" smtClean="0"/>
              <a:t>HTML, JavaScript, Ajax, JSON, etc…</a:t>
            </a:r>
          </a:p>
          <a:p>
            <a:pPr marL="742950" lvl="1" indent="-285750">
              <a:buFont typeface="Arial" panose="020B0604020202020204" pitchFamily="34" charset="0"/>
              <a:buChar char="•"/>
            </a:pPr>
            <a:r>
              <a:rPr lang="es-ES" b="1" u="sng" dirty="0" smtClean="0">
                <a:solidFill>
                  <a:schemeClr val="accent2"/>
                </a:solidFill>
              </a:rPr>
              <a:t>Servidor:</a:t>
            </a:r>
            <a:r>
              <a:rPr lang="es-ES" dirty="0" smtClean="0">
                <a:solidFill>
                  <a:schemeClr val="accent2"/>
                </a:solidFill>
              </a:rPr>
              <a:t> </a:t>
            </a:r>
            <a:r>
              <a:rPr lang="es-ES" dirty="0" smtClean="0"/>
              <a:t>PHP, Java, </a:t>
            </a:r>
            <a:r>
              <a:rPr lang="es-ES" dirty="0" err="1" smtClean="0"/>
              <a:t>.Net</a:t>
            </a:r>
            <a:r>
              <a:rPr lang="es-ES" dirty="0" smtClean="0"/>
              <a:t>, etc..</a:t>
            </a:r>
            <a:endParaRPr lang="es-ES" b="1" u="sng" dirty="0">
              <a:solidFill>
                <a:schemeClr val="accent2"/>
              </a:solidFill>
            </a:endParaRPr>
          </a:p>
        </p:txBody>
      </p:sp>
    </p:spTree>
    <p:extLst>
      <p:ext uri="{BB962C8B-B14F-4D97-AF65-F5344CB8AC3E}">
        <p14:creationId xmlns:p14="http://schemas.microsoft.com/office/powerpoint/2010/main" val="6230976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11</a:t>
            </a:fld>
            <a:endParaRPr lang="ca-ES" noProof="0" dirty="0">
              <a:solidFill>
                <a:srgbClr val="737373"/>
              </a:solidFill>
            </a:endParaRPr>
          </a:p>
        </p:txBody>
      </p:sp>
      <p:sp>
        <p:nvSpPr>
          <p:cNvPr id="7" name="6 Título"/>
          <p:cNvSpPr>
            <a:spLocks noGrp="1"/>
          </p:cNvSpPr>
          <p:nvPr>
            <p:ph type="title"/>
          </p:nvPr>
        </p:nvSpPr>
        <p:spPr>
          <a:xfrm>
            <a:off x="439703" y="2924944"/>
            <a:ext cx="8970997" cy="432048"/>
          </a:xfrm>
        </p:spPr>
        <p:txBody>
          <a:bodyPr>
            <a:normAutofit fontScale="90000"/>
          </a:bodyPr>
          <a:lstStyle/>
          <a:p>
            <a:pPr algn="ctr"/>
            <a:r>
              <a:rPr lang="es-ES" dirty="0" smtClean="0"/>
              <a:t>VENTAJAS Y DESVENTAJAS</a:t>
            </a:r>
            <a:endParaRPr lang="es-ES" dirty="0"/>
          </a:p>
        </p:txBody>
      </p:sp>
    </p:spTree>
    <p:extLst>
      <p:ext uri="{BB962C8B-B14F-4D97-AF65-F5344CB8AC3E}">
        <p14:creationId xmlns:p14="http://schemas.microsoft.com/office/powerpoint/2010/main" val="8271440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Permite el trabajo sin conexión.</a:t>
            </a:r>
          </a:p>
          <a:p>
            <a:pPr marL="285750" indent="-285750">
              <a:buFont typeface="Arial" panose="020B0604020202020204" pitchFamily="34" charset="0"/>
              <a:buChar char="•"/>
            </a:pPr>
            <a:r>
              <a:rPr lang="es-ES" sz="1600" dirty="0" smtClean="0"/>
              <a:t>Trabaja como una </a:t>
            </a:r>
            <a:r>
              <a:rPr lang="en-US" sz="1600" dirty="0" smtClean="0"/>
              <a:t>app</a:t>
            </a:r>
            <a:r>
              <a:rPr lang="es-ES" sz="1600" dirty="0" smtClean="0"/>
              <a:t> nativa pero siendo una web.</a:t>
            </a:r>
          </a:p>
          <a:p>
            <a:pPr marL="285750" indent="-285750">
              <a:buFont typeface="Arial" panose="020B0604020202020204" pitchFamily="34" charset="0"/>
              <a:buChar char="•"/>
            </a:pPr>
            <a:r>
              <a:rPr lang="es-ES" sz="1600" dirty="0" smtClean="0"/>
              <a:t>Permite el recibimiento de notificaciones </a:t>
            </a:r>
            <a:r>
              <a:rPr lang="en-US" sz="1600" dirty="0" smtClean="0"/>
              <a:t>push</a:t>
            </a:r>
            <a:r>
              <a:rPr lang="es-ES" sz="1600" dirty="0" smtClean="0"/>
              <a:t>.</a:t>
            </a:r>
          </a:p>
          <a:p>
            <a:pPr marL="285750" indent="-285750">
              <a:buFont typeface="Arial" panose="020B0604020202020204" pitchFamily="34" charset="0"/>
              <a:buChar char="•"/>
            </a:pPr>
            <a:r>
              <a:rPr lang="es-ES" sz="1600" dirty="0" smtClean="0"/>
              <a:t>Integración en la pantalla de inicio tanto en Windows ( a partir de 8.1) y </a:t>
            </a:r>
            <a:r>
              <a:rPr lang="en-US" sz="1600" dirty="0" smtClean="0"/>
              <a:t>Android</a:t>
            </a:r>
            <a:r>
              <a:rPr lang="es-ES" sz="1600" dirty="0" smtClean="0"/>
              <a:t>.</a:t>
            </a:r>
          </a:p>
          <a:p>
            <a:pPr marL="285750" indent="-285750">
              <a:buFont typeface="Arial" panose="020B0604020202020204" pitchFamily="34" charset="0"/>
              <a:buChar char="•"/>
            </a:pPr>
            <a:r>
              <a:rPr lang="es-ES" sz="1600" dirty="0"/>
              <a:t>Aumento notable de la carga de la pagina para conexiones lentas.</a:t>
            </a:r>
            <a:endParaRPr lang="es-ES" sz="1600" dirty="0" smtClean="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12</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Resultado de imagen de sin conexió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83" y="4439927"/>
            <a:ext cx="1697045" cy="12338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de notificació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0792" y="4228780"/>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1032" y="4439927"/>
            <a:ext cx="1415585" cy="131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9264" y="4207614"/>
            <a:ext cx="16097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941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No es compatible con todos los navegadores.</a:t>
            </a:r>
          </a:p>
          <a:p>
            <a:pPr marL="285750" indent="-285750">
              <a:buFont typeface="Arial" panose="020B0604020202020204" pitchFamily="34" charset="0"/>
              <a:buChar char="•"/>
            </a:pPr>
            <a:r>
              <a:rPr lang="es-ES" sz="1600" dirty="0" smtClean="0"/>
              <a:t>IOS no soporta notificaciones desde el navegador.</a:t>
            </a:r>
          </a:p>
          <a:p>
            <a:pPr marL="285750" indent="-285750">
              <a:buFont typeface="Arial" panose="020B0604020202020204" pitchFamily="34" charset="0"/>
              <a:buChar char="•"/>
            </a:pPr>
            <a:r>
              <a:rPr lang="es-ES" sz="1600" dirty="0" smtClean="0"/>
              <a:t>Los </a:t>
            </a:r>
            <a:r>
              <a:rPr lang="en-US" sz="1600" dirty="0" smtClean="0"/>
              <a:t>Service Worker </a:t>
            </a:r>
            <a:r>
              <a:rPr lang="es-ES" sz="1600" dirty="0" smtClean="0"/>
              <a:t>solo funcionan en modo seguro o </a:t>
            </a:r>
            <a:r>
              <a:rPr lang="en-US" sz="1600" dirty="0" err="1" smtClean="0"/>
              <a:t>localhost</a:t>
            </a:r>
            <a:r>
              <a:rPr lang="es-ES" sz="1600" dirty="0" smtClean="0"/>
              <a:t>.</a:t>
            </a:r>
          </a:p>
          <a:p>
            <a:pPr marL="285750" indent="-285750">
              <a:buFont typeface="Arial" panose="020B0604020202020204" pitchFamily="34" charset="0"/>
              <a:buChar char="•"/>
            </a:pPr>
            <a:r>
              <a:rPr lang="es-ES" sz="1600" dirty="0" smtClean="0"/>
              <a:t>No es capaz de registrar eventos en local (file: //).</a:t>
            </a:r>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13</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0541868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Descripción del proyecto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14</a:t>
            </a:fld>
            <a:endParaRPr lang="ca-ES" noProof="0" dirty="0">
              <a:solidFill>
                <a:srgbClr val="737373"/>
              </a:solidFill>
            </a:endParaRPr>
          </a:p>
        </p:txBody>
      </p:sp>
      <p:pic>
        <p:nvPicPr>
          <p:cNvPr id="2050" name="Picture 2" descr="C:\Users\eborrasr\Desktop\Plantilla final\images\myapp.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584848" y="2708920"/>
            <a:ext cx="2412330" cy="241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5464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7" name="Title 4"/>
          <p:cNvSpPr>
            <a:spLocks noGrp="1"/>
          </p:cNvSpPr>
          <p:nvPr>
            <p:ph type="title"/>
          </p:nvPr>
        </p:nvSpPr>
        <p:spPr>
          <a:xfrm>
            <a:off x="3872880" y="2996952"/>
            <a:ext cx="5616624" cy="562074"/>
          </a:xfrm>
        </p:spPr>
        <p:txBody>
          <a:bodyPr>
            <a:noAutofit/>
          </a:bodyPr>
          <a:lstStyle/>
          <a:p>
            <a:r>
              <a:rPr lang="ca-ES" sz="4400" dirty="0" smtClean="0"/>
              <a:t>PREGUNTAS</a:t>
            </a:r>
            <a:endParaRPr lang="ca-ES" sz="4400" dirty="0"/>
          </a:p>
        </p:txBody>
      </p:sp>
    </p:spTree>
    <p:extLst>
      <p:ext uri="{BB962C8B-B14F-4D97-AF65-F5344CB8AC3E}">
        <p14:creationId xmlns:p14="http://schemas.microsoft.com/office/powerpoint/2010/main" val="30199158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6" name="Title 4"/>
          <p:cNvSpPr txBox="1">
            <a:spLocks/>
          </p:cNvSpPr>
          <p:nvPr/>
        </p:nvSpPr>
        <p:spPr>
          <a:xfrm>
            <a:off x="4016896" y="2204864"/>
            <a:ext cx="5616624" cy="562074"/>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200" b="1" kern="1200" baseline="0">
                <a:solidFill>
                  <a:srgbClr val="9AAE04"/>
                </a:solidFill>
                <a:latin typeface="Arial" pitchFamily="34" charset="0"/>
                <a:ea typeface="+mj-ea"/>
                <a:cs typeface="Arial" pitchFamily="34" charset="0"/>
              </a:defRPr>
            </a:lvl1pPr>
          </a:lstStyle>
          <a:p>
            <a:pPr fontAlgn="auto">
              <a:spcAft>
                <a:spcPts val="0"/>
              </a:spcAft>
            </a:pPr>
            <a:r>
              <a:rPr lang="es-ES" sz="4400" dirty="0" smtClean="0"/>
              <a:t>Gracias!</a:t>
            </a:r>
            <a:endParaRPr lang="es-ES" sz="4400" dirty="0"/>
          </a:p>
        </p:txBody>
      </p:sp>
      <p:sp>
        <p:nvSpPr>
          <p:cNvPr id="3" name="2 CuadroTexto"/>
          <p:cNvSpPr txBox="1"/>
          <p:nvPr/>
        </p:nvSpPr>
        <p:spPr>
          <a:xfrm>
            <a:off x="4160912" y="3286725"/>
            <a:ext cx="2952328" cy="646331"/>
          </a:xfrm>
          <a:prstGeom prst="rect">
            <a:avLst/>
          </a:prstGeom>
          <a:noFill/>
        </p:spPr>
        <p:txBody>
          <a:bodyPr wrap="square" rtlCol="0">
            <a:spAutoFit/>
          </a:bodyPr>
          <a:lstStyle/>
          <a:p>
            <a:r>
              <a:rPr lang="ca-ES" dirty="0" smtClean="0"/>
              <a:t>Eduard Borràs Ruiz</a:t>
            </a:r>
          </a:p>
          <a:p>
            <a:r>
              <a:rPr lang="es-ES" dirty="0" smtClean="0"/>
              <a:t>Becario</a:t>
            </a:r>
          </a:p>
        </p:txBody>
      </p:sp>
    </p:spTree>
    <p:extLst>
      <p:ext uri="{BB962C8B-B14F-4D97-AF65-F5344CB8AC3E}">
        <p14:creationId xmlns:p14="http://schemas.microsoft.com/office/powerpoint/2010/main" val="163242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3 Marcador de texto"/>
          <p:cNvSpPr>
            <a:spLocks noGrp="1"/>
          </p:cNvSpPr>
          <p:nvPr>
            <p:ph idx="1"/>
          </p:nvPr>
        </p:nvSpPr>
        <p:spPr/>
        <p:txBody>
          <a:bodyPr>
            <a:normAutofit/>
          </a:bodyPr>
          <a:lstStyle/>
          <a:p>
            <a:r>
              <a:rPr lang="es-ES" dirty="0" smtClean="0"/>
              <a:t>Concepto</a:t>
            </a:r>
          </a:p>
          <a:p>
            <a:r>
              <a:rPr lang="en-US" dirty="0" smtClean="0"/>
              <a:t>Service Worker</a:t>
            </a:r>
          </a:p>
          <a:p>
            <a:r>
              <a:rPr lang="es-ES" dirty="0" smtClean="0"/>
              <a:t>Funcionalidad</a:t>
            </a:r>
          </a:p>
          <a:p>
            <a:r>
              <a:rPr lang="es-ES" dirty="0" smtClean="0"/>
              <a:t>Características principales</a:t>
            </a:r>
          </a:p>
          <a:p>
            <a:r>
              <a:rPr lang="es-ES" dirty="0" smtClean="0"/>
              <a:t>Lenguajes soportados</a:t>
            </a:r>
          </a:p>
          <a:p>
            <a:r>
              <a:rPr lang="es-ES" dirty="0" smtClean="0"/>
              <a:t>Ventajas y desventajas</a:t>
            </a:r>
          </a:p>
          <a:p>
            <a:r>
              <a:rPr lang="es-ES" dirty="0" smtClean="0"/>
              <a:t>Descripción del proyecto</a:t>
            </a:r>
            <a:endParaRPr lang="es-ES" dirty="0"/>
          </a:p>
          <a:p>
            <a:pPr marL="457200" lvl="1" indent="0">
              <a:buNone/>
            </a:pPr>
            <a:endParaRPr lang="es-ES" dirty="0" smtClean="0"/>
          </a:p>
          <a:p>
            <a:pPr lvl="1"/>
            <a:endParaRPr lang="es-ES" dirty="0" smtClean="0"/>
          </a:p>
          <a:p>
            <a:endParaRPr lang="es-ES" dirty="0"/>
          </a:p>
        </p:txBody>
      </p:sp>
      <p:sp>
        <p:nvSpPr>
          <p:cNvPr id="3" name="2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2</a:t>
            </a:fld>
            <a:endParaRPr lang="ca-ES" noProof="0" dirty="0">
              <a:solidFill>
                <a:srgbClr val="000000">
                  <a:tint val="75000"/>
                </a:srgbClr>
              </a:solidFill>
            </a:endParaRPr>
          </a:p>
        </p:txBody>
      </p:sp>
    </p:spTree>
    <p:extLst>
      <p:ext uri="{BB962C8B-B14F-4D97-AF65-F5344CB8AC3E}">
        <p14:creationId xmlns:p14="http://schemas.microsoft.com/office/powerpoint/2010/main" val="4153018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Concepto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3</a:t>
            </a:fld>
            <a:endParaRPr lang="ca-ES" noProof="0" dirty="0">
              <a:solidFill>
                <a:srgbClr val="737373"/>
              </a:solidFill>
            </a:endParaRPr>
          </a:p>
        </p:txBody>
      </p:sp>
      <p:sp>
        <p:nvSpPr>
          <p:cNvPr id="4" name="3 Rectángulo redondeado"/>
          <p:cNvSpPr/>
          <p:nvPr/>
        </p:nvSpPr>
        <p:spPr>
          <a:xfrm>
            <a:off x="630740" y="2132855"/>
            <a:ext cx="8766974" cy="3600401"/>
          </a:xfrm>
          <a:prstGeom prst="roundRect">
            <a:avLst/>
          </a:prstGeom>
          <a:solidFill>
            <a:srgbClr val="9AAE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1297272" y="2492896"/>
            <a:ext cx="7704856"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El concepto de </a:t>
            </a:r>
            <a:r>
              <a:rPr lang="en-US" b="1" dirty="0" smtClean="0">
                <a:solidFill>
                  <a:schemeClr val="bg1"/>
                </a:solidFill>
                <a:effectLst>
                  <a:outerShdw blurRad="38100" dist="38100" dir="2700000" algn="tl">
                    <a:srgbClr val="000000">
                      <a:alpha val="43137"/>
                    </a:srgbClr>
                  </a:outerShdw>
                </a:effectLst>
              </a:rPr>
              <a:t>progressive</a:t>
            </a:r>
            <a:r>
              <a:rPr lang="es-ES" b="1" dirty="0" smtClean="0">
                <a:solidFill>
                  <a:schemeClr val="bg1"/>
                </a:solidFill>
                <a:effectLst>
                  <a:outerShdw blurRad="38100" dist="38100" dir="2700000" algn="tl">
                    <a:srgbClr val="000000">
                      <a:alpha val="43137"/>
                    </a:srgbClr>
                  </a:outerShdw>
                </a:effectLst>
              </a:rPr>
              <a:t> web o página web progresiva </a:t>
            </a:r>
            <a:r>
              <a:rPr lang="es-ES" b="1" dirty="0">
                <a:solidFill>
                  <a:schemeClr val="bg1"/>
                </a:solidFill>
                <a:effectLst>
                  <a:outerShdw blurRad="38100" dist="38100" dir="2700000" algn="tl">
                    <a:srgbClr val="000000">
                      <a:alpha val="43137"/>
                    </a:srgbClr>
                  </a:outerShdw>
                </a:effectLst>
              </a:rPr>
              <a:t>es un termino utilizado para referirse a una nueva </a:t>
            </a:r>
            <a:r>
              <a:rPr lang="es-ES" b="1" dirty="0" smtClean="0">
                <a:solidFill>
                  <a:schemeClr val="bg1"/>
                </a:solidFill>
                <a:effectLst>
                  <a:outerShdw blurRad="38100" dist="38100" dir="2700000" algn="tl">
                    <a:srgbClr val="000000">
                      <a:alpha val="43137"/>
                    </a:srgbClr>
                  </a:outerShdw>
                </a:effectLst>
              </a:rPr>
              <a:t>metodología </a:t>
            </a:r>
            <a:r>
              <a:rPr lang="es-ES" b="1" dirty="0">
                <a:solidFill>
                  <a:schemeClr val="bg1"/>
                </a:solidFill>
                <a:effectLst>
                  <a:outerShdw blurRad="38100" dist="38100" dir="2700000" algn="tl">
                    <a:srgbClr val="000000">
                      <a:alpha val="43137"/>
                    </a:srgbClr>
                  </a:outerShdw>
                </a:effectLst>
              </a:rPr>
              <a:t>de desarrollo de sitios web. </a:t>
            </a:r>
            <a:endParaRPr lang="es-ES" b="1" dirty="0" smtClean="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Podría </a:t>
            </a:r>
            <a:r>
              <a:rPr lang="es-ES" b="1" dirty="0">
                <a:solidFill>
                  <a:schemeClr val="bg1"/>
                </a:solidFill>
                <a:effectLst>
                  <a:outerShdw blurRad="38100" dist="38100" dir="2700000" algn="tl">
                    <a:srgbClr val="000000">
                      <a:alpha val="43137"/>
                    </a:srgbClr>
                  </a:outerShdw>
                </a:effectLst>
              </a:rPr>
              <a:t>ser </a:t>
            </a:r>
            <a:r>
              <a:rPr lang="es-ES" b="1" dirty="0" smtClean="0">
                <a:solidFill>
                  <a:schemeClr val="bg1"/>
                </a:solidFill>
                <a:effectLst>
                  <a:outerShdw blurRad="38100" dist="38100" dir="2700000" algn="tl">
                    <a:srgbClr val="000000">
                      <a:alpha val="43137"/>
                    </a:srgbClr>
                  </a:outerShdw>
                </a:effectLst>
              </a:rPr>
              <a:t>visto como </a:t>
            </a:r>
            <a:r>
              <a:rPr lang="es-ES" b="1" dirty="0">
                <a:solidFill>
                  <a:schemeClr val="bg1"/>
                </a:solidFill>
                <a:effectLst>
                  <a:outerShdw blurRad="38100" dist="38100" dir="2700000" algn="tl">
                    <a:srgbClr val="000000">
                      <a:alpha val="43137"/>
                    </a:srgbClr>
                  </a:outerShdw>
                </a:effectLst>
              </a:rPr>
              <a:t>un hibrido entre paginas web regulares y aplicaciones web</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Funciona con trabajadores de servicios o mas conocidos como </a:t>
            </a:r>
            <a:r>
              <a:rPr lang="en-US" b="1" dirty="0" smtClean="0">
                <a:solidFill>
                  <a:schemeClr val="bg1"/>
                </a:solidFill>
                <a:effectLst>
                  <a:outerShdw blurRad="38100" dist="38100" dir="2700000" algn="tl">
                    <a:srgbClr val="000000">
                      <a:alpha val="43137"/>
                    </a:srgbClr>
                  </a:outerShdw>
                </a:effectLst>
              </a:rPr>
              <a:t>Service Workers</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Esta metodología ha sido desarrollada por el equipo de desarrolladores de Google y esta siendo aplicada en la mayoría de aplicaciones web, como por ejemplo, Facebook, </a:t>
            </a:r>
            <a:r>
              <a:rPr lang="en-US" b="1" dirty="0" smtClean="0">
                <a:solidFill>
                  <a:schemeClr val="bg1"/>
                </a:solidFill>
                <a:effectLst>
                  <a:outerShdw blurRad="38100" dist="38100" dir="2700000" algn="tl">
                    <a:srgbClr val="000000">
                      <a:alpha val="43137"/>
                    </a:srgbClr>
                  </a:outerShdw>
                </a:effectLst>
              </a:rPr>
              <a:t>Twitter</a:t>
            </a:r>
            <a:r>
              <a:rPr lang="es-ES" b="1" dirty="0" smtClean="0">
                <a:solidFill>
                  <a:schemeClr val="bg1"/>
                </a:solidFill>
                <a:effectLst>
                  <a:outerShdw blurRad="38100" dist="38100" dir="2700000" algn="tl">
                    <a:srgbClr val="000000">
                      <a:alpha val="43137"/>
                    </a:srgbClr>
                  </a:outerShdw>
                </a:effectLst>
              </a:rPr>
              <a:t>, etc.</a:t>
            </a:r>
          </a:p>
          <a:p>
            <a:endParaRPr lang="es-ES" dirty="0"/>
          </a:p>
          <a:p>
            <a:endParaRPr lang="es-ES" dirty="0"/>
          </a:p>
        </p:txBody>
      </p:sp>
    </p:spTree>
    <p:extLst>
      <p:ext uri="{BB962C8B-B14F-4D97-AF65-F5344CB8AC3E}">
        <p14:creationId xmlns:p14="http://schemas.microsoft.com/office/powerpoint/2010/main" val="786154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Que son los </a:t>
            </a:r>
            <a:r>
              <a:rPr lang="en-US" dirty="0" smtClean="0"/>
              <a:t>Service Worker</a:t>
            </a:r>
            <a:r>
              <a:rPr lang="es-ES" dirty="0" smtClean="0"/>
              <a:t>?</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4</a:t>
            </a:fld>
            <a:endParaRPr lang="ca-ES" noProof="0" dirty="0">
              <a:solidFill>
                <a:srgbClr val="737373"/>
              </a:solidFill>
            </a:endParaRPr>
          </a:p>
        </p:txBody>
      </p:sp>
      <p:sp>
        <p:nvSpPr>
          <p:cNvPr id="3" name="2 CuadroTexto"/>
          <p:cNvSpPr txBox="1"/>
          <p:nvPr/>
        </p:nvSpPr>
        <p:spPr>
          <a:xfrm>
            <a:off x="560512" y="2132856"/>
            <a:ext cx="4536504" cy="397031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Es una secuencia de comandos que se ejecutan en segundo plano, separado del sitio web y que no necesitan interacción con el usuario.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Los </a:t>
            </a:r>
            <a:r>
              <a:rPr lang="en-US" dirty="0" smtClean="0"/>
              <a:t>service workers </a:t>
            </a:r>
            <a:r>
              <a:rPr lang="es-ES" dirty="0" smtClean="0"/>
              <a:t>tienen 3 fases, que son las siguientes:</a:t>
            </a:r>
          </a:p>
          <a:p>
            <a:pPr marL="285750" indent="-285750">
              <a:buFont typeface="Arial" panose="020B0604020202020204" pitchFamily="34" charset="0"/>
              <a:buChar char="•"/>
            </a:pPr>
            <a:endParaRPr lang="es-ES" dirty="0"/>
          </a:p>
          <a:p>
            <a:pPr marL="800100" lvl="1" indent="-342900">
              <a:buFont typeface="+mj-lt"/>
              <a:buAutoNum type="arabicPeriod"/>
            </a:pPr>
            <a:r>
              <a:rPr lang="es-ES" dirty="0" smtClean="0"/>
              <a:t>Instalación</a:t>
            </a:r>
          </a:p>
          <a:p>
            <a:pPr marL="800100" lvl="1" indent="-342900">
              <a:buFont typeface="+mj-lt"/>
              <a:buAutoNum type="arabicPeriod"/>
            </a:pPr>
            <a:r>
              <a:rPr lang="es-ES" dirty="0" smtClean="0"/>
              <a:t>Activación</a:t>
            </a:r>
          </a:p>
          <a:p>
            <a:pPr marL="800100" lvl="1" indent="-342900">
              <a:buFont typeface="+mj-lt"/>
              <a:buAutoNum type="arabicPeriod"/>
            </a:pPr>
            <a:r>
              <a:rPr lang="es-ES" dirty="0" smtClean="0"/>
              <a:t>Respuesta(</a:t>
            </a:r>
            <a:r>
              <a:rPr lang="en-US" dirty="0" smtClean="0"/>
              <a:t>Fetch</a:t>
            </a:r>
            <a:r>
              <a:rPr lang="es-ES" dirty="0" smtClean="0"/>
              <a:t>) / Mensaje</a:t>
            </a:r>
          </a:p>
          <a:p>
            <a:pPr marL="800100" lvl="1" indent="-342900">
              <a:buFont typeface="+mj-lt"/>
              <a:buAutoNum type="arabicPeriod"/>
            </a:pPr>
            <a:endParaRPr lang="es-ES" dirty="0" smtClean="0"/>
          </a:p>
          <a:p>
            <a:pPr marL="800100" lvl="1" indent="-342900">
              <a:buFont typeface="+mj-lt"/>
              <a:buAutoNum type="arabicPeriod"/>
            </a:pPr>
            <a:endParaRPr lang="es-ES" dirty="0" smtClean="0"/>
          </a:p>
          <a:p>
            <a:pPr marL="285750" indent="-285750">
              <a:buFont typeface="Arial" panose="020B0604020202020204" pitchFamily="34" charset="0"/>
              <a:buChar char="•"/>
            </a:pPr>
            <a:endParaRPr lang="es-ES" dirty="0"/>
          </a:p>
        </p:txBody>
      </p:sp>
      <p:pic>
        <p:nvPicPr>
          <p:cNvPr id="3074" name="Picture 2" descr="ciclo de vida del service wor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16" y="1916832"/>
            <a:ext cx="3816424" cy="372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169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p:txBody>
          <a:bodyPr>
            <a:normAutofit fontScale="90000"/>
          </a:bodyPr>
          <a:lstStyle/>
          <a:p>
            <a:r>
              <a:rPr lang="es-ES" dirty="0" smtClean="0"/>
              <a:t>Funcionalidad</a:t>
            </a:r>
            <a:endParaRPr lang="es-ES" dirty="0"/>
          </a:p>
        </p:txBody>
      </p:sp>
      <p:sp>
        <p:nvSpPr>
          <p:cNvPr id="7" name="2 Marcador de texto"/>
          <p:cNvSpPr>
            <a:spLocks noGrp="1"/>
          </p:cNvSpPr>
          <p:nvPr>
            <p:ph type="body" idx="1"/>
          </p:nvPr>
        </p:nvSpPr>
        <p:spPr/>
        <p:txBody>
          <a:bodyPr/>
          <a:lstStyle/>
          <a:p>
            <a:r>
              <a:rPr lang="es-ES" dirty="0" smtClean="0"/>
              <a:t>Funcionamiento web regular</a:t>
            </a:r>
            <a:endParaRPr lang="es-ES" dirty="0"/>
          </a:p>
        </p:txBody>
      </p:sp>
      <p:sp>
        <p:nvSpPr>
          <p:cNvPr id="2" name="1 Marcador de contenido"/>
          <p:cNvSpPr>
            <a:spLocks noGrp="1"/>
          </p:cNvSpPr>
          <p:nvPr>
            <p:ph sz="half" idx="2"/>
          </p:nvPr>
        </p:nvSpPr>
        <p:spPr>
          <a:xfrm>
            <a:off x="4160912" y="3213941"/>
            <a:ext cx="852095" cy="354636"/>
          </a:xfrm>
        </p:spPr>
        <p:txBody>
          <a:bodyPr>
            <a:normAutofit fontScale="85000" lnSpcReduction="10000"/>
          </a:bodyPr>
          <a:lstStyle/>
          <a:p>
            <a:r>
              <a:rPr lang="es-ES" sz="1600" dirty="0" smtClean="0"/>
              <a:t>Petición</a:t>
            </a:r>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5</a:t>
            </a:fld>
            <a:endParaRPr lang="ca-ES" noProof="0" dirty="0">
              <a:solidFill>
                <a:srgbClr val="737373"/>
              </a:solidFill>
            </a:endParaRPr>
          </a:p>
        </p:txBody>
      </p:sp>
      <p:sp>
        <p:nvSpPr>
          <p:cNvPr id="3" name="2 Recortar rectángulo de esquina sencilla"/>
          <p:cNvSpPr/>
          <p:nvPr/>
        </p:nvSpPr>
        <p:spPr>
          <a:xfrm>
            <a:off x="2369588" y="2924944"/>
            <a:ext cx="1080120" cy="1296144"/>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Page</a:t>
            </a:r>
            <a:endParaRPr lang="es-ES" dirty="0"/>
          </a:p>
        </p:txBody>
      </p:sp>
      <p:cxnSp>
        <p:nvCxnSpPr>
          <p:cNvPr id="8" name="7 Conector recto de flecha"/>
          <p:cNvCxnSpPr/>
          <p:nvPr/>
        </p:nvCxnSpPr>
        <p:spPr>
          <a:xfrm>
            <a:off x="3584848" y="3609020"/>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9 Estrella de 8 puntas"/>
          <p:cNvSpPr/>
          <p:nvPr/>
        </p:nvSpPr>
        <p:spPr>
          <a:xfrm>
            <a:off x="5961112" y="2929267"/>
            <a:ext cx="1800200" cy="1368152"/>
          </a:xfrm>
          <a:prstGeom prst="star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Server</a:t>
            </a:r>
            <a:endParaRPr lang="es-ES" dirty="0"/>
          </a:p>
        </p:txBody>
      </p:sp>
      <p:cxnSp>
        <p:nvCxnSpPr>
          <p:cNvPr id="12" name="11 Conector recto de flecha"/>
          <p:cNvCxnSpPr/>
          <p:nvPr/>
        </p:nvCxnSpPr>
        <p:spPr>
          <a:xfrm flipH="1">
            <a:off x="3584848" y="3861048"/>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12 CuadroTexto"/>
          <p:cNvSpPr txBox="1"/>
          <p:nvPr/>
        </p:nvSpPr>
        <p:spPr>
          <a:xfrm>
            <a:off x="4139500" y="3909715"/>
            <a:ext cx="1656184" cy="307777"/>
          </a:xfrm>
          <a:prstGeom prst="rect">
            <a:avLst/>
          </a:prstGeom>
          <a:noFill/>
        </p:spPr>
        <p:txBody>
          <a:bodyPr wrap="square" rtlCol="0">
            <a:spAutoFit/>
          </a:bodyPr>
          <a:lstStyle/>
          <a:p>
            <a:r>
              <a:rPr lang="es-ES" sz="1400" dirty="0" smtClean="0"/>
              <a:t>Respuesta</a:t>
            </a:r>
            <a:endParaRPr lang="es-ES" sz="1400" dirty="0"/>
          </a:p>
        </p:txBody>
      </p:sp>
    </p:spTree>
    <p:extLst>
      <p:ext uri="{BB962C8B-B14F-4D97-AF65-F5344CB8AC3E}">
        <p14:creationId xmlns:p14="http://schemas.microsoft.com/office/powerpoint/2010/main" val="2617227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Funcionalidad</a:t>
            </a:r>
            <a:endParaRPr lang="es-ES" dirty="0"/>
          </a:p>
        </p:txBody>
      </p:sp>
      <p:sp>
        <p:nvSpPr>
          <p:cNvPr id="3" name="2 Marcador de texto"/>
          <p:cNvSpPr>
            <a:spLocks noGrp="1"/>
          </p:cNvSpPr>
          <p:nvPr>
            <p:ph type="body" idx="1"/>
          </p:nvPr>
        </p:nvSpPr>
        <p:spPr/>
        <p:txBody>
          <a:bodyPr/>
          <a:lstStyle/>
          <a:p>
            <a:r>
              <a:rPr lang="es-ES" dirty="0"/>
              <a:t>Funcionamiento web </a:t>
            </a:r>
            <a:r>
              <a:rPr lang="es-ES" dirty="0" smtClean="0"/>
              <a:t>progresiva</a:t>
            </a:r>
            <a:endParaRPr lang="es-ES" dirty="0"/>
          </a:p>
        </p:txBody>
      </p:sp>
      <p:sp>
        <p:nvSpPr>
          <p:cNvPr id="4" name="3 Marcador de contenido"/>
          <p:cNvSpPr>
            <a:spLocks noGrp="1"/>
          </p:cNvSpPr>
          <p:nvPr>
            <p:ph sz="half" idx="2"/>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6</a:t>
            </a:fld>
            <a:endParaRPr lang="ca-ES" noProof="0" dirty="0">
              <a:solidFill>
                <a:srgbClr val="737373"/>
              </a:solidFill>
            </a:endParaRPr>
          </a:p>
        </p:txBody>
      </p:sp>
      <p:pic>
        <p:nvPicPr>
          <p:cNvPr id="1026" name="Picture 2" descr="Resultado de imagen de service worker cac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97" y="2050157"/>
            <a:ext cx="90201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887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Objetivo principal</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7</a:t>
            </a:fld>
            <a:endParaRPr lang="ca-ES" noProof="0" dirty="0">
              <a:solidFill>
                <a:srgbClr val="737373"/>
              </a:solidFill>
            </a:endParaRPr>
          </a:p>
        </p:txBody>
      </p:sp>
      <p:sp>
        <p:nvSpPr>
          <p:cNvPr id="7" name="6 CuadroTexto"/>
          <p:cNvSpPr txBox="1"/>
          <p:nvPr/>
        </p:nvSpPr>
        <p:spPr>
          <a:xfrm>
            <a:off x="560512" y="2420888"/>
            <a:ext cx="4536504" cy="3416320"/>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El principal objetivo de las páginas web progresivas no es otro, que el poder trabajar sin conexión, y lo mas importante es optimizar la velocidad de carga de las paginas para aquellas conexiones que tengan una banda ancha bastante limitada, esto se consigue principalmente con la memoria cache del navegador que será la encargada de guardar la estructura de todas las páginas como también el contenido de las mismas</a:t>
            </a:r>
            <a:endParaRPr lang="es-ES" dirty="0"/>
          </a:p>
        </p:txBody>
      </p:sp>
      <p:sp>
        <p:nvSpPr>
          <p:cNvPr id="14" name="13 Rectángulo"/>
          <p:cNvSpPr/>
          <p:nvPr/>
        </p:nvSpPr>
        <p:spPr>
          <a:xfrm>
            <a:off x="5638954" y="2262349"/>
            <a:ext cx="1042238"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Web</a:t>
            </a:r>
            <a:endParaRPr lang="es-ES" b="1" dirty="0"/>
          </a:p>
        </p:txBody>
      </p:sp>
      <p:cxnSp>
        <p:nvCxnSpPr>
          <p:cNvPr id="16" name="15 Conector recto de flecha"/>
          <p:cNvCxnSpPr>
            <a:stCxn id="14" idx="3"/>
          </p:cNvCxnSpPr>
          <p:nvPr/>
        </p:nvCxnSpPr>
        <p:spPr>
          <a:xfrm>
            <a:off x="6681192" y="2982429"/>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16 Elipse"/>
          <p:cNvSpPr/>
          <p:nvPr/>
        </p:nvSpPr>
        <p:spPr>
          <a:xfrm>
            <a:off x="7251822" y="2449630"/>
            <a:ext cx="1080120" cy="1065597"/>
          </a:xfrm>
          <a:prstGeom prst="ellipse">
            <a:avLst/>
          </a:prstGeom>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Service Worker</a:t>
            </a:r>
            <a:endParaRPr lang="en-US" sz="1400" dirty="0">
              <a:solidFill>
                <a:schemeClr val="tx1"/>
              </a:solidFill>
            </a:endParaRPr>
          </a:p>
        </p:txBody>
      </p:sp>
      <p:cxnSp>
        <p:nvCxnSpPr>
          <p:cNvPr id="19" name="18 Conector recto de flecha"/>
          <p:cNvCxnSpPr>
            <a:stCxn id="17" idx="4"/>
          </p:cNvCxnSpPr>
          <p:nvPr/>
        </p:nvCxnSpPr>
        <p:spPr>
          <a:xfrm>
            <a:off x="7791882"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49 Rectángulo"/>
          <p:cNvSpPr/>
          <p:nvPr/>
        </p:nvSpPr>
        <p:spPr>
          <a:xfrm>
            <a:off x="6933220" y="4421128"/>
            <a:ext cx="1764195" cy="102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Cache</a:t>
            </a:r>
            <a:endParaRPr lang="es-ES" b="1" dirty="0"/>
          </a:p>
        </p:txBody>
      </p:sp>
      <p:cxnSp>
        <p:nvCxnSpPr>
          <p:cNvPr id="23" name="22 Conector recto de flecha"/>
          <p:cNvCxnSpPr/>
          <p:nvPr/>
        </p:nvCxnSpPr>
        <p:spPr>
          <a:xfrm flipV="1">
            <a:off x="7977336"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24 Conector recto de flecha"/>
          <p:cNvCxnSpPr/>
          <p:nvPr/>
        </p:nvCxnSpPr>
        <p:spPr>
          <a:xfrm flipH="1">
            <a:off x="6681192" y="2780928"/>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5081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Principales características</a:t>
            </a:r>
            <a:endParaRPr lang="es-ES" dirty="0"/>
          </a:p>
        </p:txBody>
      </p:sp>
      <p:sp>
        <p:nvSpPr>
          <p:cNvPr id="52" name="3 Marcador de contenido"/>
          <p:cNvSpPr txBox="1">
            <a:spLocks/>
          </p:cNvSpPr>
          <p:nvPr/>
        </p:nvSpPr>
        <p:spPr>
          <a:xfrm>
            <a:off x="428497" y="2132820"/>
            <a:ext cx="5316591" cy="432036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kern="1200" baseline="0" smtClean="0">
                <a:solidFill>
                  <a:srgbClr val="505050"/>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s-ES" sz="1600" dirty="0"/>
          </a:p>
        </p:txBody>
      </p:sp>
      <p:sp>
        <p:nvSpPr>
          <p:cNvPr id="57" name="2 Marcador de texto"/>
          <p:cNvSpPr>
            <a:spLocks noGrp="1"/>
          </p:cNvSpPr>
          <p:nvPr>
            <p:ph type="body" idx="1"/>
          </p:nvPr>
        </p:nvSpPr>
        <p:spPr>
          <a:xfrm>
            <a:off x="441401" y="1716734"/>
            <a:ext cx="8970997" cy="432048"/>
          </a:xfrm>
        </p:spPr>
        <p:txBody>
          <a:bodyPr/>
          <a:lstStyle/>
          <a:p>
            <a:r>
              <a:rPr lang="es-ES" dirty="0" smtClean="0"/>
              <a:t>Navegadores soportados</a:t>
            </a:r>
            <a:endParaRPr lang="es-ES" dirty="0"/>
          </a:p>
        </p:txBody>
      </p:sp>
      <p:sp>
        <p:nvSpPr>
          <p:cNvPr id="9" name="8 CuadroTexto"/>
          <p:cNvSpPr txBox="1"/>
          <p:nvPr/>
        </p:nvSpPr>
        <p:spPr>
          <a:xfrm>
            <a:off x="441401" y="2420888"/>
            <a:ext cx="5087663" cy="1200329"/>
          </a:xfrm>
          <a:prstGeom prst="rect">
            <a:avLst/>
          </a:prstGeom>
          <a:noFill/>
        </p:spPr>
        <p:txBody>
          <a:bodyPr wrap="square" rtlCol="0">
            <a:spAutoFit/>
          </a:bodyPr>
          <a:lstStyle/>
          <a:p>
            <a:pPr marL="285750" indent="-285750">
              <a:buFont typeface="Arial" panose="020B0604020202020204" pitchFamily="34" charset="0"/>
              <a:buChar char="•"/>
            </a:pPr>
            <a:r>
              <a:rPr lang="es-ES" dirty="0" smtClean="0"/>
              <a:t>Google </a:t>
            </a:r>
            <a:r>
              <a:rPr lang="en-US" dirty="0" smtClean="0"/>
              <a:t>Chrome</a:t>
            </a:r>
          </a:p>
          <a:p>
            <a:pPr marL="285750" indent="-285750">
              <a:buFont typeface="Arial" panose="020B0604020202020204" pitchFamily="34" charset="0"/>
              <a:buChar char="•"/>
            </a:pPr>
            <a:r>
              <a:rPr lang="es-ES" dirty="0" smtClean="0"/>
              <a:t>Mozilla Firefox</a:t>
            </a:r>
          </a:p>
          <a:p>
            <a:pPr marL="285750" indent="-285750">
              <a:buFont typeface="Arial" panose="020B0604020202020204" pitchFamily="34" charset="0"/>
              <a:buChar char="•"/>
            </a:pPr>
            <a:r>
              <a:rPr lang="es-ES" dirty="0" smtClean="0"/>
              <a:t>Opera </a:t>
            </a:r>
          </a:p>
          <a:p>
            <a:pPr marL="285750" indent="-285750">
              <a:buFont typeface="Arial" panose="020B0604020202020204" pitchFamily="34" charset="0"/>
              <a:buChar char="•"/>
            </a:pPr>
            <a:endParaRPr lang="es-ES" dirty="0"/>
          </a:p>
        </p:txBody>
      </p:sp>
      <p:sp>
        <p:nvSpPr>
          <p:cNvPr id="58" name="2 Marcador de texto"/>
          <p:cNvSpPr txBox="1">
            <a:spLocks/>
          </p:cNvSpPr>
          <p:nvPr/>
        </p:nvSpPr>
        <p:spPr>
          <a:xfrm>
            <a:off x="441401" y="3661551"/>
            <a:ext cx="8970997"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b="0" kern="1200">
                <a:solidFill>
                  <a:srgbClr val="969696"/>
                </a:solidFill>
                <a:latin typeface="Arial" pitchFamily="34" charset="0"/>
                <a:ea typeface="+mn-ea"/>
                <a:cs typeface="Arial" pitchFamily="34" charset="0"/>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spcAft>
                <a:spcPts val="0"/>
              </a:spcAft>
            </a:pPr>
            <a:r>
              <a:rPr lang="es-ES" dirty="0" smtClean="0"/>
              <a:t>Navegadores  no soportados</a:t>
            </a:r>
            <a:endParaRPr lang="es-ES" dirty="0"/>
          </a:p>
        </p:txBody>
      </p:sp>
      <p:pic>
        <p:nvPicPr>
          <p:cNvPr id="1028" name="Picture 4" descr="Resultado de imagen de google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7773" y="2637470"/>
            <a:ext cx="614543" cy="614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mozilla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7833" y="2637470"/>
            <a:ext cx="671369" cy="6413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opera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481392" y="2572119"/>
            <a:ext cx="772010" cy="772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417" y="3115642"/>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2316" y="3101595"/>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8193" y="3128360"/>
            <a:ext cx="150418" cy="150418"/>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441401" y="4437112"/>
            <a:ext cx="4485498" cy="646331"/>
          </a:xfrm>
          <a:prstGeom prst="rect">
            <a:avLst/>
          </a:prstGeom>
          <a:noFill/>
        </p:spPr>
        <p:txBody>
          <a:bodyPr wrap="square" rtlCol="0">
            <a:spAutoFit/>
          </a:bodyPr>
          <a:lstStyle/>
          <a:p>
            <a:pPr marL="285750" indent="-285750">
              <a:buFont typeface="Arial" panose="020B0604020202020204" pitchFamily="34" charset="0"/>
              <a:buChar char="•"/>
            </a:pPr>
            <a:r>
              <a:rPr lang="es-ES" dirty="0" smtClean="0"/>
              <a:t>Internet Explorer (Fase de desarrollo)</a:t>
            </a:r>
          </a:p>
          <a:p>
            <a:pPr marL="285750" indent="-285750">
              <a:buFont typeface="Arial" panose="020B0604020202020204" pitchFamily="34" charset="0"/>
              <a:buChar char="•"/>
            </a:pPr>
            <a:r>
              <a:rPr lang="es-ES" dirty="0" smtClean="0"/>
              <a:t>Safari </a:t>
            </a:r>
            <a:endParaRPr lang="es-ES" dirty="0"/>
          </a:p>
        </p:txBody>
      </p:sp>
      <p:pic>
        <p:nvPicPr>
          <p:cNvPr id="1036" name="Picture 12" descr="Resultado de imagen de internet explor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0769" y="4436361"/>
            <a:ext cx="645495" cy="6454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de safar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55557" y="4399621"/>
            <a:ext cx="718974" cy="7189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de x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2316" y="4959885"/>
            <a:ext cx="168629" cy="15871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n de loading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2210" y="4915335"/>
            <a:ext cx="168108" cy="168108"/>
          </a:xfrm>
          <a:prstGeom prst="rect">
            <a:avLst/>
          </a:prstGeom>
          <a:noFill/>
          <a:extLst>
            <a:ext uri="{909E8E84-426E-40DD-AFC4-6F175D3DCCD1}">
              <a14:hiddenFill xmlns:a14="http://schemas.microsoft.com/office/drawing/2010/main">
                <a:solidFill>
                  <a:srgbClr val="FFFFFF"/>
                </a:solidFill>
              </a14:hiddenFill>
            </a:ext>
          </a:extLst>
        </p:spPr>
      </p:pic>
      <p:sp>
        <p:nvSpPr>
          <p:cNvPr id="12" name="11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8</a:t>
            </a:fld>
            <a:endParaRPr lang="ca-ES" noProof="0" dirty="0">
              <a:solidFill>
                <a:srgbClr val="737373"/>
              </a:solidFill>
            </a:endParaRPr>
          </a:p>
        </p:txBody>
      </p:sp>
    </p:spTree>
    <p:extLst>
      <p:ext uri="{BB962C8B-B14F-4D97-AF65-F5344CB8AC3E}">
        <p14:creationId xmlns:p14="http://schemas.microsoft.com/office/powerpoint/2010/main" val="9442889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Navegación privada</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r>
              <a:rPr lang="es-ES" sz="1600" dirty="0" smtClean="0"/>
              <a:t>Una de las principales características de esta nueva metodología es que si la navegación se esta haciendo de forma privada, los trabajadores de servicios no pueden guardar la estructura cacheada de la web y por lo tanto no será posible que el sitio web sea  progresivo. </a:t>
            </a:r>
            <a:endParaRPr lang="es-ES" sz="1600" dirty="0">
              <a:solidFill>
                <a:srgbClr val="505050"/>
              </a:solidFill>
              <a:latin typeface="Arial" pitchFamily="34" charset="0"/>
              <a:cs typeface="Arial" pitchFamily="34" charset="0"/>
            </a:endParaRPr>
          </a:p>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9</a:t>
            </a:fld>
            <a:endParaRPr lang="ca-ES" noProof="0" dirty="0">
              <a:solidFill>
                <a:srgbClr val="737373"/>
              </a:solidFill>
            </a:endParaRPr>
          </a:p>
        </p:txBody>
      </p:sp>
      <p:pic>
        <p:nvPicPr>
          <p:cNvPr id="2050" name="Picture 2" descr="Resultado de imagen de navegacion priv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916" y="2780928"/>
            <a:ext cx="3013721" cy="169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70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7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3&quot;&gt;&lt;elem m_fUsage=&quot;3.43900000000000010000E+000&quot;&gt;&lt;m_ppcolschidx val=&quot;0&quot;/&gt;&lt;m_rgb r=&quot;9a&quot; g=&quot;ae&quot; b=&quot;4&quot;/&gt;&lt;/elem&gt;&lt;elem m_fUsage=&quot;1.24659000000000010000E+000&quot;&gt;&lt;m_ppcolschidx val=&quot;0&quot;/&gt;&lt;m_rgb r=&quot;f3&quot; g=&quot;f3&quot; b=&quot;f3&quot;/&gt;&lt;/elem&gt;&lt;elem m_fUsage=&quot;5.31441000000000160000E-001&quot;&gt;&lt;m_ppcolschidx val=&quot;0&quot;/&gt;&lt;m_rgb r=&quot;b0&quot; g=&quot;a6&quot; b=&quot;5b&quot;/&gt;&lt;/elem&gt;&lt;/m_vecMRU&gt;&lt;/m_mruColor&gt;&lt;m_mapectfillschemeMRU&gt;&lt;key val=&quot;0&quot;/&gt;&lt;elem&gt;&lt;m_nPartnerID val=&quot;530&quot;/&gt;&lt;m_nIndex val=&quot;0&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4666"/>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168434</TotalTime>
  <Words>542</Words>
  <Application>Microsoft Office PowerPoint</Application>
  <PresentationFormat>A4 (210 x 297 mm)</PresentationFormat>
  <Paragraphs>97</Paragraphs>
  <Slides>16</Slides>
  <Notes>7</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Presentación de PowerPoint</vt:lpstr>
      <vt:lpstr>Índice</vt:lpstr>
      <vt:lpstr>Concepto</vt:lpstr>
      <vt:lpstr>Que son los Service Worker?</vt:lpstr>
      <vt:lpstr>Funcionalidad</vt:lpstr>
      <vt:lpstr>Funcionalidad</vt:lpstr>
      <vt:lpstr>Principales características</vt:lpstr>
      <vt:lpstr>Principales características</vt:lpstr>
      <vt:lpstr>Principales características</vt:lpstr>
      <vt:lpstr>Lenguajes soportados</vt:lpstr>
      <vt:lpstr>VENTAJAS Y DESVENTAJAS</vt:lpstr>
      <vt:lpstr>Ventajas</vt:lpstr>
      <vt:lpstr>Desventajas</vt:lpstr>
      <vt:lpstr>Descripción del proyecto</vt:lpstr>
      <vt:lpstr>PREGUNTAS</vt:lpstr>
      <vt:lpstr>Presentación de PowerPoint</vt:lpstr>
    </vt:vector>
  </TitlesOfParts>
  <Manager>eduard.borras.ruiz.st@everis.com</Manager>
  <Company>everis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subject>Presentación proyecto de innovación progressive web app</dc:subject>
  <dc:creator>eduard.borras.ruiz.st@everis.com</dc:creator>
  <cp:lastModifiedBy>Eduard Borras Ruiz</cp:lastModifiedBy>
  <cp:revision>5010</cp:revision>
  <cp:lastPrinted>2015-05-28T12:57:19Z</cp:lastPrinted>
  <dcterms:created xsi:type="dcterms:W3CDTF">2007-02-01T11:05:42Z</dcterms:created>
  <dcterms:modified xsi:type="dcterms:W3CDTF">2017-03-16T11:48:03Z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dioma">
    <vt:lpwstr>Catalán</vt:lpwstr>
  </property>
</Properties>
</file>