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8546" autoAdjust="0"/>
  </p:normalViewPr>
  <p:slideViewPr>
    <p:cSldViewPr snapToGrid="0">
      <p:cViewPr varScale="1">
        <p:scale>
          <a:sx n="86" d="100"/>
          <a:sy n="86" d="100"/>
        </p:scale>
        <p:origin x="6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6C8E0-923C-4C38-9750-6BA73A1C617C}" type="datetimeFigureOut">
              <a:rPr lang="en-US" smtClean="0"/>
              <a:t>1/11/2024</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42156-A08B-4C0C-83F6-70E25036E595}" type="slidenum">
              <a:rPr lang="en-US" smtClean="0"/>
              <a:t>‹#›</a:t>
            </a:fld>
            <a:endParaRPr lang="en-US"/>
          </a:p>
        </p:txBody>
      </p:sp>
    </p:spTree>
    <p:extLst>
      <p:ext uri="{BB962C8B-B14F-4D97-AF65-F5344CB8AC3E}">
        <p14:creationId xmlns:p14="http://schemas.microsoft.com/office/powerpoint/2010/main" val="372736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Ο πρώτος που θα μιλήσει αναφέρει την ομάδα μας (ομάδα 6) και συστήνεται (συστήνει και τους άλλους). «Θα γίνει παρουσίαση της εργασίας μας στα πλαίσια του μαθήματος Υπολογιστικές Μέθοδοι στα Ενεργειακά Συστήματα».</a:t>
            </a:r>
            <a:endParaRPr lang="en-US" dirty="0"/>
          </a:p>
        </p:txBody>
      </p:sp>
      <p:sp>
        <p:nvSpPr>
          <p:cNvPr id="4" name="Θέση αριθμού διαφάνειας 3"/>
          <p:cNvSpPr>
            <a:spLocks noGrp="1"/>
          </p:cNvSpPr>
          <p:nvPr>
            <p:ph type="sldNum" sz="quarter" idx="5"/>
          </p:nvPr>
        </p:nvSpPr>
        <p:spPr/>
        <p:txBody>
          <a:bodyPr/>
          <a:lstStyle/>
          <a:p>
            <a:fld id="{2E642156-A08B-4C0C-83F6-70E25036E595}" type="slidenum">
              <a:rPr lang="en-US" smtClean="0"/>
              <a:t>1</a:t>
            </a:fld>
            <a:endParaRPr lang="en-US"/>
          </a:p>
        </p:txBody>
      </p:sp>
    </p:spTree>
    <p:extLst>
      <p:ext uri="{BB962C8B-B14F-4D97-AF65-F5344CB8AC3E}">
        <p14:creationId xmlns:p14="http://schemas.microsoft.com/office/powerpoint/2010/main" val="2097076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«Η παρουσίαση μας αφορά την δεύτερη εργασία του μαθήματος. Σε αυτή την εργασία κάναμε χρήση του λογισμικού </a:t>
            </a:r>
            <a:r>
              <a:rPr lang="en-US" dirty="0"/>
              <a:t>NEPLAN</a:t>
            </a:r>
            <a:r>
              <a:rPr lang="el-GR" dirty="0"/>
              <a:t> για να υπολογίσουμε τα ρεύματα βραχυκύκλωσης σύμφωνα με τα διεθνή πρότυπα. Στη φωτογραφία φαίνεται το συνολικό δίκτυο προς προσομοίωση. Πρόκειται για ένα δίκτυο διανεμημένης παραγωγής. Έχουμε τον </a:t>
            </a:r>
            <a:r>
              <a:rPr lang="en-US" dirty="0"/>
              <a:t>feeder </a:t>
            </a:r>
            <a:r>
              <a:rPr lang="el-GR" dirty="0"/>
              <a:t>στα 150</a:t>
            </a:r>
            <a:r>
              <a:rPr lang="en-US" dirty="0"/>
              <a:t>kV</a:t>
            </a:r>
            <a:r>
              <a:rPr lang="el-GR" dirty="0"/>
              <a:t>, διάφορους Μ/Σ ανύψωσης και υποβιβασμού, </a:t>
            </a:r>
            <a:r>
              <a:rPr lang="el-GR" dirty="0" err="1"/>
              <a:t>στροβιλογεννήτριες</a:t>
            </a:r>
            <a:r>
              <a:rPr lang="el-GR" dirty="0"/>
              <a:t>, υδροηλεκτρικές μονάδες, ανεμογεννήτριες καθώς και ασύγχρονους κινητήρες»</a:t>
            </a:r>
            <a:endParaRPr lang="en-US" dirty="0"/>
          </a:p>
        </p:txBody>
      </p:sp>
      <p:sp>
        <p:nvSpPr>
          <p:cNvPr id="4" name="Θέση αριθμού διαφάνειας 3"/>
          <p:cNvSpPr>
            <a:spLocks noGrp="1"/>
          </p:cNvSpPr>
          <p:nvPr>
            <p:ph type="sldNum" sz="quarter" idx="5"/>
          </p:nvPr>
        </p:nvSpPr>
        <p:spPr/>
        <p:txBody>
          <a:bodyPr/>
          <a:lstStyle/>
          <a:p>
            <a:fld id="{2E642156-A08B-4C0C-83F6-70E25036E595}" type="slidenum">
              <a:rPr lang="en-US" smtClean="0"/>
              <a:t>2</a:t>
            </a:fld>
            <a:endParaRPr lang="en-US"/>
          </a:p>
        </p:txBody>
      </p:sp>
    </p:spTree>
    <p:extLst>
      <p:ext uri="{BB962C8B-B14F-4D97-AF65-F5344CB8AC3E}">
        <p14:creationId xmlns:p14="http://schemas.microsoft.com/office/powerpoint/2010/main" val="2463317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«Τα ερωτήματα που καλούμαστε να παρουσιάσουμε είναι: 1) Να υπολογίσουμε την ροή φορτίου σε ονομαστική λειτουργία του δικτύου και 2) να υπολογιστεί για το ζυγό Β2 η συμβολή της γεννήτριας </a:t>
            </a:r>
            <a:r>
              <a:rPr lang="en-US" dirty="0"/>
              <a:t>HYDRO1 </a:t>
            </a:r>
            <a:r>
              <a:rPr lang="el-GR" dirty="0"/>
              <a:t>και των συνδεδεμένων ζυγών στα ρεύματα </a:t>
            </a:r>
            <a:r>
              <a:rPr lang="el-GR" dirty="0" err="1"/>
              <a:t>βραχ</a:t>
            </a:r>
            <a:r>
              <a:rPr lang="el-GR" dirty="0"/>
              <a:t>. Σε ποιες τιμές βασίζονται οι καταπονήσεις και τα μέσα προστασίας;»</a:t>
            </a:r>
            <a:endParaRPr lang="en-US" dirty="0"/>
          </a:p>
        </p:txBody>
      </p:sp>
      <p:sp>
        <p:nvSpPr>
          <p:cNvPr id="4" name="Θέση αριθμού διαφάνειας 3"/>
          <p:cNvSpPr>
            <a:spLocks noGrp="1"/>
          </p:cNvSpPr>
          <p:nvPr>
            <p:ph type="sldNum" sz="quarter" idx="5"/>
          </p:nvPr>
        </p:nvSpPr>
        <p:spPr/>
        <p:txBody>
          <a:bodyPr/>
          <a:lstStyle/>
          <a:p>
            <a:fld id="{2E642156-A08B-4C0C-83F6-70E25036E595}" type="slidenum">
              <a:rPr lang="en-US" smtClean="0"/>
              <a:t>3</a:t>
            </a:fld>
            <a:endParaRPr lang="en-US"/>
          </a:p>
        </p:txBody>
      </p:sp>
    </p:spTree>
    <p:extLst>
      <p:ext uri="{BB962C8B-B14F-4D97-AF65-F5344CB8AC3E}">
        <p14:creationId xmlns:p14="http://schemas.microsoft.com/office/powerpoint/2010/main" val="323739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a:t>«Στο 1</a:t>
            </a:r>
            <a:r>
              <a:rPr lang="el-GR" baseline="30000" dirty="0"/>
              <a:t>ο</a:t>
            </a:r>
            <a:r>
              <a:rPr lang="el-GR" dirty="0"/>
              <a:t> ερώτημα χρησιμοποιούμε το </a:t>
            </a:r>
            <a:r>
              <a:rPr lang="en-US" dirty="0"/>
              <a:t>LOADFLOW </a:t>
            </a:r>
            <a:r>
              <a:rPr lang="el-GR" dirty="0"/>
              <a:t>για να δούμε τη ροή φορτίου στο δίκτυο. Ο πρώτος πίνακας περιέχει γενικές πληροφορίες για τα διάφορα στοιχεία του δικτύου, ο δεύτερος απεικονίζει τις πτώσεις τάσης στους ζυγούς και τους κόμβους του δικτύου, και ο τρίτος δείχνει τις απώλειες»</a:t>
            </a:r>
            <a:endParaRPr lang="en-US" dirty="0"/>
          </a:p>
        </p:txBody>
      </p:sp>
      <p:sp>
        <p:nvSpPr>
          <p:cNvPr id="4" name="Θέση αριθμού διαφάνειας 3"/>
          <p:cNvSpPr>
            <a:spLocks noGrp="1"/>
          </p:cNvSpPr>
          <p:nvPr>
            <p:ph type="sldNum" sz="quarter" idx="5"/>
          </p:nvPr>
        </p:nvSpPr>
        <p:spPr/>
        <p:txBody>
          <a:bodyPr/>
          <a:lstStyle/>
          <a:p>
            <a:fld id="{2E642156-A08B-4C0C-83F6-70E25036E595}" type="slidenum">
              <a:rPr lang="en-US" smtClean="0"/>
              <a:t>4</a:t>
            </a:fld>
            <a:endParaRPr lang="en-US"/>
          </a:p>
        </p:txBody>
      </p:sp>
    </p:spTree>
    <p:extLst>
      <p:ext uri="{BB962C8B-B14F-4D97-AF65-F5344CB8AC3E}">
        <p14:creationId xmlns:p14="http://schemas.microsoft.com/office/powerpoint/2010/main" val="409964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E959B180-D272-415C-B149-964ED58B8C0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366450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E959B180-D272-415C-B149-964ED58B8C0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266925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E959B180-D272-415C-B149-964ED58B8C0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6F965-EDE6-43AE-86F4-66F2280953B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705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E959B180-D272-415C-B149-964ED58B8C0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1083160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E959B180-D272-415C-B149-964ED58B8C0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6F965-EDE6-43AE-86F4-66F2280953B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60011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E959B180-D272-415C-B149-964ED58B8C0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755633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E959B180-D272-415C-B149-964ED58B8C0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1945446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E959B180-D272-415C-B149-964ED58B8C0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111852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E959B180-D272-415C-B149-964ED58B8C0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16003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E959B180-D272-415C-B149-964ED58B8C09}"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881148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E959B180-D272-415C-B149-964ED58B8C09}"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239735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E959B180-D272-415C-B149-964ED58B8C09}"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4153453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E959B180-D272-415C-B149-964ED58B8C09}"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3945320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9B180-D272-415C-B149-964ED58B8C09}"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413898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E959B180-D272-415C-B149-964ED58B8C09}"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6F965-EDE6-43AE-86F4-66F2280953BA}" type="slidenum">
              <a:rPr lang="en-US" smtClean="0"/>
              <a:t>‹#›</a:t>
            </a:fld>
            <a:endParaRPr lang="en-US"/>
          </a:p>
        </p:txBody>
      </p:sp>
    </p:spTree>
    <p:extLst>
      <p:ext uri="{BB962C8B-B14F-4D97-AF65-F5344CB8AC3E}">
        <p14:creationId xmlns:p14="http://schemas.microsoft.com/office/powerpoint/2010/main" val="135465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C6F965-EDE6-43AE-86F4-66F2280953BA}" type="slidenum">
              <a:rPr lang="en-US" smtClean="0"/>
              <a:t>‹#›</a:t>
            </a:fld>
            <a:endParaRPr lang="en-US"/>
          </a:p>
        </p:txBody>
      </p:sp>
      <p:sp>
        <p:nvSpPr>
          <p:cNvPr id="5" name="Date Placeholder 4"/>
          <p:cNvSpPr>
            <a:spLocks noGrp="1"/>
          </p:cNvSpPr>
          <p:nvPr>
            <p:ph type="dt" sz="half" idx="10"/>
          </p:nvPr>
        </p:nvSpPr>
        <p:spPr/>
        <p:txBody>
          <a:bodyPr/>
          <a:lstStyle/>
          <a:p>
            <a:fld id="{E959B180-D272-415C-B149-964ED58B8C09}" type="datetimeFigureOut">
              <a:rPr lang="en-US" smtClean="0"/>
              <a:t>1/11/2024</a:t>
            </a:fld>
            <a:endParaRPr lang="en-US"/>
          </a:p>
        </p:txBody>
      </p:sp>
    </p:spTree>
    <p:extLst>
      <p:ext uri="{BB962C8B-B14F-4D97-AF65-F5344CB8AC3E}">
        <p14:creationId xmlns:p14="http://schemas.microsoft.com/office/powerpoint/2010/main" val="270235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59B180-D272-415C-B149-964ED58B8C09}" type="datetimeFigureOut">
              <a:rPr lang="en-US" smtClean="0"/>
              <a:t>1/11/2024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C6F965-EDE6-43AE-86F4-66F2280953BA}" type="slidenum">
              <a:rPr lang="en-US" smtClean="0"/>
              <a:t>‹#›</a:t>
            </a:fld>
            <a:endParaRPr lang="en-US"/>
          </a:p>
        </p:txBody>
      </p:sp>
    </p:spTree>
    <p:extLst>
      <p:ext uri="{BB962C8B-B14F-4D97-AF65-F5344CB8AC3E}">
        <p14:creationId xmlns:p14="http://schemas.microsoft.com/office/powerpoint/2010/main" val="241251089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EE6CC47D-4521-261F-5D7C-2D988734FD0F}"/>
              </a:ext>
            </a:extLst>
          </p:cNvPr>
          <p:cNvSpPr>
            <a:spLocks noGrp="1"/>
          </p:cNvSpPr>
          <p:nvPr>
            <p:ph type="title"/>
          </p:nvPr>
        </p:nvSpPr>
        <p:spPr>
          <a:xfrm>
            <a:off x="1033985" y="2402258"/>
            <a:ext cx="8596668" cy="1859023"/>
          </a:xfrm>
        </p:spPr>
        <p:txBody>
          <a:bodyPr>
            <a:normAutofit/>
          </a:bodyPr>
          <a:lstStyle/>
          <a:p>
            <a:pPr algn="ctr"/>
            <a:r>
              <a:rPr lang="en-US" dirty="0">
                <a:solidFill>
                  <a:srgbClr val="002060"/>
                </a:solidFill>
                <a:effectLst>
                  <a:outerShdw blurRad="38100" dist="38100" dir="2700000" algn="tl">
                    <a:srgbClr val="000000">
                      <a:alpha val="43137"/>
                    </a:srgbClr>
                  </a:outerShdw>
                </a:effectLst>
              </a:rPr>
              <a:t>Y</a:t>
            </a:r>
            <a:r>
              <a:rPr lang="el-GR" dirty="0">
                <a:solidFill>
                  <a:srgbClr val="002060"/>
                </a:solidFill>
                <a:effectLst>
                  <a:outerShdw blurRad="38100" dist="38100" dir="2700000" algn="tl">
                    <a:srgbClr val="000000">
                      <a:alpha val="43137"/>
                    </a:srgbClr>
                  </a:outerShdw>
                </a:effectLst>
              </a:rPr>
              <a:t>ΠΟΛΟΓΙΣΤΙΚΕΣ ΜΕΘΟΔΟΙ ΣΤΑ ΕΝΕΡΓΕΙΑΚΑ ΣΥΣΤΗΜΑΤΑ</a:t>
            </a:r>
            <a:br>
              <a:rPr lang="el-GR" dirty="0">
                <a:solidFill>
                  <a:srgbClr val="002060"/>
                </a:solidFill>
                <a:effectLst>
                  <a:outerShdw blurRad="38100" dist="38100" dir="2700000" algn="tl">
                    <a:srgbClr val="000000">
                      <a:alpha val="43137"/>
                    </a:srgbClr>
                  </a:outerShdw>
                </a:effectLst>
              </a:rPr>
            </a:br>
            <a:r>
              <a:rPr lang="en-US" sz="2000" dirty="0">
                <a:solidFill>
                  <a:srgbClr val="002060"/>
                </a:solidFill>
                <a:effectLst>
                  <a:outerShdw blurRad="38100" dist="38100" dir="2700000" algn="tl">
                    <a:srgbClr val="000000">
                      <a:alpha val="43137"/>
                    </a:srgbClr>
                  </a:outerShdw>
                </a:effectLst>
              </a:rPr>
              <a:t>9o </a:t>
            </a:r>
            <a:r>
              <a:rPr lang="el-GR" sz="2000" dirty="0">
                <a:solidFill>
                  <a:srgbClr val="002060"/>
                </a:solidFill>
                <a:effectLst>
                  <a:outerShdw blurRad="38100" dist="38100" dir="2700000" algn="tl">
                    <a:srgbClr val="000000">
                      <a:alpha val="43137"/>
                    </a:srgbClr>
                  </a:outerShdw>
                </a:effectLst>
              </a:rPr>
              <a:t>ΕΞΑΜΗΝΟ</a:t>
            </a:r>
            <a:endParaRPr lang="en-US" sz="2000" dirty="0">
              <a:solidFill>
                <a:srgbClr val="002060"/>
              </a:solidFill>
              <a:effectLst>
                <a:outerShdw blurRad="38100" dist="38100" dir="2700000" algn="tl">
                  <a:srgbClr val="000000">
                    <a:alpha val="43137"/>
                  </a:srgbClr>
                </a:outerShdw>
              </a:effectLst>
            </a:endParaRPr>
          </a:p>
        </p:txBody>
      </p:sp>
      <p:sp>
        <p:nvSpPr>
          <p:cNvPr id="6" name="Θέση περιεχομένου 5">
            <a:extLst>
              <a:ext uri="{FF2B5EF4-FFF2-40B4-BE49-F238E27FC236}">
                <a16:creationId xmlns:a16="http://schemas.microsoft.com/office/drawing/2014/main" id="{B9007E86-64B2-240F-B1CF-25AB3A69155F}"/>
              </a:ext>
            </a:extLst>
          </p:cNvPr>
          <p:cNvSpPr>
            <a:spLocks noGrp="1"/>
          </p:cNvSpPr>
          <p:nvPr>
            <p:ph sz="half" idx="2"/>
          </p:nvPr>
        </p:nvSpPr>
        <p:spPr>
          <a:xfrm>
            <a:off x="619956" y="4917613"/>
            <a:ext cx="4484703" cy="1793905"/>
          </a:xfrm>
        </p:spPr>
        <p:txBody>
          <a:bodyPr>
            <a:normAutofit lnSpcReduction="10000"/>
          </a:bodyPr>
          <a:lstStyle/>
          <a:p>
            <a:r>
              <a:rPr lang="el-GR" dirty="0"/>
              <a:t>ΟΜΑΔΑ 6</a:t>
            </a:r>
          </a:p>
          <a:p>
            <a:pPr marL="0" indent="0">
              <a:buNone/>
            </a:pPr>
            <a:r>
              <a:rPr lang="el-GR" dirty="0"/>
              <a:t>ΤΣΟΧΑΝΤΑΡΗΣ ΧΡΥΣΟΒΑΛΑΝΤΗΣ   (10069)</a:t>
            </a:r>
          </a:p>
          <a:p>
            <a:pPr marL="0" indent="0">
              <a:buNone/>
            </a:pPr>
            <a:r>
              <a:rPr lang="el-GR" dirty="0"/>
              <a:t>ΣΙΔΗΡΟΠΟΥΛΟΣ ΚΩΝΣΤΑΝΤΙΝΟΣ    (10048)</a:t>
            </a:r>
          </a:p>
          <a:p>
            <a:pPr marL="0" indent="0">
              <a:buNone/>
            </a:pPr>
            <a:r>
              <a:rPr lang="el-GR" dirty="0"/>
              <a:t>ΜΠΟΣΤΑΝΗΣ ΕΥΡΙΠΙΔΗΣ                  (9586)</a:t>
            </a:r>
            <a:endParaRPr lang="en-US" dirty="0"/>
          </a:p>
        </p:txBody>
      </p:sp>
      <p:sp>
        <p:nvSpPr>
          <p:cNvPr id="13" name="Θέση περιεχομένου 12">
            <a:extLst>
              <a:ext uri="{FF2B5EF4-FFF2-40B4-BE49-F238E27FC236}">
                <a16:creationId xmlns:a16="http://schemas.microsoft.com/office/drawing/2014/main" id="{ED71D204-71A0-DFED-5C6E-7C512692C162}"/>
              </a:ext>
            </a:extLst>
          </p:cNvPr>
          <p:cNvSpPr>
            <a:spLocks noGrp="1"/>
          </p:cNvSpPr>
          <p:nvPr>
            <p:ph sz="half" idx="1"/>
          </p:nvPr>
        </p:nvSpPr>
        <p:spPr>
          <a:xfrm>
            <a:off x="6193654" y="6510648"/>
            <a:ext cx="4184035" cy="347352"/>
          </a:xfrm>
        </p:spPr>
        <p:txBody>
          <a:bodyPr>
            <a:normAutofit lnSpcReduction="10000"/>
          </a:bodyPr>
          <a:lstStyle/>
          <a:p>
            <a:pPr marL="0" indent="0">
              <a:buNone/>
            </a:pPr>
            <a:r>
              <a:rPr lang="el-GR" dirty="0"/>
              <a:t>ΘΕΣΣΑΛΟΝΙΚΗ 2023-2024</a:t>
            </a:r>
            <a:endParaRPr lang="en-US" dirty="0"/>
          </a:p>
        </p:txBody>
      </p:sp>
      <p:pic>
        <p:nvPicPr>
          <p:cNvPr id="15" name="Εικόνα 14">
            <a:extLst>
              <a:ext uri="{FF2B5EF4-FFF2-40B4-BE49-F238E27FC236}">
                <a16:creationId xmlns:a16="http://schemas.microsoft.com/office/drawing/2014/main" id="{F1E869BE-FB3F-02B6-5971-09C300631E30}"/>
              </a:ext>
            </a:extLst>
          </p:cNvPr>
          <p:cNvPicPr>
            <a:picLocks noChangeAspect="1"/>
          </p:cNvPicPr>
          <p:nvPr/>
        </p:nvPicPr>
        <p:blipFill>
          <a:blip r:embed="rId3"/>
          <a:stretch>
            <a:fillRect/>
          </a:stretch>
        </p:blipFill>
        <p:spPr>
          <a:xfrm>
            <a:off x="2711974" y="0"/>
            <a:ext cx="5240689" cy="2166151"/>
          </a:xfrm>
          <a:prstGeom prst="rect">
            <a:avLst/>
          </a:prstGeom>
        </p:spPr>
      </p:pic>
    </p:spTree>
    <p:extLst>
      <p:ext uri="{BB962C8B-B14F-4D97-AF65-F5344CB8AC3E}">
        <p14:creationId xmlns:p14="http://schemas.microsoft.com/office/powerpoint/2010/main" val="3171234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27C19B0-9A91-3861-AB58-216A79CEF55C}"/>
              </a:ext>
            </a:extLst>
          </p:cNvPr>
          <p:cNvSpPr>
            <a:spLocks noGrp="1"/>
          </p:cNvSpPr>
          <p:nvPr>
            <p:ph type="title"/>
          </p:nvPr>
        </p:nvSpPr>
        <p:spPr>
          <a:xfrm>
            <a:off x="712845" y="2768600"/>
            <a:ext cx="8596668" cy="1320800"/>
          </a:xfrm>
        </p:spPr>
        <p:txBody>
          <a:bodyPr/>
          <a:lstStyle/>
          <a:p>
            <a:r>
              <a:rPr lang="el-GR" dirty="0">
                <a:solidFill>
                  <a:srgbClr val="002060"/>
                </a:solidFill>
                <a:effectLst>
                  <a:outerShdw blurRad="38100" dist="38100" dir="2700000" algn="tl">
                    <a:srgbClr val="000000">
                      <a:alpha val="43137"/>
                    </a:srgbClr>
                  </a:outerShdw>
                </a:effectLst>
              </a:rPr>
              <a:t>ΕΥΧΑΡΙΣΤΟΥΜΕ ΓΙΑ ΤΗΝ ΠΡΟΣΟΧΗ ΣΑΣ</a:t>
            </a:r>
            <a:endParaRPr lang="en-US"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8672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FA73C20-232B-D654-662F-9D92625EFF16}"/>
              </a:ext>
            </a:extLst>
          </p:cNvPr>
          <p:cNvSpPr>
            <a:spLocks noGrp="1"/>
          </p:cNvSpPr>
          <p:nvPr>
            <p:ph type="title"/>
          </p:nvPr>
        </p:nvSpPr>
        <p:spPr>
          <a:xfrm>
            <a:off x="375493" y="0"/>
            <a:ext cx="8596668" cy="1550989"/>
          </a:xfrm>
        </p:spPr>
        <p:txBody>
          <a:bodyPr>
            <a:normAutofit fontScale="90000"/>
          </a:bodyPr>
          <a:lstStyle/>
          <a:p>
            <a:r>
              <a:rPr lang="el-GR" dirty="0">
                <a:solidFill>
                  <a:schemeClr val="accent2">
                    <a:lumMod val="75000"/>
                  </a:schemeClr>
                </a:solidFill>
                <a:effectLst>
                  <a:outerShdw blurRad="38100" dist="38100" dir="2700000" algn="tl">
                    <a:srgbClr val="000000">
                      <a:alpha val="43137"/>
                    </a:srgbClr>
                  </a:outerShdw>
                </a:effectLst>
              </a:rPr>
              <a:t>Εργασία 2: Χρήση του λογισμικού </a:t>
            </a:r>
            <a:r>
              <a:rPr lang="en-US" dirty="0">
                <a:solidFill>
                  <a:schemeClr val="accent2">
                    <a:lumMod val="75000"/>
                  </a:schemeClr>
                </a:solidFill>
                <a:effectLst>
                  <a:outerShdw blurRad="38100" dist="38100" dir="2700000" algn="tl">
                    <a:srgbClr val="000000">
                      <a:alpha val="43137"/>
                    </a:srgbClr>
                  </a:outerShdw>
                </a:effectLst>
              </a:rPr>
              <a:t>NEPLAN </a:t>
            </a:r>
            <a:r>
              <a:rPr lang="el-GR" dirty="0">
                <a:solidFill>
                  <a:schemeClr val="accent2">
                    <a:lumMod val="75000"/>
                  </a:schemeClr>
                </a:solidFill>
                <a:effectLst>
                  <a:outerShdw blurRad="38100" dist="38100" dir="2700000" algn="tl">
                    <a:srgbClr val="000000">
                      <a:alpha val="43137"/>
                    </a:srgbClr>
                  </a:outerShdw>
                </a:effectLst>
              </a:rPr>
              <a:t>για τον υπολογισμό ρευμάτων βραχυκύκλωσης κατά </a:t>
            </a:r>
            <a:r>
              <a:rPr lang="en-US" dirty="0">
                <a:solidFill>
                  <a:schemeClr val="accent2">
                    <a:lumMod val="75000"/>
                  </a:schemeClr>
                </a:solidFill>
                <a:effectLst>
                  <a:outerShdw blurRad="38100" dist="38100" dir="2700000" algn="tl">
                    <a:srgbClr val="000000">
                      <a:alpha val="43137"/>
                    </a:srgbClr>
                  </a:outerShdw>
                </a:effectLst>
              </a:rPr>
              <a:t>IEC 60909</a:t>
            </a:r>
          </a:p>
        </p:txBody>
      </p:sp>
      <p:pic>
        <p:nvPicPr>
          <p:cNvPr id="6" name="Θέση περιεχομένου 5">
            <a:extLst>
              <a:ext uri="{FF2B5EF4-FFF2-40B4-BE49-F238E27FC236}">
                <a16:creationId xmlns:a16="http://schemas.microsoft.com/office/drawing/2014/main" id="{2F3F8DCD-BDB6-A9B9-63CE-24D7CE4E676E}"/>
              </a:ext>
            </a:extLst>
          </p:cNvPr>
          <p:cNvPicPr>
            <a:picLocks noGrp="1" noChangeAspect="1"/>
          </p:cNvPicPr>
          <p:nvPr>
            <p:ph sz="half" idx="1"/>
          </p:nvPr>
        </p:nvPicPr>
        <p:blipFill>
          <a:blip r:embed="rId3"/>
          <a:stretch>
            <a:fillRect/>
          </a:stretch>
        </p:blipFill>
        <p:spPr>
          <a:xfrm>
            <a:off x="490902" y="1550989"/>
            <a:ext cx="5412749" cy="5307986"/>
          </a:xfrm>
        </p:spPr>
      </p:pic>
      <p:sp>
        <p:nvSpPr>
          <p:cNvPr id="4" name="Θέση περιεχομένου 3">
            <a:extLst>
              <a:ext uri="{FF2B5EF4-FFF2-40B4-BE49-F238E27FC236}">
                <a16:creationId xmlns:a16="http://schemas.microsoft.com/office/drawing/2014/main" id="{0D146030-8017-834E-C840-5DD862CD2575}"/>
              </a:ext>
            </a:extLst>
          </p:cNvPr>
          <p:cNvSpPr>
            <a:spLocks noGrp="1"/>
          </p:cNvSpPr>
          <p:nvPr>
            <p:ph sz="half" idx="2"/>
          </p:nvPr>
        </p:nvSpPr>
        <p:spPr>
          <a:xfrm>
            <a:off x="6096000" y="2367628"/>
            <a:ext cx="4184034" cy="3880773"/>
          </a:xfrm>
        </p:spPr>
        <p:txBody>
          <a:bodyPr/>
          <a:lstStyle/>
          <a:p>
            <a:r>
              <a:rPr lang="el-GR" dirty="0"/>
              <a:t>Δίκτυο Διανεμημένης Παραγωγής:</a:t>
            </a:r>
          </a:p>
          <a:p>
            <a:pPr marL="0" indent="0">
              <a:buNone/>
            </a:pPr>
            <a:r>
              <a:rPr lang="el-GR" dirty="0"/>
              <a:t>	</a:t>
            </a:r>
            <a:r>
              <a:rPr lang="en-US" dirty="0"/>
              <a:t>-</a:t>
            </a:r>
            <a:r>
              <a:rPr lang="el-GR" dirty="0"/>
              <a:t>Δίκτυο 150</a:t>
            </a:r>
            <a:r>
              <a:rPr lang="en-US" dirty="0"/>
              <a:t>kV</a:t>
            </a:r>
          </a:p>
          <a:p>
            <a:pPr marL="0" indent="0">
              <a:buNone/>
            </a:pPr>
            <a:r>
              <a:rPr lang="en-US" dirty="0"/>
              <a:t>	-</a:t>
            </a:r>
            <a:r>
              <a:rPr lang="el-GR" dirty="0"/>
              <a:t>Μ/Σ ανύψωσης και υποβιβασμού</a:t>
            </a:r>
          </a:p>
          <a:p>
            <a:pPr marL="0" indent="0">
              <a:buNone/>
            </a:pPr>
            <a:r>
              <a:rPr lang="el-GR" dirty="0"/>
              <a:t>	-</a:t>
            </a:r>
            <a:r>
              <a:rPr lang="el-GR" dirty="0" err="1"/>
              <a:t>Στροβιλογεννήτριες</a:t>
            </a:r>
            <a:endParaRPr lang="el-GR" dirty="0"/>
          </a:p>
          <a:p>
            <a:pPr marL="0" indent="0">
              <a:buNone/>
            </a:pPr>
            <a:r>
              <a:rPr lang="el-GR" dirty="0"/>
              <a:t>	-Υδροηλεκτρικές μονάδες</a:t>
            </a:r>
          </a:p>
          <a:p>
            <a:pPr marL="0" indent="0">
              <a:buNone/>
            </a:pPr>
            <a:r>
              <a:rPr lang="el-GR" dirty="0"/>
              <a:t>	-Ανεμογεννήτριες</a:t>
            </a:r>
          </a:p>
          <a:p>
            <a:pPr marL="0" indent="0">
              <a:buNone/>
            </a:pPr>
            <a:r>
              <a:rPr lang="el-GR" dirty="0"/>
              <a:t>	-Ασύγχρονοι κινητήρες</a:t>
            </a:r>
            <a:endParaRPr lang="en-US" dirty="0"/>
          </a:p>
        </p:txBody>
      </p:sp>
    </p:spTree>
    <p:extLst>
      <p:ext uri="{BB962C8B-B14F-4D97-AF65-F5344CB8AC3E}">
        <p14:creationId xmlns:p14="http://schemas.microsoft.com/office/powerpoint/2010/main" val="293442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D1BEB23-A68C-A7B4-48F5-945F8B2D31CB}"/>
              </a:ext>
            </a:extLst>
          </p:cNvPr>
          <p:cNvSpPr>
            <a:spLocks noGrp="1"/>
          </p:cNvSpPr>
          <p:nvPr>
            <p:ph type="title"/>
          </p:nvPr>
        </p:nvSpPr>
        <p:spPr/>
        <p:txBody>
          <a:bodyPr/>
          <a:lstStyle/>
          <a:p>
            <a:r>
              <a:rPr lang="el-GR" dirty="0">
                <a:solidFill>
                  <a:srgbClr val="002060"/>
                </a:solidFill>
                <a:effectLst>
                  <a:outerShdw blurRad="38100" dist="38100" dir="2700000" algn="tl">
                    <a:srgbClr val="000000">
                      <a:alpha val="43137"/>
                    </a:srgbClr>
                  </a:outerShdw>
                </a:effectLst>
              </a:rPr>
              <a:t>Ερωτήματα προς παρουσίαση</a:t>
            </a:r>
            <a:endParaRPr lang="en-US" dirty="0">
              <a:solidFill>
                <a:srgbClr val="002060"/>
              </a:solidFill>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28A2082E-96D4-9154-75DC-A2C7C304CE19}"/>
              </a:ext>
            </a:extLst>
          </p:cNvPr>
          <p:cNvSpPr>
            <a:spLocks noGrp="1"/>
          </p:cNvSpPr>
          <p:nvPr>
            <p:ph sz="half" idx="1"/>
          </p:nvPr>
        </p:nvSpPr>
        <p:spPr>
          <a:xfrm>
            <a:off x="677334" y="2160589"/>
            <a:ext cx="9008204" cy="1320800"/>
          </a:xfrm>
        </p:spPr>
        <p:txBody>
          <a:bodyPr>
            <a:normAutofit lnSpcReduction="10000"/>
          </a:bodyPr>
          <a:lstStyle/>
          <a:p>
            <a:r>
              <a:rPr lang="el-GR" b="1" dirty="0"/>
              <a:t>Ερώτημα 1</a:t>
            </a:r>
            <a:r>
              <a:rPr lang="el-GR" dirty="0"/>
              <a:t>: Να υπολογιστεί η ροή φορτίου για το κύκλωμα με όλους τους διακόπτες κλειστούς θεωρώντας ότι όλες οι σύγχρονες γεννήτριες και οι ασύγχρονοι κινητήρες λειτουργούν στα ονομαστικά τους στοιχεία.</a:t>
            </a:r>
            <a:endParaRPr lang="en-US" dirty="0"/>
          </a:p>
        </p:txBody>
      </p:sp>
      <p:sp>
        <p:nvSpPr>
          <p:cNvPr id="4" name="Θέση περιεχομένου 3">
            <a:extLst>
              <a:ext uri="{FF2B5EF4-FFF2-40B4-BE49-F238E27FC236}">
                <a16:creationId xmlns:a16="http://schemas.microsoft.com/office/drawing/2014/main" id="{451AC57D-2BE0-609B-22D5-FCB93701003B}"/>
              </a:ext>
            </a:extLst>
          </p:cNvPr>
          <p:cNvSpPr>
            <a:spLocks noGrp="1"/>
          </p:cNvSpPr>
          <p:nvPr>
            <p:ph sz="half" idx="2"/>
          </p:nvPr>
        </p:nvSpPr>
        <p:spPr>
          <a:xfrm>
            <a:off x="677333" y="3711578"/>
            <a:ext cx="9008203" cy="2005641"/>
          </a:xfrm>
        </p:spPr>
        <p:txBody>
          <a:bodyPr>
            <a:normAutofit lnSpcReduction="10000"/>
          </a:bodyPr>
          <a:lstStyle/>
          <a:p>
            <a:r>
              <a:rPr lang="el-GR" b="1" dirty="0"/>
              <a:t>Ερώτημα 6</a:t>
            </a:r>
            <a:r>
              <a:rPr lang="el-GR" dirty="0"/>
              <a:t>: Για τον ζυγό Β2 να υπολογιστεί η συμβολή της γεννήτριας HYDRO1 καθώς και των άμεσα συνδεδεμένων ζυγών Β1, Β3 και Β7 στα μέγιστα και ελάχιστα τριφασικά και μονοφασικά ρεύματα βραχυκυκλώματος, θερμικά και μηχανικής καταπόνησης. Με δεδομένο ότι η γεννήτρια HYDRO1 κάποιες φορές είναι συνδεδεμένη στο ζυγό Β2 και κάποιες όχι, με βάση ποια τιμή ρεύματος θα υπολογιστεί η μέγιστη θερμική καταπόνηση, η μέγιστη μηχανική καταπόνηση και ο συντονισμός των μέσων προστασίας στο σημείο αυτό;</a:t>
            </a:r>
            <a:endParaRPr lang="en-US" dirty="0"/>
          </a:p>
        </p:txBody>
      </p:sp>
    </p:spTree>
    <p:extLst>
      <p:ext uri="{BB962C8B-B14F-4D97-AF65-F5344CB8AC3E}">
        <p14:creationId xmlns:p14="http://schemas.microsoft.com/office/powerpoint/2010/main" val="275027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ED96E11-8F0B-0D55-3E5F-D87EE51CDAF4}"/>
              </a:ext>
            </a:extLst>
          </p:cNvPr>
          <p:cNvSpPr>
            <a:spLocks noGrp="1"/>
          </p:cNvSpPr>
          <p:nvPr>
            <p:ph type="title"/>
          </p:nvPr>
        </p:nvSpPr>
        <p:spPr>
          <a:xfrm>
            <a:off x="384371" y="210106"/>
            <a:ext cx="8596668" cy="855216"/>
          </a:xfrm>
        </p:spPr>
        <p:txBody>
          <a:bodyPr/>
          <a:lstStyle/>
          <a:p>
            <a:r>
              <a:rPr lang="el-GR" dirty="0">
                <a:solidFill>
                  <a:srgbClr val="002060"/>
                </a:solidFill>
                <a:effectLst>
                  <a:outerShdw blurRad="38100" dist="38100" dir="2700000" algn="tl">
                    <a:srgbClr val="000000">
                      <a:alpha val="43137"/>
                    </a:srgbClr>
                  </a:outerShdw>
                </a:effectLst>
              </a:rPr>
              <a:t>Ερώτημα 1</a:t>
            </a:r>
            <a:endParaRPr lang="en-US" dirty="0">
              <a:solidFill>
                <a:srgbClr val="002060"/>
              </a:solidFill>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B4E8CFDC-6545-2A1F-A651-5FC5ECB89387}"/>
              </a:ext>
            </a:extLst>
          </p:cNvPr>
          <p:cNvSpPr>
            <a:spLocks noGrp="1"/>
          </p:cNvSpPr>
          <p:nvPr>
            <p:ph sz="half" idx="1"/>
          </p:nvPr>
        </p:nvSpPr>
        <p:spPr>
          <a:xfrm>
            <a:off x="384371" y="1133437"/>
            <a:ext cx="8596668" cy="461888"/>
          </a:xfrm>
        </p:spPr>
        <p:txBody>
          <a:bodyPr/>
          <a:lstStyle/>
          <a:p>
            <a:r>
              <a:rPr lang="el-GR" dirty="0"/>
              <a:t>Με χρήση της επιλογής </a:t>
            </a:r>
            <a:r>
              <a:rPr lang="en-US" dirty="0"/>
              <a:t>LOADFLOW </a:t>
            </a:r>
            <a:r>
              <a:rPr lang="el-GR" dirty="0"/>
              <a:t>στο </a:t>
            </a:r>
            <a:r>
              <a:rPr lang="en-US" dirty="0"/>
              <a:t>NEPLAN </a:t>
            </a:r>
            <a:r>
              <a:rPr lang="el-GR" dirty="0"/>
              <a:t>λαμβάνουμε τα εξής δεδομένα:</a:t>
            </a:r>
            <a:endParaRPr lang="en-US" dirty="0"/>
          </a:p>
        </p:txBody>
      </p:sp>
      <p:pic>
        <p:nvPicPr>
          <p:cNvPr id="12" name="Θέση περιεχομένου 11">
            <a:extLst>
              <a:ext uri="{FF2B5EF4-FFF2-40B4-BE49-F238E27FC236}">
                <a16:creationId xmlns:a16="http://schemas.microsoft.com/office/drawing/2014/main" id="{5D923FE9-09D1-B822-0636-608A0915626E}"/>
              </a:ext>
            </a:extLst>
          </p:cNvPr>
          <p:cNvPicPr>
            <a:picLocks noGrp="1" noChangeAspect="1"/>
          </p:cNvPicPr>
          <p:nvPr>
            <p:ph sz="half" idx="2"/>
          </p:nvPr>
        </p:nvPicPr>
        <p:blipFill>
          <a:blip r:embed="rId3"/>
          <a:stretch>
            <a:fillRect/>
          </a:stretch>
        </p:blipFill>
        <p:spPr>
          <a:xfrm>
            <a:off x="4471924" y="4218400"/>
            <a:ext cx="4791511" cy="469010"/>
          </a:xfrm>
        </p:spPr>
      </p:pic>
      <p:pic>
        <p:nvPicPr>
          <p:cNvPr id="8" name="Εικόνα 7">
            <a:extLst>
              <a:ext uri="{FF2B5EF4-FFF2-40B4-BE49-F238E27FC236}">
                <a16:creationId xmlns:a16="http://schemas.microsoft.com/office/drawing/2014/main" id="{591B342D-6F63-E5D6-8797-417E9BDDC078}"/>
              </a:ext>
            </a:extLst>
          </p:cNvPr>
          <p:cNvPicPr>
            <a:picLocks noChangeAspect="1"/>
          </p:cNvPicPr>
          <p:nvPr/>
        </p:nvPicPr>
        <p:blipFill>
          <a:blip r:embed="rId4"/>
          <a:stretch>
            <a:fillRect/>
          </a:stretch>
        </p:blipFill>
        <p:spPr>
          <a:xfrm>
            <a:off x="4471924" y="1595325"/>
            <a:ext cx="4757126" cy="2381871"/>
          </a:xfrm>
          <a:prstGeom prst="rect">
            <a:avLst/>
          </a:prstGeom>
        </p:spPr>
      </p:pic>
      <p:pic>
        <p:nvPicPr>
          <p:cNvPr id="10" name="Εικόνα 9">
            <a:extLst>
              <a:ext uri="{FF2B5EF4-FFF2-40B4-BE49-F238E27FC236}">
                <a16:creationId xmlns:a16="http://schemas.microsoft.com/office/drawing/2014/main" id="{889825BF-EF96-88AA-B5FB-17AEC6CFE8CD}"/>
              </a:ext>
            </a:extLst>
          </p:cNvPr>
          <p:cNvPicPr>
            <a:picLocks noChangeAspect="1"/>
          </p:cNvPicPr>
          <p:nvPr/>
        </p:nvPicPr>
        <p:blipFill>
          <a:blip r:embed="rId5"/>
          <a:stretch>
            <a:fillRect/>
          </a:stretch>
        </p:blipFill>
        <p:spPr>
          <a:xfrm>
            <a:off x="384371" y="1595325"/>
            <a:ext cx="3823645" cy="5265164"/>
          </a:xfrm>
          <a:prstGeom prst="rect">
            <a:avLst/>
          </a:prstGeom>
        </p:spPr>
      </p:pic>
    </p:spTree>
    <p:extLst>
      <p:ext uri="{BB962C8B-B14F-4D97-AF65-F5344CB8AC3E}">
        <p14:creationId xmlns:p14="http://schemas.microsoft.com/office/powerpoint/2010/main" val="189850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DD255E4-30E6-18DF-88DA-565439A771F9}"/>
              </a:ext>
            </a:extLst>
          </p:cNvPr>
          <p:cNvSpPr>
            <a:spLocks noGrp="1"/>
          </p:cNvSpPr>
          <p:nvPr>
            <p:ph type="title"/>
          </p:nvPr>
        </p:nvSpPr>
        <p:spPr>
          <a:xfrm>
            <a:off x="213063" y="506027"/>
            <a:ext cx="9274004" cy="1320800"/>
          </a:xfrm>
        </p:spPr>
        <p:txBody>
          <a:bodyPr/>
          <a:lstStyle/>
          <a:p>
            <a:r>
              <a:rPr lang="el-GR" dirty="0">
                <a:solidFill>
                  <a:srgbClr val="002060"/>
                </a:solidFill>
                <a:effectLst>
                  <a:outerShdw blurRad="38100" dist="38100" dir="2700000" algn="tl">
                    <a:srgbClr val="000000">
                      <a:alpha val="43137"/>
                    </a:srgbClr>
                  </a:outerShdw>
                </a:effectLst>
              </a:rPr>
              <a:t>Παρατηρήσεις – Σχολιασμός 1</a:t>
            </a:r>
            <a:r>
              <a:rPr lang="el-GR" baseline="30000" dirty="0">
                <a:solidFill>
                  <a:srgbClr val="002060"/>
                </a:solidFill>
                <a:effectLst>
                  <a:outerShdw blurRad="38100" dist="38100" dir="2700000" algn="tl">
                    <a:srgbClr val="000000">
                      <a:alpha val="43137"/>
                    </a:srgbClr>
                  </a:outerShdw>
                </a:effectLst>
              </a:rPr>
              <a:t>ου</a:t>
            </a:r>
            <a:r>
              <a:rPr lang="el-GR" dirty="0">
                <a:solidFill>
                  <a:srgbClr val="002060"/>
                </a:solidFill>
                <a:effectLst>
                  <a:outerShdw blurRad="38100" dist="38100" dir="2700000" algn="tl">
                    <a:srgbClr val="000000">
                      <a:alpha val="43137"/>
                    </a:srgbClr>
                  </a:outerShdw>
                </a:effectLst>
              </a:rPr>
              <a:t> Ερωτήματος</a:t>
            </a:r>
            <a:endParaRPr lang="en-US" dirty="0">
              <a:solidFill>
                <a:srgbClr val="002060"/>
              </a:solidFill>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F3A2BD79-4CEA-25D2-0ED0-71B0C7A64A8C}"/>
              </a:ext>
            </a:extLst>
          </p:cNvPr>
          <p:cNvSpPr>
            <a:spLocks noGrp="1"/>
          </p:cNvSpPr>
          <p:nvPr>
            <p:ph sz="half" idx="1"/>
          </p:nvPr>
        </p:nvSpPr>
        <p:spPr>
          <a:xfrm>
            <a:off x="213063" y="1826827"/>
            <a:ext cx="9694417" cy="4525146"/>
          </a:xfrm>
        </p:spPr>
        <p:txBody>
          <a:bodyPr>
            <a:normAutofit lnSpcReduction="10000"/>
          </a:bodyPr>
          <a:lstStyle/>
          <a:p>
            <a:r>
              <a:rPr lang="el-GR" dirty="0"/>
              <a:t>Αρχικά παρατηρούμε πως το δίκτυο έχει απώλειες </a:t>
            </a:r>
            <a:r>
              <a:rPr lang="el-GR" dirty="0" err="1"/>
              <a:t>P</a:t>
            </a:r>
            <a:r>
              <a:rPr lang="el-GR" sz="1200" dirty="0" err="1"/>
              <a:t>losses</a:t>
            </a:r>
            <a:r>
              <a:rPr lang="el-GR" dirty="0"/>
              <a:t>= 1.0716MW και </a:t>
            </a:r>
            <a:r>
              <a:rPr lang="el-GR" dirty="0" err="1"/>
              <a:t>Q</a:t>
            </a:r>
            <a:r>
              <a:rPr lang="el-GR" sz="1200" dirty="0" err="1"/>
              <a:t>losses</a:t>
            </a:r>
            <a:r>
              <a:rPr lang="el-GR" dirty="0"/>
              <a:t>= 1.56MVar.</a:t>
            </a:r>
          </a:p>
          <a:p>
            <a:endParaRPr lang="el-GR" dirty="0"/>
          </a:p>
          <a:p>
            <a:r>
              <a:rPr lang="el-GR" dirty="0"/>
              <a:t>Ακόμη, παρατηρούμε πως οι τάσεις στους ζυγούς και τους κόμβους είναι εντός των επιτρεπόμενων ορίων, ±10% της ονομαστικής:</a:t>
            </a:r>
          </a:p>
          <a:p>
            <a:pPr marL="0" indent="0">
              <a:buNone/>
            </a:pPr>
            <a:r>
              <a:rPr lang="el-GR" dirty="0"/>
              <a:t>		-Στους Β1,Β2,Β3 η πτώση τάσης είναι ελάχιστη καθώς οι ανάγκες για άεργο ισχύ 		αντισταθμίζονται από την ST και HYDRO1, οι οποίες βρίσκονται σε υπερδιέγερση.</a:t>
            </a:r>
          </a:p>
          <a:p>
            <a:pPr marL="0" indent="0">
              <a:buNone/>
            </a:pPr>
            <a:r>
              <a:rPr lang="el-GR" dirty="0"/>
              <a:t>		-Στον Β4 έχουμε </a:t>
            </a:r>
            <a:r>
              <a:rPr lang="el-GR" dirty="0" err="1"/>
              <a:t>υπερδιεγερμένες</a:t>
            </a:r>
            <a:r>
              <a:rPr lang="el-GR" dirty="0"/>
              <a:t> ανεμογεννήτριες, οι οποίες παρέχουν άεργο ισχύ 		και προκαλούν μία μικρή ανύψωση της τάσης.</a:t>
            </a:r>
          </a:p>
          <a:p>
            <a:pPr marL="0" indent="0">
              <a:buNone/>
            </a:pPr>
            <a:r>
              <a:rPr lang="el-GR" dirty="0"/>
              <a:t>		-Στους Β6 και Β7 είναι συνδεδεμένοι επαγωγικοί κινητήρες οι οποίοι καταναλώνουν 		άεργο ισχύ και προκαλούν πτώση τάσης.</a:t>
            </a:r>
          </a:p>
          <a:p>
            <a:endParaRPr lang="el-GR" dirty="0"/>
          </a:p>
          <a:p>
            <a:r>
              <a:rPr lang="el-GR" dirty="0" err="1"/>
              <a:t>Τελος</a:t>
            </a:r>
            <a:r>
              <a:rPr lang="el-GR" dirty="0"/>
              <a:t>, βλέπουμε πως το μεγαλύτερο μέρος της ισχύος του δικτύου παρέχεται από τη σύγχρονη γεννήτρια ST</a:t>
            </a:r>
          </a:p>
          <a:p>
            <a:endParaRPr lang="el-GR" dirty="0"/>
          </a:p>
          <a:p>
            <a:endParaRPr lang="en-US" dirty="0"/>
          </a:p>
        </p:txBody>
      </p:sp>
    </p:spTree>
    <p:extLst>
      <p:ext uri="{BB962C8B-B14F-4D97-AF65-F5344CB8AC3E}">
        <p14:creationId xmlns:p14="http://schemas.microsoft.com/office/powerpoint/2010/main" val="99985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C5D4FEA-052B-50A1-50C6-14ECBCCC8E4B}"/>
              </a:ext>
            </a:extLst>
          </p:cNvPr>
          <p:cNvSpPr>
            <a:spLocks noGrp="1"/>
          </p:cNvSpPr>
          <p:nvPr>
            <p:ph type="title"/>
          </p:nvPr>
        </p:nvSpPr>
        <p:spPr/>
        <p:txBody>
          <a:bodyPr/>
          <a:lstStyle/>
          <a:p>
            <a:r>
              <a:rPr lang="el-GR" dirty="0">
                <a:solidFill>
                  <a:srgbClr val="002060"/>
                </a:solidFill>
                <a:effectLst>
                  <a:outerShdw blurRad="38100" dist="38100" dir="2700000" algn="tl">
                    <a:srgbClr val="000000">
                      <a:alpha val="43137"/>
                    </a:srgbClr>
                  </a:outerShdw>
                </a:effectLst>
              </a:rPr>
              <a:t>Ερώτημα 6</a:t>
            </a:r>
            <a:endParaRPr lang="en-US" dirty="0">
              <a:solidFill>
                <a:srgbClr val="002060"/>
              </a:solidFill>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0F5DA723-6445-206B-B5C0-D398A3BF947B}"/>
              </a:ext>
            </a:extLst>
          </p:cNvPr>
          <p:cNvSpPr>
            <a:spLocks noGrp="1"/>
          </p:cNvSpPr>
          <p:nvPr>
            <p:ph sz="half" idx="1"/>
          </p:nvPr>
        </p:nvSpPr>
        <p:spPr>
          <a:xfrm>
            <a:off x="677334" y="1787727"/>
            <a:ext cx="8596668" cy="795675"/>
          </a:xfrm>
        </p:spPr>
        <p:txBody>
          <a:bodyPr>
            <a:normAutofit fontScale="92500" lnSpcReduction="10000"/>
          </a:bodyPr>
          <a:lstStyle/>
          <a:p>
            <a:r>
              <a:rPr lang="el-GR" dirty="0"/>
              <a:t>Για την </a:t>
            </a:r>
            <a:r>
              <a:rPr lang="el-GR" dirty="0" err="1"/>
              <a:t>προσομοιώση</a:t>
            </a:r>
            <a:r>
              <a:rPr lang="el-GR" dirty="0"/>
              <a:t> τριφασικών και μονοφασικών βραχυκυκλωμάτων στο ζυγό Β2 θα γίνει χρήση της λειτουργίας </a:t>
            </a:r>
            <a:r>
              <a:rPr lang="el-GR" b="1" dirty="0" err="1"/>
              <a:t>Short</a:t>
            </a:r>
            <a:r>
              <a:rPr lang="el-GR" b="1" dirty="0"/>
              <a:t> </a:t>
            </a:r>
            <a:r>
              <a:rPr lang="el-GR" b="1" dirty="0" err="1"/>
              <a:t>Circuit</a:t>
            </a:r>
            <a:r>
              <a:rPr lang="el-GR" dirty="0"/>
              <a:t> που διαθέτει το NEPLAN.</a:t>
            </a:r>
            <a:endParaRPr lang="en-US" dirty="0"/>
          </a:p>
        </p:txBody>
      </p:sp>
      <p:sp>
        <p:nvSpPr>
          <p:cNvPr id="4" name="Θέση περιεχομένου 3">
            <a:extLst>
              <a:ext uri="{FF2B5EF4-FFF2-40B4-BE49-F238E27FC236}">
                <a16:creationId xmlns:a16="http://schemas.microsoft.com/office/drawing/2014/main" id="{BC206478-D1D6-40C4-29EA-1D6346A12DEC}"/>
              </a:ext>
            </a:extLst>
          </p:cNvPr>
          <p:cNvSpPr>
            <a:spLocks noGrp="1"/>
          </p:cNvSpPr>
          <p:nvPr>
            <p:ph sz="half" idx="2"/>
          </p:nvPr>
        </p:nvSpPr>
        <p:spPr>
          <a:xfrm>
            <a:off x="677333" y="3043205"/>
            <a:ext cx="5039885" cy="3814795"/>
          </a:xfrm>
        </p:spPr>
        <p:txBody>
          <a:bodyPr>
            <a:normAutofit fontScale="92500" lnSpcReduction="10000"/>
          </a:bodyPr>
          <a:lstStyle/>
          <a:p>
            <a:r>
              <a:rPr lang="el-GR" dirty="0"/>
              <a:t>Παράμετροι προσομοιώσεων:</a:t>
            </a:r>
          </a:p>
          <a:p>
            <a:pPr marL="0" indent="0">
              <a:buNone/>
            </a:pPr>
            <a:endParaRPr lang="el-GR" dirty="0"/>
          </a:p>
          <a:p>
            <a:pPr marL="0" indent="0">
              <a:buNone/>
            </a:pPr>
            <a:r>
              <a:rPr lang="el-GR" dirty="0"/>
              <a:t>	-Επιλογή προτύπου</a:t>
            </a:r>
          </a:p>
          <a:p>
            <a:pPr marL="0" indent="0">
              <a:buNone/>
            </a:pPr>
            <a:endParaRPr lang="el-GR" dirty="0"/>
          </a:p>
          <a:p>
            <a:pPr marL="0" indent="0">
              <a:buNone/>
            </a:pPr>
            <a:r>
              <a:rPr lang="el-GR" dirty="0"/>
              <a:t>	-Τριφασικά σφάλματα</a:t>
            </a:r>
          </a:p>
          <a:p>
            <a:pPr marL="0" indent="0">
              <a:buNone/>
            </a:pPr>
            <a:endParaRPr lang="el-GR" dirty="0"/>
          </a:p>
          <a:p>
            <a:pPr marL="0" indent="0">
              <a:buNone/>
            </a:pPr>
            <a:r>
              <a:rPr lang="el-GR" dirty="0"/>
              <a:t>	-Μονοφασικά σφάλματα</a:t>
            </a:r>
          </a:p>
          <a:p>
            <a:pPr marL="0" indent="0">
              <a:buNone/>
            </a:pPr>
            <a:endParaRPr lang="el-GR" dirty="0"/>
          </a:p>
          <a:p>
            <a:pPr marL="0" indent="0">
              <a:buNone/>
            </a:pPr>
            <a:r>
              <a:rPr lang="el-GR" dirty="0"/>
              <a:t>	-Μέγιστο/Ελάχιστο ρεύμα</a:t>
            </a:r>
          </a:p>
          <a:p>
            <a:pPr marL="0" indent="0">
              <a:buNone/>
            </a:pPr>
            <a:r>
              <a:rPr lang="el-GR" dirty="0"/>
              <a:t>  </a:t>
            </a:r>
            <a:endParaRPr lang="en-US" dirty="0"/>
          </a:p>
        </p:txBody>
      </p:sp>
      <p:pic>
        <p:nvPicPr>
          <p:cNvPr id="6" name="Εικόνα 5">
            <a:extLst>
              <a:ext uri="{FF2B5EF4-FFF2-40B4-BE49-F238E27FC236}">
                <a16:creationId xmlns:a16="http://schemas.microsoft.com/office/drawing/2014/main" id="{20B7153F-D92D-0EF8-BF37-CDCD6943A0FF}"/>
              </a:ext>
            </a:extLst>
          </p:cNvPr>
          <p:cNvPicPr>
            <a:picLocks noChangeAspect="1"/>
          </p:cNvPicPr>
          <p:nvPr/>
        </p:nvPicPr>
        <p:blipFill>
          <a:blip r:embed="rId2"/>
          <a:stretch>
            <a:fillRect/>
          </a:stretch>
        </p:blipFill>
        <p:spPr>
          <a:xfrm>
            <a:off x="4427003" y="3814795"/>
            <a:ext cx="3871295" cy="342930"/>
          </a:xfrm>
          <a:prstGeom prst="rect">
            <a:avLst/>
          </a:prstGeom>
        </p:spPr>
      </p:pic>
      <p:sp>
        <p:nvSpPr>
          <p:cNvPr id="7" name="Βέλος: Δεξιό 6">
            <a:extLst>
              <a:ext uri="{FF2B5EF4-FFF2-40B4-BE49-F238E27FC236}">
                <a16:creationId xmlns:a16="http://schemas.microsoft.com/office/drawing/2014/main" id="{650D27B6-E309-59F5-BAD9-76B5AC391E8E}"/>
              </a:ext>
            </a:extLst>
          </p:cNvPr>
          <p:cNvSpPr/>
          <p:nvPr/>
        </p:nvSpPr>
        <p:spPr>
          <a:xfrm>
            <a:off x="3338004" y="3814795"/>
            <a:ext cx="825624" cy="3429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Βέλος: Δεξιό 7">
            <a:extLst>
              <a:ext uri="{FF2B5EF4-FFF2-40B4-BE49-F238E27FC236}">
                <a16:creationId xmlns:a16="http://schemas.microsoft.com/office/drawing/2014/main" id="{90FBF71A-A0B6-A2A7-6A83-69D23FE35577}"/>
              </a:ext>
            </a:extLst>
          </p:cNvPr>
          <p:cNvSpPr/>
          <p:nvPr/>
        </p:nvSpPr>
        <p:spPr>
          <a:xfrm>
            <a:off x="3601379" y="4446063"/>
            <a:ext cx="825624" cy="3429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Βέλος: Δεξιό 8">
            <a:extLst>
              <a:ext uri="{FF2B5EF4-FFF2-40B4-BE49-F238E27FC236}">
                <a16:creationId xmlns:a16="http://schemas.microsoft.com/office/drawing/2014/main" id="{56E073A0-307A-5D87-B3EC-FDC98B91B1E2}"/>
              </a:ext>
            </a:extLst>
          </p:cNvPr>
          <p:cNvSpPr/>
          <p:nvPr/>
        </p:nvSpPr>
        <p:spPr>
          <a:xfrm>
            <a:off x="3750816" y="5211088"/>
            <a:ext cx="825624" cy="3429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Βέλος: Δεξιό 9">
            <a:extLst>
              <a:ext uri="{FF2B5EF4-FFF2-40B4-BE49-F238E27FC236}">
                <a16:creationId xmlns:a16="http://schemas.microsoft.com/office/drawing/2014/main" id="{A9592ADC-49D7-79FE-7042-036CD67D3B19}"/>
              </a:ext>
            </a:extLst>
          </p:cNvPr>
          <p:cNvSpPr/>
          <p:nvPr/>
        </p:nvSpPr>
        <p:spPr>
          <a:xfrm>
            <a:off x="3903535" y="5918564"/>
            <a:ext cx="825624" cy="3429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Εικόνα 11">
            <a:extLst>
              <a:ext uri="{FF2B5EF4-FFF2-40B4-BE49-F238E27FC236}">
                <a16:creationId xmlns:a16="http://schemas.microsoft.com/office/drawing/2014/main" id="{983509FC-F17F-0761-D97C-B6F5A6957DC0}"/>
              </a:ext>
            </a:extLst>
          </p:cNvPr>
          <p:cNvPicPr>
            <a:picLocks noChangeAspect="1"/>
          </p:cNvPicPr>
          <p:nvPr/>
        </p:nvPicPr>
        <p:blipFill>
          <a:blip r:embed="rId3"/>
          <a:stretch>
            <a:fillRect/>
          </a:stretch>
        </p:blipFill>
        <p:spPr>
          <a:xfrm>
            <a:off x="4859048" y="5905470"/>
            <a:ext cx="3764606" cy="342930"/>
          </a:xfrm>
          <a:prstGeom prst="rect">
            <a:avLst/>
          </a:prstGeom>
        </p:spPr>
      </p:pic>
      <p:pic>
        <p:nvPicPr>
          <p:cNvPr id="14" name="Εικόνα 13">
            <a:extLst>
              <a:ext uri="{FF2B5EF4-FFF2-40B4-BE49-F238E27FC236}">
                <a16:creationId xmlns:a16="http://schemas.microsoft.com/office/drawing/2014/main" id="{81F173D6-697D-6081-B46D-580733D2931F}"/>
              </a:ext>
            </a:extLst>
          </p:cNvPr>
          <p:cNvPicPr>
            <a:picLocks noChangeAspect="1"/>
          </p:cNvPicPr>
          <p:nvPr/>
        </p:nvPicPr>
        <p:blipFill>
          <a:blip r:embed="rId4"/>
          <a:stretch>
            <a:fillRect/>
          </a:stretch>
        </p:blipFill>
        <p:spPr>
          <a:xfrm>
            <a:off x="4729159" y="5156688"/>
            <a:ext cx="3871295" cy="464860"/>
          </a:xfrm>
          <a:prstGeom prst="rect">
            <a:avLst/>
          </a:prstGeom>
        </p:spPr>
      </p:pic>
      <p:pic>
        <p:nvPicPr>
          <p:cNvPr id="16" name="Εικόνα 15">
            <a:extLst>
              <a:ext uri="{FF2B5EF4-FFF2-40B4-BE49-F238E27FC236}">
                <a16:creationId xmlns:a16="http://schemas.microsoft.com/office/drawing/2014/main" id="{0B8AFC06-3CC6-FA71-B453-297459E22BA8}"/>
              </a:ext>
            </a:extLst>
          </p:cNvPr>
          <p:cNvPicPr>
            <a:picLocks noChangeAspect="1"/>
          </p:cNvPicPr>
          <p:nvPr/>
        </p:nvPicPr>
        <p:blipFill>
          <a:blip r:embed="rId5"/>
          <a:stretch>
            <a:fillRect/>
          </a:stretch>
        </p:blipFill>
        <p:spPr>
          <a:xfrm>
            <a:off x="4576440" y="4418290"/>
            <a:ext cx="3962743" cy="434378"/>
          </a:xfrm>
          <a:prstGeom prst="rect">
            <a:avLst/>
          </a:prstGeom>
        </p:spPr>
      </p:pic>
    </p:spTree>
    <p:extLst>
      <p:ext uri="{BB962C8B-B14F-4D97-AF65-F5344CB8AC3E}">
        <p14:creationId xmlns:p14="http://schemas.microsoft.com/office/powerpoint/2010/main" val="217532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500"/>
                                        <p:tgtEl>
                                          <p:spTgt spid="4">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par>
                                <p:cTn id="62" presetID="10" presetClass="entr" presetSubtype="0"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
                                            <p:txEl>
                                              <p:pRg st="9" end="9"/>
                                            </p:txEl>
                                          </p:spTgt>
                                        </p:tgtEl>
                                        <p:attrNameLst>
                                          <p:attrName>style.visibility</p:attrName>
                                        </p:attrNameLst>
                                      </p:cBhvr>
                                      <p:to>
                                        <p:strVal val="visible"/>
                                      </p:to>
                                    </p:set>
                                    <p:animEffect transition="in" filter="fade">
                                      <p:cBhvr>
                                        <p:cTn id="6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061C22F-B62F-87C0-E65F-0AC011610333}"/>
              </a:ext>
            </a:extLst>
          </p:cNvPr>
          <p:cNvSpPr>
            <a:spLocks noGrp="1"/>
          </p:cNvSpPr>
          <p:nvPr>
            <p:ph type="title"/>
          </p:nvPr>
        </p:nvSpPr>
        <p:spPr>
          <a:xfrm>
            <a:off x="348860" y="609600"/>
            <a:ext cx="9247901" cy="1320800"/>
          </a:xfrm>
        </p:spPr>
        <p:txBody>
          <a:bodyPr/>
          <a:lstStyle/>
          <a:p>
            <a:r>
              <a:rPr lang="el-GR" dirty="0">
                <a:solidFill>
                  <a:srgbClr val="002060"/>
                </a:solidFill>
                <a:effectLst>
                  <a:outerShdw blurRad="38100" dist="38100" dir="2700000" algn="tl">
                    <a:srgbClr val="000000">
                      <a:alpha val="43137"/>
                    </a:srgbClr>
                  </a:outerShdw>
                </a:effectLst>
              </a:rPr>
              <a:t>Ερώτημα 6 – Αποτελέσματα Προσομοιώσεων</a:t>
            </a:r>
            <a:endParaRPr lang="en-US" dirty="0">
              <a:solidFill>
                <a:srgbClr val="002060"/>
              </a:solidFill>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4D7B2E56-873F-F17F-549B-6FE35A3908B2}"/>
              </a:ext>
            </a:extLst>
          </p:cNvPr>
          <p:cNvSpPr>
            <a:spLocks noGrp="1"/>
          </p:cNvSpPr>
          <p:nvPr>
            <p:ph sz="half" idx="1"/>
          </p:nvPr>
        </p:nvSpPr>
        <p:spPr>
          <a:xfrm>
            <a:off x="788775" y="1645684"/>
            <a:ext cx="8807986" cy="3880772"/>
          </a:xfrm>
        </p:spPr>
        <p:txBody>
          <a:bodyPr/>
          <a:lstStyle/>
          <a:p>
            <a:r>
              <a:rPr lang="el-GR" b="1" dirty="0"/>
              <a:t>Γενικές Παρατηρήσεις</a:t>
            </a:r>
            <a:r>
              <a:rPr lang="el-GR" dirty="0"/>
              <a:t>:</a:t>
            </a:r>
          </a:p>
          <a:p>
            <a:pPr marL="0" indent="0">
              <a:buNone/>
            </a:pPr>
            <a:r>
              <a:rPr lang="el-GR" dirty="0"/>
              <a:t>	</a:t>
            </a:r>
          </a:p>
          <a:p>
            <a:pPr marL="0" indent="0">
              <a:buNone/>
            </a:pPr>
            <a:r>
              <a:rPr lang="el-GR" dirty="0"/>
              <a:t>	-Μεγαλύτερη συμβολή στα σφάλματα έχει ο ζυγός B1 μέσω των γραμμών 	CABLE1 και CABLE2.</a:t>
            </a:r>
          </a:p>
          <a:p>
            <a:pPr marL="0" indent="0">
              <a:buNone/>
            </a:pPr>
            <a:endParaRPr lang="el-GR" dirty="0"/>
          </a:p>
          <a:p>
            <a:pPr marL="0" indent="0">
              <a:buNone/>
            </a:pPr>
            <a:r>
              <a:rPr lang="el-GR" dirty="0"/>
              <a:t>	-Η γεννήτρια HYDRO1, όταν αυτή είναι συνδεδεμένη στο δίκτυο έχει ποσοστά 	συμβολής στα σφάλματα &lt;15% και συμβάλλει περισσότερο στα τριφασικά 	σφάλματα </a:t>
            </a:r>
            <a:r>
              <a:rPr lang="el-GR" dirty="0" err="1"/>
              <a:t>απότι</a:t>
            </a:r>
            <a:r>
              <a:rPr lang="el-GR" dirty="0"/>
              <a:t> στα μονοφασικά.</a:t>
            </a:r>
          </a:p>
          <a:p>
            <a:pPr marL="0" indent="0">
              <a:buNone/>
            </a:pPr>
            <a:endParaRPr lang="el-GR" dirty="0"/>
          </a:p>
          <a:p>
            <a:pPr marL="0" indent="0">
              <a:buNone/>
            </a:pPr>
            <a:r>
              <a:rPr lang="el-GR" dirty="0"/>
              <a:t>	-Οι ζυγοί Β3 και Β7 έχουν ελάχιστη συμβολή στα ρεύματα και την ισχύ 	βραχυκύκλωσης του ζυγού Β2</a:t>
            </a:r>
            <a:endParaRPr lang="en-US" dirty="0"/>
          </a:p>
        </p:txBody>
      </p:sp>
    </p:spTree>
    <p:extLst>
      <p:ext uri="{BB962C8B-B14F-4D97-AF65-F5344CB8AC3E}">
        <p14:creationId xmlns:p14="http://schemas.microsoft.com/office/powerpoint/2010/main" val="404558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8E7C2B4-8805-A589-809D-810EFB2709C9}"/>
              </a:ext>
            </a:extLst>
          </p:cNvPr>
          <p:cNvSpPr>
            <a:spLocks noGrp="1"/>
          </p:cNvSpPr>
          <p:nvPr>
            <p:ph type="title"/>
          </p:nvPr>
        </p:nvSpPr>
        <p:spPr>
          <a:xfrm>
            <a:off x="384371" y="556334"/>
            <a:ext cx="9203512" cy="730928"/>
          </a:xfrm>
        </p:spPr>
        <p:txBody>
          <a:bodyPr/>
          <a:lstStyle/>
          <a:p>
            <a:r>
              <a:rPr lang="el-GR" dirty="0">
                <a:solidFill>
                  <a:srgbClr val="002060"/>
                </a:solidFill>
                <a:effectLst>
                  <a:outerShdw blurRad="38100" dist="38100" dir="2700000" algn="tl">
                    <a:srgbClr val="000000">
                      <a:alpha val="43137"/>
                    </a:srgbClr>
                  </a:outerShdw>
                </a:effectLst>
              </a:rPr>
              <a:t>Ερώτημα 6 – Αποτελέσματα Προσομοιώσεων</a:t>
            </a:r>
            <a:endParaRPr lang="en-US" dirty="0">
              <a:solidFill>
                <a:srgbClr val="002060"/>
              </a:solidFill>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D4F40E43-B244-D131-0237-B7B2B12F49C3}"/>
              </a:ext>
            </a:extLst>
          </p:cNvPr>
          <p:cNvSpPr>
            <a:spLocks noGrp="1"/>
          </p:cNvSpPr>
          <p:nvPr>
            <p:ph sz="half" idx="1"/>
          </p:nvPr>
        </p:nvSpPr>
        <p:spPr>
          <a:xfrm>
            <a:off x="0" y="1421554"/>
            <a:ext cx="3091101" cy="3880772"/>
          </a:xfrm>
        </p:spPr>
        <p:txBody>
          <a:bodyPr/>
          <a:lstStyle/>
          <a:p>
            <a:r>
              <a:rPr lang="el-GR" b="1" dirty="0"/>
              <a:t>Ανάλυση ρευμάτων</a:t>
            </a:r>
            <a:r>
              <a:rPr lang="el-GR" dirty="0"/>
              <a:t>:</a:t>
            </a:r>
          </a:p>
          <a:p>
            <a:pPr marL="0" indent="0">
              <a:buNone/>
            </a:pPr>
            <a:r>
              <a:rPr lang="el-GR" dirty="0"/>
              <a:t>Παρατηρούμε πως τα ρεύματα στα μονοφασικά βραχυκυκλώματα είναι μεγαλύτερα από αυτά στα τριφασικά. Αυτό είναι λογικό γιατί, όπως μας δόθηκε στην εκφώνηση, τα μονοφασικά ρεύματα βραχυκύκλωσης του </a:t>
            </a:r>
            <a:r>
              <a:rPr lang="el-GR" dirty="0" err="1"/>
              <a:t>Feeder</a:t>
            </a:r>
            <a:r>
              <a:rPr lang="el-GR" dirty="0"/>
              <a:t> είναι μεγαλύτερα των τριφασικών</a:t>
            </a:r>
            <a:endParaRPr lang="en-US" dirty="0"/>
          </a:p>
        </p:txBody>
      </p:sp>
      <p:pic>
        <p:nvPicPr>
          <p:cNvPr id="6" name="Εικόνα 5">
            <a:extLst>
              <a:ext uri="{FF2B5EF4-FFF2-40B4-BE49-F238E27FC236}">
                <a16:creationId xmlns:a16="http://schemas.microsoft.com/office/drawing/2014/main" id="{EE4438F1-C0D4-91C2-ACE1-C9F0C1B4528C}"/>
              </a:ext>
            </a:extLst>
          </p:cNvPr>
          <p:cNvPicPr>
            <a:picLocks noChangeAspect="1"/>
          </p:cNvPicPr>
          <p:nvPr/>
        </p:nvPicPr>
        <p:blipFill>
          <a:blip r:embed="rId2"/>
          <a:stretch>
            <a:fillRect/>
          </a:stretch>
        </p:blipFill>
        <p:spPr>
          <a:xfrm>
            <a:off x="3091102" y="1421554"/>
            <a:ext cx="5981877" cy="5285574"/>
          </a:xfrm>
          <a:prstGeom prst="rect">
            <a:avLst/>
          </a:prstGeom>
        </p:spPr>
      </p:pic>
    </p:spTree>
    <p:extLst>
      <p:ext uri="{BB962C8B-B14F-4D97-AF65-F5344CB8AC3E}">
        <p14:creationId xmlns:p14="http://schemas.microsoft.com/office/powerpoint/2010/main" val="416465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4FEBDB8-B2D3-847F-02F7-6EE0B7098506}"/>
              </a:ext>
            </a:extLst>
          </p:cNvPr>
          <p:cNvSpPr>
            <a:spLocks noGrp="1"/>
          </p:cNvSpPr>
          <p:nvPr>
            <p:ph type="title"/>
          </p:nvPr>
        </p:nvSpPr>
        <p:spPr>
          <a:xfrm>
            <a:off x="286717" y="272249"/>
            <a:ext cx="8596668" cy="748683"/>
          </a:xfrm>
        </p:spPr>
        <p:txBody>
          <a:bodyPr/>
          <a:lstStyle/>
          <a:p>
            <a:r>
              <a:rPr lang="el-GR" dirty="0">
                <a:solidFill>
                  <a:srgbClr val="002060"/>
                </a:solidFill>
                <a:effectLst>
                  <a:outerShdw blurRad="38100" dist="38100" dir="2700000" algn="tl">
                    <a:srgbClr val="000000">
                      <a:alpha val="43137"/>
                    </a:srgbClr>
                  </a:outerShdw>
                </a:effectLst>
              </a:rPr>
              <a:t>Ερώτημα 6 – Θεωρητική ανάλυση</a:t>
            </a:r>
            <a:endParaRPr lang="en-US" dirty="0">
              <a:solidFill>
                <a:srgbClr val="002060"/>
              </a:solidFill>
              <a:effectLst>
                <a:outerShdw blurRad="38100" dist="38100" dir="2700000" algn="tl">
                  <a:srgbClr val="000000">
                    <a:alpha val="43137"/>
                  </a:srgbClr>
                </a:outerShdw>
              </a:effectLst>
            </a:endParaRPr>
          </a:p>
        </p:txBody>
      </p:sp>
      <p:sp>
        <p:nvSpPr>
          <p:cNvPr id="3" name="Θέση περιεχομένου 2">
            <a:extLst>
              <a:ext uri="{FF2B5EF4-FFF2-40B4-BE49-F238E27FC236}">
                <a16:creationId xmlns:a16="http://schemas.microsoft.com/office/drawing/2014/main" id="{7EA569A9-33D9-A75E-CB3D-0CBF66BD2940}"/>
              </a:ext>
            </a:extLst>
          </p:cNvPr>
          <p:cNvSpPr>
            <a:spLocks noGrp="1"/>
          </p:cNvSpPr>
          <p:nvPr>
            <p:ph sz="half" idx="1"/>
          </p:nvPr>
        </p:nvSpPr>
        <p:spPr>
          <a:xfrm>
            <a:off x="82530" y="1020932"/>
            <a:ext cx="9940360" cy="3275862"/>
          </a:xfrm>
        </p:spPr>
        <p:txBody>
          <a:bodyPr>
            <a:normAutofit/>
          </a:bodyPr>
          <a:lstStyle/>
          <a:p>
            <a:r>
              <a:rPr lang="el-GR" dirty="0"/>
              <a:t>Από τη θεωρία γνωρίζουμε:</a:t>
            </a:r>
          </a:p>
          <a:p>
            <a:pPr marL="0" indent="0">
              <a:buNone/>
            </a:pPr>
            <a:r>
              <a:rPr lang="el-GR" dirty="0"/>
              <a:t>	-</a:t>
            </a:r>
            <a:r>
              <a:rPr lang="el-GR" b="1" dirty="0"/>
              <a:t>Μέγιστη Θερμική Καταπόνηση (</a:t>
            </a:r>
            <a:r>
              <a:rPr lang="en-US" b="1" dirty="0" err="1"/>
              <a:t>I</a:t>
            </a:r>
            <a:r>
              <a:rPr lang="en-US" sz="1400" b="1" dirty="0" err="1"/>
              <a:t>th</a:t>
            </a:r>
            <a:r>
              <a:rPr lang="en-US" b="1" dirty="0"/>
              <a:t>)</a:t>
            </a:r>
            <a:r>
              <a:rPr lang="el-GR" dirty="0"/>
              <a:t>: Αφορά τη μέγιστη αντοχή των υλικών κατασκευής των καλωδίων, ως προς τη αύξηση της θερμοκρασίας λόγω του ρεύματος που τους διαρρέει.</a:t>
            </a:r>
            <a:endParaRPr lang="en-US" dirty="0"/>
          </a:p>
          <a:p>
            <a:pPr marL="0" indent="0">
              <a:buNone/>
            </a:pPr>
            <a:r>
              <a:rPr lang="en-US" dirty="0"/>
              <a:t>	-</a:t>
            </a:r>
            <a:r>
              <a:rPr lang="el-GR" b="1" dirty="0"/>
              <a:t>Μέγιστη Μηχανική Καταπόνηση</a:t>
            </a:r>
            <a:r>
              <a:rPr lang="en-US" b="1" dirty="0"/>
              <a:t> (Ip)</a:t>
            </a:r>
            <a:r>
              <a:rPr lang="el-GR" dirty="0"/>
              <a:t>: Αφορά τις μέγιστες ηλεκτρομαγνητικές δυνάμεις</a:t>
            </a:r>
            <a:r>
              <a:rPr lang="en-US" dirty="0"/>
              <a:t>    </a:t>
            </a:r>
            <a:r>
              <a:rPr lang="el-GR" dirty="0"/>
              <a:t>που</a:t>
            </a:r>
            <a:r>
              <a:rPr lang="en-US" dirty="0"/>
              <a:t> </a:t>
            </a:r>
            <a:r>
              <a:rPr lang="el-GR" dirty="0"/>
              <a:t>ασκούνται στα στοιχεία του δικτύου, λόγω του μέγιστου ρεύματος που τα διαρρέει.</a:t>
            </a:r>
            <a:endParaRPr lang="en-US" dirty="0"/>
          </a:p>
          <a:p>
            <a:pPr marL="0" indent="0">
              <a:buNone/>
            </a:pPr>
            <a:r>
              <a:rPr lang="en-US" dirty="0"/>
              <a:t>	-</a:t>
            </a:r>
            <a:r>
              <a:rPr lang="el-GR" b="1" dirty="0"/>
              <a:t>Συντονισμός Μέσων Προστασίας</a:t>
            </a:r>
            <a:r>
              <a:rPr lang="el-GR" dirty="0"/>
              <a:t>: Αφορά τον υπολογισμό των παραμέτρων που καθορίζουν την άμεση απομόνωση των βραχυκυκλωμάτων από τα μέσα προστασίας του δικτύου. Στο NEPLAN θα λάβουμε υπόψη το ελάχιστο συμμετρικό ρεύμα βραχυκύκλωσης </a:t>
            </a:r>
            <a:r>
              <a:rPr lang="el-GR" dirty="0" err="1"/>
              <a:t>Ik</a:t>
            </a:r>
            <a:r>
              <a:rPr lang="el-GR" dirty="0"/>
              <a:t> , το οποίο ενεργοποιεί τους διακόπτες απομόνωσης </a:t>
            </a:r>
            <a:endParaRPr lang="en-US" dirty="0"/>
          </a:p>
        </p:txBody>
      </p:sp>
      <p:sp>
        <p:nvSpPr>
          <p:cNvPr id="4" name="Θέση περιεχομένου 3">
            <a:extLst>
              <a:ext uri="{FF2B5EF4-FFF2-40B4-BE49-F238E27FC236}">
                <a16:creationId xmlns:a16="http://schemas.microsoft.com/office/drawing/2014/main" id="{0346815F-53B1-C535-977F-4D24A9FAE2F6}"/>
              </a:ext>
            </a:extLst>
          </p:cNvPr>
          <p:cNvSpPr>
            <a:spLocks noGrp="1"/>
          </p:cNvSpPr>
          <p:nvPr>
            <p:ph sz="half" idx="2"/>
          </p:nvPr>
        </p:nvSpPr>
        <p:spPr>
          <a:xfrm>
            <a:off x="224573" y="4385568"/>
            <a:ext cx="8596668" cy="2472431"/>
          </a:xfrm>
        </p:spPr>
        <p:txBody>
          <a:bodyPr>
            <a:normAutofit/>
          </a:bodyPr>
          <a:lstStyle/>
          <a:p>
            <a:r>
              <a:rPr lang="el-GR" dirty="0"/>
              <a:t>Τελικά:</a:t>
            </a:r>
          </a:p>
          <a:p>
            <a:pPr marL="0" indent="0">
              <a:buNone/>
            </a:pPr>
            <a:r>
              <a:rPr lang="el-GR" dirty="0"/>
              <a:t>	-</a:t>
            </a:r>
            <a:r>
              <a:rPr lang="el-GR" b="1" dirty="0" err="1"/>
              <a:t>I</a:t>
            </a:r>
            <a:r>
              <a:rPr lang="el-GR" sz="1400" b="1" dirty="0" err="1"/>
              <a:t>th,max</a:t>
            </a:r>
            <a:r>
              <a:rPr lang="el-GR" sz="1400" b="1" dirty="0"/>
              <a:t> </a:t>
            </a:r>
            <a:r>
              <a:rPr lang="el-GR" b="1" dirty="0"/>
              <a:t>= 54.008 </a:t>
            </a:r>
            <a:r>
              <a:rPr lang="el-GR" b="1" dirty="0" err="1"/>
              <a:t>kA</a:t>
            </a:r>
            <a:r>
              <a:rPr lang="el-GR" dirty="0"/>
              <a:t>, το οποίο εντοπίζεται σε μονοφασικό σφάλμα με την HYDRO1 συνδεδεμένη</a:t>
            </a:r>
          </a:p>
          <a:p>
            <a:pPr marL="0" indent="0">
              <a:buNone/>
            </a:pPr>
            <a:r>
              <a:rPr lang="el-GR" dirty="0"/>
              <a:t>	-</a:t>
            </a:r>
            <a:r>
              <a:rPr lang="el-GR" b="1" dirty="0" err="1"/>
              <a:t>I</a:t>
            </a:r>
            <a:r>
              <a:rPr lang="el-GR" sz="1400" b="1" dirty="0" err="1"/>
              <a:t>p</a:t>
            </a:r>
            <a:r>
              <a:rPr lang="el-GR" b="1" dirty="0"/>
              <a:t> = 127.383 </a:t>
            </a:r>
            <a:r>
              <a:rPr lang="el-GR" b="1" dirty="0" err="1"/>
              <a:t>kA</a:t>
            </a:r>
            <a:r>
              <a:rPr lang="el-GR" dirty="0"/>
              <a:t>, το οποίο ομοίως εντοπίζεται σε μονοφασικό σφάλμα με την HYDRO1 συνδεδεμένη</a:t>
            </a:r>
          </a:p>
          <a:p>
            <a:pPr marL="0" indent="0">
              <a:buNone/>
            </a:pPr>
            <a:r>
              <a:rPr lang="el-GR" dirty="0"/>
              <a:t>	-</a:t>
            </a:r>
            <a:r>
              <a:rPr lang="el-GR" b="1" dirty="0" err="1"/>
              <a:t>I</a:t>
            </a:r>
            <a:r>
              <a:rPr lang="el-GR" sz="1400" b="1" dirty="0" err="1"/>
              <a:t>k</a:t>
            </a:r>
            <a:r>
              <a:rPr lang="el-GR" b="1" dirty="0"/>
              <a:t> = 35.378 </a:t>
            </a:r>
            <a:r>
              <a:rPr lang="el-GR" b="1" dirty="0" err="1"/>
              <a:t>kA</a:t>
            </a:r>
            <a:r>
              <a:rPr lang="el-GR" dirty="0"/>
              <a:t>, το οποίο εντοπίζεται σε τριφασικό σφάλμα με την HYDRO1 εκτός δικτύου</a:t>
            </a:r>
            <a:endParaRPr lang="en-US" dirty="0"/>
          </a:p>
        </p:txBody>
      </p:sp>
    </p:spTree>
    <p:extLst>
      <p:ext uri="{BB962C8B-B14F-4D97-AF65-F5344CB8AC3E}">
        <p14:creationId xmlns:p14="http://schemas.microsoft.com/office/powerpoint/2010/main" val="283066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down)">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down)">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wipe(down)">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wipe(down)">
                                      <p:cBhvr>
                                        <p:cTn id="4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theme1.xml><?xml version="1.0" encoding="utf-8"?>
<a:theme xmlns:a="http://schemas.openxmlformats.org/drawingml/2006/main" name="Όψη">
  <a:themeElements>
    <a:clrScheme name="Όψη">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Όψη">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Όψη">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155</TotalTime>
  <Words>912</Words>
  <Application>Microsoft Office PowerPoint</Application>
  <PresentationFormat>Ευρεία οθόνη</PresentationFormat>
  <Paragraphs>69</Paragraphs>
  <Slides>10</Slides>
  <Notes>4</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10</vt:i4>
      </vt:variant>
    </vt:vector>
  </HeadingPairs>
  <TitlesOfParts>
    <vt:vector size="15" baseType="lpstr">
      <vt:lpstr>Arial</vt:lpstr>
      <vt:lpstr>Calibri</vt:lpstr>
      <vt:lpstr>Trebuchet MS</vt:lpstr>
      <vt:lpstr>Wingdings 3</vt:lpstr>
      <vt:lpstr>Όψη</vt:lpstr>
      <vt:lpstr>YΠΟΛΟΓΙΣΤΙΚΕΣ ΜΕΘΟΔΟΙ ΣΤΑ ΕΝΕΡΓΕΙΑΚΑ ΣΥΣΤΗΜΑΤΑ 9o ΕΞΑΜΗΝΟ</vt:lpstr>
      <vt:lpstr>Εργασία 2: Χρήση του λογισμικού NEPLAN για τον υπολογισμό ρευμάτων βραχυκύκλωσης κατά IEC 60909</vt:lpstr>
      <vt:lpstr>Ερωτήματα προς παρουσίαση</vt:lpstr>
      <vt:lpstr>Ερώτημα 1</vt:lpstr>
      <vt:lpstr>Παρατηρήσεις – Σχολιασμός 1ου Ερωτήματος</vt:lpstr>
      <vt:lpstr>Ερώτημα 6</vt:lpstr>
      <vt:lpstr>Ερώτημα 6 – Αποτελέσματα Προσομοιώσεων</vt:lpstr>
      <vt:lpstr>Ερώτημα 6 – Αποτελέσματα Προσομοιώσεων</vt:lpstr>
      <vt:lpstr>Ερώτημα 6 – Θεωρητική ανάλυση</vt:lpstr>
      <vt:lpstr>ΕΥΧΑΡΙΣΤΟΥΜΕ ΓΙΑ ΤΗΝ ΠΡΟΣΟΧΗ ΣΑΣ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YΠΟΛΟΓΙΣΤΙΚΕΣ ΜΕΘΟΔΟΙ ΣΤΑ ΕΝΕΡΓΕΙΑΚΑ ΣΥΣΤΗΜΑΤΑ 9o ΕΞΑΜΗΝΟ</dc:title>
  <dc:creator>Ευριπίδης Μποστάνης</dc:creator>
  <cp:lastModifiedBy>Ευριπίδης Μποστάνης</cp:lastModifiedBy>
  <cp:revision>2</cp:revision>
  <dcterms:created xsi:type="dcterms:W3CDTF">2024-01-11T00:01:37Z</dcterms:created>
  <dcterms:modified xsi:type="dcterms:W3CDTF">2024-01-11T02:37:08Z</dcterms:modified>
</cp:coreProperties>
</file>