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34"/>
  </p:notesMasterIdLst>
  <p:sldIdLst>
    <p:sldId id="256" r:id="rId2"/>
    <p:sldId id="275" r:id="rId3"/>
    <p:sldId id="272" r:id="rId4"/>
    <p:sldId id="257" r:id="rId5"/>
    <p:sldId id="258" r:id="rId6"/>
    <p:sldId id="259" r:id="rId7"/>
    <p:sldId id="260" r:id="rId8"/>
    <p:sldId id="261" r:id="rId9"/>
    <p:sldId id="262" r:id="rId10"/>
    <p:sldId id="281" r:id="rId11"/>
    <p:sldId id="282" r:id="rId12"/>
    <p:sldId id="283" r:id="rId13"/>
    <p:sldId id="284" r:id="rId14"/>
    <p:sldId id="263" r:id="rId15"/>
    <p:sldId id="264" r:id="rId16"/>
    <p:sldId id="265" r:id="rId17"/>
    <p:sldId id="266" r:id="rId18"/>
    <p:sldId id="267" r:id="rId19"/>
    <p:sldId id="268" r:id="rId20"/>
    <p:sldId id="292" r:id="rId21"/>
    <p:sldId id="293" r:id="rId22"/>
    <p:sldId id="285" r:id="rId23"/>
    <p:sldId id="286" r:id="rId24"/>
    <p:sldId id="289" r:id="rId25"/>
    <p:sldId id="290" r:id="rId26"/>
    <p:sldId id="291" r:id="rId27"/>
    <p:sldId id="277" r:id="rId28"/>
    <p:sldId id="269" r:id="rId29"/>
    <p:sldId id="278" r:id="rId30"/>
    <p:sldId id="280" r:id="rId31"/>
    <p:sldId id="274" r:id="rId32"/>
    <p:sldId id="276" r:id="rId3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202"/>
    <a:srgbClr val="FF1212"/>
    <a:srgbClr val="CC0000"/>
    <a:srgbClr val="B80000"/>
    <a:srgbClr val="FF4F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94" autoAdjust="0"/>
    <p:restoredTop sz="95232" autoAdjust="0"/>
  </p:normalViewPr>
  <p:slideViewPr>
    <p:cSldViewPr>
      <p:cViewPr varScale="1">
        <p:scale>
          <a:sx n="103" d="100"/>
          <a:sy n="103" d="100"/>
        </p:scale>
        <p:origin x="552" y="114"/>
      </p:cViewPr>
      <p:guideLst>
        <p:guide orient="horz" pos="2160"/>
        <p:guide pos="2880"/>
      </p:guideLst>
    </p:cSldViewPr>
  </p:slideViewPr>
  <p:outlineViewPr>
    <p:cViewPr>
      <p:scale>
        <a:sx n="33" d="100"/>
        <a:sy n="33" d="100"/>
      </p:scale>
      <p:origin x="0" y="222"/>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52B5B3-F216-4DE7-A802-1632A9865AE2}" type="datetimeFigureOut">
              <a:rPr lang="fr-FR" smtClean="0"/>
              <a:pPr/>
              <a:t>26/01/2016</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E75CF6-7759-483E-9466-3C83C36B35DA}" type="slidenum">
              <a:rPr lang="fr-FR" smtClean="0"/>
              <a:pPr/>
              <a:t>‹#›</a:t>
            </a:fld>
            <a:endParaRPr lang="fr-FR"/>
          </a:p>
        </p:txBody>
      </p:sp>
    </p:spTree>
    <p:extLst>
      <p:ext uri="{BB962C8B-B14F-4D97-AF65-F5344CB8AC3E}">
        <p14:creationId xmlns:p14="http://schemas.microsoft.com/office/powerpoint/2010/main" val="1887926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3E75CF6-7759-483E-9466-3C83C36B35DA}" type="slidenum">
              <a:rPr lang="fr-FR" smtClean="0"/>
              <a:pPr/>
              <a:t>1</a:t>
            </a:fld>
            <a:endParaRPr lang="fr-FR"/>
          </a:p>
        </p:txBody>
      </p:sp>
    </p:spTree>
    <p:extLst>
      <p:ext uri="{BB962C8B-B14F-4D97-AF65-F5344CB8AC3E}">
        <p14:creationId xmlns:p14="http://schemas.microsoft.com/office/powerpoint/2010/main" val="10125964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Amine</a:t>
            </a:r>
            <a:endParaRPr lang="fr-FR" dirty="0"/>
          </a:p>
        </p:txBody>
      </p:sp>
      <p:sp>
        <p:nvSpPr>
          <p:cNvPr id="4" name="Espace réservé du numéro de diapositive 3"/>
          <p:cNvSpPr>
            <a:spLocks noGrp="1"/>
          </p:cNvSpPr>
          <p:nvPr>
            <p:ph type="sldNum" sz="quarter" idx="10"/>
          </p:nvPr>
        </p:nvSpPr>
        <p:spPr/>
        <p:txBody>
          <a:bodyPr/>
          <a:lstStyle/>
          <a:p>
            <a:fld id="{13E75CF6-7759-483E-9466-3C83C36B35DA}" type="slidenum">
              <a:rPr lang="fr-FR" smtClean="0"/>
              <a:pPr/>
              <a:t>14</a:t>
            </a:fld>
            <a:endParaRPr lang="fr-FR"/>
          </a:p>
        </p:txBody>
      </p:sp>
    </p:spTree>
    <p:extLst>
      <p:ext uri="{BB962C8B-B14F-4D97-AF65-F5344CB8AC3E}">
        <p14:creationId xmlns:p14="http://schemas.microsoft.com/office/powerpoint/2010/main" val="34068089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Amine</a:t>
            </a:r>
            <a:r>
              <a:rPr lang="fr-FR" baseline="0" dirty="0" smtClean="0"/>
              <a:t> </a:t>
            </a:r>
          </a:p>
          <a:p>
            <a:r>
              <a:rPr lang="fr-FR" baseline="0" dirty="0" smtClean="0"/>
              <a:t>Enregistrement </a:t>
            </a:r>
            <a:r>
              <a:rPr lang="fr-FR" baseline="0" dirty="0" err="1" smtClean="0"/>
              <a:t>Recnno</a:t>
            </a:r>
            <a:r>
              <a:rPr lang="fr-FR" baseline="0" dirty="0" smtClean="0"/>
              <a:t>:</a:t>
            </a:r>
          </a:p>
          <a:p>
            <a:pPr marL="457200" indent="-457200" algn="just">
              <a:buNone/>
            </a:pPr>
            <a:r>
              <a:rPr lang="fr-FR" sz="1200" dirty="0" smtClean="0">
                <a:latin typeface="Times New Roman" pitchFamily="18" charset="0"/>
                <a:cs typeface="Times New Roman" pitchFamily="18" charset="0"/>
              </a:rPr>
              <a:t>Les opérations de recherche, insertion, mise a jour et suppression se feront selon ce </a:t>
            </a:r>
          </a:p>
          <a:p>
            <a:pPr marL="457200" indent="-457200" algn="just">
              <a:buNone/>
            </a:pPr>
            <a:r>
              <a:rPr lang="fr-FR" sz="1200" dirty="0" smtClean="0">
                <a:latin typeface="Times New Roman" pitchFamily="18" charset="0"/>
                <a:cs typeface="Times New Roman" pitchFamily="18" charset="0"/>
              </a:rPr>
              <a:t>numéro.</a:t>
            </a:r>
          </a:p>
          <a:p>
            <a:pPr marL="457200" indent="-457200" algn="just">
              <a:buNone/>
            </a:pPr>
            <a:endParaRPr lang="fr-FR" sz="1200" dirty="0" smtClean="0">
              <a:latin typeface="Times New Roman" pitchFamily="18" charset="0"/>
              <a:cs typeface="Times New Roman" pitchFamily="18" charset="0"/>
            </a:endParaRPr>
          </a:p>
          <a:p>
            <a:pPr marL="457200" indent="-457200" algn="just">
              <a:buNone/>
            </a:pPr>
            <a:r>
              <a:rPr lang="fr-FR" sz="1200" dirty="0" smtClean="0">
                <a:latin typeface="Times New Roman" pitchFamily="18" charset="0"/>
                <a:cs typeface="Times New Roman" pitchFamily="18" charset="0"/>
              </a:rPr>
              <a:t>Cette méthode Convient aux données de type </a:t>
            </a:r>
            <a:r>
              <a:rPr lang="fr-FR" sz="1200" b="1" dirty="0" smtClean="0">
                <a:latin typeface="Times New Roman" pitchFamily="18" charset="0"/>
                <a:cs typeface="Times New Roman" pitchFamily="18" charset="0"/>
              </a:rPr>
              <a:t>texte</a:t>
            </a:r>
            <a:r>
              <a:rPr lang="fr-FR" sz="1200" dirty="0" smtClean="0">
                <a:latin typeface="Times New Roman" pitchFamily="18" charset="0"/>
                <a:cs typeface="Times New Roman" pitchFamily="18" charset="0"/>
              </a:rPr>
              <a:t>.</a:t>
            </a:r>
          </a:p>
          <a:p>
            <a:pPr marL="457200" indent="-457200" algn="just">
              <a:buNone/>
            </a:pPr>
            <a:r>
              <a:rPr lang="fr-FR" sz="1200" dirty="0" smtClean="0">
                <a:latin typeface="Times New Roman" pitchFamily="18" charset="0"/>
                <a:cs typeface="Times New Roman" pitchFamily="18" charset="0"/>
              </a:rPr>
              <a:t>Vue de programmeur : valeurs ordonnées et numérotées a partir de un.</a:t>
            </a:r>
          </a:p>
          <a:p>
            <a:endParaRPr lang="fr-FR" dirty="0"/>
          </a:p>
        </p:txBody>
      </p:sp>
      <p:sp>
        <p:nvSpPr>
          <p:cNvPr id="4" name="Espace réservé du numéro de diapositive 3"/>
          <p:cNvSpPr>
            <a:spLocks noGrp="1"/>
          </p:cNvSpPr>
          <p:nvPr>
            <p:ph type="sldNum" sz="quarter" idx="10"/>
          </p:nvPr>
        </p:nvSpPr>
        <p:spPr/>
        <p:txBody>
          <a:bodyPr/>
          <a:lstStyle/>
          <a:p>
            <a:fld id="{13E75CF6-7759-483E-9466-3C83C36B35DA}" type="slidenum">
              <a:rPr lang="fr-FR" smtClean="0"/>
              <a:pPr/>
              <a:t>16</a:t>
            </a:fld>
            <a:endParaRPr lang="fr-FR"/>
          </a:p>
        </p:txBody>
      </p:sp>
    </p:spTree>
    <p:extLst>
      <p:ext uri="{BB962C8B-B14F-4D97-AF65-F5344CB8AC3E}">
        <p14:creationId xmlns:p14="http://schemas.microsoft.com/office/powerpoint/2010/main" val="11457298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457200" indent="-457200">
              <a:buNone/>
            </a:pPr>
            <a:r>
              <a:rPr lang="fr-FR" sz="1200" dirty="0" smtClean="0">
                <a:latin typeface="Times New Roman" pitchFamily="18" charset="0"/>
                <a:cs typeface="Times New Roman" pitchFamily="18" charset="0"/>
              </a:rPr>
              <a:t>Amine:</a:t>
            </a:r>
          </a:p>
          <a:p>
            <a:pPr marL="457200" indent="-457200">
              <a:buNone/>
            </a:pPr>
            <a:r>
              <a:rPr lang="fr-FR" sz="1200" dirty="0" smtClean="0">
                <a:latin typeface="Times New Roman" pitchFamily="18" charset="0"/>
                <a:cs typeface="Times New Roman" pitchFamily="18" charset="0"/>
              </a:rPr>
              <a:t>Les applications qui utilisent Berkeley DB peuvent choisir la structure de stockage </a:t>
            </a:r>
          </a:p>
          <a:p>
            <a:pPr marL="457200" indent="-457200">
              <a:buNone/>
            </a:pPr>
            <a:r>
              <a:rPr lang="fr-FR" sz="1200" dirty="0" smtClean="0">
                <a:latin typeface="Times New Roman" pitchFamily="18" charset="0"/>
                <a:cs typeface="Times New Roman" pitchFamily="18" charset="0"/>
              </a:rPr>
              <a:t>qui convient le mieux.</a:t>
            </a:r>
          </a:p>
          <a:p>
            <a:pPr marL="457200" indent="-457200">
              <a:buNone/>
            </a:pPr>
            <a:endParaRPr lang="fr-FR" sz="1200" dirty="0" smtClean="0">
              <a:latin typeface="Times New Roman" pitchFamily="18" charset="0"/>
              <a:cs typeface="Times New Roman" pitchFamily="18" charset="0"/>
            </a:endParaRPr>
          </a:p>
          <a:p>
            <a:pPr marL="457200" indent="-457200">
              <a:buNone/>
            </a:pPr>
            <a:r>
              <a:rPr lang="fr-FR" sz="1200" dirty="0" smtClean="0">
                <a:latin typeface="Times New Roman" pitchFamily="18" charset="0"/>
                <a:cs typeface="Times New Roman" pitchFamily="18" charset="0"/>
              </a:rPr>
              <a:t>Les programmeurs peuvent créer des tableaux en utilisant une ou plusieurs de ces </a:t>
            </a:r>
          </a:p>
          <a:p>
            <a:pPr marL="457200" indent="-457200">
              <a:buNone/>
            </a:pPr>
            <a:r>
              <a:rPr lang="fr-FR" sz="1200" dirty="0" smtClean="0">
                <a:latin typeface="Times New Roman" pitchFamily="18" charset="0"/>
                <a:cs typeface="Times New Roman" pitchFamily="18" charset="0"/>
              </a:rPr>
              <a:t>structures de stockage en une </a:t>
            </a:r>
            <a:r>
              <a:rPr lang="fr-FR" sz="1200" b="1" dirty="0" smtClean="0">
                <a:latin typeface="Times New Roman" pitchFamily="18" charset="0"/>
                <a:cs typeface="Times New Roman" pitchFamily="18" charset="0"/>
              </a:rPr>
              <a:t>seule application</a:t>
            </a:r>
            <a:r>
              <a:rPr lang="fr-FR" sz="1200" dirty="0" smtClean="0">
                <a:latin typeface="Times New Roman" pitchFamily="18" charset="0"/>
                <a:cs typeface="Times New Roman" pitchFamily="18" charset="0"/>
              </a:rPr>
              <a:t>. </a:t>
            </a:r>
          </a:p>
          <a:p>
            <a:endParaRPr lang="fr-FR" dirty="0"/>
          </a:p>
        </p:txBody>
      </p:sp>
      <p:sp>
        <p:nvSpPr>
          <p:cNvPr id="4" name="Espace réservé du numéro de diapositive 3"/>
          <p:cNvSpPr>
            <a:spLocks noGrp="1"/>
          </p:cNvSpPr>
          <p:nvPr>
            <p:ph type="sldNum" sz="quarter" idx="10"/>
          </p:nvPr>
        </p:nvSpPr>
        <p:spPr/>
        <p:txBody>
          <a:bodyPr/>
          <a:lstStyle/>
          <a:p>
            <a:fld id="{13E75CF6-7759-483E-9466-3C83C36B35DA}" type="slidenum">
              <a:rPr lang="fr-FR" smtClean="0"/>
              <a:pPr/>
              <a:t>17</a:t>
            </a:fld>
            <a:endParaRPr lang="fr-FR"/>
          </a:p>
        </p:txBody>
      </p:sp>
    </p:spTree>
    <p:extLst>
      <p:ext uri="{BB962C8B-B14F-4D97-AF65-F5344CB8AC3E}">
        <p14:creationId xmlns:p14="http://schemas.microsoft.com/office/powerpoint/2010/main" val="37191713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Amine:</a:t>
            </a:r>
            <a:endParaRPr lang="fr-FR" dirty="0"/>
          </a:p>
        </p:txBody>
      </p:sp>
      <p:sp>
        <p:nvSpPr>
          <p:cNvPr id="4" name="Espace réservé du numéro de diapositive 3"/>
          <p:cNvSpPr>
            <a:spLocks noGrp="1"/>
          </p:cNvSpPr>
          <p:nvPr>
            <p:ph type="sldNum" sz="quarter" idx="10"/>
          </p:nvPr>
        </p:nvSpPr>
        <p:spPr/>
        <p:txBody>
          <a:bodyPr/>
          <a:lstStyle/>
          <a:p>
            <a:fld id="{13E75CF6-7759-483E-9466-3C83C36B35DA}" type="slidenum">
              <a:rPr lang="fr-FR" smtClean="0"/>
              <a:pPr/>
              <a:t>18</a:t>
            </a:fld>
            <a:endParaRPr lang="fr-FR"/>
          </a:p>
        </p:txBody>
      </p:sp>
    </p:spTree>
    <p:extLst>
      <p:ext uri="{BB962C8B-B14F-4D97-AF65-F5344CB8AC3E}">
        <p14:creationId xmlns:p14="http://schemas.microsoft.com/office/powerpoint/2010/main" val="24346350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err="1" smtClean="0"/>
              <a:t>Ilhem</a:t>
            </a:r>
            <a:r>
              <a:rPr lang="fr-FR" dirty="0" smtClean="0"/>
              <a:t>:</a:t>
            </a:r>
            <a:endParaRPr lang="fr-FR" dirty="0"/>
          </a:p>
        </p:txBody>
      </p:sp>
      <p:sp>
        <p:nvSpPr>
          <p:cNvPr id="4" name="Espace réservé du numéro de diapositive 3"/>
          <p:cNvSpPr>
            <a:spLocks noGrp="1"/>
          </p:cNvSpPr>
          <p:nvPr>
            <p:ph type="sldNum" sz="quarter" idx="10"/>
          </p:nvPr>
        </p:nvSpPr>
        <p:spPr/>
        <p:txBody>
          <a:bodyPr/>
          <a:lstStyle/>
          <a:p>
            <a:fld id="{13E75CF6-7759-483E-9466-3C83C36B35DA}" type="slidenum">
              <a:rPr lang="fr-FR" smtClean="0"/>
              <a:pPr/>
              <a:t>19</a:t>
            </a:fld>
            <a:endParaRPr lang="fr-FR"/>
          </a:p>
        </p:txBody>
      </p:sp>
    </p:spTree>
    <p:extLst>
      <p:ext uri="{BB962C8B-B14F-4D97-AF65-F5344CB8AC3E}">
        <p14:creationId xmlns:p14="http://schemas.microsoft.com/office/powerpoint/2010/main" val="20354969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err="1" smtClean="0"/>
              <a:t>Ilhem</a:t>
            </a:r>
            <a:endParaRPr lang="fr-FR" dirty="0" smtClean="0"/>
          </a:p>
          <a:p>
            <a:r>
              <a:rPr lang="fr-FR" dirty="0" smtClean="0"/>
              <a:t>Centralisation des données  donc intégrité des donnée</a:t>
            </a:r>
          </a:p>
          <a:p>
            <a:r>
              <a:rPr lang="fr-FR" dirty="0" smtClean="0"/>
              <a:t>Contrôle centralisé de l'accès aux données donc sécurité</a:t>
            </a:r>
          </a:p>
          <a:p>
            <a:r>
              <a:rPr lang="fr-FR" dirty="0" smtClean="0"/>
              <a:t>Indépendance vis -à -vis de la structure physique et logique des données donc maintenance </a:t>
            </a:r>
            <a:r>
              <a:rPr lang="fr-FR" dirty="0" err="1" smtClean="0"/>
              <a:t>ffacilité</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13E75CF6-7759-483E-9466-3C83C36B35DA}" type="slidenum">
              <a:rPr lang="fr-FR" smtClean="0"/>
              <a:pPr/>
              <a:t>28</a:t>
            </a:fld>
            <a:endParaRPr lang="fr-FR"/>
          </a:p>
        </p:txBody>
      </p:sp>
    </p:spTree>
    <p:extLst>
      <p:ext uri="{BB962C8B-B14F-4D97-AF65-F5344CB8AC3E}">
        <p14:creationId xmlns:p14="http://schemas.microsoft.com/office/powerpoint/2010/main" val="20821612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err="1" smtClean="0"/>
              <a:t>Ilhem</a:t>
            </a:r>
            <a:endParaRPr lang="fr-FR" dirty="0" smtClean="0"/>
          </a:p>
          <a:p>
            <a:r>
              <a:rPr lang="fr-FR" dirty="0" smtClean="0"/>
              <a:t>Centralisation des données  donc intégrité des donnée</a:t>
            </a:r>
          </a:p>
          <a:p>
            <a:r>
              <a:rPr lang="fr-FR" dirty="0" smtClean="0"/>
              <a:t>Contrôle centralisé de l'accès aux données donc sécurité</a:t>
            </a:r>
          </a:p>
          <a:p>
            <a:r>
              <a:rPr lang="fr-FR" dirty="0" smtClean="0"/>
              <a:t>Indépendance vis -à -vis de la structure physique et logique des données donc maintenance </a:t>
            </a:r>
            <a:r>
              <a:rPr lang="fr-FR" smtClean="0"/>
              <a:t>ffacilité</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13E75CF6-7759-483E-9466-3C83C36B35DA}" type="slidenum">
              <a:rPr lang="fr-FR" smtClean="0"/>
              <a:pPr/>
              <a:t>29</a:t>
            </a:fld>
            <a:endParaRPr lang="fr-FR"/>
          </a:p>
        </p:txBody>
      </p:sp>
    </p:spTree>
    <p:extLst>
      <p:ext uri="{BB962C8B-B14F-4D97-AF65-F5344CB8AC3E}">
        <p14:creationId xmlns:p14="http://schemas.microsoft.com/office/powerpoint/2010/main" val="24819578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err="1" smtClean="0"/>
              <a:t>Ilhem</a:t>
            </a:r>
            <a:endParaRPr lang="fr-FR" dirty="0" smtClean="0"/>
          </a:p>
          <a:p>
            <a:r>
              <a:rPr lang="fr-FR" dirty="0" smtClean="0"/>
              <a:t>Centralisation des données  donc intégrité des donnée</a:t>
            </a:r>
          </a:p>
          <a:p>
            <a:endParaRPr lang="fr-FR" dirty="0" smtClean="0"/>
          </a:p>
        </p:txBody>
      </p:sp>
      <p:sp>
        <p:nvSpPr>
          <p:cNvPr id="4" name="Espace réservé du numéro de diapositive 3"/>
          <p:cNvSpPr>
            <a:spLocks noGrp="1"/>
          </p:cNvSpPr>
          <p:nvPr>
            <p:ph type="sldNum" sz="quarter" idx="10"/>
          </p:nvPr>
        </p:nvSpPr>
        <p:spPr/>
        <p:txBody>
          <a:bodyPr/>
          <a:lstStyle/>
          <a:p>
            <a:fld id="{13E75CF6-7759-483E-9466-3C83C36B35DA}" type="slidenum">
              <a:rPr lang="fr-FR" smtClean="0"/>
              <a:pPr/>
              <a:t>30</a:t>
            </a:fld>
            <a:endParaRPr lang="fr-FR"/>
          </a:p>
        </p:txBody>
      </p:sp>
    </p:spTree>
    <p:extLst>
      <p:ext uri="{BB962C8B-B14F-4D97-AF65-F5344CB8AC3E}">
        <p14:creationId xmlns:p14="http://schemas.microsoft.com/office/powerpoint/2010/main" val="366920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13E75CF6-7759-483E-9466-3C83C36B35DA}" type="slidenum">
              <a:rPr lang="fr-FR" smtClean="0"/>
              <a:pPr/>
              <a:t>2</a:t>
            </a:fld>
            <a:endParaRPr lang="fr-FR"/>
          </a:p>
        </p:txBody>
      </p:sp>
    </p:spTree>
    <p:extLst>
      <p:ext uri="{BB962C8B-B14F-4D97-AF65-F5344CB8AC3E}">
        <p14:creationId xmlns:p14="http://schemas.microsoft.com/office/powerpoint/2010/main" val="2684008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b="0" i="0" kern="1200" dirty="0" smtClean="0">
                <a:solidFill>
                  <a:schemeClr val="tx1"/>
                </a:solidFill>
                <a:latin typeface="+mn-lt"/>
                <a:ea typeface="+mn-ea"/>
                <a:cs typeface="+mn-cs"/>
              </a:rPr>
              <a:t>Un SGBD permet d'inscrire, de retrouver, de modifier, de trier, de transformer ou d'imprimer les informations de la base de données. Il permet d'effectuer des </a:t>
            </a:r>
            <a:r>
              <a:rPr lang="fr-FR" sz="1200" b="0" i="0" kern="1200" dirty="0" err="1" smtClean="0">
                <a:solidFill>
                  <a:schemeClr val="tx1"/>
                </a:solidFill>
                <a:latin typeface="+mn-lt"/>
                <a:ea typeface="+mn-ea"/>
                <a:cs typeface="+mn-cs"/>
              </a:rPr>
              <a:t>compte-rendus</a:t>
            </a:r>
            <a:r>
              <a:rPr lang="fr-FR" sz="1200" b="0" i="0" kern="1200" dirty="0" smtClean="0">
                <a:solidFill>
                  <a:schemeClr val="tx1"/>
                </a:solidFill>
                <a:latin typeface="+mn-lt"/>
                <a:ea typeface="+mn-ea"/>
                <a:cs typeface="+mn-cs"/>
              </a:rPr>
              <a:t> des informations enregistrées et comporte des mécanismes pour assurer la cohérence des information</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b="0" i="0" kern="1200" dirty="0" smtClean="0">
                <a:solidFill>
                  <a:schemeClr val="tx1"/>
                </a:solidFill>
                <a:latin typeface="+mn-lt"/>
                <a:ea typeface="+mn-ea"/>
                <a:cs typeface="+mn-cs"/>
              </a:rPr>
              <a:t>Les SGBD ne s’arrête pas de s’évaluer on trouve parmi</a:t>
            </a:r>
            <a:r>
              <a:rPr lang="fr-FR" sz="1200" b="0" i="0" kern="1200" baseline="0" dirty="0" smtClean="0">
                <a:solidFill>
                  <a:schemeClr val="tx1"/>
                </a:solidFill>
                <a:latin typeface="+mn-lt"/>
                <a:ea typeface="+mn-ea"/>
                <a:cs typeface="+mn-cs"/>
              </a:rPr>
              <a:t> l’ensemble des base de données le </a:t>
            </a:r>
            <a:r>
              <a:rPr lang="fr-FR" sz="1200" b="0" i="0" kern="1200" baseline="0" dirty="0" err="1" smtClean="0">
                <a:solidFill>
                  <a:schemeClr val="tx1"/>
                </a:solidFill>
                <a:latin typeface="+mn-lt"/>
                <a:ea typeface="+mn-ea"/>
                <a:cs typeface="+mn-cs"/>
              </a:rPr>
              <a:t>berkeley</a:t>
            </a:r>
            <a:r>
              <a:rPr lang="fr-FR" sz="1200" b="0" i="0" kern="1200" baseline="0" dirty="0" smtClean="0">
                <a:solidFill>
                  <a:schemeClr val="tx1"/>
                </a:solidFill>
                <a:latin typeface="+mn-lt"/>
                <a:ea typeface="+mn-ea"/>
                <a:cs typeface="+mn-cs"/>
              </a:rPr>
              <a:t> </a:t>
            </a:r>
            <a:r>
              <a:rPr lang="fr-FR" sz="1200" b="0" i="0" kern="1200" baseline="0" dirty="0" err="1" smtClean="0">
                <a:solidFill>
                  <a:schemeClr val="tx1"/>
                </a:solidFill>
                <a:latin typeface="+mn-lt"/>
                <a:ea typeface="+mn-ea"/>
                <a:cs typeface="+mn-cs"/>
              </a:rPr>
              <a:t>db</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13E75CF6-7759-483E-9466-3C83C36B35DA}" type="slidenum">
              <a:rPr lang="fr-FR" smtClean="0"/>
              <a:pPr/>
              <a:t>3</a:t>
            </a:fld>
            <a:endParaRPr lang="fr-FR"/>
          </a:p>
        </p:txBody>
      </p:sp>
    </p:spTree>
    <p:extLst>
      <p:ext uri="{BB962C8B-B14F-4D97-AF65-F5344CB8AC3E}">
        <p14:creationId xmlns:p14="http://schemas.microsoft.com/office/powerpoint/2010/main" val="3925466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3E75CF6-7759-483E-9466-3C83C36B35DA}" type="slidenum">
              <a:rPr lang="fr-FR" smtClean="0"/>
              <a:pPr/>
              <a:t>4</a:t>
            </a:fld>
            <a:endParaRPr lang="fr-FR"/>
          </a:p>
        </p:txBody>
      </p:sp>
    </p:spTree>
    <p:extLst>
      <p:ext uri="{BB962C8B-B14F-4D97-AF65-F5344CB8AC3E}">
        <p14:creationId xmlns:p14="http://schemas.microsoft.com/office/powerpoint/2010/main" val="2210475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Multiplatformes</a:t>
            </a:r>
            <a:endParaRPr lang="en-US" dirty="0" smtClean="0"/>
          </a:p>
          <a:p>
            <a:r>
              <a:rPr lang="en-US" dirty="0" smtClean="0"/>
              <a:t>12cR1 : Version 12 CLOUD release</a:t>
            </a:r>
            <a:r>
              <a:rPr lang="en-US" baseline="0" dirty="0" smtClean="0"/>
              <a:t> 1</a:t>
            </a:r>
            <a:endParaRPr lang="en-US" dirty="0"/>
          </a:p>
        </p:txBody>
      </p:sp>
      <p:sp>
        <p:nvSpPr>
          <p:cNvPr id="4" name="Slide Number Placeholder 3"/>
          <p:cNvSpPr>
            <a:spLocks noGrp="1"/>
          </p:cNvSpPr>
          <p:nvPr>
            <p:ph type="sldNum" sz="quarter" idx="10"/>
          </p:nvPr>
        </p:nvSpPr>
        <p:spPr/>
        <p:txBody>
          <a:bodyPr/>
          <a:lstStyle/>
          <a:p>
            <a:fld id="{13E75CF6-7759-483E-9466-3C83C36B35DA}" type="slidenum">
              <a:rPr lang="fr-FR" smtClean="0"/>
              <a:pPr/>
              <a:t>5</a:t>
            </a:fld>
            <a:endParaRPr lang="fr-FR"/>
          </a:p>
        </p:txBody>
      </p:sp>
    </p:spTree>
    <p:extLst>
      <p:ext uri="{BB962C8B-B14F-4D97-AF65-F5344CB8AC3E}">
        <p14:creationId xmlns:p14="http://schemas.microsoft.com/office/powerpoint/2010/main" val="20593050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13E75CF6-7759-483E-9466-3C83C36B35DA}" type="slidenum">
              <a:rPr lang="fr-FR" smtClean="0"/>
              <a:pPr/>
              <a:t>6</a:t>
            </a:fld>
            <a:endParaRPr lang="fr-FR"/>
          </a:p>
        </p:txBody>
      </p:sp>
    </p:spTree>
    <p:extLst>
      <p:ext uri="{BB962C8B-B14F-4D97-AF65-F5344CB8AC3E}">
        <p14:creationId xmlns:p14="http://schemas.microsoft.com/office/powerpoint/2010/main" val="7517360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3E75CF6-7759-483E-9466-3C83C36B35DA}" type="slidenum">
              <a:rPr lang="fr-FR" smtClean="0"/>
              <a:pPr/>
              <a:t>7</a:t>
            </a:fld>
            <a:endParaRPr lang="fr-FR"/>
          </a:p>
        </p:txBody>
      </p:sp>
    </p:spTree>
    <p:extLst>
      <p:ext uri="{BB962C8B-B14F-4D97-AF65-F5344CB8AC3E}">
        <p14:creationId xmlns:p14="http://schemas.microsoft.com/office/powerpoint/2010/main" val="28002348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err="1" smtClean="0">
                <a:solidFill>
                  <a:schemeClr val="tx1"/>
                </a:solidFill>
                <a:latin typeface="+mn-lt"/>
                <a:ea typeface="+mn-ea"/>
                <a:cs typeface="+mn-cs"/>
              </a:rPr>
              <a:t>Ilhem</a:t>
            </a:r>
            <a:r>
              <a:rPr lang="fr-FR" sz="1200" kern="1200" dirty="0" smtClean="0">
                <a:solidFill>
                  <a:schemeClr val="tx1"/>
                </a:solidFill>
                <a:latin typeface="+mn-lt"/>
                <a:ea typeface="+mn-ea"/>
                <a:cs typeface="+mn-cs"/>
              </a:rPr>
              <a:t>:</a:t>
            </a:r>
            <a:r>
              <a:rPr lang="fr-FR" sz="1200" kern="1200" baseline="0" dirty="0" smtClean="0">
                <a:solidFill>
                  <a:schemeClr val="tx1"/>
                </a:solidFill>
                <a:latin typeface="+mn-lt"/>
                <a:ea typeface="+mn-ea"/>
                <a:cs typeface="+mn-cs"/>
              </a:rPr>
              <a:t> </a:t>
            </a:r>
            <a:endParaRPr lang="fr-FR"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Oracle BDB</a:t>
            </a:r>
            <a:r>
              <a:rPr lang="fr-FR" sz="1200" kern="1200" baseline="0" dirty="0" smtClean="0">
                <a:solidFill>
                  <a:schemeClr val="tx1"/>
                </a:solidFill>
                <a:latin typeface="+mn-lt"/>
                <a:ea typeface="+mn-ea"/>
                <a:cs typeface="+mn-cs"/>
              </a:rPr>
              <a:t> </a:t>
            </a:r>
            <a:r>
              <a:rPr lang="fr-FR" sz="1200" kern="1200" baseline="0" dirty="0" err="1" smtClean="0">
                <a:solidFill>
                  <a:schemeClr val="tx1"/>
                </a:solidFill>
                <a:latin typeface="+mn-lt"/>
                <a:ea typeface="+mn-ea"/>
                <a:cs typeface="+mn-cs"/>
              </a:rPr>
              <a:t>core</a:t>
            </a:r>
            <a:endParaRPr lang="fr-FR"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C’est</a:t>
            </a:r>
            <a:r>
              <a:rPr lang="fr-FR" sz="1200" kern="1200" baseline="0" dirty="0" smtClean="0">
                <a:solidFill>
                  <a:schemeClr val="tx1"/>
                </a:solidFill>
                <a:latin typeface="+mn-lt"/>
                <a:ea typeface="+mn-ea"/>
                <a:cs typeface="+mn-cs"/>
              </a:rPr>
              <a:t> </a:t>
            </a:r>
            <a:r>
              <a:rPr lang="fr-FR" sz="1200" kern="1200" dirty="0" smtClean="0">
                <a:solidFill>
                  <a:schemeClr val="tx1"/>
                </a:solidFill>
                <a:latin typeface="+mn-lt"/>
                <a:ea typeface="+mn-ea"/>
                <a:cs typeface="+mn-cs"/>
              </a:rPr>
              <a:t>version de Berkeley DB est écrite en C ANSI et peut être utilisée comme une bibliothèque pour accéder aux données, Oracle BDB fournit de nombreuses interfaces pour différents langages de programmation (C, Perl, PHP, Python…)</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Oracle BDB XML Edition</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C’est une  version XML permet de stocker et récupérer facilement des documents XML</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BDB Java Edition</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Cette version de Berkeley DB, 100 % Java est une base embarquée adoptant le format de stockage clé-valeur. De plus, BDB JE est très performante et flexible. Cette base supporte les transactions, permet de stocker des objets Java.</a:t>
            </a:r>
          </a:p>
          <a:p>
            <a:endParaRPr lang="fr-FR" dirty="0"/>
          </a:p>
        </p:txBody>
      </p:sp>
      <p:sp>
        <p:nvSpPr>
          <p:cNvPr id="4" name="Espace réservé du numéro de diapositive 3"/>
          <p:cNvSpPr>
            <a:spLocks noGrp="1"/>
          </p:cNvSpPr>
          <p:nvPr>
            <p:ph type="sldNum" sz="quarter" idx="10"/>
          </p:nvPr>
        </p:nvSpPr>
        <p:spPr/>
        <p:txBody>
          <a:bodyPr/>
          <a:lstStyle/>
          <a:p>
            <a:fld id="{13E75CF6-7759-483E-9466-3C83C36B35DA}" type="slidenum">
              <a:rPr lang="fr-FR" smtClean="0"/>
              <a:pPr/>
              <a:t>8</a:t>
            </a:fld>
            <a:endParaRPr lang="fr-FR"/>
          </a:p>
        </p:txBody>
      </p:sp>
    </p:spTree>
    <p:extLst>
      <p:ext uri="{BB962C8B-B14F-4D97-AF65-F5344CB8AC3E}">
        <p14:creationId xmlns:p14="http://schemas.microsoft.com/office/powerpoint/2010/main" val="24511409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smtClean="0"/>
          </a:p>
          <a:p>
            <a:r>
              <a:rPr lang="fr-FR" dirty="0" err="1" smtClean="0"/>
              <a:t>Ilhem</a:t>
            </a:r>
            <a:r>
              <a:rPr lang="fr-FR" dirty="0" smtClean="0"/>
              <a:t>:</a:t>
            </a:r>
          </a:p>
          <a:p>
            <a:endParaRPr lang="fr-FR" dirty="0" smtClean="0"/>
          </a:p>
          <a:p>
            <a:r>
              <a:rPr lang="fr-FR" dirty="0" smtClean="0"/>
              <a:t>Gestion page cache:</a:t>
            </a:r>
          </a:p>
          <a:p>
            <a:r>
              <a:rPr lang="fr-FR" dirty="0" smtClean="0"/>
              <a:t> </a:t>
            </a:r>
            <a:r>
              <a:rPr lang="fr-FR" sz="1200" kern="1200" dirty="0" smtClean="0">
                <a:solidFill>
                  <a:schemeClr val="tx1"/>
                </a:solidFill>
                <a:latin typeface="+mn-lt"/>
                <a:ea typeface="+mn-ea"/>
                <a:cs typeface="+mn-cs"/>
              </a:rPr>
              <a:t>Le cache de la page permet d'accéder rapidement à un cache de pages de base de données , le traitement des E / S associé à la mémoire cache afin de s'assurer que les pages modifiées sont écrits dans le système de fichiers et que de nouvelles pages sont allouées à la demande</a:t>
            </a:r>
          </a:p>
          <a:p>
            <a:endParaRPr lang="fr-FR" sz="1200" kern="1200" dirty="0" smtClean="0">
              <a:solidFill>
                <a:schemeClr val="tx1"/>
              </a:solidFill>
              <a:latin typeface="+mn-lt"/>
              <a:ea typeface="+mn-ea"/>
              <a:cs typeface="+mn-cs"/>
            </a:endParaRPr>
          </a:p>
          <a:p>
            <a:r>
              <a:rPr lang="fr-FR" dirty="0" smtClean="0"/>
              <a:t>Transaction et l’exploitation</a:t>
            </a:r>
            <a:r>
              <a:rPr lang="fr-FR" baseline="0" dirty="0" smtClean="0"/>
              <a:t> forestière</a:t>
            </a:r>
          </a:p>
          <a:p>
            <a:r>
              <a:rPr lang="fr-FR" sz="1200" kern="1200" dirty="0" smtClean="0">
                <a:solidFill>
                  <a:schemeClr val="tx1"/>
                </a:solidFill>
                <a:latin typeface="+mn-lt"/>
                <a:ea typeface="+mn-ea"/>
                <a:cs typeface="+mn-cs"/>
              </a:rPr>
              <a:t>Les systèmes de transaction et de l'exploitation forestière fournissent de valorisation et de l'atomicité des opérations de bases de données multiples.</a:t>
            </a:r>
          </a:p>
          <a:p>
            <a:endParaRPr lang="fr-FR" sz="1200" kern="1200" dirty="0" smtClean="0">
              <a:solidFill>
                <a:schemeClr val="tx1"/>
              </a:solidFill>
              <a:latin typeface="+mn-lt"/>
              <a:ea typeface="+mn-ea"/>
              <a:cs typeface="+mn-cs"/>
            </a:endParaRPr>
          </a:p>
          <a:p>
            <a:r>
              <a:rPr lang="fr-FR" sz="1200" kern="1200" dirty="0" err="1" smtClean="0">
                <a:solidFill>
                  <a:schemeClr val="tx1"/>
                </a:solidFill>
                <a:latin typeface="+mn-lt"/>
                <a:ea typeface="+mn-ea"/>
                <a:cs typeface="+mn-cs"/>
              </a:rPr>
              <a:t>Verouillage</a:t>
            </a:r>
            <a:endParaRPr lang="fr-FR"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Le système de verrouillage fournit lecteur multiple ou l'accès d'écriture unique aux objets . Les méthodes d'accès Berkeley DB utilisent le système de verrouillage pour acquérir le droit de lire ou d' écrire des pages de base de données . Les applications peuvent utiliser le sous-système de verrouillage Berkeley DB pour soutenir leurs propres besoins de verrouillage .</a:t>
            </a:r>
          </a:p>
          <a:p>
            <a:endParaRPr lang="fr-FR" dirty="0"/>
          </a:p>
        </p:txBody>
      </p:sp>
      <p:sp>
        <p:nvSpPr>
          <p:cNvPr id="4" name="Espace réservé du numéro de diapositive 3"/>
          <p:cNvSpPr>
            <a:spLocks noGrp="1"/>
          </p:cNvSpPr>
          <p:nvPr>
            <p:ph type="sldNum" sz="quarter" idx="10"/>
          </p:nvPr>
        </p:nvSpPr>
        <p:spPr/>
        <p:txBody>
          <a:bodyPr/>
          <a:lstStyle/>
          <a:p>
            <a:fld id="{13E75CF6-7759-483E-9466-3C83C36B35DA}" type="slidenum">
              <a:rPr lang="fr-FR" smtClean="0"/>
              <a:pPr/>
              <a:t>9</a:t>
            </a:fld>
            <a:endParaRPr lang="fr-FR"/>
          </a:p>
        </p:txBody>
      </p:sp>
    </p:spTree>
    <p:extLst>
      <p:ext uri="{BB962C8B-B14F-4D97-AF65-F5344CB8AC3E}">
        <p14:creationId xmlns:p14="http://schemas.microsoft.com/office/powerpoint/2010/main" val="2872196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58AD8D6E-6829-4D52-969C-44AC7ED7CBC1}" type="datetime1">
              <a:rPr lang="fr-FR" smtClean="0"/>
              <a:pPr/>
              <a:t>26/01/2016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31CB3CC-2B44-47CE-ACFB-D5D84FBE0F2F}" type="slidenum">
              <a:rPr lang="fr-FR" smtClean="0"/>
              <a:pPr/>
              <a:t>‹#›</a:t>
            </a:fld>
            <a:endParaRPr lang="fr-FR"/>
          </a:p>
        </p:txBody>
      </p:sp>
    </p:spTree>
    <p:extLst>
      <p:ext uri="{BB962C8B-B14F-4D97-AF65-F5344CB8AC3E}">
        <p14:creationId xmlns:p14="http://schemas.microsoft.com/office/powerpoint/2010/main" val="4119430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75790F1-55E3-4C63-AEBD-3595FD455C82}" type="datetime1">
              <a:rPr lang="fr-FR" smtClean="0"/>
              <a:pPr/>
              <a:t>26/01/2016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31CB3CC-2B44-47CE-ACFB-D5D84FBE0F2F}" type="slidenum">
              <a:rPr lang="fr-FR" smtClean="0"/>
              <a:pPr/>
              <a:t>‹#›</a:t>
            </a:fld>
            <a:endParaRPr lang="fr-FR"/>
          </a:p>
        </p:txBody>
      </p:sp>
    </p:spTree>
    <p:extLst>
      <p:ext uri="{BB962C8B-B14F-4D97-AF65-F5344CB8AC3E}">
        <p14:creationId xmlns:p14="http://schemas.microsoft.com/office/powerpoint/2010/main" val="2496405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6DA43F66-79DB-4431-97CD-131103CA7D95}" type="datetime1">
              <a:rPr lang="fr-FR" smtClean="0"/>
              <a:pPr/>
              <a:t>26/01/2016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31CB3CC-2B44-47CE-ACFB-D5D84FBE0F2F}" type="slidenum">
              <a:rPr lang="fr-FR" smtClean="0"/>
              <a:pPr/>
              <a:t>‹#›</a:t>
            </a:fld>
            <a:endParaRPr lang="fr-FR"/>
          </a:p>
        </p:txBody>
      </p:sp>
    </p:spTree>
    <p:extLst>
      <p:ext uri="{BB962C8B-B14F-4D97-AF65-F5344CB8AC3E}">
        <p14:creationId xmlns:p14="http://schemas.microsoft.com/office/powerpoint/2010/main" val="414098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2C29F69-1ACC-4E0C-9CD9-8251E1DDB125}" type="datetime1">
              <a:rPr lang="fr-FR" smtClean="0"/>
              <a:pPr/>
              <a:t>26/01/2016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31CB3CC-2B44-47CE-ACFB-D5D84FBE0F2F}" type="slidenum">
              <a:rPr lang="fr-FR" smtClean="0"/>
              <a:pPr/>
              <a:t>‹#›</a:t>
            </a:fld>
            <a:endParaRPr lang="fr-FR"/>
          </a:p>
        </p:txBody>
      </p:sp>
    </p:spTree>
    <p:extLst>
      <p:ext uri="{BB962C8B-B14F-4D97-AF65-F5344CB8AC3E}">
        <p14:creationId xmlns:p14="http://schemas.microsoft.com/office/powerpoint/2010/main" val="431729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B8D960DC-234F-4CD4-9CF4-F26E8CDB4995}" type="datetime1">
              <a:rPr lang="fr-FR" smtClean="0"/>
              <a:pPr/>
              <a:t>26/01/2016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31CB3CC-2B44-47CE-ACFB-D5D84FBE0F2F}" type="slidenum">
              <a:rPr lang="fr-FR" smtClean="0"/>
              <a:pPr/>
              <a:t>‹#›</a:t>
            </a:fld>
            <a:endParaRPr lang="fr-FR"/>
          </a:p>
        </p:txBody>
      </p:sp>
    </p:spTree>
    <p:extLst>
      <p:ext uri="{BB962C8B-B14F-4D97-AF65-F5344CB8AC3E}">
        <p14:creationId xmlns:p14="http://schemas.microsoft.com/office/powerpoint/2010/main" val="2030216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A23BA819-4ABA-4712-8CAF-8A2789F7ABA4}" type="datetime1">
              <a:rPr lang="fr-FR" smtClean="0"/>
              <a:pPr/>
              <a:t>26/01/2016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31CB3CC-2B44-47CE-ACFB-D5D84FBE0F2F}" type="slidenum">
              <a:rPr lang="fr-FR" smtClean="0"/>
              <a:pPr/>
              <a:t>‹#›</a:t>
            </a:fld>
            <a:endParaRPr lang="fr-FR"/>
          </a:p>
        </p:txBody>
      </p:sp>
    </p:spTree>
    <p:extLst>
      <p:ext uri="{BB962C8B-B14F-4D97-AF65-F5344CB8AC3E}">
        <p14:creationId xmlns:p14="http://schemas.microsoft.com/office/powerpoint/2010/main" val="3761229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493F5719-0AEC-42B9-B6FF-A933BAB6F1EA}" type="datetime1">
              <a:rPr lang="fr-FR" smtClean="0"/>
              <a:pPr/>
              <a:t>26/01/2016</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E31CB3CC-2B44-47CE-ACFB-D5D84FBE0F2F}" type="slidenum">
              <a:rPr lang="fr-FR" smtClean="0"/>
              <a:pPr/>
              <a:t>‹#›</a:t>
            </a:fld>
            <a:endParaRPr lang="fr-FR"/>
          </a:p>
        </p:txBody>
      </p:sp>
    </p:spTree>
    <p:extLst>
      <p:ext uri="{BB962C8B-B14F-4D97-AF65-F5344CB8AC3E}">
        <p14:creationId xmlns:p14="http://schemas.microsoft.com/office/powerpoint/2010/main" val="4194920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C148CFA5-81FD-4C3D-BF0B-EAF7E3EEB454}" type="datetime1">
              <a:rPr lang="fr-FR" smtClean="0"/>
              <a:pPr/>
              <a:t>26/01/2016</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E31CB3CC-2B44-47CE-ACFB-D5D84FBE0F2F}" type="slidenum">
              <a:rPr lang="fr-FR" smtClean="0"/>
              <a:pPr/>
              <a:t>‹#›</a:t>
            </a:fld>
            <a:endParaRPr lang="fr-FR"/>
          </a:p>
        </p:txBody>
      </p:sp>
    </p:spTree>
    <p:extLst>
      <p:ext uri="{BB962C8B-B14F-4D97-AF65-F5344CB8AC3E}">
        <p14:creationId xmlns:p14="http://schemas.microsoft.com/office/powerpoint/2010/main" val="1322237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4F9ABE6-712F-42C3-ADF6-6466B01744A0}" type="datetime1">
              <a:rPr lang="fr-FR" smtClean="0"/>
              <a:pPr/>
              <a:t>26/01/2016</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E31CB3CC-2B44-47CE-ACFB-D5D84FBE0F2F}" type="slidenum">
              <a:rPr lang="fr-FR" smtClean="0"/>
              <a:pPr/>
              <a:t>‹#›</a:t>
            </a:fld>
            <a:endParaRPr lang="fr-FR"/>
          </a:p>
        </p:txBody>
      </p:sp>
    </p:spTree>
    <p:extLst>
      <p:ext uri="{BB962C8B-B14F-4D97-AF65-F5344CB8AC3E}">
        <p14:creationId xmlns:p14="http://schemas.microsoft.com/office/powerpoint/2010/main" val="13855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9C2D04C7-950C-4C32-A10F-7FEBF4D84F23}" type="datetime1">
              <a:rPr lang="fr-FR" smtClean="0"/>
              <a:pPr/>
              <a:t>26/01/2016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31CB3CC-2B44-47CE-ACFB-D5D84FBE0F2F}" type="slidenum">
              <a:rPr lang="fr-FR" smtClean="0"/>
              <a:pPr/>
              <a:t>‹#›</a:t>
            </a:fld>
            <a:endParaRPr lang="fr-FR"/>
          </a:p>
        </p:txBody>
      </p:sp>
    </p:spTree>
    <p:extLst>
      <p:ext uri="{BB962C8B-B14F-4D97-AF65-F5344CB8AC3E}">
        <p14:creationId xmlns:p14="http://schemas.microsoft.com/office/powerpoint/2010/main" val="2469863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124B2686-4961-472F-A8F0-7005DA1D44CF}" type="datetime1">
              <a:rPr lang="fr-FR" smtClean="0"/>
              <a:pPr/>
              <a:t>26/01/2016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31CB3CC-2B44-47CE-ACFB-D5D84FBE0F2F}" type="slidenum">
              <a:rPr lang="fr-FR" smtClean="0"/>
              <a:pPr/>
              <a:t>‹#›</a:t>
            </a:fld>
            <a:endParaRPr lang="fr-FR"/>
          </a:p>
        </p:txBody>
      </p:sp>
    </p:spTree>
    <p:extLst>
      <p:ext uri="{BB962C8B-B14F-4D97-AF65-F5344CB8AC3E}">
        <p14:creationId xmlns:p14="http://schemas.microsoft.com/office/powerpoint/2010/main" val="2890645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B80000">
            <a:alpha val="89804"/>
          </a:srgbClr>
        </a:soli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ED136F-5975-47A4-A359-BE2B7C479F12}" type="datetime1">
              <a:rPr lang="fr-FR" smtClean="0"/>
              <a:pPr/>
              <a:t>26/01/2016</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1CB3CC-2B44-47CE-ACFB-D5D84FBE0F2F}" type="slidenum">
              <a:rPr lang="fr-FR" smtClean="0"/>
              <a:pPr/>
              <a:t>‹#›</a:t>
            </a:fld>
            <a:endParaRPr lang="fr-FR"/>
          </a:p>
        </p:txBody>
      </p:sp>
    </p:spTree>
    <p:extLst>
      <p:ext uri="{BB962C8B-B14F-4D97-AF65-F5344CB8AC3E}">
        <p14:creationId xmlns:p14="http://schemas.microsoft.com/office/powerpoint/2010/main" val="1996875788"/>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www.oracle.com/technetwork/products/berkeleydb/downloads/index.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ctrTitle"/>
          </p:nvPr>
        </p:nvSpPr>
        <p:spPr>
          <a:xfrm>
            <a:off x="685800" y="332657"/>
            <a:ext cx="7772400" cy="1728191"/>
          </a:xfrm>
        </p:spPr>
        <p:txBody>
          <a:bodyPr/>
          <a:lstStyle/>
          <a:p>
            <a:r>
              <a:rPr lang="fr-FR" sz="2400" b="1" i="1" dirty="0" smtClean="0"/>
              <a:t>  ISSAE-CNAM Liban</a:t>
            </a:r>
            <a:br>
              <a:rPr lang="fr-FR" sz="2400" b="1" i="1" dirty="0" smtClean="0"/>
            </a:br>
            <a:r>
              <a:rPr lang="fr-FR" sz="2400" b="1" i="1" dirty="0" smtClean="0"/>
              <a:t>Centre National de Beyrouth</a:t>
            </a:r>
            <a:br>
              <a:rPr lang="fr-FR" sz="2400" b="1" i="1" dirty="0" smtClean="0"/>
            </a:br>
            <a:r>
              <a:rPr lang="fr-FR" sz="2400" b="1" i="1" dirty="0" smtClean="0"/>
              <a:t>SMB214 - Mr. Pascal </a:t>
            </a:r>
            <a:r>
              <a:rPr lang="fr-FR" sz="2400" b="1" i="1" dirty="0" err="1" smtClean="0"/>
              <a:t>Fares</a:t>
            </a:r>
            <a:endParaRPr lang="fr-FR" sz="2400" b="1" i="1" dirty="0"/>
          </a:p>
        </p:txBody>
      </p:sp>
      <p:sp>
        <p:nvSpPr>
          <p:cNvPr id="5" name="Sous-titre 4"/>
          <p:cNvSpPr>
            <a:spLocks noGrp="1"/>
          </p:cNvSpPr>
          <p:nvPr>
            <p:ph type="subTitle" idx="1"/>
          </p:nvPr>
        </p:nvSpPr>
        <p:spPr>
          <a:xfrm>
            <a:off x="1295636" y="2276872"/>
            <a:ext cx="6616824" cy="2736304"/>
          </a:xfrm>
        </p:spPr>
        <p:txBody>
          <a:bodyPr/>
          <a:lstStyle/>
          <a:p>
            <a:r>
              <a:rPr lang="fr-FR" sz="4000" b="1" dirty="0" smtClean="0">
                <a:solidFill>
                  <a:schemeClr val="tx1"/>
                </a:solidFill>
              </a:rPr>
              <a:t>Présentation Base de Données</a:t>
            </a:r>
          </a:p>
          <a:p>
            <a:endParaRPr lang="fr-FR" dirty="0"/>
          </a:p>
        </p:txBody>
      </p:sp>
      <p:sp>
        <p:nvSpPr>
          <p:cNvPr id="9" name="Espace réservé du numéro de diapositive 8"/>
          <p:cNvSpPr>
            <a:spLocks noGrp="1"/>
          </p:cNvSpPr>
          <p:nvPr>
            <p:ph type="sldNum" sz="quarter" idx="12"/>
          </p:nvPr>
        </p:nvSpPr>
        <p:spPr/>
        <p:txBody>
          <a:bodyPr/>
          <a:lstStyle/>
          <a:p>
            <a:fld id="{E31CB3CC-2B44-47CE-ACFB-D5D84FBE0F2F}" type="slidenum">
              <a:rPr lang="fr-FR" smtClean="0"/>
              <a:pPr/>
              <a:t>1</a:t>
            </a:fld>
            <a:endParaRPr lang="fr-FR"/>
          </a:p>
        </p:txBody>
      </p:sp>
      <p:sp>
        <p:nvSpPr>
          <p:cNvPr id="7" name="ZoneTexte 6"/>
          <p:cNvSpPr txBox="1"/>
          <p:nvPr/>
        </p:nvSpPr>
        <p:spPr>
          <a:xfrm>
            <a:off x="3243463" y="5013176"/>
            <a:ext cx="2721170" cy="1200329"/>
          </a:xfrm>
          <a:prstGeom prst="rect">
            <a:avLst/>
          </a:prstGeom>
          <a:noFill/>
        </p:spPr>
        <p:txBody>
          <a:bodyPr wrap="square" rtlCol="0">
            <a:spAutoFit/>
          </a:bodyPr>
          <a:lstStyle/>
          <a:p>
            <a:r>
              <a:rPr lang="fr-FR" sz="2400" b="1" dirty="0" smtClean="0">
                <a:latin typeface="Times New Roman" pitchFamily="18" charset="0"/>
                <a:cs typeface="Times New Roman" pitchFamily="18" charset="0"/>
              </a:rPr>
              <a:t>     Réalisé par:</a:t>
            </a:r>
          </a:p>
          <a:p>
            <a:r>
              <a:rPr lang="fr-FR" sz="2400" b="1" dirty="0">
                <a:latin typeface="Times New Roman" pitchFamily="18" charset="0"/>
                <a:cs typeface="Times New Roman" pitchFamily="18" charset="0"/>
              </a:rPr>
              <a:t> </a:t>
            </a:r>
            <a:r>
              <a:rPr lang="fr-FR" sz="2400" b="1" dirty="0" smtClean="0">
                <a:latin typeface="Times New Roman" pitchFamily="18" charset="0"/>
                <a:cs typeface="Times New Roman" pitchFamily="18" charset="0"/>
              </a:rPr>
              <a:t> </a:t>
            </a:r>
          </a:p>
          <a:p>
            <a:pPr algn="ctr"/>
            <a:r>
              <a:rPr lang="fr-FR" sz="2400" b="1" dirty="0">
                <a:latin typeface="Times New Roman" pitchFamily="18" charset="0"/>
                <a:cs typeface="Times New Roman" pitchFamily="18" charset="0"/>
              </a:rPr>
              <a:t>Elie Bou </a:t>
            </a:r>
            <a:r>
              <a:rPr lang="fr-FR" sz="2400" b="1" dirty="0" smtClean="0">
                <a:latin typeface="Times New Roman" pitchFamily="18" charset="0"/>
                <a:cs typeface="Times New Roman" pitchFamily="18" charset="0"/>
              </a:rPr>
              <a:t>Hanna</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0523" y="3142878"/>
            <a:ext cx="3067050" cy="1485900"/>
          </a:xfrm>
          <a:prstGeom prst="rect">
            <a:avLst/>
          </a:prstGeom>
        </p:spPr>
      </p:pic>
    </p:spTree>
    <p:extLst>
      <p:ext uri="{BB962C8B-B14F-4D97-AF65-F5344CB8AC3E}">
        <p14:creationId xmlns:p14="http://schemas.microsoft.com/office/powerpoint/2010/main" val="28444218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distribution Open Source </a:t>
            </a:r>
            <a:endParaRPr lang="fr-FR" dirty="0"/>
          </a:p>
        </p:txBody>
      </p:sp>
      <p:sp>
        <p:nvSpPr>
          <p:cNvPr id="3" name="Espace réservé du contenu 2"/>
          <p:cNvSpPr>
            <a:spLocks noGrp="1"/>
          </p:cNvSpPr>
          <p:nvPr>
            <p:ph idx="1"/>
          </p:nvPr>
        </p:nvSpPr>
        <p:spPr/>
        <p:txBody>
          <a:bodyPr>
            <a:normAutofit/>
          </a:bodyPr>
          <a:lstStyle/>
          <a:p>
            <a:r>
              <a:rPr lang="fr-FR" dirty="0" smtClean="0"/>
              <a:t>La distribution Berkeley BD dispose de essentiellement de 4 produit :</a:t>
            </a:r>
          </a:p>
          <a:p>
            <a:r>
              <a:rPr lang="fr-FR" dirty="0" smtClean="0"/>
              <a:t>Berkeley DB Data Store : c’est la distribution standard, il est destiné à être utilisé en mono-utilisateur ou dans  applications où on peut garantir que pas plus d'un thread de contrôle ne sera jamais lancer pour mettre à jour la base de données à tout moment .</a:t>
            </a:r>
          </a:p>
          <a:p>
            <a:endParaRPr lang="fr-FR" dirty="0"/>
          </a:p>
        </p:txBody>
      </p:sp>
      <p:sp>
        <p:nvSpPr>
          <p:cNvPr id="4" name="Espace réservé du numéro de diapositive 3"/>
          <p:cNvSpPr>
            <a:spLocks noGrp="1"/>
          </p:cNvSpPr>
          <p:nvPr>
            <p:ph type="sldNum" sz="quarter" idx="12"/>
          </p:nvPr>
        </p:nvSpPr>
        <p:spPr/>
        <p:txBody>
          <a:bodyPr/>
          <a:lstStyle/>
          <a:p>
            <a:fld id="{E31CB3CC-2B44-47CE-ACFB-D5D84FBE0F2F}" type="slidenum">
              <a:rPr lang="fr-FR" smtClean="0"/>
              <a:pPr/>
              <a:t>10</a:t>
            </a:fld>
            <a:endParaRPr lang="fr-F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distribution Open Source </a:t>
            </a:r>
            <a:endParaRPr lang="fr-FR" dirty="0"/>
          </a:p>
        </p:txBody>
      </p:sp>
      <p:sp>
        <p:nvSpPr>
          <p:cNvPr id="3" name="Espace réservé du contenu 2"/>
          <p:cNvSpPr>
            <a:spLocks noGrp="1"/>
          </p:cNvSpPr>
          <p:nvPr>
            <p:ph idx="1"/>
          </p:nvPr>
        </p:nvSpPr>
        <p:spPr/>
        <p:txBody>
          <a:bodyPr>
            <a:normAutofit/>
          </a:bodyPr>
          <a:lstStyle/>
          <a:p>
            <a:r>
              <a:rPr lang="fr-FR" dirty="0" smtClean="0"/>
              <a:t>Berkeley DB Concurrent Data Store:</a:t>
            </a:r>
          </a:p>
          <a:p>
            <a:pPr>
              <a:buNone/>
            </a:pPr>
            <a:r>
              <a:rPr lang="fr-FR" dirty="0" smtClean="0"/>
              <a:t>Permet la mise à jour simultané de la base de donnée. Et donc plusieurs threads de contrôle peuvent se lancer simultanément.</a:t>
            </a:r>
          </a:p>
          <a:p>
            <a:pPr>
              <a:buNone/>
            </a:pPr>
            <a:r>
              <a:rPr lang="fr-FR" dirty="0" smtClean="0"/>
              <a:t> </a:t>
            </a:r>
            <a:endParaRPr lang="fr-FR" dirty="0"/>
          </a:p>
        </p:txBody>
      </p:sp>
      <p:sp>
        <p:nvSpPr>
          <p:cNvPr id="4" name="Espace réservé du numéro de diapositive 3"/>
          <p:cNvSpPr>
            <a:spLocks noGrp="1"/>
          </p:cNvSpPr>
          <p:nvPr>
            <p:ph type="sldNum" sz="quarter" idx="12"/>
          </p:nvPr>
        </p:nvSpPr>
        <p:spPr/>
        <p:txBody>
          <a:bodyPr/>
          <a:lstStyle/>
          <a:p>
            <a:fld id="{E31CB3CC-2B44-47CE-ACFB-D5D84FBE0F2F}" type="slidenum">
              <a:rPr lang="fr-FR" smtClean="0"/>
              <a:pPr/>
              <a:t>11</a:t>
            </a:fld>
            <a:endParaRPr lang="fr-F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distribution Open Source </a:t>
            </a:r>
            <a:endParaRPr lang="fr-FR" dirty="0"/>
          </a:p>
        </p:txBody>
      </p:sp>
      <p:sp>
        <p:nvSpPr>
          <p:cNvPr id="3" name="Espace réservé du contenu 2"/>
          <p:cNvSpPr>
            <a:spLocks noGrp="1"/>
          </p:cNvSpPr>
          <p:nvPr>
            <p:ph idx="1"/>
          </p:nvPr>
        </p:nvSpPr>
        <p:spPr/>
        <p:txBody>
          <a:bodyPr>
            <a:normAutofit lnSpcReduction="10000"/>
          </a:bodyPr>
          <a:lstStyle/>
          <a:p>
            <a:r>
              <a:rPr lang="fr-FR" dirty="0" smtClean="0"/>
              <a:t>Berkeley DB transactionnel Data Store:</a:t>
            </a:r>
          </a:p>
          <a:p>
            <a:pPr>
              <a:buNone/>
            </a:pPr>
            <a:r>
              <a:rPr lang="fr-FR" dirty="0" smtClean="0"/>
              <a:t>Ajoute le support transactionnel complet au Berkeley DB Data Store. Il est conçu pour les applications qui nécessitent des services de base de données de puissance industrielle , y compris d'excellentes performances sous des charges de travail haute concurrence avec un mélange des lecteurs et des écritures.</a:t>
            </a:r>
          </a:p>
          <a:p>
            <a:pPr>
              <a:buNone/>
            </a:pPr>
            <a:r>
              <a:rPr lang="fr-FR" dirty="0" smtClean="0"/>
              <a:t> </a:t>
            </a:r>
            <a:endParaRPr lang="fr-FR" dirty="0"/>
          </a:p>
        </p:txBody>
      </p:sp>
      <p:sp>
        <p:nvSpPr>
          <p:cNvPr id="4" name="Espace réservé du numéro de diapositive 3"/>
          <p:cNvSpPr>
            <a:spLocks noGrp="1"/>
          </p:cNvSpPr>
          <p:nvPr>
            <p:ph type="sldNum" sz="quarter" idx="12"/>
          </p:nvPr>
        </p:nvSpPr>
        <p:spPr/>
        <p:txBody>
          <a:bodyPr/>
          <a:lstStyle/>
          <a:p>
            <a:fld id="{E31CB3CC-2B44-47CE-ACFB-D5D84FBE0F2F}" type="slidenum">
              <a:rPr lang="fr-FR" smtClean="0"/>
              <a:pPr/>
              <a:t>12</a:t>
            </a:fld>
            <a:endParaRPr lang="fr-F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distribution Open Source </a:t>
            </a:r>
            <a:endParaRPr lang="fr-FR" dirty="0"/>
          </a:p>
        </p:txBody>
      </p:sp>
      <p:sp>
        <p:nvSpPr>
          <p:cNvPr id="3" name="Espace réservé du contenu 2"/>
          <p:cNvSpPr>
            <a:spLocks noGrp="1"/>
          </p:cNvSpPr>
          <p:nvPr>
            <p:ph idx="1"/>
          </p:nvPr>
        </p:nvSpPr>
        <p:spPr/>
        <p:txBody>
          <a:bodyPr>
            <a:normAutofit fontScale="92500" lnSpcReduction="20000"/>
          </a:bodyPr>
          <a:lstStyle/>
          <a:p>
            <a:r>
              <a:rPr lang="fr-FR" dirty="0" smtClean="0"/>
              <a:t>Berkeley DB High </a:t>
            </a:r>
            <a:r>
              <a:rPr lang="fr-FR" dirty="0" err="1" smtClean="0"/>
              <a:t>Availability</a:t>
            </a:r>
            <a:r>
              <a:rPr lang="fr-FR" dirty="0" smtClean="0"/>
              <a:t>:</a:t>
            </a:r>
          </a:p>
          <a:p>
            <a:pPr>
              <a:buNone/>
            </a:pPr>
            <a:r>
              <a:rPr lang="fr-FR" dirty="0" smtClean="0"/>
              <a:t>Il est dédié à la réplication de données . Le maître  gère toutes les mises à jour , et les distribue à autant de répliques que l'application nécessite . Toutes les répliques peuvent gérer les requêtes de lecture pendant le traitement normal. Si le système maître échoue pour une raison quelconque, l'un des répliques reprend que le nouveau système de maître , et distribue des mises à jour des répliques restantes .</a:t>
            </a:r>
          </a:p>
          <a:p>
            <a:pPr>
              <a:buNone/>
            </a:pPr>
            <a:r>
              <a:rPr lang="fr-FR" dirty="0" smtClean="0"/>
              <a:t> </a:t>
            </a:r>
            <a:endParaRPr lang="fr-FR" dirty="0"/>
          </a:p>
        </p:txBody>
      </p:sp>
      <p:sp>
        <p:nvSpPr>
          <p:cNvPr id="4" name="Espace réservé du numéro de diapositive 3"/>
          <p:cNvSpPr>
            <a:spLocks noGrp="1"/>
          </p:cNvSpPr>
          <p:nvPr>
            <p:ph type="sldNum" sz="quarter" idx="12"/>
          </p:nvPr>
        </p:nvSpPr>
        <p:spPr/>
        <p:txBody>
          <a:bodyPr/>
          <a:lstStyle/>
          <a:p>
            <a:fld id="{E31CB3CC-2B44-47CE-ACFB-D5D84FBE0F2F}" type="slidenum">
              <a:rPr lang="fr-FR" smtClean="0"/>
              <a:pPr/>
              <a:t>13</a:t>
            </a:fld>
            <a:endParaRPr lang="fr-F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Paire Clé/Valeur</a:t>
            </a:r>
            <a:endParaRPr lang="fr-FR" dirty="0"/>
          </a:p>
        </p:txBody>
      </p:sp>
      <p:sp>
        <p:nvSpPr>
          <p:cNvPr id="3" name="Espace réservé du contenu 2"/>
          <p:cNvSpPr>
            <a:spLocks noGrp="1"/>
          </p:cNvSpPr>
          <p:nvPr>
            <p:ph idx="1"/>
          </p:nvPr>
        </p:nvSpPr>
        <p:spPr>
          <a:xfrm>
            <a:off x="251520" y="1412776"/>
            <a:ext cx="8686800" cy="4925144"/>
          </a:xfrm>
        </p:spPr>
        <p:txBody>
          <a:bodyPr>
            <a:noAutofit/>
          </a:bodyPr>
          <a:lstStyle/>
          <a:p>
            <a:pPr>
              <a:buNone/>
            </a:pPr>
            <a:r>
              <a:rPr lang="fr-FR" sz="2400" b="1" dirty="0" smtClean="0">
                <a:latin typeface="Times New Roman" pitchFamily="18" charset="0"/>
                <a:cs typeface="Times New Roman" pitchFamily="18" charset="0"/>
              </a:rPr>
              <a:t>PK ?</a:t>
            </a:r>
          </a:p>
          <a:p>
            <a:pPr>
              <a:buFont typeface="Wingdings" pitchFamily="2" charset="2"/>
              <a:buChar char="ü"/>
            </a:pPr>
            <a:r>
              <a:rPr lang="fr-FR" sz="2400" dirty="0" smtClean="0">
                <a:latin typeface="Times New Roman" pitchFamily="18" charset="0"/>
                <a:cs typeface="Times New Roman" pitchFamily="18" charset="0"/>
              </a:rPr>
              <a:t>Quantité immense de données(Web2.0).</a:t>
            </a:r>
          </a:p>
          <a:p>
            <a:pPr>
              <a:buFont typeface="Wingdings" pitchFamily="2" charset="2"/>
              <a:buChar char="ü"/>
            </a:pPr>
            <a:r>
              <a:rPr lang="fr-FR" sz="2400" dirty="0" smtClean="0">
                <a:latin typeface="Times New Roman" pitchFamily="18" charset="0"/>
                <a:cs typeface="Times New Roman" pitchFamily="18" charset="0"/>
              </a:rPr>
              <a:t>Besoin de disponibilité (</a:t>
            </a:r>
            <a:r>
              <a:rPr lang="fr-FR" sz="2400" b="1" dirty="0" err="1" smtClean="0">
                <a:latin typeface="Times New Roman" pitchFamily="18" charset="0"/>
                <a:cs typeface="Times New Roman" pitchFamily="18" charset="0"/>
              </a:rPr>
              <a:t>high</a:t>
            </a:r>
            <a:r>
              <a:rPr lang="fr-FR" sz="2400" b="1" dirty="0" smtClean="0">
                <a:latin typeface="Times New Roman" pitchFamily="18" charset="0"/>
                <a:cs typeface="Times New Roman" pitchFamily="18" charset="0"/>
              </a:rPr>
              <a:t> </a:t>
            </a:r>
            <a:r>
              <a:rPr lang="fr-FR" sz="2400" b="1" dirty="0" err="1" smtClean="0">
                <a:latin typeface="Times New Roman" pitchFamily="18" charset="0"/>
                <a:cs typeface="Times New Roman" pitchFamily="18" charset="0"/>
              </a:rPr>
              <a:t>availibility</a:t>
            </a:r>
            <a:r>
              <a:rPr lang="fr-FR" sz="2400" dirty="0" smtClean="0">
                <a:latin typeface="Times New Roman" pitchFamily="18" charset="0"/>
                <a:cs typeface="Times New Roman" pitchFamily="18" charset="0"/>
              </a:rPr>
              <a:t>).</a:t>
            </a:r>
          </a:p>
          <a:p>
            <a:pPr>
              <a:buFont typeface="Wingdings" pitchFamily="2" charset="2"/>
              <a:buChar char="ü"/>
            </a:pPr>
            <a:r>
              <a:rPr lang="fr-FR" sz="2400" dirty="0" smtClean="0">
                <a:latin typeface="Times New Roman" pitchFamily="18" charset="0"/>
                <a:cs typeface="Times New Roman" pitchFamily="18" charset="0"/>
              </a:rPr>
              <a:t>Performances dégradées de Relationnel lorsque la quantité de données augmente(beaucoup de jointures).</a:t>
            </a:r>
          </a:p>
          <a:p>
            <a:pPr>
              <a:buNone/>
            </a:pPr>
            <a:r>
              <a:rPr lang="fr-FR" sz="2400" dirty="0" smtClean="0">
                <a:latin typeface="Times New Roman" pitchFamily="18" charset="0"/>
                <a:cs typeface="Times New Roman" pitchFamily="18" charset="0"/>
              </a:rPr>
              <a:t>« </a:t>
            </a:r>
            <a:r>
              <a:rPr lang="fr-FR" sz="2400" b="1" dirty="0" err="1" smtClean="0">
                <a:latin typeface="Times New Roman" pitchFamily="18" charset="0"/>
                <a:cs typeface="Times New Roman" pitchFamily="18" charset="0"/>
              </a:rPr>
              <a:t>Berkley</a:t>
            </a:r>
            <a:r>
              <a:rPr lang="fr-FR" sz="2400" b="1" dirty="0" smtClean="0">
                <a:latin typeface="Times New Roman" pitchFamily="18" charset="0"/>
                <a:cs typeface="Times New Roman" pitchFamily="18" charset="0"/>
              </a:rPr>
              <a:t> </a:t>
            </a:r>
            <a:r>
              <a:rPr lang="fr-FR" sz="2400" b="1" dirty="0" err="1" smtClean="0">
                <a:latin typeface="Times New Roman" pitchFamily="18" charset="0"/>
                <a:cs typeface="Times New Roman" pitchFamily="18" charset="0"/>
              </a:rPr>
              <a:t>db</a:t>
            </a:r>
            <a:r>
              <a:rPr lang="fr-FR" sz="2400" b="1" dirty="0" smtClean="0">
                <a:latin typeface="Times New Roman" pitchFamily="18" charset="0"/>
                <a:cs typeface="Times New Roman" pitchFamily="18" charset="0"/>
              </a:rPr>
              <a:t> </a:t>
            </a:r>
            <a:r>
              <a:rPr lang="fr-FR" sz="2400" dirty="0" smtClean="0">
                <a:latin typeface="Times New Roman" pitchFamily="18" charset="0"/>
                <a:cs typeface="Times New Roman" pitchFamily="18" charset="0"/>
              </a:rPr>
              <a:t>a été le premier a implémenté cette technique ».</a:t>
            </a:r>
          </a:p>
          <a:p>
            <a:pPr>
              <a:buNone/>
            </a:pPr>
            <a:r>
              <a:rPr lang="fr-FR" sz="2400" b="1" dirty="0" smtClean="0">
                <a:latin typeface="Times New Roman" pitchFamily="18" charset="0"/>
                <a:cs typeface="Times New Roman" pitchFamily="18" charset="0"/>
              </a:rPr>
              <a:t>Principe: </a:t>
            </a:r>
          </a:p>
          <a:p>
            <a:pPr>
              <a:buFont typeface="Wingdings" pitchFamily="2" charset="2"/>
              <a:buChar char="ü"/>
            </a:pPr>
            <a:r>
              <a:rPr lang="fr-FR" sz="2400" dirty="0" smtClean="0">
                <a:latin typeface="Times New Roman" pitchFamily="18" charset="0"/>
                <a:cs typeface="Times New Roman" pitchFamily="18" charset="0"/>
              </a:rPr>
              <a:t>Données structurées sous forme de </a:t>
            </a:r>
            <a:r>
              <a:rPr lang="fr-FR" sz="2400" b="1" dirty="0" smtClean="0">
                <a:latin typeface="Times New Roman" pitchFamily="18" charset="0"/>
                <a:cs typeface="Times New Roman" pitchFamily="18" charset="0"/>
              </a:rPr>
              <a:t>deux colonnes</a:t>
            </a:r>
            <a:r>
              <a:rPr lang="fr-FR" sz="2400" dirty="0" smtClean="0">
                <a:latin typeface="Times New Roman" pitchFamily="18" charset="0"/>
                <a:cs typeface="Times New Roman" pitchFamily="18" charset="0"/>
              </a:rPr>
              <a:t> : </a:t>
            </a:r>
            <a:r>
              <a:rPr lang="fr-FR" sz="2400" b="1" dirty="0" smtClean="0">
                <a:latin typeface="Times New Roman" pitchFamily="18" charset="0"/>
                <a:cs typeface="Times New Roman" pitchFamily="18" charset="0"/>
              </a:rPr>
              <a:t>clé</a:t>
            </a:r>
            <a:r>
              <a:rPr lang="fr-FR" sz="2400" dirty="0" smtClean="0">
                <a:latin typeface="Times New Roman" pitchFamily="18" charset="0"/>
                <a:cs typeface="Times New Roman" pitchFamily="18" charset="0"/>
              </a:rPr>
              <a:t> &amp; </a:t>
            </a:r>
            <a:r>
              <a:rPr lang="fr-FR" sz="2400" b="1" dirty="0" smtClean="0">
                <a:latin typeface="Times New Roman" pitchFamily="18" charset="0"/>
                <a:cs typeface="Times New Roman" pitchFamily="18" charset="0"/>
              </a:rPr>
              <a:t>valeurs</a:t>
            </a:r>
            <a:r>
              <a:rPr lang="fr-FR" sz="2400" dirty="0" smtClean="0">
                <a:latin typeface="Times New Roman" pitchFamily="18" charset="0"/>
                <a:cs typeface="Times New Roman" pitchFamily="18" charset="0"/>
              </a:rPr>
              <a:t>.</a:t>
            </a:r>
          </a:p>
          <a:p>
            <a:pPr>
              <a:buFont typeface="Wingdings" pitchFamily="2" charset="2"/>
              <a:buChar char="ü"/>
            </a:pPr>
            <a:r>
              <a:rPr lang="fr-FR" sz="2400" dirty="0" smtClean="0">
                <a:latin typeface="Times New Roman" pitchFamily="18" charset="0"/>
                <a:cs typeface="Times New Roman" pitchFamily="18" charset="0"/>
              </a:rPr>
              <a:t>Clé unique.</a:t>
            </a:r>
          </a:p>
          <a:p>
            <a:pPr>
              <a:buFont typeface="Wingdings" pitchFamily="2" charset="2"/>
              <a:buChar char="ü"/>
            </a:pPr>
            <a:r>
              <a:rPr lang="fr-FR" sz="2400" dirty="0" smtClean="0">
                <a:latin typeface="Times New Roman" pitchFamily="18" charset="0"/>
                <a:cs typeface="Times New Roman" pitchFamily="18" charset="0"/>
              </a:rPr>
              <a:t>Valeur dynamique (peut être définit selon les besoins de l’utilisateur : valeur1#valeur2#valeur3#...ex).</a:t>
            </a:r>
          </a:p>
          <a:p>
            <a:pPr>
              <a:buFont typeface="Wingdings" pitchFamily="2" charset="2"/>
              <a:buChar char="ü"/>
            </a:pPr>
            <a:r>
              <a:rPr lang="fr-FR" sz="2400" dirty="0" smtClean="0">
                <a:latin typeface="Times New Roman" pitchFamily="18" charset="0"/>
                <a:cs typeface="Times New Roman" pitchFamily="18" charset="0"/>
              </a:rPr>
              <a:t>Priorité disponibilité et non ACID. </a:t>
            </a:r>
          </a:p>
          <a:p>
            <a:pPr marL="0" indent="0">
              <a:buNone/>
            </a:pPr>
            <a:endParaRPr lang="fr-FR" sz="900" dirty="0"/>
          </a:p>
        </p:txBody>
      </p:sp>
      <p:sp>
        <p:nvSpPr>
          <p:cNvPr id="14" name="Espace réservé du numéro de diapositive 13"/>
          <p:cNvSpPr>
            <a:spLocks noGrp="1"/>
          </p:cNvSpPr>
          <p:nvPr>
            <p:ph type="sldNum" sz="quarter" idx="12"/>
          </p:nvPr>
        </p:nvSpPr>
        <p:spPr/>
        <p:txBody>
          <a:bodyPr/>
          <a:lstStyle/>
          <a:p>
            <a:fld id="{E31CB3CC-2B44-47CE-ACFB-D5D84FBE0F2F}" type="slidenum">
              <a:rPr lang="fr-FR" smtClean="0"/>
              <a:pPr/>
              <a:t>14</a:t>
            </a:fld>
            <a:endParaRPr lang="fr-FR"/>
          </a:p>
        </p:txBody>
      </p:sp>
    </p:spTree>
    <p:extLst>
      <p:ext uri="{BB962C8B-B14F-4D97-AF65-F5344CB8AC3E}">
        <p14:creationId xmlns:p14="http://schemas.microsoft.com/office/powerpoint/2010/main" val="93325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Paire Clé/Valeur</a:t>
            </a:r>
            <a:endParaRPr lang="fr-FR" dirty="0"/>
          </a:p>
        </p:txBody>
      </p:sp>
      <p:sp>
        <p:nvSpPr>
          <p:cNvPr id="8" name="Espace réservé du numéro de diapositive 7"/>
          <p:cNvSpPr>
            <a:spLocks noGrp="1"/>
          </p:cNvSpPr>
          <p:nvPr>
            <p:ph type="sldNum" sz="quarter" idx="12"/>
          </p:nvPr>
        </p:nvSpPr>
        <p:spPr/>
        <p:txBody>
          <a:bodyPr/>
          <a:lstStyle/>
          <a:p>
            <a:fld id="{E31CB3CC-2B44-47CE-ACFB-D5D84FBE0F2F}" type="slidenum">
              <a:rPr lang="fr-FR" smtClean="0"/>
              <a:pPr/>
              <a:t>15</a:t>
            </a:fld>
            <a:endParaRPr lang="fr-FR"/>
          </a:p>
        </p:txBody>
      </p:sp>
      <p:pic>
        <p:nvPicPr>
          <p:cNvPr id="6" name="Content Placeholder 5"/>
          <p:cNvPicPr>
            <a:picLocks noGrp="1" noChangeAspect="1" noChangeArrowheads="1"/>
          </p:cNvPicPr>
          <p:nvPr>
            <p:ph idx="1"/>
          </p:nvPr>
        </p:nvPicPr>
        <p:blipFill>
          <a:blip r:embed="rId2" cstate="print"/>
          <a:srcRect/>
          <a:stretch>
            <a:fillRect/>
          </a:stretch>
        </p:blipFill>
        <p:spPr bwMode="auto">
          <a:xfrm>
            <a:off x="467544" y="1556792"/>
            <a:ext cx="8229600" cy="4968552"/>
          </a:xfrm>
          <a:prstGeom prst="rect">
            <a:avLst/>
          </a:prstGeom>
          <a:noFill/>
          <a:ln w="9525">
            <a:noFill/>
            <a:miter lim="800000"/>
            <a:headEnd/>
            <a:tailEnd/>
          </a:ln>
          <a:effectLst/>
        </p:spPr>
      </p:pic>
      <p:pic>
        <p:nvPicPr>
          <p:cNvPr id="7" name="Image 6" descr="amine.PNG"/>
          <p:cNvPicPr>
            <a:picLocks noChangeAspect="1"/>
          </p:cNvPicPr>
          <p:nvPr/>
        </p:nvPicPr>
        <p:blipFill>
          <a:blip r:embed="rId3" cstate="print"/>
          <a:stretch>
            <a:fillRect/>
          </a:stretch>
        </p:blipFill>
        <p:spPr>
          <a:xfrm>
            <a:off x="-6013176" y="1556792"/>
            <a:ext cx="6516010" cy="4968552"/>
          </a:xfrm>
          <a:prstGeom prst="rect">
            <a:avLst/>
          </a:prstGeom>
        </p:spPr>
      </p:pic>
    </p:spTree>
    <p:extLst>
      <p:ext uri="{BB962C8B-B14F-4D97-AF65-F5344CB8AC3E}">
        <p14:creationId xmlns:p14="http://schemas.microsoft.com/office/powerpoint/2010/main" val="729353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4.72222E-6 -3.7037E-7 L 0.80903 -0.00509 " pathEditMode="relative" rAng="0" ptsTypes="AA">
                                      <p:cBhvr>
                                        <p:cTn id="6" dur="2000" fill="hold"/>
                                        <p:tgtEl>
                                          <p:spTgt spid="7"/>
                                        </p:tgtEl>
                                        <p:attrNameLst>
                                          <p:attrName>ppt_x</p:attrName>
                                          <p:attrName>ppt_y</p:attrName>
                                        </p:attrNameLst>
                                      </p:cBhvr>
                                      <p:rCtr x="40500" y="-300"/>
                                    </p:animMotion>
                                  </p:childTnLst>
                                </p:cTn>
                              </p:par>
                              <p:par>
                                <p:cTn id="7" presetID="5" presetClass="exit" presetSubtype="10" fill="hold" nodeType="withEffect">
                                  <p:stCondLst>
                                    <p:cond delay="0"/>
                                  </p:stCondLst>
                                  <p:childTnLst>
                                    <p:animEffect transition="out" filter="checkerboard(across)">
                                      <p:cBhvr>
                                        <p:cTn id="8" dur="500"/>
                                        <p:tgtEl>
                                          <p:spTgt spid="6"/>
                                        </p:tgtEl>
                                      </p:cBhvr>
                                    </p:animEffect>
                                    <p:set>
                                      <p:cBhvr>
                                        <p:cTn id="9"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Méthodes d’</a:t>
            </a:r>
            <a:r>
              <a:rPr lang="fr-FR" dirty="0" err="1" smtClean="0"/>
              <a:t>accés</a:t>
            </a:r>
            <a:r>
              <a:rPr lang="fr-FR" dirty="0" smtClean="0"/>
              <a:t> aux données</a:t>
            </a:r>
            <a:endParaRPr lang="fr-FR" dirty="0"/>
          </a:p>
        </p:txBody>
      </p:sp>
      <p:sp>
        <p:nvSpPr>
          <p:cNvPr id="3" name="Espace réservé du contenu 2"/>
          <p:cNvSpPr>
            <a:spLocks noGrp="1"/>
          </p:cNvSpPr>
          <p:nvPr>
            <p:ph idx="1"/>
          </p:nvPr>
        </p:nvSpPr>
        <p:spPr>
          <a:xfrm>
            <a:off x="9144000" y="2852936"/>
            <a:ext cx="8229600" cy="3201219"/>
          </a:xfrm>
        </p:spPr>
        <p:txBody>
          <a:bodyPr>
            <a:normAutofit fontScale="77500" lnSpcReduction="20000"/>
          </a:bodyPr>
          <a:lstStyle/>
          <a:p>
            <a:pPr marL="457200" indent="-457200" algn="ctr">
              <a:buNone/>
            </a:pPr>
            <a:r>
              <a:rPr lang="fr-FR" b="1" dirty="0" smtClean="0">
                <a:latin typeface="Times New Roman" pitchFamily="18" charset="0"/>
                <a:cs typeface="Times New Roman" pitchFamily="18" charset="0"/>
              </a:rPr>
              <a:t> </a:t>
            </a:r>
          </a:p>
          <a:p>
            <a:pPr marL="457200" indent="-457200" algn="just">
              <a:buNone/>
            </a:pPr>
            <a:endParaRPr lang="fr-FR" dirty="0" smtClean="0">
              <a:latin typeface="Times New Roman" pitchFamily="18" charset="0"/>
              <a:cs typeface="Times New Roman" pitchFamily="18" charset="0"/>
            </a:endParaRPr>
          </a:p>
          <a:p>
            <a:pPr marL="457200" indent="-457200" algn="just">
              <a:buFont typeface="Wingdings" pitchFamily="2" charset="2"/>
              <a:buChar char="ü"/>
            </a:pPr>
            <a:r>
              <a:rPr lang="fr-FR" b="1" dirty="0" smtClean="0">
                <a:latin typeface="Times New Roman" pitchFamily="18" charset="0"/>
                <a:cs typeface="Times New Roman" pitchFamily="18" charset="0"/>
              </a:rPr>
              <a:t>Hachage linéaire extensible: </a:t>
            </a:r>
            <a:r>
              <a:rPr lang="fr-FR" dirty="0" smtClean="0">
                <a:latin typeface="Times New Roman" pitchFamily="18" charset="0"/>
                <a:cs typeface="Times New Roman" pitchFamily="18" charset="0"/>
              </a:rPr>
              <a:t>Les </a:t>
            </a:r>
            <a:r>
              <a:rPr lang="fr-FR" b="1" dirty="0" smtClean="0">
                <a:latin typeface="Times New Roman" pitchFamily="18" charset="0"/>
                <a:cs typeface="Times New Roman" pitchFamily="18" charset="0"/>
              </a:rPr>
              <a:t>clés</a:t>
            </a:r>
            <a:r>
              <a:rPr lang="fr-FR" dirty="0" smtClean="0">
                <a:latin typeface="Times New Roman" pitchFamily="18" charset="0"/>
                <a:cs typeface="Times New Roman" pitchFamily="18" charset="0"/>
              </a:rPr>
              <a:t> ont une structure </a:t>
            </a:r>
            <a:r>
              <a:rPr lang="fr-FR" b="1" dirty="0" smtClean="0">
                <a:latin typeface="Times New Roman" pitchFamily="18" charset="0"/>
                <a:cs typeface="Times New Roman" pitchFamily="18" charset="0"/>
              </a:rPr>
              <a:t>arbitraire</a:t>
            </a:r>
            <a:r>
              <a:rPr lang="fr-FR" dirty="0" smtClean="0">
                <a:latin typeface="Times New Roman" pitchFamily="18" charset="0"/>
                <a:cs typeface="Times New Roman" pitchFamily="18" charset="0"/>
              </a:rPr>
              <a:t>. </a:t>
            </a:r>
          </a:p>
          <a:p>
            <a:pPr marL="457200" indent="-457200" algn="just">
              <a:buNone/>
            </a:pPr>
            <a:endParaRPr lang="fr-FR" dirty="0" smtClean="0">
              <a:latin typeface="Times New Roman" pitchFamily="18" charset="0"/>
              <a:cs typeface="Times New Roman" pitchFamily="18" charset="0"/>
            </a:endParaRPr>
          </a:p>
          <a:p>
            <a:pPr marL="457200" indent="-457200" algn="just">
              <a:buFont typeface="Wingdings" pitchFamily="2" charset="2"/>
              <a:buChar char="ü"/>
            </a:pPr>
            <a:r>
              <a:rPr lang="fr-FR" dirty="0" smtClean="0">
                <a:latin typeface="Times New Roman" pitchFamily="18" charset="0"/>
                <a:cs typeface="Times New Roman" pitchFamily="18" charset="0"/>
              </a:rPr>
              <a:t> </a:t>
            </a:r>
            <a:r>
              <a:rPr lang="fr-FR" b="1" dirty="0" smtClean="0">
                <a:latin typeface="Times New Roman" pitchFamily="18" charset="0"/>
                <a:cs typeface="Times New Roman" pitchFamily="18" charset="0"/>
              </a:rPr>
              <a:t>Enregistrements(RECNO):  </a:t>
            </a:r>
            <a:r>
              <a:rPr lang="fr-FR" dirty="0" smtClean="0">
                <a:latin typeface="Times New Roman" pitchFamily="18" charset="0"/>
                <a:cs typeface="Times New Roman" pitchFamily="18" charset="0"/>
              </a:rPr>
              <a:t>Cette méthode attribue a chaque enregistrement (clé/valeur), de taille fixe ou variable, un numéro d’enregistrement logique qui sert de nouvelle clé (structure bien définit). </a:t>
            </a:r>
          </a:p>
          <a:p>
            <a:pPr marL="457200" indent="-457200">
              <a:buFont typeface="Wingdings" pitchFamily="2" charset="2"/>
              <a:buChar char="ü"/>
            </a:pPr>
            <a:endParaRPr lang="fr-FR" dirty="0" smtClean="0">
              <a:latin typeface="Times New Roman" pitchFamily="18" charset="0"/>
              <a:cs typeface="Times New Roman" pitchFamily="18" charset="0"/>
            </a:endParaRPr>
          </a:p>
          <a:p>
            <a:pPr>
              <a:buNone/>
            </a:pPr>
            <a:endParaRPr lang="fr-FR" dirty="0"/>
          </a:p>
        </p:txBody>
      </p:sp>
      <p:sp>
        <p:nvSpPr>
          <p:cNvPr id="8" name="Espace réservé du numéro de diapositive 7"/>
          <p:cNvSpPr>
            <a:spLocks noGrp="1"/>
          </p:cNvSpPr>
          <p:nvPr>
            <p:ph type="sldNum" sz="quarter" idx="12"/>
          </p:nvPr>
        </p:nvSpPr>
        <p:spPr/>
        <p:txBody>
          <a:bodyPr/>
          <a:lstStyle/>
          <a:p>
            <a:fld id="{E31CB3CC-2B44-47CE-ACFB-D5D84FBE0F2F}" type="slidenum">
              <a:rPr lang="fr-FR" smtClean="0"/>
              <a:pPr/>
              <a:t>16</a:t>
            </a:fld>
            <a:endParaRPr lang="fr-FR"/>
          </a:p>
        </p:txBody>
      </p:sp>
      <p:pic>
        <p:nvPicPr>
          <p:cNvPr id="9" name="Picture 5"/>
          <p:cNvPicPr>
            <a:picLocks noChangeAspect="1" noChangeArrowheads="1"/>
          </p:cNvPicPr>
          <p:nvPr/>
        </p:nvPicPr>
        <p:blipFill>
          <a:blip r:embed="rId3" cstate="print"/>
          <a:srcRect/>
          <a:stretch>
            <a:fillRect/>
          </a:stretch>
        </p:blipFill>
        <p:spPr bwMode="auto">
          <a:xfrm>
            <a:off x="-5929354" y="3068960"/>
            <a:ext cx="5929354" cy="2657488"/>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pic>
        <p:nvPicPr>
          <p:cNvPr id="10" name="Picture 3"/>
          <p:cNvPicPr>
            <a:picLocks noChangeAspect="1" noChangeArrowheads="1"/>
          </p:cNvPicPr>
          <p:nvPr/>
        </p:nvPicPr>
        <p:blipFill>
          <a:blip r:embed="rId4" cstate="print"/>
          <a:srcRect/>
          <a:stretch>
            <a:fillRect/>
          </a:stretch>
        </p:blipFill>
        <p:spPr bwMode="auto">
          <a:xfrm>
            <a:off x="-6445224" y="3212976"/>
            <a:ext cx="5705475" cy="3333750"/>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sp>
        <p:nvSpPr>
          <p:cNvPr id="7" name="ZoneTexte 6"/>
          <p:cNvSpPr txBox="1"/>
          <p:nvPr/>
        </p:nvSpPr>
        <p:spPr>
          <a:xfrm>
            <a:off x="683568" y="2348880"/>
            <a:ext cx="7848872" cy="477054"/>
          </a:xfrm>
          <a:prstGeom prst="rect">
            <a:avLst/>
          </a:prstGeom>
          <a:noFill/>
        </p:spPr>
        <p:txBody>
          <a:bodyPr wrap="square" rtlCol="0">
            <a:spAutoFit/>
          </a:bodyPr>
          <a:lstStyle/>
          <a:p>
            <a:pPr marL="457200" indent="-457200" algn="just">
              <a:buFont typeface="Wingdings" pitchFamily="2" charset="2"/>
              <a:buChar char="ü"/>
            </a:pPr>
            <a:r>
              <a:rPr lang="fr-FR" sz="2500" b="1" dirty="0" err="1" smtClean="0">
                <a:latin typeface="Times New Roman" pitchFamily="18" charset="0"/>
                <a:cs typeface="Times New Roman" pitchFamily="18" charset="0"/>
              </a:rPr>
              <a:t>B-Tree:Les</a:t>
            </a:r>
            <a:r>
              <a:rPr lang="fr-FR" sz="2500" b="1" dirty="0" smtClean="0">
                <a:latin typeface="Times New Roman" pitchFamily="18" charset="0"/>
                <a:cs typeface="Times New Roman" pitchFamily="18" charset="0"/>
              </a:rPr>
              <a:t> clés ont une </a:t>
            </a:r>
            <a:r>
              <a:rPr lang="fr-FR" sz="2500" b="1" dirty="0" err="1" smtClean="0">
                <a:latin typeface="Times New Roman" pitchFamily="18" charset="0"/>
                <a:cs typeface="Times New Roman" pitchFamily="18" charset="0"/>
              </a:rPr>
              <a:t>structure</a:t>
            </a:r>
            <a:r>
              <a:rPr lang="fr-FR" sz="2500" b="1" dirty="0" smtClean="0">
                <a:latin typeface="Times New Roman" pitchFamily="18" charset="0"/>
                <a:cs typeface="Times New Roman" pitchFamily="18" charset="0"/>
              </a:rPr>
              <a:t> arbitraire.</a:t>
            </a:r>
            <a:endParaRPr lang="fr-FR" sz="2500" b="1" dirty="0" err="1" smtClean="0">
              <a:latin typeface="Times New Roman" pitchFamily="18" charset="0"/>
              <a:cs typeface="Times New Roman" pitchFamily="18" charset="0"/>
            </a:endParaRPr>
          </a:p>
        </p:txBody>
      </p:sp>
    </p:spTree>
    <p:extLst>
      <p:ext uri="{BB962C8B-B14F-4D97-AF65-F5344CB8AC3E}">
        <p14:creationId xmlns:p14="http://schemas.microsoft.com/office/powerpoint/2010/main" val="3346357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0.09913 -0.01505 L 0.82552 -0.00463 " pathEditMode="relative" rAng="0" ptsTypes="AA">
                                      <p:cBhvr>
                                        <p:cTn id="6" dur="2000" fill="hold"/>
                                        <p:tgtEl>
                                          <p:spTgt spid="9"/>
                                        </p:tgtEl>
                                        <p:attrNameLst>
                                          <p:attrName>ppt_x</p:attrName>
                                          <p:attrName>ppt_y</p:attrName>
                                        </p:attrNameLst>
                                      </p:cBhvr>
                                      <p:rCtr x="363" y="5"/>
                                    </p:animMotion>
                                  </p:childTnLst>
                                </p:cTn>
                              </p:par>
                            </p:childTnLst>
                          </p:cTn>
                        </p:par>
                      </p:childTnLst>
                    </p:cTn>
                  </p:par>
                  <p:par>
                    <p:cTn id="7" fill="hold">
                      <p:stCondLst>
                        <p:cond delay="indefinite"/>
                      </p:stCondLst>
                      <p:childTnLst>
                        <p:par>
                          <p:cTn id="8" fill="hold">
                            <p:stCondLst>
                              <p:cond delay="0"/>
                            </p:stCondLst>
                            <p:childTnLst>
                              <p:par>
                                <p:cTn id="9" presetID="5" presetClass="exit" presetSubtype="10" fill="hold" nodeType="clickEffect">
                                  <p:stCondLst>
                                    <p:cond delay="0"/>
                                  </p:stCondLst>
                                  <p:childTnLst>
                                    <p:animEffect transition="out" filter="checkerboard(across)">
                                      <p:cBhvr>
                                        <p:cTn id="10" dur="500"/>
                                        <p:tgtEl>
                                          <p:spTgt spid="9"/>
                                        </p:tgtEl>
                                      </p:cBhvr>
                                    </p:animEffect>
                                    <p:set>
                                      <p:cBhvr>
                                        <p:cTn id="11" dur="1" fill="hold">
                                          <p:stCondLst>
                                            <p:cond delay="499"/>
                                          </p:stCondLst>
                                        </p:cTn>
                                        <p:tgtEl>
                                          <p:spTgt spid="9"/>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35" presetClass="path" presetSubtype="0" accel="50000" decel="50000" fill="hold" grpId="0" nodeType="clickEffect">
                                  <p:stCondLst>
                                    <p:cond delay="0"/>
                                  </p:stCondLst>
                                  <p:childTnLst>
                                    <p:animMotion origin="layout" path="M -5.55556E-7 2.59259E-6 L -0.97448 0.00254 " pathEditMode="relative" rAng="0" ptsTypes="AA">
                                      <p:cBhvr>
                                        <p:cTn id="15" dur="2000" fill="hold"/>
                                        <p:tgtEl>
                                          <p:spTgt spid="3">
                                            <p:txEl>
                                              <p:pRg st="0" end="0"/>
                                            </p:txEl>
                                          </p:spTgt>
                                        </p:tgtEl>
                                        <p:attrNameLst>
                                          <p:attrName>ppt_x</p:attrName>
                                          <p:attrName>ppt_y</p:attrName>
                                        </p:attrNameLst>
                                      </p:cBhvr>
                                      <p:rCtr x="-487" y="1"/>
                                    </p:animMotion>
                                  </p:childTnLst>
                                </p:cTn>
                              </p:par>
                            </p:childTnLst>
                          </p:cTn>
                        </p:par>
                      </p:childTnLst>
                    </p:cTn>
                  </p:par>
                  <p:par>
                    <p:cTn id="16" fill="hold">
                      <p:stCondLst>
                        <p:cond delay="indefinite"/>
                      </p:stCondLst>
                      <p:childTnLst>
                        <p:par>
                          <p:cTn id="17" fill="hold">
                            <p:stCondLst>
                              <p:cond delay="0"/>
                            </p:stCondLst>
                            <p:childTnLst>
                              <p:par>
                                <p:cTn id="18" presetID="35" presetClass="path" presetSubtype="0" accel="50000" decel="50000" fill="hold" grpId="0" nodeType="clickEffect">
                                  <p:stCondLst>
                                    <p:cond delay="0"/>
                                  </p:stCondLst>
                                  <p:childTnLst>
                                    <p:animMotion origin="layout" path="M -2.77778E-7 4.81481E-6 L -0.93993 0.01134 " pathEditMode="relative" rAng="0" ptsTypes="AA">
                                      <p:cBhvr>
                                        <p:cTn id="19" dur="2000" fill="hold"/>
                                        <p:tgtEl>
                                          <p:spTgt spid="3">
                                            <p:txEl>
                                              <p:pRg st="2" end="2"/>
                                            </p:txEl>
                                          </p:spTgt>
                                        </p:tgtEl>
                                        <p:attrNameLst>
                                          <p:attrName>ppt_x</p:attrName>
                                          <p:attrName>ppt_y</p:attrName>
                                        </p:attrNameLst>
                                      </p:cBhvr>
                                      <p:rCtr x="-470" y="6"/>
                                    </p:animMotion>
                                  </p:childTnLst>
                                </p:cTn>
                              </p:par>
                            </p:childTnLst>
                          </p:cTn>
                        </p:par>
                      </p:childTnLst>
                    </p:cTn>
                  </p:par>
                  <p:par>
                    <p:cTn id="20" fill="hold">
                      <p:stCondLst>
                        <p:cond delay="indefinite"/>
                      </p:stCondLst>
                      <p:childTnLst>
                        <p:par>
                          <p:cTn id="21" fill="hold">
                            <p:stCondLst>
                              <p:cond delay="0"/>
                            </p:stCondLst>
                            <p:childTnLst>
                              <p:par>
                                <p:cTn id="22" presetID="35" presetClass="path" presetSubtype="0" accel="50000" decel="50000" fill="hold" grpId="0" nodeType="clickEffect">
                                  <p:stCondLst>
                                    <p:cond delay="0"/>
                                  </p:stCondLst>
                                  <p:childTnLst>
                                    <p:animMotion origin="layout" path="M -2.77778E-7 4.81481E-6 L -0.93993 0.00023 " pathEditMode="relative" rAng="0" ptsTypes="AA">
                                      <p:cBhvr>
                                        <p:cTn id="23" dur="2000" fill="hold"/>
                                        <p:tgtEl>
                                          <p:spTgt spid="3">
                                            <p:txEl>
                                              <p:pRg st="4" end="4"/>
                                            </p:txEl>
                                          </p:spTgt>
                                        </p:tgtEl>
                                        <p:attrNameLst>
                                          <p:attrName>ppt_x</p:attrName>
                                          <p:attrName>ppt_y</p:attrName>
                                        </p:attrNameLst>
                                      </p:cBhvr>
                                      <p:rCtr x="-470" y="0"/>
                                    </p:animMotion>
                                  </p:childTnLst>
                                </p:cTn>
                              </p:par>
                            </p:childTnLst>
                          </p:cTn>
                        </p:par>
                      </p:childTnLst>
                    </p:cTn>
                  </p:par>
                  <p:par>
                    <p:cTn id="24" fill="hold">
                      <p:stCondLst>
                        <p:cond delay="indefinite"/>
                      </p:stCondLst>
                      <p:childTnLst>
                        <p:par>
                          <p:cTn id="25" fill="hold">
                            <p:stCondLst>
                              <p:cond delay="0"/>
                            </p:stCondLst>
                            <p:childTnLst>
                              <p:par>
                                <p:cTn id="26" presetID="63" presetClass="path" presetSubtype="0" accel="50000" decel="50000" fill="hold" nodeType="clickEffect">
                                  <p:stCondLst>
                                    <p:cond delay="0"/>
                                  </p:stCondLst>
                                  <p:childTnLst>
                                    <p:animMotion origin="layout" path="M 3.05556E-6 7.40741E-7 L 0.88194 0.01042 " pathEditMode="relative" rAng="0" ptsTypes="AA">
                                      <p:cBhvr>
                                        <p:cTn id="27" dur="2000" fill="hold"/>
                                        <p:tgtEl>
                                          <p:spTgt spid="10"/>
                                        </p:tgtEl>
                                        <p:attrNameLst>
                                          <p:attrName>ppt_x</p:attrName>
                                          <p:attrName>ppt_y</p:attrName>
                                        </p:attrNameLst>
                                      </p:cBhvr>
                                      <p:rCtr x="441" y="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Méthode d’</a:t>
            </a:r>
            <a:r>
              <a:rPr lang="fr-FR" dirty="0" err="1" smtClean="0"/>
              <a:t>accés</a:t>
            </a:r>
            <a:r>
              <a:rPr lang="fr-FR" dirty="0" smtClean="0"/>
              <a:t> aux données</a:t>
            </a:r>
            <a:endParaRPr lang="fr-FR" dirty="0"/>
          </a:p>
        </p:txBody>
      </p:sp>
      <p:sp>
        <p:nvSpPr>
          <p:cNvPr id="3" name="Espace réservé du contenu 2"/>
          <p:cNvSpPr>
            <a:spLocks noGrp="1"/>
          </p:cNvSpPr>
          <p:nvPr>
            <p:ph idx="1"/>
          </p:nvPr>
        </p:nvSpPr>
        <p:spPr/>
        <p:txBody>
          <a:bodyPr>
            <a:normAutofit fontScale="92500" lnSpcReduction="10000"/>
          </a:bodyPr>
          <a:lstStyle/>
          <a:p>
            <a:pPr marL="457200" indent="-457200" algn="just">
              <a:buFont typeface="Wingdings" pitchFamily="2" charset="2"/>
              <a:buChar char="ü"/>
            </a:pPr>
            <a:r>
              <a:rPr lang="fr-FR" dirty="0" smtClean="0"/>
              <a:t>File d’attente:  </a:t>
            </a:r>
            <a:r>
              <a:rPr lang="fr-FR" dirty="0" smtClean="0">
                <a:latin typeface="Times New Roman" pitchFamily="18" charset="0"/>
                <a:cs typeface="Times New Roman" pitchFamily="18" charset="0"/>
              </a:rPr>
              <a:t>La méthode d'accès file d'attente utilise un verrouillage de niveau record (chaque</a:t>
            </a:r>
          </a:p>
          <a:p>
            <a:pPr marL="457200" indent="-457200" algn="just">
              <a:buNone/>
            </a:pPr>
            <a:r>
              <a:rPr lang="fr-FR" dirty="0" smtClean="0">
                <a:latin typeface="Times New Roman" pitchFamily="18" charset="0"/>
                <a:cs typeface="Times New Roman" pitchFamily="18" charset="0"/>
              </a:rPr>
              <a:t>enregistrement est verrouillé par le </a:t>
            </a:r>
            <a:r>
              <a:rPr lang="fr-FR" b="1" dirty="0" smtClean="0">
                <a:latin typeface="Times New Roman" pitchFamily="18" charset="0"/>
                <a:cs typeface="Times New Roman" pitchFamily="18" charset="0"/>
              </a:rPr>
              <a:t>gestionnaire de verrouillage</a:t>
            </a:r>
            <a:r>
              <a:rPr lang="fr-FR" dirty="0" smtClean="0">
                <a:latin typeface="Times New Roman" pitchFamily="18" charset="0"/>
                <a:cs typeface="Times New Roman" pitchFamily="18" charset="0"/>
              </a:rPr>
              <a:t>.</a:t>
            </a:r>
          </a:p>
          <a:p>
            <a:pPr marL="457200" indent="-457200" algn="just">
              <a:buNone/>
            </a:pPr>
            <a:endParaRPr lang="fr-FR" dirty="0" smtClean="0">
              <a:latin typeface="Times New Roman" pitchFamily="18" charset="0"/>
              <a:cs typeface="Times New Roman" pitchFamily="18" charset="0"/>
            </a:endParaRPr>
          </a:p>
          <a:p>
            <a:pPr marL="457200" indent="-457200" algn="just">
              <a:buFont typeface="Wingdings" pitchFamily="2" charset="2"/>
              <a:buChar char="Ø"/>
            </a:pPr>
            <a:r>
              <a:rPr lang="fr-FR" dirty="0" smtClean="0">
                <a:latin typeface="Times New Roman" pitchFamily="18" charset="0"/>
                <a:cs typeface="Times New Roman" pitchFamily="18" charset="0"/>
              </a:rPr>
              <a:t>Il est conçu pour les insertions rapides à la queue.</a:t>
            </a:r>
          </a:p>
          <a:p>
            <a:pPr marL="457200" indent="-457200" algn="just">
              <a:buFont typeface="Wingdings" pitchFamily="2" charset="2"/>
              <a:buChar char="Ø"/>
            </a:pPr>
            <a:r>
              <a:rPr lang="fr-FR" dirty="0" smtClean="0">
                <a:latin typeface="Times New Roman" pitchFamily="18" charset="0"/>
                <a:cs typeface="Times New Roman" pitchFamily="18" charset="0"/>
              </a:rPr>
              <a:t>A un curseur spécial consommer opération qui supprime et retourne un</a:t>
            </a:r>
          </a:p>
          <a:p>
            <a:pPr marL="457200" indent="-457200" algn="just">
              <a:buFont typeface="Wingdings" pitchFamily="2" charset="2"/>
              <a:buChar char="Ø"/>
            </a:pPr>
            <a:r>
              <a:rPr lang="fr-FR" dirty="0" smtClean="0">
                <a:latin typeface="Times New Roman" pitchFamily="18" charset="0"/>
                <a:cs typeface="Times New Roman" pitchFamily="18" charset="0"/>
              </a:rPr>
              <a:t>enregistrement de la tête de la file d'attente.</a:t>
            </a:r>
          </a:p>
          <a:p>
            <a:pPr>
              <a:buFont typeface="Wingdings" pitchFamily="2" charset="2"/>
              <a:buChar char="ü"/>
            </a:pPr>
            <a:endParaRPr lang="fr-FR" dirty="0" smtClean="0"/>
          </a:p>
          <a:p>
            <a:endParaRPr lang="fr-FR" dirty="0"/>
          </a:p>
        </p:txBody>
      </p:sp>
      <p:sp>
        <p:nvSpPr>
          <p:cNvPr id="5" name="Espace réservé du numéro de diapositive 4"/>
          <p:cNvSpPr>
            <a:spLocks noGrp="1"/>
          </p:cNvSpPr>
          <p:nvPr>
            <p:ph type="sldNum" sz="quarter" idx="12"/>
          </p:nvPr>
        </p:nvSpPr>
        <p:spPr/>
        <p:txBody>
          <a:bodyPr/>
          <a:lstStyle/>
          <a:p>
            <a:fld id="{E31CB3CC-2B44-47CE-ACFB-D5D84FBE0F2F}" type="slidenum">
              <a:rPr lang="fr-FR" smtClean="0"/>
              <a:pPr/>
              <a:t>17</a:t>
            </a:fld>
            <a:endParaRPr lang="fr-FR"/>
          </a:p>
        </p:txBody>
      </p:sp>
    </p:spTree>
    <p:extLst>
      <p:ext uri="{BB962C8B-B14F-4D97-AF65-F5344CB8AC3E}">
        <p14:creationId xmlns:p14="http://schemas.microsoft.com/office/powerpoint/2010/main" val="2809103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Architecture de BDB</a:t>
            </a:r>
            <a:endParaRPr lang="fr-FR" dirty="0"/>
          </a:p>
        </p:txBody>
      </p:sp>
      <p:sp>
        <p:nvSpPr>
          <p:cNvPr id="6" name="Espace réservé du numéro de diapositive 5"/>
          <p:cNvSpPr>
            <a:spLocks noGrp="1"/>
          </p:cNvSpPr>
          <p:nvPr>
            <p:ph type="sldNum" sz="quarter" idx="12"/>
          </p:nvPr>
        </p:nvSpPr>
        <p:spPr/>
        <p:txBody>
          <a:bodyPr/>
          <a:lstStyle/>
          <a:p>
            <a:fld id="{E31CB3CC-2B44-47CE-ACFB-D5D84FBE0F2F}" type="slidenum">
              <a:rPr lang="fr-FR" smtClean="0"/>
              <a:pPr/>
              <a:t>18</a:t>
            </a:fld>
            <a:endParaRPr lang="fr-FR"/>
          </a:p>
        </p:txBody>
      </p:sp>
      <p:pic>
        <p:nvPicPr>
          <p:cNvPr id="7" name="Picture 3"/>
          <p:cNvPicPr>
            <a:picLocks noGrp="1" noChangeAspect="1" noChangeArrowheads="1"/>
          </p:cNvPicPr>
          <p:nvPr>
            <p:ph idx="1"/>
          </p:nvPr>
        </p:nvPicPr>
        <p:blipFill>
          <a:blip r:embed="rId3" cstate="print"/>
          <a:srcRect/>
          <a:stretch>
            <a:fillRect/>
          </a:stretch>
        </p:blipFill>
        <p:spPr bwMode="auto">
          <a:xfrm>
            <a:off x="539552" y="1715294"/>
            <a:ext cx="7992887" cy="4295775"/>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386008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Gestion des données</a:t>
            </a:r>
            <a:endParaRPr lang="fr-FR" dirty="0"/>
          </a:p>
        </p:txBody>
      </p:sp>
      <p:sp>
        <p:nvSpPr>
          <p:cNvPr id="3" name="Espace réservé du contenu 2"/>
          <p:cNvSpPr>
            <a:spLocks noGrp="1"/>
          </p:cNvSpPr>
          <p:nvPr>
            <p:ph idx="1"/>
          </p:nvPr>
        </p:nvSpPr>
        <p:spPr>
          <a:xfrm>
            <a:off x="467544" y="1844824"/>
            <a:ext cx="8229600" cy="4525963"/>
          </a:xfrm>
        </p:spPr>
        <p:txBody>
          <a:bodyPr>
            <a:normAutofit fontScale="85000" lnSpcReduction="20000"/>
          </a:bodyPr>
          <a:lstStyle/>
          <a:p>
            <a:pPr>
              <a:buFont typeface="Wingdings" pitchFamily="2" charset="2"/>
              <a:buChar char="ü"/>
            </a:pPr>
            <a:r>
              <a:rPr lang="fr-FR" b="1" dirty="0" smtClean="0">
                <a:latin typeface="Times New Roman" pitchFamily="18" charset="0"/>
                <a:cs typeface="Times New Roman" pitchFamily="18" charset="0"/>
              </a:rPr>
              <a:t>Berkeley DB </a:t>
            </a:r>
            <a:r>
              <a:rPr lang="fr-FR" dirty="0" smtClean="0">
                <a:latin typeface="Times New Roman" pitchFamily="18" charset="0"/>
                <a:cs typeface="Times New Roman" pitchFamily="18" charset="0"/>
              </a:rPr>
              <a:t>stocke des données rapidement et facilement sans la surcharge dans d'autres bases de données. </a:t>
            </a:r>
          </a:p>
          <a:p>
            <a:endParaRPr lang="fr-FR" dirty="0" smtClean="0">
              <a:latin typeface="Times New Roman" pitchFamily="18" charset="0"/>
              <a:cs typeface="Times New Roman" pitchFamily="18" charset="0"/>
            </a:endParaRPr>
          </a:p>
          <a:p>
            <a:pPr>
              <a:buFont typeface="Wingdings" pitchFamily="2" charset="2"/>
              <a:buChar char="ü"/>
            </a:pPr>
            <a:r>
              <a:rPr lang="fr-FR" b="1" dirty="0" smtClean="0">
                <a:latin typeface="Times New Roman" pitchFamily="18" charset="0"/>
                <a:cs typeface="Times New Roman" pitchFamily="18" charset="0"/>
              </a:rPr>
              <a:t>Berkeley DB </a:t>
            </a:r>
            <a:r>
              <a:rPr lang="fr-FR" dirty="0" smtClean="0">
                <a:latin typeface="Times New Roman" pitchFamily="18" charset="0"/>
                <a:cs typeface="Times New Roman" pitchFamily="18" charset="0"/>
              </a:rPr>
              <a:t>est une </a:t>
            </a:r>
            <a:r>
              <a:rPr lang="fr-FR" b="1" dirty="0" smtClean="0">
                <a:latin typeface="Times New Roman" pitchFamily="18" charset="0"/>
                <a:cs typeface="Times New Roman" pitchFamily="18" charset="0"/>
              </a:rPr>
              <a:t>bibliothèque C</a:t>
            </a:r>
            <a:r>
              <a:rPr lang="fr-FR" dirty="0" smtClean="0">
                <a:latin typeface="Times New Roman" pitchFamily="18" charset="0"/>
                <a:cs typeface="Times New Roman" pitchFamily="18" charset="0"/>
              </a:rPr>
              <a:t> qui s'exécute dans le même processus que l'application, en évitant les retards de communication </a:t>
            </a:r>
            <a:r>
              <a:rPr lang="fr-FR" b="1" dirty="0" err="1" smtClean="0">
                <a:latin typeface="Times New Roman" pitchFamily="18" charset="0"/>
                <a:cs typeface="Times New Roman" pitchFamily="18" charset="0"/>
              </a:rPr>
              <a:t>inter-processus</a:t>
            </a:r>
            <a:r>
              <a:rPr lang="fr-FR" b="1" dirty="0" smtClean="0">
                <a:latin typeface="Times New Roman" pitchFamily="18" charset="0"/>
                <a:cs typeface="Times New Roman" pitchFamily="18" charset="0"/>
              </a:rPr>
              <a:t> </a:t>
            </a:r>
            <a:r>
              <a:rPr lang="fr-FR" dirty="0" smtClean="0">
                <a:latin typeface="Times New Roman" pitchFamily="18" charset="0"/>
                <a:cs typeface="Times New Roman" pitchFamily="18" charset="0"/>
              </a:rPr>
              <a:t>de l'aide d'un serveur de base de données distant. </a:t>
            </a:r>
          </a:p>
          <a:p>
            <a:endParaRPr lang="fr-FR" dirty="0" smtClean="0">
              <a:latin typeface="Times New Roman" pitchFamily="18" charset="0"/>
              <a:cs typeface="Times New Roman" pitchFamily="18" charset="0"/>
            </a:endParaRPr>
          </a:p>
          <a:p>
            <a:pPr>
              <a:buFont typeface="Wingdings" pitchFamily="2" charset="2"/>
              <a:buChar char="ü"/>
            </a:pPr>
            <a:r>
              <a:rPr lang="fr-FR" b="1" dirty="0" smtClean="0">
                <a:latin typeface="Times New Roman" pitchFamily="18" charset="0"/>
                <a:cs typeface="Times New Roman" pitchFamily="18" charset="0"/>
              </a:rPr>
              <a:t>Caches partagés </a:t>
            </a:r>
            <a:r>
              <a:rPr lang="fr-FR" dirty="0" smtClean="0">
                <a:latin typeface="Times New Roman" pitchFamily="18" charset="0"/>
                <a:cs typeface="Times New Roman" pitchFamily="18" charset="0"/>
              </a:rPr>
              <a:t>conservent des données les plus actives dans la mémoire, en évitant l'accès au disque coûteux.</a:t>
            </a:r>
          </a:p>
          <a:p>
            <a:pPr>
              <a:buNone/>
            </a:pPr>
            <a:endParaRPr lang="fr-FR" dirty="0"/>
          </a:p>
        </p:txBody>
      </p:sp>
      <p:sp>
        <p:nvSpPr>
          <p:cNvPr id="8" name="Espace réservé du numéro de diapositive 7"/>
          <p:cNvSpPr>
            <a:spLocks noGrp="1"/>
          </p:cNvSpPr>
          <p:nvPr>
            <p:ph type="sldNum" sz="quarter" idx="12"/>
          </p:nvPr>
        </p:nvSpPr>
        <p:spPr/>
        <p:txBody>
          <a:bodyPr/>
          <a:lstStyle/>
          <a:p>
            <a:fld id="{E31CB3CC-2B44-47CE-ACFB-D5D84FBE0F2F}" type="slidenum">
              <a:rPr lang="fr-FR" smtClean="0"/>
              <a:pPr/>
              <a:t>19</a:t>
            </a:fld>
            <a:endParaRPr lang="fr-FR"/>
          </a:p>
        </p:txBody>
      </p:sp>
    </p:spTree>
    <p:extLst>
      <p:ext uri="{BB962C8B-B14F-4D97-AF65-F5344CB8AC3E}">
        <p14:creationId xmlns:p14="http://schemas.microsoft.com/office/powerpoint/2010/main" val="1835561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a:t>
            </a:r>
            <a:r>
              <a:rPr lang="fr-FR" dirty="0"/>
              <a:t>omm</a:t>
            </a:r>
            <a:r>
              <a:rPr lang="fr-FR" dirty="0" smtClean="0"/>
              <a:t>aire</a:t>
            </a:r>
            <a:endParaRPr lang="fr-FR" dirty="0"/>
          </a:p>
        </p:txBody>
      </p:sp>
      <p:sp>
        <p:nvSpPr>
          <p:cNvPr id="3" name="Espace réservé du contenu 2"/>
          <p:cNvSpPr>
            <a:spLocks noGrp="1"/>
          </p:cNvSpPr>
          <p:nvPr>
            <p:ph idx="1"/>
          </p:nvPr>
        </p:nvSpPr>
        <p:spPr/>
        <p:txBody>
          <a:bodyPr>
            <a:normAutofit fontScale="70000" lnSpcReduction="20000"/>
          </a:bodyPr>
          <a:lstStyle/>
          <a:p>
            <a:endParaRPr lang="fr-FR" dirty="0" smtClean="0"/>
          </a:p>
          <a:p>
            <a:r>
              <a:rPr lang="fr-FR" dirty="0" smtClean="0"/>
              <a:t>Introduction.</a:t>
            </a:r>
          </a:p>
          <a:p>
            <a:r>
              <a:rPr lang="fr-FR" dirty="0" smtClean="0"/>
              <a:t>C’est quoi Berkeley?</a:t>
            </a:r>
          </a:p>
          <a:p>
            <a:r>
              <a:rPr lang="fr-FR" dirty="0" smtClean="0"/>
              <a:t>Utilisation de Berkeley DB.</a:t>
            </a:r>
          </a:p>
          <a:p>
            <a:r>
              <a:rPr lang="fr-FR" dirty="0" smtClean="0"/>
              <a:t>Famille de Berkeley DB.</a:t>
            </a:r>
          </a:p>
          <a:p>
            <a:r>
              <a:rPr lang="fr-FR" dirty="0" smtClean="0"/>
              <a:t>Berkeley DB Tools.</a:t>
            </a:r>
          </a:p>
          <a:p>
            <a:r>
              <a:rPr lang="fr-FR" dirty="0" smtClean="0"/>
              <a:t>La Paire Clé/Valeur.</a:t>
            </a:r>
          </a:p>
          <a:p>
            <a:r>
              <a:rPr lang="fr-FR" dirty="0" smtClean="0"/>
              <a:t>Méthodes d’accès aux données.</a:t>
            </a:r>
          </a:p>
          <a:p>
            <a:r>
              <a:rPr lang="fr-FR" dirty="0" smtClean="0"/>
              <a:t>Architecture de BDB.</a:t>
            </a:r>
          </a:p>
          <a:p>
            <a:r>
              <a:rPr lang="fr-FR" dirty="0" smtClean="0"/>
              <a:t>Gestion des données.</a:t>
            </a:r>
          </a:p>
          <a:p>
            <a:r>
              <a:rPr lang="fr-FR" dirty="0" smtClean="0"/>
              <a:t>Démonstration.</a:t>
            </a:r>
          </a:p>
          <a:p>
            <a:r>
              <a:rPr lang="fr-FR" dirty="0" smtClean="0"/>
              <a:t>Conclusion.</a:t>
            </a:r>
          </a:p>
        </p:txBody>
      </p:sp>
      <p:sp>
        <p:nvSpPr>
          <p:cNvPr id="4" name="Espace réservé du numéro de diapositive 3"/>
          <p:cNvSpPr>
            <a:spLocks noGrp="1"/>
          </p:cNvSpPr>
          <p:nvPr>
            <p:ph type="sldNum" sz="quarter" idx="12"/>
          </p:nvPr>
        </p:nvSpPr>
        <p:spPr/>
        <p:txBody>
          <a:bodyPr/>
          <a:lstStyle/>
          <a:p>
            <a:fld id="{E31CB3CC-2B44-47CE-ACFB-D5D84FBE0F2F}" type="slidenum">
              <a:rPr lang="fr-FR" smtClean="0"/>
              <a:pPr/>
              <a:t>2</a:t>
            </a:fld>
            <a:endParaRPr lang="fr-FR"/>
          </a:p>
        </p:txBody>
      </p:sp>
    </p:spTree>
    <p:extLst>
      <p:ext uri="{BB962C8B-B14F-4D97-AF65-F5344CB8AC3E}">
        <p14:creationId xmlns:p14="http://schemas.microsoft.com/office/powerpoint/2010/main" val="33363745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91264" cy="1235123"/>
          </a:xfrm>
        </p:spPr>
        <p:txBody>
          <a:bodyPr>
            <a:noAutofit/>
          </a:bodyPr>
          <a:lstStyle/>
          <a:p>
            <a:pPr lvl="0"/>
            <a:r>
              <a:rPr lang="en-US" sz="3200" dirty="0" err="1" smtClean="0"/>
              <a:t>Fonctionalitées</a:t>
            </a:r>
            <a:r>
              <a:rPr lang="en-US" sz="3200" dirty="0" smtClean="0"/>
              <a:t> des </a:t>
            </a:r>
            <a:r>
              <a:rPr lang="en-US" sz="3200" dirty="0" err="1" smtClean="0"/>
              <a:t>membres</a:t>
            </a:r>
            <a:r>
              <a:rPr lang="en-US" sz="3200" dirty="0" smtClean="0"/>
              <a:t> de  </a:t>
            </a:r>
            <a:r>
              <a:rPr lang="fr-FR" sz="3200" dirty="0"/>
              <a:t>La famille de </a:t>
            </a:r>
            <a:r>
              <a:rPr lang="fr-FR" sz="3200" dirty="0" smtClean="0"/>
              <a:t>BDB:</a:t>
            </a:r>
            <a:endParaRPr lang="en-US" sz="5400" dirty="0"/>
          </a:p>
        </p:txBody>
      </p:sp>
      <p:sp>
        <p:nvSpPr>
          <p:cNvPr id="3" name="Content Placeholder 2"/>
          <p:cNvSpPr>
            <a:spLocks noGrp="1"/>
          </p:cNvSpPr>
          <p:nvPr>
            <p:ph idx="1"/>
          </p:nvPr>
        </p:nvSpPr>
        <p:spPr>
          <a:xfrm>
            <a:off x="395536" y="1628800"/>
            <a:ext cx="8229600" cy="4608512"/>
          </a:xfrm>
        </p:spPr>
        <p:txBody>
          <a:bodyPr/>
          <a:lstStyle/>
          <a:p>
            <a:pPr algn="just"/>
            <a:r>
              <a:rPr lang="fr-FR" sz="2000" dirty="0"/>
              <a:t>Chaque membre de la famille BDB possède différentes fonctionnalités. Dans toutes les familles de BDB, nous pouvons remarquer les fonctionnalités suivantes </a:t>
            </a:r>
            <a:r>
              <a:rPr lang="fr-FR" sz="2000" dirty="0" smtClean="0"/>
              <a:t>:</a:t>
            </a:r>
          </a:p>
          <a:p>
            <a:pPr marL="0" indent="0" algn="just">
              <a:buNone/>
            </a:pPr>
            <a:endParaRPr lang="en-US" sz="2000" dirty="0"/>
          </a:p>
          <a:p>
            <a:endParaRPr lang="en-US" dirty="0" smtClean="0"/>
          </a:p>
          <a:p>
            <a:endParaRPr lang="en-US" dirty="0"/>
          </a:p>
          <a:p>
            <a:endParaRPr lang="fr-FR" sz="2000" dirty="0" smtClean="0"/>
          </a:p>
          <a:p>
            <a:r>
              <a:rPr lang="fr-FR" sz="2000" dirty="0" smtClean="0"/>
              <a:t>Le </a:t>
            </a:r>
            <a:r>
              <a:rPr lang="fr-FR" sz="2000" dirty="0"/>
              <a:t>tableau suivant décrit les différences entre BDB "</a:t>
            </a:r>
            <a:r>
              <a:rPr lang="fr-FR" sz="2000" dirty="0" err="1"/>
              <a:t>core</a:t>
            </a:r>
            <a:r>
              <a:rPr lang="fr-FR" sz="2000" dirty="0"/>
              <a:t>" et BDB JE :</a:t>
            </a:r>
            <a:endParaRPr lang="en-US" sz="2000" dirty="0"/>
          </a:p>
          <a:p>
            <a:pPr marL="0" indent="0">
              <a:buNone/>
            </a:pPr>
            <a:endParaRPr lang="en-US" sz="1600" dirty="0" smtClean="0"/>
          </a:p>
          <a:p>
            <a:pPr marL="0" indent="0">
              <a:buNone/>
            </a:pPr>
            <a:endParaRPr lang="en-US" sz="1600" dirty="0"/>
          </a:p>
        </p:txBody>
      </p:sp>
      <p:sp>
        <p:nvSpPr>
          <p:cNvPr id="4" name="Slide Number Placeholder 3"/>
          <p:cNvSpPr>
            <a:spLocks noGrp="1"/>
          </p:cNvSpPr>
          <p:nvPr>
            <p:ph type="sldNum" sz="quarter" idx="12"/>
          </p:nvPr>
        </p:nvSpPr>
        <p:spPr/>
        <p:txBody>
          <a:bodyPr/>
          <a:lstStyle/>
          <a:p>
            <a:fld id="{E31CB3CC-2B44-47CE-ACFB-D5D84FBE0F2F}" type="slidenum">
              <a:rPr lang="fr-FR" smtClean="0"/>
              <a:pPr/>
              <a:t>20</a:t>
            </a:fld>
            <a:endParaRPr lang="fr-FR"/>
          </a:p>
        </p:txBody>
      </p:sp>
      <p:graphicFrame>
        <p:nvGraphicFramePr>
          <p:cNvPr id="5" name="Table 4"/>
          <p:cNvGraphicFramePr>
            <a:graphicFrameLocks noGrp="1"/>
          </p:cNvGraphicFramePr>
          <p:nvPr>
            <p:extLst>
              <p:ext uri="{D42A27DB-BD31-4B8C-83A1-F6EECF244321}">
                <p14:modId xmlns:p14="http://schemas.microsoft.com/office/powerpoint/2010/main" val="3252835840"/>
              </p:ext>
            </p:extLst>
          </p:nvPr>
        </p:nvGraphicFramePr>
        <p:xfrm>
          <a:off x="719572" y="2772708"/>
          <a:ext cx="7704856" cy="1312583"/>
        </p:xfrm>
        <a:graphic>
          <a:graphicData uri="http://schemas.openxmlformats.org/drawingml/2006/table">
            <a:tbl>
              <a:tblPr firstRow="1" firstCol="1" bandRow="1">
                <a:tableStyleId>{5C22544A-7EE6-4342-B048-85BDC9FD1C3A}</a:tableStyleId>
              </a:tblPr>
              <a:tblGrid>
                <a:gridCol w="2818735"/>
                <a:gridCol w="4886121"/>
              </a:tblGrid>
              <a:tr h="213132">
                <a:tc>
                  <a:txBody>
                    <a:bodyPr/>
                    <a:lstStyle/>
                    <a:p>
                      <a:pPr algn="ctr">
                        <a:lnSpc>
                          <a:spcPct val="107000"/>
                        </a:lnSpc>
                        <a:spcAft>
                          <a:spcPts val="0"/>
                        </a:spcAft>
                      </a:pPr>
                      <a:r>
                        <a:rPr lang="en-US" sz="1400" dirty="0">
                          <a:effectLst/>
                        </a:rPr>
                        <a:t>Feature Set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8529" marR="8529" marT="8529" marB="8529" anchor="ctr"/>
                </a:tc>
                <a:tc>
                  <a:txBody>
                    <a:bodyPr/>
                    <a:lstStyle/>
                    <a:p>
                      <a:pPr algn="ctr">
                        <a:lnSpc>
                          <a:spcPct val="107000"/>
                        </a:lnSpc>
                        <a:spcAft>
                          <a:spcPts val="0"/>
                        </a:spcAft>
                      </a:pPr>
                      <a:r>
                        <a:rPr lang="en-US" sz="1400">
                          <a:effectLst/>
                        </a:rPr>
                        <a:t>Description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529" marR="8529" marT="8529" marB="8529" anchor="ctr"/>
                </a:tc>
              </a:tr>
              <a:tr h="213132">
                <a:tc>
                  <a:txBody>
                    <a:bodyPr/>
                    <a:lstStyle/>
                    <a:p>
                      <a:pPr>
                        <a:lnSpc>
                          <a:spcPct val="107000"/>
                        </a:lnSpc>
                        <a:spcAft>
                          <a:spcPts val="0"/>
                        </a:spcAft>
                      </a:pPr>
                      <a:r>
                        <a:rPr lang="en-US" sz="1400">
                          <a:effectLst/>
                        </a:rPr>
                        <a:t>Data Store (DS)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529" marR="8529" marT="8529" marB="8529" anchor="ctr"/>
                </a:tc>
                <a:tc>
                  <a:txBody>
                    <a:bodyPr/>
                    <a:lstStyle/>
                    <a:p>
                      <a:pPr marL="0" algn="l" defTabSz="914400" rtl="0" eaLnBrk="1" latinLnBrk="0" hangingPunct="1">
                        <a:lnSpc>
                          <a:spcPct val="107000"/>
                        </a:lnSpc>
                        <a:spcAft>
                          <a:spcPts val="0"/>
                        </a:spcAft>
                      </a:pPr>
                      <a:r>
                        <a:rPr lang="en-US" sz="1400" b="1" kern="1200" dirty="0">
                          <a:solidFill>
                            <a:schemeClr val="lt1"/>
                          </a:solidFill>
                          <a:effectLst/>
                          <a:latin typeface="+mn-lt"/>
                          <a:ea typeface="+mn-ea"/>
                          <a:cs typeface="+mn-cs"/>
                        </a:rPr>
                        <a:t>1 Writer and n reader</a:t>
                      </a:r>
                    </a:p>
                  </a:txBody>
                  <a:tcPr marL="8529" marR="8529" marT="8529" marB="8529" anchor="ctr">
                    <a:solidFill>
                      <a:schemeClr val="bg2">
                        <a:lumMod val="60000"/>
                        <a:lumOff val="40000"/>
                      </a:schemeClr>
                    </a:solidFill>
                  </a:tcPr>
                </a:tc>
              </a:tr>
              <a:tr h="213132">
                <a:tc>
                  <a:txBody>
                    <a:bodyPr/>
                    <a:lstStyle/>
                    <a:p>
                      <a:pPr>
                        <a:lnSpc>
                          <a:spcPct val="107000"/>
                        </a:lnSpc>
                        <a:spcAft>
                          <a:spcPts val="0"/>
                        </a:spcAft>
                      </a:pPr>
                      <a:r>
                        <a:rPr lang="en-US" sz="1400" dirty="0">
                          <a:effectLst/>
                        </a:rPr>
                        <a:t>Concurrent Data Store (CDS)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8529" marR="8529" marT="8529" marB="8529" anchor="ctr"/>
                </a:tc>
                <a:tc>
                  <a:txBody>
                    <a:bodyPr/>
                    <a:lstStyle/>
                    <a:p>
                      <a:pPr marL="0" algn="l" defTabSz="914400" rtl="0" eaLnBrk="1" latinLnBrk="0" hangingPunct="1">
                        <a:lnSpc>
                          <a:spcPct val="107000"/>
                        </a:lnSpc>
                        <a:spcAft>
                          <a:spcPts val="0"/>
                        </a:spcAft>
                      </a:pPr>
                      <a:r>
                        <a:rPr lang="en-US" sz="1400" b="1" kern="1200" dirty="0">
                          <a:solidFill>
                            <a:schemeClr val="lt1"/>
                          </a:solidFill>
                          <a:effectLst/>
                          <a:latin typeface="+mn-lt"/>
                          <a:ea typeface="+mn-ea"/>
                          <a:cs typeface="+mn-cs"/>
                        </a:rPr>
                        <a:t>n writers and n snapshot reader</a:t>
                      </a:r>
                    </a:p>
                  </a:txBody>
                  <a:tcPr marL="8529" marR="8529" marT="8529" marB="8529" anchor="ctr">
                    <a:solidFill>
                      <a:schemeClr val="bg2">
                        <a:lumMod val="60000"/>
                        <a:lumOff val="40000"/>
                      </a:schemeClr>
                    </a:solidFill>
                  </a:tcPr>
                </a:tc>
              </a:tr>
              <a:tr h="213132">
                <a:tc>
                  <a:txBody>
                    <a:bodyPr/>
                    <a:lstStyle/>
                    <a:p>
                      <a:pPr>
                        <a:lnSpc>
                          <a:spcPct val="107000"/>
                        </a:lnSpc>
                        <a:spcAft>
                          <a:spcPts val="0"/>
                        </a:spcAft>
                      </a:pPr>
                      <a:r>
                        <a:rPr lang="en-US" sz="1400">
                          <a:effectLst/>
                        </a:rPr>
                        <a:t>Transactional Data Store (TD)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529" marR="8529" marT="8529" marB="8529" anchor="ctr"/>
                </a:tc>
                <a:tc>
                  <a:txBody>
                    <a:bodyPr/>
                    <a:lstStyle/>
                    <a:p>
                      <a:pPr marL="0" algn="l" defTabSz="914400" rtl="0" eaLnBrk="1" latinLnBrk="0" hangingPunct="1">
                        <a:lnSpc>
                          <a:spcPct val="107000"/>
                        </a:lnSpc>
                        <a:spcAft>
                          <a:spcPts val="0"/>
                        </a:spcAft>
                      </a:pPr>
                      <a:r>
                        <a:rPr lang="en-US" sz="1400" b="1" kern="1200" dirty="0">
                          <a:solidFill>
                            <a:schemeClr val="lt1"/>
                          </a:solidFill>
                          <a:effectLst/>
                          <a:latin typeface="+mn-lt"/>
                          <a:ea typeface="+mn-ea"/>
                          <a:cs typeface="+mn-cs"/>
                        </a:rPr>
                        <a:t>Full ACID support on top of CDS</a:t>
                      </a:r>
                    </a:p>
                  </a:txBody>
                  <a:tcPr marL="8529" marR="8529" marT="8529" marB="8529" anchor="ctr">
                    <a:solidFill>
                      <a:schemeClr val="bg2">
                        <a:lumMod val="60000"/>
                        <a:lumOff val="40000"/>
                      </a:schemeClr>
                    </a:solidFill>
                  </a:tcPr>
                </a:tc>
              </a:tr>
              <a:tr h="371607">
                <a:tc>
                  <a:txBody>
                    <a:bodyPr/>
                    <a:lstStyle/>
                    <a:p>
                      <a:pPr>
                        <a:lnSpc>
                          <a:spcPct val="107000"/>
                        </a:lnSpc>
                        <a:spcAft>
                          <a:spcPts val="0"/>
                        </a:spcAft>
                      </a:pPr>
                      <a:r>
                        <a:rPr lang="en-US" sz="1400" dirty="0">
                          <a:effectLst/>
                        </a:rPr>
                        <a:t>High Availability (HA)</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8529" marR="8529" marT="8529" marB="8529" anchor="ctr"/>
                </a:tc>
                <a:tc>
                  <a:txBody>
                    <a:bodyPr/>
                    <a:lstStyle/>
                    <a:p>
                      <a:pPr marL="0" algn="l" defTabSz="914400" rtl="0" eaLnBrk="1" latinLnBrk="0" hangingPunct="1">
                        <a:lnSpc>
                          <a:spcPct val="107000"/>
                        </a:lnSpc>
                        <a:spcAft>
                          <a:spcPts val="0"/>
                        </a:spcAft>
                      </a:pPr>
                      <a:r>
                        <a:rPr lang="en-US" sz="1400" b="1" kern="1200" dirty="0">
                          <a:solidFill>
                            <a:schemeClr val="lt1"/>
                          </a:solidFill>
                          <a:effectLst/>
                          <a:latin typeface="+mn-lt"/>
                          <a:ea typeface="+mn-ea"/>
                          <a:cs typeface="+mn-cs"/>
                        </a:rPr>
                        <a:t>Replication for fault </a:t>
                      </a:r>
                      <a:r>
                        <a:rPr lang="en-US" sz="1400" b="1" kern="1200" dirty="0" err="1">
                          <a:solidFill>
                            <a:schemeClr val="lt1"/>
                          </a:solidFill>
                          <a:effectLst/>
                          <a:latin typeface="+mn-lt"/>
                          <a:ea typeface="+mn-ea"/>
                          <a:cs typeface="+mn-cs"/>
                        </a:rPr>
                        <a:t>tolerence</a:t>
                      </a:r>
                      <a:r>
                        <a:rPr lang="en-US" sz="1400" b="1" kern="1200" dirty="0">
                          <a:solidFill>
                            <a:schemeClr val="lt1"/>
                          </a:solidFill>
                          <a:effectLst/>
                          <a:latin typeface="+mn-lt"/>
                          <a:ea typeface="+mn-ea"/>
                          <a:cs typeface="+mn-cs"/>
                        </a:rPr>
                        <a:t>. Fail over recovery support</a:t>
                      </a:r>
                    </a:p>
                  </a:txBody>
                  <a:tcPr marL="8529" marR="8529" marT="8529" marB="8529" anchor="ctr">
                    <a:solidFill>
                      <a:schemeClr val="bg2">
                        <a:lumMod val="60000"/>
                        <a:lumOff val="40000"/>
                      </a:schemeClr>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626364221"/>
              </p:ext>
            </p:extLst>
          </p:nvPr>
        </p:nvGraphicFramePr>
        <p:xfrm>
          <a:off x="1507356" y="5091500"/>
          <a:ext cx="6129288" cy="798957"/>
        </p:xfrm>
        <a:graphic>
          <a:graphicData uri="http://schemas.openxmlformats.org/drawingml/2006/table">
            <a:tbl>
              <a:tblPr firstRow="1" firstCol="1" bandRow="1">
                <a:tableStyleId>{5C22544A-7EE6-4342-B048-85BDC9FD1C3A}</a:tableStyleId>
              </a:tblPr>
              <a:tblGrid>
                <a:gridCol w="2026568"/>
                <a:gridCol w="936104"/>
                <a:gridCol w="1008112"/>
                <a:gridCol w="947381"/>
                <a:gridCol w="1211123"/>
              </a:tblGrid>
              <a:tr h="191850">
                <a:tc>
                  <a:txBody>
                    <a:bodyPr/>
                    <a:lstStyle/>
                    <a:p>
                      <a:pPr algn="ctr">
                        <a:lnSpc>
                          <a:spcPct val="107000"/>
                        </a:lnSpc>
                        <a:spcAft>
                          <a:spcPts val="0"/>
                        </a:spcAft>
                      </a:pPr>
                      <a:r>
                        <a:rPr lang="fr-FR" sz="1600" dirty="0">
                          <a:effectLst/>
                        </a:rPr>
                        <a:t>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8509" marR="8509" marT="8509" marB="8509" anchor="ctr"/>
                </a:tc>
                <a:tc>
                  <a:txBody>
                    <a:bodyPr/>
                    <a:lstStyle/>
                    <a:p>
                      <a:pPr algn="ctr">
                        <a:lnSpc>
                          <a:spcPct val="107000"/>
                        </a:lnSpc>
                        <a:spcAft>
                          <a:spcPts val="0"/>
                        </a:spcAft>
                      </a:pPr>
                      <a:r>
                        <a:rPr lang="en-US" sz="1600">
                          <a:effectLst/>
                        </a:rPr>
                        <a:t>DS </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8509" marR="8509" marT="8509" marB="8509" anchor="ctr"/>
                </a:tc>
                <a:tc>
                  <a:txBody>
                    <a:bodyPr/>
                    <a:lstStyle/>
                    <a:p>
                      <a:pPr algn="ctr">
                        <a:lnSpc>
                          <a:spcPct val="107000"/>
                        </a:lnSpc>
                        <a:spcAft>
                          <a:spcPts val="0"/>
                        </a:spcAft>
                      </a:pPr>
                      <a:r>
                        <a:rPr lang="en-US" sz="1600">
                          <a:effectLst/>
                        </a:rPr>
                        <a:t>CDS </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8509" marR="8509" marT="8509" marB="8509" anchor="ctr"/>
                </a:tc>
                <a:tc>
                  <a:txBody>
                    <a:bodyPr/>
                    <a:lstStyle/>
                    <a:p>
                      <a:pPr algn="ctr">
                        <a:lnSpc>
                          <a:spcPct val="107000"/>
                        </a:lnSpc>
                        <a:spcAft>
                          <a:spcPts val="0"/>
                        </a:spcAft>
                      </a:pPr>
                      <a:r>
                        <a:rPr lang="en-US" sz="1600">
                          <a:effectLst/>
                        </a:rPr>
                        <a:t>TS </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8509" marR="8509" marT="8509" marB="8509" anchor="ctr"/>
                </a:tc>
                <a:tc>
                  <a:txBody>
                    <a:bodyPr/>
                    <a:lstStyle/>
                    <a:p>
                      <a:pPr algn="ctr">
                        <a:lnSpc>
                          <a:spcPct val="107000"/>
                        </a:lnSpc>
                        <a:spcAft>
                          <a:spcPts val="0"/>
                        </a:spcAft>
                      </a:pPr>
                      <a:r>
                        <a:rPr lang="en-US" sz="1600">
                          <a:effectLst/>
                        </a:rPr>
                        <a:t>HA </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8509" marR="8509" marT="8509" marB="8509" anchor="ctr"/>
                </a:tc>
              </a:tr>
              <a:tr h="191850">
                <a:tc>
                  <a:txBody>
                    <a:bodyPr/>
                    <a:lstStyle/>
                    <a:p>
                      <a:pPr>
                        <a:lnSpc>
                          <a:spcPct val="107000"/>
                        </a:lnSpc>
                        <a:spcAft>
                          <a:spcPts val="0"/>
                        </a:spcAft>
                      </a:pPr>
                      <a:r>
                        <a:rPr lang="en-US" sz="1600">
                          <a:effectLst/>
                        </a:rPr>
                        <a:t>BDB/BDB XML</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8509" marR="8509" marT="8509" marB="8509" anchor="ctr"/>
                </a:tc>
                <a:tc>
                  <a:txBody>
                    <a:bodyPr/>
                    <a:lstStyle/>
                    <a:p>
                      <a:pPr algn="ctr">
                        <a:lnSpc>
                          <a:spcPct val="107000"/>
                        </a:lnSpc>
                        <a:spcAft>
                          <a:spcPts val="0"/>
                        </a:spcAft>
                      </a:pPr>
                      <a:r>
                        <a:rPr lang="en-US" sz="1600" dirty="0">
                          <a:effectLst/>
                        </a:rPr>
                        <a:t>X</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8509" marR="8509" marT="8509" marB="8509" anchor="ctr">
                    <a:solidFill>
                      <a:schemeClr val="bg2">
                        <a:lumMod val="60000"/>
                        <a:lumOff val="40000"/>
                      </a:schemeClr>
                    </a:solidFill>
                  </a:tcPr>
                </a:tc>
                <a:tc>
                  <a:txBody>
                    <a:bodyPr/>
                    <a:lstStyle/>
                    <a:p>
                      <a:pPr algn="ctr">
                        <a:lnSpc>
                          <a:spcPct val="107000"/>
                        </a:lnSpc>
                        <a:spcAft>
                          <a:spcPts val="0"/>
                        </a:spcAft>
                      </a:pPr>
                      <a:r>
                        <a:rPr lang="en-US" sz="1600">
                          <a:effectLst/>
                        </a:rPr>
                        <a:t>X</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8509" marR="8509" marT="8509" marB="8509" anchor="ctr">
                    <a:solidFill>
                      <a:schemeClr val="bg2">
                        <a:lumMod val="60000"/>
                        <a:lumOff val="40000"/>
                      </a:schemeClr>
                    </a:solidFill>
                  </a:tcPr>
                </a:tc>
                <a:tc>
                  <a:txBody>
                    <a:bodyPr/>
                    <a:lstStyle/>
                    <a:p>
                      <a:pPr algn="ctr">
                        <a:lnSpc>
                          <a:spcPct val="107000"/>
                        </a:lnSpc>
                        <a:spcAft>
                          <a:spcPts val="0"/>
                        </a:spcAft>
                      </a:pPr>
                      <a:r>
                        <a:rPr lang="en-US" sz="1600">
                          <a:effectLst/>
                        </a:rPr>
                        <a:t>X</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8509" marR="8509" marT="8509" marB="8509" anchor="ctr">
                    <a:solidFill>
                      <a:schemeClr val="bg2">
                        <a:lumMod val="60000"/>
                        <a:lumOff val="40000"/>
                      </a:schemeClr>
                    </a:solidFill>
                  </a:tcPr>
                </a:tc>
                <a:tc>
                  <a:txBody>
                    <a:bodyPr/>
                    <a:lstStyle/>
                    <a:p>
                      <a:pPr algn="ctr">
                        <a:lnSpc>
                          <a:spcPct val="107000"/>
                        </a:lnSpc>
                        <a:spcAft>
                          <a:spcPts val="0"/>
                        </a:spcAft>
                      </a:pPr>
                      <a:r>
                        <a:rPr lang="en-US" sz="1600">
                          <a:effectLst/>
                        </a:rPr>
                        <a:t>X</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8509" marR="8509" marT="8509" marB="8509" anchor="ctr">
                    <a:solidFill>
                      <a:schemeClr val="bg2">
                        <a:lumMod val="60000"/>
                        <a:lumOff val="40000"/>
                      </a:schemeClr>
                    </a:solidFill>
                  </a:tcPr>
                </a:tc>
              </a:tr>
              <a:tr h="191850">
                <a:tc>
                  <a:txBody>
                    <a:bodyPr/>
                    <a:lstStyle/>
                    <a:p>
                      <a:pPr>
                        <a:lnSpc>
                          <a:spcPct val="107000"/>
                        </a:lnSpc>
                        <a:spcAft>
                          <a:spcPts val="0"/>
                        </a:spcAft>
                      </a:pPr>
                      <a:r>
                        <a:rPr lang="en-US" sz="1600">
                          <a:effectLst/>
                        </a:rPr>
                        <a:t>BDD JE</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8509" marR="8509" marT="8509" marB="8509" anchor="ctr"/>
                </a:tc>
                <a:tc>
                  <a:txBody>
                    <a:bodyPr/>
                    <a:lstStyle/>
                    <a:p>
                      <a:pPr>
                        <a:lnSpc>
                          <a:spcPct val="107000"/>
                        </a:lnSpc>
                      </a:pPr>
                      <a:endParaRPr lang="en-US" sz="1200" dirty="0">
                        <a:effectLst/>
                        <a:latin typeface="Calibri" panose="020F0502020204030204" pitchFamily="34" charset="0"/>
                      </a:endParaRPr>
                    </a:p>
                  </a:txBody>
                  <a:tcPr marL="8509" marR="8509" marT="8509" marB="8509" anchor="ctr">
                    <a:solidFill>
                      <a:schemeClr val="bg2">
                        <a:lumMod val="60000"/>
                        <a:lumOff val="40000"/>
                      </a:schemeClr>
                    </a:solidFill>
                  </a:tcPr>
                </a:tc>
                <a:tc>
                  <a:txBody>
                    <a:bodyPr/>
                    <a:lstStyle/>
                    <a:p>
                      <a:pPr algn="ctr">
                        <a:lnSpc>
                          <a:spcPct val="107000"/>
                        </a:lnSpc>
                        <a:spcAft>
                          <a:spcPts val="0"/>
                        </a:spcAft>
                      </a:pPr>
                      <a:r>
                        <a:rPr lang="en-US" sz="1600" dirty="0">
                          <a:effectLst/>
                        </a:rPr>
                        <a:t>X</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8509" marR="8509" marT="8509" marB="8509" anchor="ctr">
                    <a:solidFill>
                      <a:schemeClr val="bg2">
                        <a:lumMod val="60000"/>
                        <a:lumOff val="40000"/>
                      </a:schemeClr>
                    </a:solidFill>
                  </a:tcPr>
                </a:tc>
                <a:tc>
                  <a:txBody>
                    <a:bodyPr/>
                    <a:lstStyle/>
                    <a:p>
                      <a:pPr algn="ctr">
                        <a:lnSpc>
                          <a:spcPct val="107000"/>
                        </a:lnSpc>
                        <a:spcAft>
                          <a:spcPts val="0"/>
                        </a:spcAft>
                      </a:pPr>
                      <a:r>
                        <a:rPr lang="en-US" sz="1600" dirty="0">
                          <a:effectLst/>
                        </a:rPr>
                        <a:t>X</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8509" marR="8509" marT="8509" marB="8509" anchor="ctr">
                    <a:solidFill>
                      <a:schemeClr val="bg2">
                        <a:lumMod val="60000"/>
                        <a:lumOff val="40000"/>
                      </a:schemeClr>
                    </a:solidFill>
                  </a:tcPr>
                </a:tc>
                <a:tc>
                  <a:txBody>
                    <a:bodyPr/>
                    <a:lstStyle/>
                    <a:p>
                      <a:pPr>
                        <a:lnSpc>
                          <a:spcPct val="107000"/>
                        </a:lnSpc>
                      </a:pPr>
                      <a:endParaRPr lang="en-US" sz="1200" dirty="0">
                        <a:effectLst/>
                        <a:latin typeface="Calibri" panose="020F0502020204030204" pitchFamily="34" charset="0"/>
                      </a:endParaRPr>
                    </a:p>
                  </a:txBody>
                  <a:tcPr marL="8509" marR="8509" marT="8509" marB="8509" anchor="ctr">
                    <a:solidFill>
                      <a:schemeClr val="bg2">
                        <a:lumMod val="60000"/>
                        <a:lumOff val="40000"/>
                      </a:schemeClr>
                    </a:solidFill>
                  </a:tcPr>
                </a:tc>
              </a:tr>
            </a:tbl>
          </a:graphicData>
        </a:graphic>
      </p:graphicFrame>
    </p:spTree>
    <p:extLst>
      <p:ext uri="{BB962C8B-B14F-4D97-AF65-F5344CB8AC3E}">
        <p14:creationId xmlns:p14="http://schemas.microsoft.com/office/powerpoint/2010/main" val="32032928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4704"/>
            <a:ext cx="8229600" cy="130026"/>
          </a:xfrm>
        </p:spPr>
        <p:txBody>
          <a:bodyPr>
            <a:normAutofit fontScale="90000"/>
          </a:bodyPr>
          <a:lstStyle/>
          <a:p>
            <a:pPr lvl="0" algn="l"/>
            <a:r>
              <a:rPr lang="fr-FR" sz="3600" u="sng" dirty="0"/>
              <a:t>Installation </a:t>
            </a:r>
            <a:r>
              <a:rPr lang="fr-FR" sz="3600" u="sng" dirty="0" smtClean="0"/>
              <a:t>Berkeley </a:t>
            </a:r>
            <a:r>
              <a:rPr lang="fr-FR" sz="3600" u="sng" dirty="0"/>
              <a:t>DB Java Edition :</a:t>
            </a:r>
            <a:r>
              <a:rPr lang="en-US" dirty="0"/>
              <a:t/>
            </a:r>
            <a:br>
              <a:rPr lang="en-US" dirty="0"/>
            </a:br>
            <a:endParaRPr lang="en-US" dirty="0"/>
          </a:p>
        </p:txBody>
      </p:sp>
      <p:sp>
        <p:nvSpPr>
          <p:cNvPr id="3" name="Content Placeholder 2"/>
          <p:cNvSpPr>
            <a:spLocks noGrp="1"/>
          </p:cNvSpPr>
          <p:nvPr>
            <p:ph idx="1"/>
          </p:nvPr>
        </p:nvSpPr>
        <p:spPr>
          <a:xfrm>
            <a:off x="457200" y="894730"/>
            <a:ext cx="8229600" cy="5054550"/>
          </a:xfrm>
        </p:spPr>
        <p:txBody>
          <a:bodyPr>
            <a:normAutofit/>
          </a:bodyPr>
          <a:lstStyle/>
          <a:p>
            <a:pPr marL="0" indent="0" algn="just">
              <a:buNone/>
            </a:pPr>
            <a:r>
              <a:rPr lang="fr-FR" sz="2000" dirty="0"/>
              <a:t>Tout d'abord, débutons par le commencement. Pour pouvoir utiliser BDB Java Edition, vous devez l'installer à l'adresse suivante : </a:t>
            </a:r>
            <a:endParaRPr lang="en-US" sz="2000" dirty="0"/>
          </a:p>
          <a:p>
            <a:pPr marL="0" indent="0" algn="just">
              <a:buNone/>
            </a:pPr>
            <a:r>
              <a:rPr lang="fr-FR" sz="1800" u="sng" dirty="0">
                <a:hlinkClick r:id="rId2"/>
              </a:rPr>
              <a:t>http://www.oracle.com/technetwork/products/berkeleydb/downloads/index.html</a:t>
            </a:r>
            <a:r>
              <a:rPr lang="fr-FR" sz="1800" dirty="0"/>
              <a:t>. </a:t>
            </a:r>
            <a:endParaRPr lang="fr-FR" sz="1800" dirty="0" smtClean="0"/>
          </a:p>
          <a:p>
            <a:pPr marL="0" indent="0" algn="just">
              <a:buNone/>
            </a:pPr>
            <a:r>
              <a:rPr lang="fr-FR" sz="2000" dirty="0" smtClean="0"/>
              <a:t>L'installation </a:t>
            </a:r>
            <a:r>
              <a:rPr lang="fr-FR" sz="2000" dirty="0"/>
              <a:t>de Berkeley DB est assez simple, il suffit de décompresser l'archive que vous venez de télécharger ! Le seul fichier dont vous aurez besoin pour faire fonctionner les exemples que nous verrons plus tard est le : "je-*.jar".</a:t>
            </a:r>
            <a:endParaRPr lang="en-US" sz="2000" dirty="0"/>
          </a:p>
          <a:p>
            <a:pPr marL="0" indent="0">
              <a:buNone/>
            </a:pPr>
            <a:r>
              <a:rPr lang="fr-FR" u="sng" dirty="0">
                <a:latin typeface="+mj-lt"/>
              </a:rPr>
              <a:t>Description de l'environnement de Berkeley DB Java Edition :</a:t>
            </a:r>
            <a:endParaRPr lang="en-US" dirty="0">
              <a:latin typeface="+mj-lt"/>
            </a:endParaRPr>
          </a:p>
          <a:p>
            <a:pPr marL="0" indent="0" algn="just">
              <a:buNone/>
            </a:pPr>
            <a:r>
              <a:rPr lang="fr-FR" sz="2100" dirty="0"/>
              <a:t>Une base de données BDB JE est composée d'un ou plusieurs fichiers de logs qui sont situés dans le répertoire d'environnement.</a:t>
            </a:r>
            <a:endParaRPr lang="en-US" sz="2100" dirty="0"/>
          </a:p>
          <a:p>
            <a:pPr marL="0" indent="0" algn="just">
              <a:buNone/>
            </a:pPr>
            <a:r>
              <a:rPr lang="fr-FR" sz="2100" dirty="0"/>
              <a:t>Par défaut, leur taille est de 10 Mb et peut être modifiée (par exemple, augmenter la taille des logs permet de limiter le nombre d'I/O).</a:t>
            </a:r>
            <a:endParaRPr lang="en-US" sz="2100" dirty="0"/>
          </a:p>
          <a:p>
            <a:pPr marL="0" indent="0">
              <a:buNone/>
            </a:pPr>
            <a:endParaRPr lang="en-US" dirty="0"/>
          </a:p>
        </p:txBody>
      </p:sp>
      <p:sp>
        <p:nvSpPr>
          <p:cNvPr id="4" name="Slide Number Placeholder 3"/>
          <p:cNvSpPr>
            <a:spLocks noGrp="1"/>
          </p:cNvSpPr>
          <p:nvPr>
            <p:ph type="sldNum" sz="quarter" idx="12"/>
          </p:nvPr>
        </p:nvSpPr>
        <p:spPr/>
        <p:txBody>
          <a:bodyPr/>
          <a:lstStyle/>
          <a:p>
            <a:fld id="{E31CB3CC-2B44-47CE-ACFB-D5D84FBE0F2F}" type="slidenum">
              <a:rPr lang="fr-FR" smtClean="0"/>
              <a:pPr/>
              <a:t>21</a:t>
            </a:fld>
            <a:endParaRPr lang="fr-FR"/>
          </a:p>
        </p:txBody>
      </p:sp>
    </p:spTree>
    <p:extLst>
      <p:ext uri="{BB962C8B-B14F-4D97-AF65-F5344CB8AC3E}">
        <p14:creationId xmlns:p14="http://schemas.microsoft.com/office/powerpoint/2010/main" val="28218027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Quelques propriétés de BDB</a:t>
            </a:r>
            <a:endParaRPr lang="fr-FR" dirty="0"/>
          </a:p>
        </p:txBody>
      </p:sp>
      <p:sp>
        <p:nvSpPr>
          <p:cNvPr id="3" name="Espace réservé du contenu 2"/>
          <p:cNvSpPr>
            <a:spLocks noGrp="1"/>
          </p:cNvSpPr>
          <p:nvPr>
            <p:ph idx="1"/>
          </p:nvPr>
        </p:nvSpPr>
        <p:spPr>
          <a:xfrm>
            <a:off x="457200" y="1600200"/>
            <a:ext cx="8686800" cy="4853136"/>
          </a:xfrm>
        </p:spPr>
        <p:txBody>
          <a:bodyPr>
            <a:normAutofit lnSpcReduction="10000"/>
          </a:bodyPr>
          <a:lstStyle/>
          <a:p>
            <a:r>
              <a:rPr lang="fr-FR" dirty="0" smtClean="0"/>
              <a:t>La taille de des clés est de 2^32 bits.</a:t>
            </a:r>
          </a:p>
          <a:p>
            <a:r>
              <a:rPr lang="fr-FR" dirty="0" smtClean="0"/>
              <a:t>La taille des page est paramétrable, à la création de la base, le développeur peut choisir la taille de la page.</a:t>
            </a:r>
          </a:p>
          <a:p>
            <a:r>
              <a:rPr lang="fr-FR" dirty="0" smtClean="0"/>
              <a:t>Offre aux utilisateurs le service de </a:t>
            </a:r>
            <a:r>
              <a:rPr lang="fr-FR" dirty="0" err="1" smtClean="0"/>
              <a:t>checkpoints</a:t>
            </a:r>
            <a:r>
              <a:rPr lang="fr-FR" dirty="0" smtClean="0"/>
              <a:t>, se service vérifie le fichier log et l’état de la base de donnée pour éventuellement lancer un update.</a:t>
            </a:r>
          </a:p>
          <a:p>
            <a:r>
              <a:rPr lang="fr-FR" dirty="0" smtClean="0"/>
              <a:t>Les dernières versions du BDB implémentent le langage SQL.</a:t>
            </a:r>
          </a:p>
          <a:p>
            <a:endParaRPr lang="fr-FR" dirty="0" smtClean="0"/>
          </a:p>
          <a:p>
            <a:endParaRPr lang="fr-FR" dirty="0"/>
          </a:p>
        </p:txBody>
      </p:sp>
      <p:sp>
        <p:nvSpPr>
          <p:cNvPr id="4" name="Espace réservé du numéro de diapositive 3"/>
          <p:cNvSpPr>
            <a:spLocks noGrp="1"/>
          </p:cNvSpPr>
          <p:nvPr>
            <p:ph type="sldNum" sz="quarter" idx="12"/>
          </p:nvPr>
        </p:nvSpPr>
        <p:spPr/>
        <p:txBody>
          <a:bodyPr/>
          <a:lstStyle/>
          <a:p>
            <a:fld id="{E31CB3CC-2B44-47CE-ACFB-D5D84FBE0F2F}" type="slidenum">
              <a:rPr lang="fr-FR" smtClean="0"/>
              <a:pPr/>
              <a:t>22</a:t>
            </a:fld>
            <a:endParaRPr lang="fr-F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Comparaison entre SQL et BDB </a:t>
            </a:r>
            <a:r>
              <a:rPr lang="fr-FR" dirty="0" smtClean="0"/>
              <a:t>Java </a:t>
            </a:r>
            <a:r>
              <a:rPr lang="fr-FR" dirty="0" err="1" smtClean="0"/>
              <a:t>query</a:t>
            </a:r>
            <a:r>
              <a:rPr lang="fr-FR" dirty="0" smtClean="0"/>
              <a:t> </a:t>
            </a:r>
            <a:r>
              <a:rPr lang="fr-FR" dirty="0" err="1" smtClean="0"/>
              <a:t>language</a:t>
            </a:r>
            <a:endParaRPr lang="fr-FR" dirty="0"/>
          </a:p>
        </p:txBody>
      </p:sp>
      <p:graphicFrame>
        <p:nvGraphicFramePr>
          <p:cNvPr id="5" name="Espace réservé du contenu 4"/>
          <p:cNvGraphicFramePr>
            <a:graphicFrameLocks noGrp="1"/>
          </p:cNvGraphicFramePr>
          <p:nvPr>
            <p:ph idx="1"/>
          </p:nvPr>
        </p:nvGraphicFramePr>
        <p:xfrm>
          <a:off x="395536" y="2348880"/>
          <a:ext cx="8229600" cy="3412974"/>
        </p:xfrm>
        <a:graphic>
          <a:graphicData uri="http://schemas.openxmlformats.org/drawingml/2006/table">
            <a:tbl>
              <a:tblPr firstRow="1" bandRow="1">
                <a:tableStyleId>{5C22544A-7EE6-4342-B048-85BDC9FD1C3A}</a:tableStyleId>
              </a:tblPr>
              <a:tblGrid>
                <a:gridCol w="4114800"/>
                <a:gridCol w="4114800"/>
              </a:tblGrid>
              <a:tr h="568829">
                <a:tc>
                  <a:txBody>
                    <a:bodyPr/>
                    <a:lstStyle/>
                    <a:p>
                      <a:pPr algn="l" fontAlgn="t"/>
                      <a:r>
                        <a:rPr lang="fr-FR" b="1" dirty="0" err="1" smtClean="0">
                          <a:solidFill>
                            <a:srgbClr val="000000"/>
                          </a:solidFill>
                          <a:latin typeface="arial"/>
                        </a:rPr>
                        <a:t>Expréssion</a:t>
                      </a:r>
                      <a:r>
                        <a:rPr lang="fr-FR" b="1" dirty="0" smtClean="0">
                          <a:solidFill>
                            <a:srgbClr val="000000"/>
                          </a:solidFill>
                          <a:latin typeface="arial"/>
                        </a:rPr>
                        <a:t> SQL</a:t>
                      </a:r>
                      <a:r>
                        <a:rPr lang="fr-FR" b="1" baseline="0" dirty="0" smtClean="0">
                          <a:solidFill>
                            <a:srgbClr val="000000"/>
                          </a:solidFill>
                          <a:latin typeface="arial"/>
                        </a:rPr>
                        <a:t> </a:t>
                      </a:r>
                      <a:endParaRPr lang="fr-FR" dirty="0">
                        <a:solidFill>
                          <a:srgbClr val="000000"/>
                        </a:solidFill>
                        <a:latin typeface="arial"/>
                      </a:endParaRPr>
                    </a:p>
                  </a:txBody>
                  <a:tcPr marL="38100" marR="38100" marT="38100" marB="38100"/>
                </a:tc>
                <a:tc>
                  <a:txBody>
                    <a:bodyPr/>
                    <a:lstStyle/>
                    <a:p>
                      <a:pPr algn="l" fontAlgn="t"/>
                      <a:r>
                        <a:rPr lang="fr-FR" b="1" dirty="0" smtClean="0">
                          <a:solidFill>
                            <a:srgbClr val="000000"/>
                          </a:solidFill>
                          <a:latin typeface="arial"/>
                        </a:rPr>
                        <a:t>Equivalent</a:t>
                      </a:r>
                      <a:r>
                        <a:rPr lang="fr-FR" b="1" baseline="0" dirty="0" smtClean="0">
                          <a:solidFill>
                            <a:srgbClr val="000000"/>
                          </a:solidFill>
                          <a:latin typeface="arial"/>
                        </a:rPr>
                        <a:t> </a:t>
                      </a:r>
                      <a:r>
                        <a:rPr lang="fr-FR" b="1" dirty="0" smtClean="0">
                          <a:solidFill>
                            <a:srgbClr val="000000"/>
                          </a:solidFill>
                          <a:latin typeface="arial"/>
                        </a:rPr>
                        <a:t>Oracle </a:t>
                      </a:r>
                      <a:r>
                        <a:rPr lang="fr-FR" b="1" dirty="0">
                          <a:solidFill>
                            <a:srgbClr val="000000"/>
                          </a:solidFill>
                          <a:latin typeface="arial"/>
                        </a:rPr>
                        <a:t>Berkeley </a:t>
                      </a:r>
                      <a:r>
                        <a:rPr lang="fr-FR" b="1" dirty="0" smtClean="0">
                          <a:solidFill>
                            <a:srgbClr val="000000"/>
                          </a:solidFill>
                          <a:latin typeface="arial"/>
                        </a:rPr>
                        <a:t>DB</a:t>
                      </a:r>
                      <a:endParaRPr lang="fr-FR" dirty="0">
                        <a:solidFill>
                          <a:srgbClr val="000000"/>
                        </a:solidFill>
                        <a:latin typeface="arial"/>
                      </a:endParaRPr>
                    </a:p>
                  </a:txBody>
                  <a:tcPr marL="38100" marR="38100" marT="38100" marB="38100"/>
                </a:tc>
              </a:tr>
              <a:tr h="568829">
                <a:tc>
                  <a:txBody>
                    <a:bodyPr/>
                    <a:lstStyle/>
                    <a:p>
                      <a:pPr algn="l" fontAlgn="t"/>
                      <a:r>
                        <a:rPr lang="fr-FR" dirty="0" err="1">
                          <a:solidFill>
                            <a:srgbClr val="000000"/>
                          </a:solidFill>
                          <a:latin typeface="arial"/>
                        </a:rPr>
                        <a:t>Database</a:t>
                      </a:r>
                      <a:endParaRPr lang="fr-FR" dirty="0">
                        <a:solidFill>
                          <a:srgbClr val="000000"/>
                        </a:solidFill>
                        <a:latin typeface="arial"/>
                      </a:endParaRPr>
                    </a:p>
                  </a:txBody>
                  <a:tcPr marL="38100" marR="38100" marT="38100" marB="38100"/>
                </a:tc>
                <a:tc>
                  <a:txBody>
                    <a:bodyPr/>
                    <a:lstStyle/>
                    <a:p>
                      <a:pPr algn="l" fontAlgn="t"/>
                      <a:r>
                        <a:rPr lang="fr-FR">
                          <a:solidFill>
                            <a:srgbClr val="000000"/>
                          </a:solidFill>
                          <a:latin typeface="arial"/>
                        </a:rPr>
                        <a:t>Environment</a:t>
                      </a:r>
                    </a:p>
                  </a:txBody>
                  <a:tcPr marL="38100" marR="38100" marT="38100" marB="38100"/>
                </a:tc>
              </a:tr>
              <a:tr h="568829">
                <a:tc>
                  <a:txBody>
                    <a:bodyPr/>
                    <a:lstStyle/>
                    <a:p>
                      <a:pPr algn="l" fontAlgn="t"/>
                      <a:r>
                        <a:rPr lang="fr-FR">
                          <a:solidFill>
                            <a:srgbClr val="000000"/>
                          </a:solidFill>
                          <a:latin typeface="arial"/>
                        </a:rPr>
                        <a:t>Table</a:t>
                      </a:r>
                    </a:p>
                  </a:txBody>
                  <a:tcPr marL="38100" marR="38100" marT="38100" marB="38100"/>
                </a:tc>
                <a:tc>
                  <a:txBody>
                    <a:bodyPr/>
                    <a:lstStyle/>
                    <a:p>
                      <a:pPr algn="l" fontAlgn="t"/>
                      <a:r>
                        <a:rPr lang="fr-FR">
                          <a:solidFill>
                            <a:srgbClr val="000000"/>
                          </a:solidFill>
                          <a:latin typeface="arial"/>
                        </a:rPr>
                        <a:t>Database</a:t>
                      </a:r>
                    </a:p>
                  </a:txBody>
                  <a:tcPr marL="38100" marR="38100" marT="38100" marB="38100"/>
                </a:tc>
              </a:tr>
              <a:tr h="568829">
                <a:tc>
                  <a:txBody>
                    <a:bodyPr/>
                    <a:lstStyle/>
                    <a:p>
                      <a:pPr algn="l" fontAlgn="t"/>
                      <a:r>
                        <a:rPr lang="fr-FR">
                          <a:solidFill>
                            <a:srgbClr val="000000"/>
                          </a:solidFill>
                          <a:latin typeface="arial"/>
                        </a:rPr>
                        <a:t>Tuple/row</a:t>
                      </a:r>
                    </a:p>
                  </a:txBody>
                  <a:tcPr marL="38100" marR="38100" marT="38100" marB="38100"/>
                </a:tc>
                <a:tc>
                  <a:txBody>
                    <a:bodyPr/>
                    <a:lstStyle/>
                    <a:p>
                      <a:pPr algn="l" fontAlgn="t"/>
                      <a:r>
                        <a:rPr lang="fr-FR">
                          <a:solidFill>
                            <a:srgbClr val="000000"/>
                          </a:solidFill>
                          <a:latin typeface="arial"/>
                        </a:rPr>
                        <a:t>Key/data pair</a:t>
                      </a:r>
                    </a:p>
                  </a:txBody>
                  <a:tcPr marL="38100" marR="38100" marT="38100" marB="38100"/>
                </a:tc>
              </a:tr>
              <a:tr h="568829">
                <a:tc>
                  <a:txBody>
                    <a:bodyPr/>
                    <a:lstStyle/>
                    <a:p>
                      <a:pPr algn="l" fontAlgn="t"/>
                      <a:r>
                        <a:rPr lang="fr-FR">
                          <a:solidFill>
                            <a:srgbClr val="000000"/>
                          </a:solidFill>
                          <a:latin typeface="arial"/>
                        </a:rPr>
                        <a:t>Primary index</a:t>
                      </a:r>
                    </a:p>
                  </a:txBody>
                  <a:tcPr marL="38100" marR="38100" marT="38100" marB="38100"/>
                </a:tc>
                <a:tc>
                  <a:txBody>
                    <a:bodyPr/>
                    <a:lstStyle/>
                    <a:p>
                      <a:pPr algn="l" fontAlgn="t"/>
                      <a:r>
                        <a:rPr lang="fr-FR">
                          <a:solidFill>
                            <a:srgbClr val="000000"/>
                          </a:solidFill>
                          <a:latin typeface="arial"/>
                        </a:rPr>
                        <a:t>Key</a:t>
                      </a:r>
                    </a:p>
                  </a:txBody>
                  <a:tcPr marL="38100" marR="38100" marT="38100" marB="38100"/>
                </a:tc>
              </a:tr>
              <a:tr h="568829">
                <a:tc>
                  <a:txBody>
                    <a:bodyPr/>
                    <a:lstStyle/>
                    <a:p>
                      <a:pPr algn="l" fontAlgn="t"/>
                      <a:r>
                        <a:rPr lang="fr-FR">
                          <a:solidFill>
                            <a:srgbClr val="000000"/>
                          </a:solidFill>
                          <a:latin typeface="arial"/>
                        </a:rPr>
                        <a:t>Secondary index</a:t>
                      </a:r>
                    </a:p>
                  </a:txBody>
                  <a:tcPr marL="38100" marR="38100" marT="38100" marB="38100"/>
                </a:tc>
                <a:tc>
                  <a:txBody>
                    <a:bodyPr/>
                    <a:lstStyle/>
                    <a:p>
                      <a:pPr algn="l" fontAlgn="t"/>
                      <a:r>
                        <a:rPr lang="fr-FR" dirty="0" err="1">
                          <a:solidFill>
                            <a:srgbClr val="000000"/>
                          </a:solidFill>
                          <a:latin typeface="arial"/>
                        </a:rPr>
                        <a:t>Secondary</a:t>
                      </a:r>
                      <a:r>
                        <a:rPr lang="fr-FR" dirty="0">
                          <a:solidFill>
                            <a:srgbClr val="000000"/>
                          </a:solidFill>
                          <a:latin typeface="arial"/>
                        </a:rPr>
                        <a:t> </a:t>
                      </a:r>
                      <a:r>
                        <a:rPr lang="fr-FR" dirty="0" err="1">
                          <a:solidFill>
                            <a:srgbClr val="000000"/>
                          </a:solidFill>
                          <a:latin typeface="arial"/>
                        </a:rPr>
                        <a:t>database</a:t>
                      </a:r>
                      <a:endParaRPr lang="fr-FR" dirty="0">
                        <a:solidFill>
                          <a:srgbClr val="000000"/>
                        </a:solidFill>
                        <a:latin typeface="arial"/>
                      </a:endParaRPr>
                    </a:p>
                  </a:txBody>
                  <a:tcPr marL="38100" marR="38100" marT="38100" marB="38100"/>
                </a:tc>
              </a:tr>
            </a:tbl>
          </a:graphicData>
        </a:graphic>
      </p:graphicFrame>
      <p:sp>
        <p:nvSpPr>
          <p:cNvPr id="4" name="Espace réservé du numéro de diapositive 3"/>
          <p:cNvSpPr>
            <a:spLocks noGrp="1"/>
          </p:cNvSpPr>
          <p:nvPr>
            <p:ph type="sldNum" sz="quarter" idx="12"/>
          </p:nvPr>
        </p:nvSpPr>
        <p:spPr/>
        <p:txBody>
          <a:bodyPr/>
          <a:lstStyle/>
          <a:p>
            <a:fld id="{E31CB3CC-2B44-47CE-ACFB-D5D84FBE0F2F}" type="slidenum">
              <a:rPr lang="fr-FR" smtClean="0"/>
              <a:pPr/>
              <a:t>23</a:t>
            </a:fld>
            <a:endParaRPr lang="fr-F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Comparaison entre SQL et BDB </a:t>
            </a:r>
            <a:r>
              <a:rPr lang="fr-FR" dirty="0" err="1" smtClean="0"/>
              <a:t>query</a:t>
            </a:r>
            <a:r>
              <a:rPr lang="fr-FR" dirty="0" smtClean="0"/>
              <a:t> </a:t>
            </a:r>
            <a:r>
              <a:rPr lang="fr-FR" dirty="0" err="1" smtClean="0"/>
              <a:t>language</a:t>
            </a:r>
            <a:endParaRPr lang="fr-FR" dirty="0"/>
          </a:p>
        </p:txBody>
      </p:sp>
      <p:graphicFrame>
        <p:nvGraphicFramePr>
          <p:cNvPr id="5" name="Espace réservé du contenu 4"/>
          <p:cNvGraphicFramePr>
            <a:graphicFrameLocks noGrp="1"/>
          </p:cNvGraphicFramePr>
          <p:nvPr>
            <p:ph idx="1"/>
            <p:extLst>
              <p:ext uri="{D42A27DB-BD31-4B8C-83A1-F6EECF244321}">
                <p14:modId xmlns:p14="http://schemas.microsoft.com/office/powerpoint/2010/main" val="1952658538"/>
              </p:ext>
            </p:extLst>
          </p:nvPr>
        </p:nvGraphicFramePr>
        <p:xfrm>
          <a:off x="395536" y="1554480"/>
          <a:ext cx="8229600" cy="4572000"/>
        </p:xfrm>
        <a:graphic>
          <a:graphicData uri="http://schemas.openxmlformats.org/drawingml/2006/table">
            <a:tbl>
              <a:tblPr firstRow="1" bandRow="1">
                <a:tableStyleId>{5C22544A-7EE6-4342-B048-85BDC9FD1C3A}</a:tableStyleId>
              </a:tblPr>
              <a:tblGrid>
                <a:gridCol w="2016224"/>
                <a:gridCol w="6213376"/>
              </a:tblGrid>
              <a:tr h="257495">
                <a:tc>
                  <a:txBody>
                    <a:bodyPr/>
                    <a:lstStyle/>
                    <a:p>
                      <a:r>
                        <a:rPr lang="en-US" dirty="0" smtClean="0"/>
                        <a:t>SELECT * FROM tab ORDER BY col ASC;</a:t>
                      </a:r>
                      <a:endParaRPr lang="fr-FR" dirty="0"/>
                    </a:p>
                  </a:txBody>
                  <a:tcPr/>
                </a:tc>
                <a:tc>
                  <a:txBody>
                    <a:bodyPr/>
                    <a:lstStyle/>
                    <a:p>
                      <a:r>
                        <a:rPr lang="en-US" dirty="0" err="1" smtClean="0"/>
                        <a:t>EntityIndex.entities</a:t>
                      </a:r>
                      <a:r>
                        <a:rPr lang="en-US" dirty="0" smtClean="0"/>
                        <a:t>()</a:t>
                      </a:r>
                      <a:endParaRPr lang="fr-FR" dirty="0"/>
                    </a:p>
                  </a:txBody>
                  <a:tcPr/>
                </a:tc>
              </a:tr>
              <a:tr h="1617025">
                <a:tc>
                  <a:txBody>
                    <a:bodyPr/>
                    <a:lstStyle/>
                    <a:p>
                      <a:r>
                        <a:rPr lang="en-US" dirty="0" smtClean="0"/>
                        <a:t>SELECT * FROM department ORDER BY </a:t>
                      </a:r>
                      <a:r>
                        <a:rPr lang="en-US" dirty="0" err="1" smtClean="0"/>
                        <a:t>departmentId</a:t>
                      </a:r>
                      <a:r>
                        <a:rPr lang="en-US" dirty="0" smtClean="0"/>
                        <a:t>;</a:t>
                      </a:r>
                      <a:endParaRPr lang="fr-FR" dirty="0"/>
                    </a:p>
                  </a:txBody>
                  <a:tcPr>
                    <a:solidFill>
                      <a:schemeClr val="bg2">
                        <a:lumMod val="40000"/>
                        <a:lumOff val="60000"/>
                      </a:schemeClr>
                    </a:solidFill>
                  </a:tcPr>
                </a:tc>
                <a:tc>
                  <a:txBody>
                    <a:bodyPr/>
                    <a:lstStyle/>
                    <a:p>
                      <a:r>
                        <a:rPr lang="en-US" sz="1800" kern="1200" dirty="0" err="1" smtClean="0">
                          <a:solidFill>
                            <a:schemeClr val="dk1"/>
                          </a:solidFill>
                          <a:effectLst/>
                          <a:latin typeface="+mn-lt"/>
                          <a:ea typeface="+mn-ea"/>
                          <a:cs typeface="+mn-cs"/>
                        </a:rPr>
                        <a:t>EntityCursor</a:t>
                      </a:r>
                      <a:r>
                        <a:rPr lang="en-US" sz="1800" kern="1200" dirty="0" smtClean="0">
                          <a:solidFill>
                            <a:schemeClr val="dk1"/>
                          </a:solidFill>
                          <a:effectLst/>
                          <a:latin typeface="+mn-lt"/>
                          <a:ea typeface="+mn-ea"/>
                          <a:cs typeface="+mn-cs"/>
                        </a:rPr>
                        <a:t>&lt;Department&gt; </a:t>
                      </a:r>
                      <a:r>
                        <a:rPr lang="en-US" sz="1800" kern="1200" dirty="0" err="1" smtClean="0">
                          <a:solidFill>
                            <a:schemeClr val="dk1"/>
                          </a:solidFill>
                          <a:effectLst/>
                          <a:latin typeface="+mn-lt"/>
                          <a:ea typeface="+mn-ea"/>
                          <a:cs typeface="+mn-cs"/>
                        </a:rPr>
                        <a:t>deptCursor</a:t>
                      </a:r>
                      <a:r>
                        <a:rPr lang="en-US" sz="1800" kern="1200" dirty="0" smtClean="0">
                          <a:solidFill>
                            <a:schemeClr val="dk1"/>
                          </a:solidFill>
                          <a:effectLst/>
                          <a:latin typeface="+mn-lt"/>
                          <a:ea typeface="+mn-ea"/>
                          <a:cs typeface="+mn-cs"/>
                        </a:rPr>
                        <a:t> = </a:t>
                      </a:r>
                    </a:p>
                    <a:p>
                      <a:r>
                        <a:rPr lang="en-US" sz="1800" kern="1200" dirty="0" err="1" smtClean="0">
                          <a:solidFill>
                            <a:schemeClr val="dk1"/>
                          </a:solidFill>
                          <a:effectLst/>
                          <a:latin typeface="+mn-lt"/>
                          <a:ea typeface="+mn-ea"/>
                          <a:cs typeface="+mn-cs"/>
                        </a:rPr>
                        <a:t>departmentById.entities</a:t>
                      </a:r>
                      <a:r>
                        <a:rPr lang="en-US" sz="1800" kern="1200" dirty="0" smtClean="0">
                          <a:solidFill>
                            <a:schemeClr val="dk1"/>
                          </a:solidFill>
                          <a:effectLst/>
                          <a:latin typeface="+mn-lt"/>
                          <a:ea typeface="+mn-ea"/>
                          <a:cs typeface="+mn-cs"/>
                        </a:rPr>
                        <a:t>(); </a:t>
                      </a:r>
                    </a:p>
                    <a:p>
                      <a:r>
                        <a:rPr lang="en-US" sz="1800" kern="1200" dirty="0" smtClean="0">
                          <a:solidFill>
                            <a:schemeClr val="dk1"/>
                          </a:solidFill>
                          <a:effectLst/>
                          <a:latin typeface="+mn-lt"/>
                          <a:ea typeface="+mn-ea"/>
                          <a:cs typeface="+mn-cs"/>
                        </a:rPr>
                        <a:t>try { </a:t>
                      </a:r>
                    </a:p>
                    <a:p>
                      <a:r>
                        <a:rPr lang="en-US" sz="1800" kern="1200" dirty="0" smtClean="0">
                          <a:solidFill>
                            <a:schemeClr val="dk1"/>
                          </a:solidFill>
                          <a:effectLst/>
                          <a:latin typeface="+mn-lt"/>
                          <a:ea typeface="+mn-ea"/>
                          <a:cs typeface="+mn-cs"/>
                        </a:rPr>
                        <a:t>/* </a:t>
                      </a:r>
                    </a:p>
                    <a:p>
                      <a:r>
                        <a:rPr lang="en-US" sz="1800" kern="1200" dirty="0" smtClean="0">
                          <a:solidFill>
                            <a:schemeClr val="dk1"/>
                          </a:solidFill>
                          <a:effectLst/>
                          <a:latin typeface="+mn-lt"/>
                          <a:ea typeface="+mn-ea"/>
                          <a:cs typeface="+mn-cs"/>
                        </a:rPr>
                        <a:t>* Walk an </a:t>
                      </a:r>
                      <a:r>
                        <a:rPr lang="en-US" sz="1800" kern="1200" dirty="0" err="1" smtClean="0">
                          <a:solidFill>
                            <a:schemeClr val="dk1"/>
                          </a:solidFill>
                          <a:effectLst/>
                          <a:latin typeface="+mn-lt"/>
                          <a:ea typeface="+mn-ea"/>
                          <a:cs typeface="+mn-cs"/>
                        </a:rPr>
                        <a:t>EntityCursor</a:t>
                      </a:r>
                      <a:r>
                        <a:rPr lang="en-US" sz="1800" kern="1200" dirty="0" smtClean="0">
                          <a:solidFill>
                            <a:schemeClr val="dk1"/>
                          </a:solidFill>
                          <a:effectLst/>
                          <a:latin typeface="+mn-lt"/>
                          <a:ea typeface="+mn-ea"/>
                          <a:cs typeface="+mn-cs"/>
                        </a:rPr>
                        <a:t> over the Department database. </a:t>
                      </a:r>
                    </a:p>
                    <a:p>
                      <a:r>
                        <a:rPr lang="en-US" sz="1800" kern="1200" dirty="0" smtClean="0">
                          <a:solidFill>
                            <a:schemeClr val="dk1"/>
                          </a:solidFill>
                          <a:effectLst/>
                          <a:latin typeface="+mn-lt"/>
                          <a:ea typeface="+mn-ea"/>
                          <a:cs typeface="+mn-cs"/>
                        </a:rPr>
                        <a:t>*/ </a:t>
                      </a:r>
                    </a:p>
                    <a:p>
                      <a:r>
                        <a:rPr lang="en-US" sz="1800" kern="1200" dirty="0" smtClean="0">
                          <a:solidFill>
                            <a:schemeClr val="dk1"/>
                          </a:solidFill>
                          <a:effectLst/>
                          <a:latin typeface="+mn-lt"/>
                          <a:ea typeface="+mn-ea"/>
                          <a:cs typeface="+mn-cs"/>
                        </a:rPr>
                        <a:t>for (Department </a:t>
                      </a:r>
                      <a:r>
                        <a:rPr lang="en-US" sz="1800" kern="1200" dirty="0" err="1" smtClean="0">
                          <a:solidFill>
                            <a:schemeClr val="dk1"/>
                          </a:solidFill>
                          <a:effectLst/>
                          <a:latin typeface="+mn-lt"/>
                          <a:ea typeface="+mn-ea"/>
                          <a:cs typeface="+mn-cs"/>
                        </a:rPr>
                        <a:t>dept</a:t>
                      </a:r>
                      <a:r>
                        <a:rPr lang="en-US" sz="1800" kern="1200" dirty="0" smtClean="0">
                          <a:solidFill>
                            <a:schemeClr val="dk1"/>
                          </a:solidFill>
                          <a:effectLst/>
                          <a:latin typeface="+mn-lt"/>
                          <a:ea typeface="+mn-ea"/>
                          <a:cs typeface="+mn-cs"/>
                        </a:rPr>
                        <a:t> : </a:t>
                      </a:r>
                      <a:r>
                        <a:rPr lang="en-US" sz="1800" kern="1200" dirty="0" err="1" smtClean="0">
                          <a:solidFill>
                            <a:schemeClr val="dk1"/>
                          </a:solidFill>
                          <a:effectLst/>
                          <a:latin typeface="+mn-lt"/>
                          <a:ea typeface="+mn-ea"/>
                          <a:cs typeface="+mn-cs"/>
                        </a:rPr>
                        <a:t>deptCursor</a:t>
                      </a:r>
                      <a:r>
                        <a:rPr lang="en-US" sz="1800" kern="1200" dirty="0" smtClean="0">
                          <a:solidFill>
                            <a:schemeClr val="dk1"/>
                          </a:solidFill>
                          <a:effectLst/>
                          <a:latin typeface="+mn-lt"/>
                          <a:ea typeface="+mn-ea"/>
                          <a:cs typeface="+mn-cs"/>
                        </a:rPr>
                        <a:t>) { </a:t>
                      </a:r>
                    </a:p>
                    <a:p>
                      <a:r>
                        <a:rPr lang="en-US" sz="1800" kern="1200" dirty="0" err="1" smtClean="0">
                          <a:solidFill>
                            <a:schemeClr val="dk1"/>
                          </a:solidFill>
                          <a:effectLst/>
                          <a:latin typeface="+mn-lt"/>
                          <a:ea typeface="+mn-ea"/>
                          <a:cs typeface="+mn-cs"/>
                        </a:rPr>
                        <a:t>System.out.println</a:t>
                      </a:r>
                      <a:r>
                        <a:rPr lang="en-US" sz="1800" kern="1200" dirty="0" smtClean="0">
                          <a:solidFill>
                            <a:schemeClr val="dk1"/>
                          </a:solidFill>
                          <a:effectLst/>
                          <a:latin typeface="+mn-lt"/>
                          <a:ea typeface="+mn-ea"/>
                          <a:cs typeface="+mn-cs"/>
                        </a:rPr>
                        <a:t>(</a:t>
                      </a:r>
                      <a:r>
                        <a:rPr lang="en-US" sz="1800" kern="1200" dirty="0" err="1" smtClean="0">
                          <a:solidFill>
                            <a:schemeClr val="dk1"/>
                          </a:solidFill>
                          <a:effectLst/>
                          <a:latin typeface="+mn-lt"/>
                          <a:ea typeface="+mn-ea"/>
                          <a:cs typeface="+mn-cs"/>
                        </a:rPr>
                        <a:t>dept</a:t>
                      </a:r>
                      <a:r>
                        <a:rPr lang="en-US" sz="1800" kern="1200" dirty="0" smtClean="0">
                          <a:solidFill>
                            <a:schemeClr val="dk1"/>
                          </a:solidFill>
                          <a:effectLst/>
                          <a:latin typeface="+mn-lt"/>
                          <a:ea typeface="+mn-ea"/>
                          <a:cs typeface="+mn-cs"/>
                        </a:rPr>
                        <a:t>); </a:t>
                      </a:r>
                    </a:p>
                    <a:p>
                      <a:r>
                        <a:rPr lang="en-US" sz="1800" kern="1200" dirty="0" smtClean="0">
                          <a:solidFill>
                            <a:schemeClr val="dk1"/>
                          </a:solidFill>
                          <a:effectLst/>
                          <a:latin typeface="+mn-lt"/>
                          <a:ea typeface="+mn-ea"/>
                          <a:cs typeface="+mn-cs"/>
                        </a:rPr>
                        <a:t>} </a:t>
                      </a:r>
                    </a:p>
                    <a:p>
                      <a:r>
                        <a:rPr lang="en-US" sz="1800" kern="1200" dirty="0" err="1" smtClean="0">
                          <a:solidFill>
                            <a:schemeClr val="dk1"/>
                          </a:solidFill>
                          <a:effectLst/>
                          <a:latin typeface="+mn-lt"/>
                          <a:ea typeface="+mn-ea"/>
                          <a:cs typeface="+mn-cs"/>
                        </a:rPr>
                        <a:t>System.out.println</a:t>
                      </a:r>
                      <a:r>
                        <a:rPr lang="en-US" sz="1800" kern="1200" dirty="0" smtClean="0">
                          <a:solidFill>
                            <a:schemeClr val="dk1"/>
                          </a:solidFill>
                          <a:effectLst/>
                          <a:latin typeface="+mn-lt"/>
                          <a:ea typeface="+mn-ea"/>
                          <a:cs typeface="+mn-cs"/>
                        </a:rPr>
                        <a:t>(); </a:t>
                      </a:r>
                    </a:p>
                    <a:p>
                      <a:r>
                        <a:rPr lang="en-US" sz="1800" kern="1200" dirty="0" smtClean="0">
                          <a:solidFill>
                            <a:schemeClr val="dk1"/>
                          </a:solidFill>
                          <a:effectLst/>
                          <a:latin typeface="+mn-lt"/>
                          <a:ea typeface="+mn-ea"/>
                          <a:cs typeface="+mn-cs"/>
                        </a:rPr>
                        <a:t>} finally { </a:t>
                      </a:r>
                    </a:p>
                    <a:p>
                      <a:r>
                        <a:rPr lang="en-US" sz="1800" kern="1200" dirty="0" err="1" smtClean="0">
                          <a:solidFill>
                            <a:schemeClr val="dk1"/>
                          </a:solidFill>
                          <a:effectLst/>
                          <a:latin typeface="+mn-lt"/>
                          <a:ea typeface="+mn-ea"/>
                          <a:cs typeface="+mn-cs"/>
                        </a:rPr>
                        <a:t>deptCursor.close</a:t>
                      </a:r>
                      <a:r>
                        <a:rPr lang="en-US" sz="1800" kern="1200" dirty="0" smtClean="0">
                          <a:solidFill>
                            <a:schemeClr val="dk1"/>
                          </a:solidFill>
                          <a:effectLst/>
                          <a:latin typeface="+mn-lt"/>
                          <a:ea typeface="+mn-ea"/>
                          <a:cs typeface="+mn-cs"/>
                        </a:rPr>
                        <a:t>(); </a:t>
                      </a:r>
                    </a:p>
                    <a:p>
                      <a:r>
                        <a:rPr lang="en-US" sz="1800" kern="1200" dirty="0" smtClean="0">
                          <a:solidFill>
                            <a:schemeClr val="dk1"/>
                          </a:solidFill>
                          <a:effectLst/>
                          <a:latin typeface="+mn-lt"/>
                          <a:ea typeface="+mn-ea"/>
                          <a:cs typeface="+mn-cs"/>
                        </a:rPr>
                        <a:t>} </a:t>
                      </a:r>
                    </a:p>
                    <a:p>
                      <a:endParaRPr lang="fr-FR" dirty="0"/>
                    </a:p>
                  </a:txBody>
                  <a:tcPr>
                    <a:solidFill>
                      <a:schemeClr val="bg2">
                        <a:lumMod val="40000"/>
                        <a:lumOff val="60000"/>
                      </a:schemeClr>
                    </a:solidFill>
                  </a:tcPr>
                </a:tc>
              </a:tr>
            </a:tbl>
          </a:graphicData>
        </a:graphic>
      </p:graphicFrame>
      <p:sp>
        <p:nvSpPr>
          <p:cNvPr id="4" name="Espace réservé du numéro de diapositive 3"/>
          <p:cNvSpPr>
            <a:spLocks noGrp="1"/>
          </p:cNvSpPr>
          <p:nvPr>
            <p:ph type="sldNum" sz="quarter" idx="12"/>
          </p:nvPr>
        </p:nvSpPr>
        <p:spPr/>
        <p:txBody>
          <a:bodyPr/>
          <a:lstStyle/>
          <a:p>
            <a:fld id="{E31CB3CC-2B44-47CE-ACFB-D5D84FBE0F2F}" type="slidenum">
              <a:rPr lang="fr-FR" smtClean="0"/>
              <a:pPr/>
              <a:t>24</a:t>
            </a:fld>
            <a:endParaRPr lang="fr-F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Comparaison entre SQL et BDB </a:t>
            </a:r>
            <a:r>
              <a:rPr lang="fr-FR" dirty="0" err="1" smtClean="0"/>
              <a:t>query</a:t>
            </a:r>
            <a:r>
              <a:rPr lang="fr-FR" dirty="0" smtClean="0"/>
              <a:t> </a:t>
            </a:r>
            <a:r>
              <a:rPr lang="fr-FR" dirty="0" err="1" smtClean="0"/>
              <a:t>language</a:t>
            </a:r>
            <a:endParaRPr lang="fr-FR" dirty="0"/>
          </a:p>
        </p:txBody>
      </p:sp>
      <p:graphicFrame>
        <p:nvGraphicFramePr>
          <p:cNvPr id="5" name="Espace réservé du contenu 4"/>
          <p:cNvGraphicFramePr>
            <a:graphicFrameLocks noGrp="1"/>
          </p:cNvGraphicFramePr>
          <p:nvPr>
            <p:ph idx="1"/>
            <p:extLst>
              <p:ext uri="{D42A27DB-BD31-4B8C-83A1-F6EECF244321}">
                <p14:modId xmlns:p14="http://schemas.microsoft.com/office/powerpoint/2010/main" val="3929451834"/>
              </p:ext>
            </p:extLst>
          </p:nvPr>
        </p:nvGraphicFramePr>
        <p:xfrm>
          <a:off x="395536" y="1554480"/>
          <a:ext cx="8229600" cy="4682832"/>
        </p:xfrm>
        <a:graphic>
          <a:graphicData uri="http://schemas.openxmlformats.org/drawingml/2006/table">
            <a:tbl>
              <a:tblPr firstRow="1" bandRow="1">
                <a:tableStyleId>{5C22544A-7EE6-4342-B048-85BDC9FD1C3A}</a:tableStyleId>
              </a:tblPr>
              <a:tblGrid>
                <a:gridCol w="2016224"/>
                <a:gridCol w="6213376"/>
              </a:tblGrid>
              <a:tr h="2018536">
                <a:tc>
                  <a:txBody>
                    <a:bodyPr/>
                    <a:lstStyle/>
                    <a:p>
                      <a:r>
                        <a:rPr lang="en-US" sz="1800" b="1" kern="1200" dirty="0" smtClean="0">
                          <a:solidFill>
                            <a:schemeClr val="lt1"/>
                          </a:solidFill>
                          <a:effectLst/>
                          <a:latin typeface="+mn-lt"/>
                          <a:ea typeface="+mn-ea"/>
                          <a:cs typeface="+mn-cs"/>
                        </a:rPr>
                        <a:t>SELECT * FROM employee </a:t>
                      </a:r>
                    </a:p>
                    <a:p>
                      <a:r>
                        <a:rPr lang="en-US" sz="1800" b="1" kern="1200" dirty="0" smtClean="0">
                          <a:solidFill>
                            <a:schemeClr val="lt1"/>
                          </a:solidFill>
                          <a:effectLst/>
                          <a:latin typeface="+mn-lt"/>
                          <a:ea typeface="+mn-ea"/>
                          <a:cs typeface="+mn-cs"/>
                        </a:rPr>
                        <a:t>* WHERE </a:t>
                      </a:r>
                      <a:r>
                        <a:rPr lang="en-US" sz="1800" b="1" kern="1200" dirty="0" err="1" smtClean="0">
                          <a:solidFill>
                            <a:schemeClr val="lt1"/>
                          </a:solidFill>
                          <a:effectLst/>
                          <a:latin typeface="+mn-lt"/>
                          <a:ea typeface="+mn-ea"/>
                          <a:cs typeface="+mn-cs"/>
                        </a:rPr>
                        <a:t>employeeName</a:t>
                      </a:r>
                      <a:r>
                        <a:rPr lang="en-US" sz="1800" b="1" kern="1200" dirty="0" smtClean="0">
                          <a:solidFill>
                            <a:schemeClr val="lt1"/>
                          </a:solidFill>
                          <a:effectLst/>
                          <a:latin typeface="+mn-lt"/>
                          <a:ea typeface="+mn-ea"/>
                          <a:cs typeface="+mn-cs"/>
                        </a:rPr>
                        <a:t> LIKE 'prefix%'; </a:t>
                      </a:r>
                      <a:endParaRPr lang="en-US" sz="1800" b="1" kern="1200" dirty="0">
                        <a:solidFill>
                          <a:schemeClr val="lt1"/>
                        </a:solidFill>
                        <a:effectLst/>
                        <a:latin typeface="+mn-lt"/>
                        <a:ea typeface="+mn-ea"/>
                        <a:cs typeface="+mn-cs"/>
                      </a:endParaRPr>
                    </a:p>
                  </a:txBody>
                  <a:tcPr/>
                </a:tc>
                <a:tc>
                  <a:txBody>
                    <a:bodyPr/>
                    <a:lstStyle/>
                    <a:p>
                      <a:r>
                        <a:rPr lang="en-US" sz="1800" b="1" kern="1200" dirty="0" smtClean="0">
                          <a:solidFill>
                            <a:schemeClr val="lt1"/>
                          </a:solidFill>
                          <a:effectLst/>
                          <a:latin typeface="+mn-lt"/>
                          <a:ea typeface="+mn-ea"/>
                          <a:cs typeface="+mn-cs"/>
                        </a:rPr>
                        <a:t>char[] ca = </a:t>
                      </a:r>
                      <a:r>
                        <a:rPr lang="en-US" sz="1800" b="1" kern="1200" dirty="0" err="1" smtClean="0">
                          <a:solidFill>
                            <a:schemeClr val="lt1"/>
                          </a:solidFill>
                          <a:effectLst/>
                          <a:latin typeface="+mn-lt"/>
                          <a:ea typeface="+mn-ea"/>
                          <a:cs typeface="+mn-cs"/>
                        </a:rPr>
                        <a:t>prefix.toCharArray</a:t>
                      </a:r>
                      <a:r>
                        <a:rPr lang="en-US" sz="1800" b="1" kern="1200" dirty="0" smtClean="0">
                          <a:solidFill>
                            <a:schemeClr val="lt1"/>
                          </a:solidFill>
                          <a:effectLst/>
                          <a:latin typeface="+mn-lt"/>
                          <a:ea typeface="+mn-ea"/>
                          <a:cs typeface="+mn-cs"/>
                        </a:rPr>
                        <a:t>(); </a:t>
                      </a:r>
                    </a:p>
                    <a:p>
                      <a:r>
                        <a:rPr lang="en-US" sz="1800" b="1" kern="1200" dirty="0" smtClean="0">
                          <a:solidFill>
                            <a:schemeClr val="lt1"/>
                          </a:solidFill>
                          <a:effectLst/>
                          <a:latin typeface="+mn-lt"/>
                          <a:ea typeface="+mn-ea"/>
                          <a:cs typeface="+mn-cs"/>
                        </a:rPr>
                        <a:t>final </a:t>
                      </a:r>
                      <a:r>
                        <a:rPr lang="en-US" sz="1800" b="1" kern="1200" dirty="0" err="1" smtClean="0">
                          <a:solidFill>
                            <a:schemeClr val="lt1"/>
                          </a:solidFill>
                          <a:effectLst/>
                          <a:latin typeface="+mn-lt"/>
                          <a:ea typeface="+mn-ea"/>
                          <a:cs typeface="+mn-cs"/>
                        </a:rPr>
                        <a:t>int</a:t>
                      </a:r>
                      <a:r>
                        <a:rPr lang="en-US" sz="1800" b="1" kern="1200" dirty="0" smtClean="0">
                          <a:solidFill>
                            <a:schemeClr val="lt1"/>
                          </a:solidFill>
                          <a:effectLst/>
                          <a:latin typeface="+mn-lt"/>
                          <a:ea typeface="+mn-ea"/>
                          <a:cs typeface="+mn-cs"/>
                        </a:rPr>
                        <a:t> </a:t>
                      </a:r>
                      <a:r>
                        <a:rPr lang="en-US" sz="1800" b="1" kern="1200" dirty="0" err="1" smtClean="0">
                          <a:solidFill>
                            <a:schemeClr val="lt1"/>
                          </a:solidFill>
                          <a:effectLst/>
                          <a:latin typeface="+mn-lt"/>
                          <a:ea typeface="+mn-ea"/>
                          <a:cs typeface="+mn-cs"/>
                        </a:rPr>
                        <a:t>lastCharIndex</a:t>
                      </a:r>
                      <a:r>
                        <a:rPr lang="en-US" sz="1800" b="1" kern="1200" dirty="0" smtClean="0">
                          <a:solidFill>
                            <a:schemeClr val="lt1"/>
                          </a:solidFill>
                          <a:effectLst/>
                          <a:latin typeface="+mn-lt"/>
                          <a:ea typeface="+mn-ea"/>
                          <a:cs typeface="+mn-cs"/>
                        </a:rPr>
                        <a:t> = </a:t>
                      </a:r>
                      <a:r>
                        <a:rPr lang="en-US" sz="1800" b="1" kern="1200" dirty="0" err="1" smtClean="0">
                          <a:solidFill>
                            <a:schemeClr val="lt1"/>
                          </a:solidFill>
                          <a:effectLst/>
                          <a:latin typeface="+mn-lt"/>
                          <a:ea typeface="+mn-ea"/>
                          <a:cs typeface="+mn-cs"/>
                        </a:rPr>
                        <a:t>ca.length</a:t>
                      </a:r>
                      <a:r>
                        <a:rPr lang="en-US" sz="1800" b="1" kern="1200" dirty="0" smtClean="0">
                          <a:solidFill>
                            <a:schemeClr val="lt1"/>
                          </a:solidFill>
                          <a:effectLst/>
                          <a:latin typeface="+mn-lt"/>
                          <a:ea typeface="+mn-ea"/>
                          <a:cs typeface="+mn-cs"/>
                        </a:rPr>
                        <a:t> - 1; </a:t>
                      </a:r>
                    </a:p>
                    <a:p>
                      <a:r>
                        <a:rPr lang="en-US" sz="1800" b="1" kern="1200" dirty="0" smtClean="0">
                          <a:solidFill>
                            <a:schemeClr val="lt1"/>
                          </a:solidFill>
                          <a:effectLst/>
                          <a:latin typeface="+mn-lt"/>
                          <a:ea typeface="+mn-ea"/>
                          <a:cs typeface="+mn-cs"/>
                        </a:rPr>
                        <a:t>ca[</a:t>
                      </a:r>
                      <a:r>
                        <a:rPr lang="en-US" sz="1800" b="1" kern="1200" dirty="0" err="1" smtClean="0">
                          <a:solidFill>
                            <a:schemeClr val="lt1"/>
                          </a:solidFill>
                          <a:effectLst/>
                          <a:latin typeface="+mn-lt"/>
                          <a:ea typeface="+mn-ea"/>
                          <a:cs typeface="+mn-cs"/>
                        </a:rPr>
                        <a:t>lastCharIndex</a:t>
                      </a:r>
                      <a:r>
                        <a:rPr lang="en-US" sz="1800" b="1" kern="1200" dirty="0" smtClean="0">
                          <a:solidFill>
                            <a:schemeClr val="lt1"/>
                          </a:solidFill>
                          <a:effectLst/>
                          <a:latin typeface="+mn-lt"/>
                          <a:ea typeface="+mn-ea"/>
                          <a:cs typeface="+mn-cs"/>
                        </a:rPr>
                        <a:t>]++; </a:t>
                      </a:r>
                    </a:p>
                    <a:p>
                      <a:r>
                        <a:rPr lang="en-US" sz="1800" b="1" kern="1200" dirty="0" smtClean="0">
                          <a:solidFill>
                            <a:schemeClr val="lt1"/>
                          </a:solidFill>
                          <a:effectLst/>
                          <a:latin typeface="+mn-lt"/>
                          <a:ea typeface="+mn-ea"/>
                          <a:cs typeface="+mn-cs"/>
                        </a:rPr>
                        <a:t>return </a:t>
                      </a:r>
                      <a:r>
                        <a:rPr lang="en-US" sz="1800" b="1" kern="1200" dirty="0" err="1" smtClean="0">
                          <a:solidFill>
                            <a:schemeClr val="lt1"/>
                          </a:solidFill>
                          <a:effectLst/>
                          <a:latin typeface="+mn-lt"/>
                          <a:ea typeface="+mn-ea"/>
                          <a:cs typeface="+mn-cs"/>
                        </a:rPr>
                        <a:t>employeeByName.entities</a:t>
                      </a:r>
                      <a:r>
                        <a:rPr lang="en-US" sz="1800" b="1" kern="1200" dirty="0" smtClean="0">
                          <a:solidFill>
                            <a:schemeClr val="lt1"/>
                          </a:solidFill>
                          <a:effectLst/>
                          <a:latin typeface="+mn-lt"/>
                          <a:ea typeface="+mn-ea"/>
                          <a:cs typeface="+mn-cs"/>
                        </a:rPr>
                        <a:t>(prefix, true, </a:t>
                      </a:r>
                    </a:p>
                    <a:p>
                      <a:r>
                        <a:rPr lang="en-US" sz="1800" b="1" kern="1200" dirty="0" err="1" smtClean="0">
                          <a:solidFill>
                            <a:schemeClr val="lt1"/>
                          </a:solidFill>
                          <a:effectLst/>
                          <a:latin typeface="+mn-lt"/>
                          <a:ea typeface="+mn-ea"/>
                          <a:cs typeface="+mn-cs"/>
                        </a:rPr>
                        <a:t>String.valueOf</a:t>
                      </a:r>
                      <a:endParaRPr lang="en-US" sz="1800" b="1" kern="1200" dirty="0" smtClean="0">
                        <a:solidFill>
                          <a:schemeClr val="lt1"/>
                        </a:solidFill>
                        <a:effectLst/>
                        <a:latin typeface="+mn-lt"/>
                        <a:ea typeface="+mn-ea"/>
                        <a:cs typeface="+mn-cs"/>
                      </a:endParaRPr>
                    </a:p>
                    <a:p>
                      <a:r>
                        <a:rPr lang="en-US" sz="1800" b="1" kern="1200" dirty="0" smtClean="0">
                          <a:solidFill>
                            <a:schemeClr val="lt1"/>
                          </a:solidFill>
                          <a:effectLst/>
                          <a:latin typeface="+mn-lt"/>
                          <a:ea typeface="+mn-ea"/>
                          <a:cs typeface="+mn-cs"/>
                        </a:rPr>
                        <a:t>(ca), </a:t>
                      </a:r>
                    </a:p>
                    <a:p>
                      <a:r>
                        <a:rPr lang="en-US" sz="1800" b="1" kern="1200" dirty="0" smtClean="0">
                          <a:solidFill>
                            <a:schemeClr val="lt1"/>
                          </a:solidFill>
                          <a:effectLst/>
                          <a:latin typeface="+mn-lt"/>
                          <a:ea typeface="+mn-ea"/>
                          <a:cs typeface="+mn-cs"/>
                        </a:rPr>
                        <a:t>false); </a:t>
                      </a:r>
                    </a:p>
                    <a:p>
                      <a:endParaRPr lang="fr-FR" dirty="0"/>
                    </a:p>
                  </a:txBody>
                  <a:tcPr/>
                </a:tc>
              </a:tr>
              <a:tr h="2396832">
                <a:tc>
                  <a:txBody>
                    <a:bodyPr/>
                    <a:lstStyle/>
                    <a:p>
                      <a:r>
                        <a:rPr lang="en-US" sz="1800" kern="1200" dirty="0" smtClean="0">
                          <a:solidFill>
                            <a:schemeClr val="dk1"/>
                          </a:solidFill>
                          <a:effectLst/>
                          <a:latin typeface="+mn-lt"/>
                          <a:ea typeface="+mn-ea"/>
                          <a:cs typeface="+mn-cs"/>
                        </a:rPr>
                        <a:t>SELECT * FROM employee </a:t>
                      </a:r>
                    </a:p>
                    <a:p>
                      <a:r>
                        <a:rPr lang="en-US" sz="1800" kern="1200" dirty="0" smtClean="0">
                          <a:solidFill>
                            <a:schemeClr val="dk1"/>
                          </a:solidFill>
                          <a:effectLst/>
                          <a:latin typeface="+mn-lt"/>
                          <a:ea typeface="+mn-ea"/>
                          <a:cs typeface="+mn-cs"/>
                        </a:rPr>
                        <a:t>* WHERE salary &gt;= 6000 AND salary &lt;= 8000; </a:t>
                      </a:r>
                    </a:p>
                    <a:p>
                      <a:endParaRPr lang="en-US" sz="1800" b="1" kern="1200" dirty="0">
                        <a:solidFill>
                          <a:schemeClr val="lt1"/>
                        </a:solidFill>
                        <a:effectLst/>
                        <a:latin typeface="+mn-lt"/>
                        <a:ea typeface="+mn-ea"/>
                        <a:cs typeface="+mn-cs"/>
                      </a:endParaRPr>
                    </a:p>
                  </a:txBody>
                  <a:tcPr>
                    <a:solidFill>
                      <a:schemeClr val="bg2">
                        <a:lumMod val="40000"/>
                        <a:lumOff val="60000"/>
                      </a:schemeClr>
                    </a:solidFill>
                  </a:tcPr>
                </a:tc>
                <a:tc>
                  <a:txBody>
                    <a:bodyPr/>
                    <a:lstStyle/>
                    <a:p>
                      <a:r>
                        <a:rPr lang="en-US" sz="1800" kern="1200" dirty="0" err="1" smtClean="0">
                          <a:solidFill>
                            <a:schemeClr val="dk1"/>
                          </a:solidFill>
                          <a:effectLst/>
                          <a:latin typeface="+mn-lt"/>
                          <a:ea typeface="+mn-ea"/>
                          <a:cs typeface="+mn-cs"/>
                        </a:rPr>
                        <a:t>employeeBySalary.entities</a:t>
                      </a:r>
                      <a:r>
                        <a:rPr lang="en-US" sz="1800" kern="1200" dirty="0" smtClean="0">
                          <a:solidFill>
                            <a:schemeClr val="dk1"/>
                          </a:solidFill>
                          <a:effectLst/>
                          <a:latin typeface="+mn-lt"/>
                          <a:ea typeface="+mn-ea"/>
                          <a:cs typeface="+mn-cs"/>
                        </a:rPr>
                        <a:t>(new Float(6000), //</a:t>
                      </a:r>
                      <a:r>
                        <a:rPr lang="en-US" sz="1800" kern="1200" dirty="0" err="1" smtClean="0">
                          <a:solidFill>
                            <a:schemeClr val="dk1"/>
                          </a:solidFill>
                          <a:effectLst/>
                          <a:latin typeface="+mn-lt"/>
                          <a:ea typeface="+mn-ea"/>
                          <a:cs typeface="+mn-cs"/>
                        </a:rPr>
                        <a:t>fromKey</a:t>
                      </a:r>
                      <a:r>
                        <a:rPr lang="en-US" sz="1800" kern="1200" dirty="0" smtClean="0">
                          <a:solidFill>
                            <a:schemeClr val="dk1"/>
                          </a:solidFill>
                          <a:effectLst/>
                          <a:latin typeface="+mn-lt"/>
                          <a:ea typeface="+mn-ea"/>
                          <a:cs typeface="+mn-cs"/>
                        </a:rPr>
                        <a:t> </a:t>
                      </a:r>
                    </a:p>
                    <a:p>
                      <a:r>
                        <a:rPr lang="en-US" sz="1800" kern="1200" dirty="0" smtClean="0">
                          <a:solidFill>
                            <a:schemeClr val="dk1"/>
                          </a:solidFill>
                          <a:effectLst/>
                          <a:latin typeface="+mn-lt"/>
                          <a:ea typeface="+mn-ea"/>
                          <a:cs typeface="+mn-cs"/>
                        </a:rPr>
                        <a:t>true, //</a:t>
                      </a:r>
                      <a:r>
                        <a:rPr lang="en-US" sz="1800" kern="1200" dirty="0" err="1" smtClean="0">
                          <a:solidFill>
                            <a:schemeClr val="dk1"/>
                          </a:solidFill>
                          <a:effectLst/>
                          <a:latin typeface="+mn-lt"/>
                          <a:ea typeface="+mn-ea"/>
                          <a:cs typeface="+mn-cs"/>
                        </a:rPr>
                        <a:t>fromInclusive</a:t>
                      </a:r>
                      <a:r>
                        <a:rPr lang="en-US" sz="1800" kern="1200" dirty="0" smtClean="0">
                          <a:solidFill>
                            <a:schemeClr val="dk1"/>
                          </a:solidFill>
                          <a:effectLst/>
                          <a:latin typeface="+mn-lt"/>
                          <a:ea typeface="+mn-ea"/>
                          <a:cs typeface="+mn-cs"/>
                        </a:rPr>
                        <a:t> </a:t>
                      </a:r>
                    </a:p>
                    <a:p>
                      <a:r>
                        <a:rPr lang="en-US" sz="1800" kern="1200" dirty="0" smtClean="0">
                          <a:solidFill>
                            <a:schemeClr val="dk1"/>
                          </a:solidFill>
                          <a:effectLst/>
                          <a:latin typeface="+mn-lt"/>
                          <a:ea typeface="+mn-ea"/>
                          <a:cs typeface="+mn-cs"/>
                        </a:rPr>
                        <a:t>new Float(8000), //</a:t>
                      </a:r>
                      <a:r>
                        <a:rPr lang="en-US" sz="1800" kern="1200" dirty="0" err="1" smtClean="0">
                          <a:solidFill>
                            <a:schemeClr val="dk1"/>
                          </a:solidFill>
                          <a:effectLst/>
                          <a:latin typeface="+mn-lt"/>
                          <a:ea typeface="+mn-ea"/>
                          <a:cs typeface="+mn-cs"/>
                        </a:rPr>
                        <a:t>toKey</a:t>
                      </a:r>
                      <a:r>
                        <a:rPr lang="en-US" sz="1800" kern="1200" dirty="0" smtClean="0">
                          <a:solidFill>
                            <a:schemeClr val="dk1"/>
                          </a:solidFill>
                          <a:effectLst/>
                          <a:latin typeface="+mn-lt"/>
                          <a:ea typeface="+mn-ea"/>
                          <a:cs typeface="+mn-cs"/>
                        </a:rPr>
                        <a:t> </a:t>
                      </a:r>
                    </a:p>
                    <a:p>
                      <a:r>
                        <a:rPr lang="en-US" sz="1800" kern="1200" dirty="0" smtClean="0">
                          <a:solidFill>
                            <a:schemeClr val="dk1"/>
                          </a:solidFill>
                          <a:effectLst/>
                          <a:latin typeface="+mn-lt"/>
                          <a:ea typeface="+mn-ea"/>
                          <a:cs typeface="+mn-cs"/>
                        </a:rPr>
                        <a:t>true); </a:t>
                      </a:r>
                    </a:p>
                    <a:p>
                      <a:endParaRPr lang="fr-FR" dirty="0"/>
                    </a:p>
                  </a:txBody>
                  <a:tcPr>
                    <a:solidFill>
                      <a:schemeClr val="bg2">
                        <a:lumMod val="40000"/>
                        <a:lumOff val="60000"/>
                      </a:schemeClr>
                    </a:solidFill>
                  </a:tcPr>
                </a:tc>
              </a:tr>
            </a:tbl>
          </a:graphicData>
        </a:graphic>
      </p:graphicFrame>
      <p:sp>
        <p:nvSpPr>
          <p:cNvPr id="4" name="Espace réservé du numéro de diapositive 3"/>
          <p:cNvSpPr>
            <a:spLocks noGrp="1"/>
          </p:cNvSpPr>
          <p:nvPr>
            <p:ph type="sldNum" sz="quarter" idx="12"/>
          </p:nvPr>
        </p:nvSpPr>
        <p:spPr/>
        <p:txBody>
          <a:bodyPr/>
          <a:lstStyle/>
          <a:p>
            <a:fld id="{E31CB3CC-2B44-47CE-ACFB-D5D84FBE0F2F}" type="slidenum">
              <a:rPr lang="fr-FR" smtClean="0"/>
              <a:pPr/>
              <a:t>25</a:t>
            </a:fld>
            <a:endParaRPr lang="fr-F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Comparaison entre SQL et BDB </a:t>
            </a:r>
            <a:r>
              <a:rPr lang="fr-FR" dirty="0" err="1" smtClean="0"/>
              <a:t>query</a:t>
            </a:r>
            <a:r>
              <a:rPr lang="fr-FR" dirty="0" smtClean="0"/>
              <a:t> </a:t>
            </a:r>
            <a:r>
              <a:rPr lang="fr-FR" dirty="0" err="1" smtClean="0"/>
              <a:t>language</a:t>
            </a:r>
            <a:endParaRPr lang="fr-FR" dirty="0"/>
          </a:p>
        </p:txBody>
      </p:sp>
      <p:graphicFrame>
        <p:nvGraphicFramePr>
          <p:cNvPr id="5" name="Espace réservé du contenu 4"/>
          <p:cNvGraphicFramePr>
            <a:graphicFrameLocks noGrp="1"/>
          </p:cNvGraphicFramePr>
          <p:nvPr>
            <p:ph idx="1"/>
            <p:extLst>
              <p:ext uri="{D42A27DB-BD31-4B8C-83A1-F6EECF244321}">
                <p14:modId xmlns:p14="http://schemas.microsoft.com/office/powerpoint/2010/main" val="3232237089"/>
              </p:ext>
            </p:extLst>
          </p:nvPr>
        </p:nvGraphicFramePr>
        <p:xfrm>
          <a:off x="487829" y="1492362"/>
          <a:ext cx="8229600" cy="4846320"/>
        </p:xfrm>
        <a:graphic>
          <a:graphicData uri="http://schemas.openxmlformats.org/drawingml/2006/table">
            <a:tbl>
              <a:tblPr firstRow="1" bandRow="1">
                <a:tableStyleId>{5C22544A-7EE6-4342-B048-85BDC9FD1C3A}</a:tableStyleId>
              </a:tblPr>
              <a:tblGrid>
                <a:gridCol w="2644011"/>
                <a:gridCol w="5585589"/>
              </a:tblGrid>
              <a:tr h="895131">
                <a:tc>
                  <a:txBody>
                    <a:bodyPr/>
                    <a:lstStyle/>
                    <a:p>
                      <a:r>
                        <a:rPr lang="en-US" dirty="0" smtClean="0"/>
                        <a:t>SELECT * FROM tab WHERE col1 = A AND col2 = B; </a:t>
                      </a:r>
                      <a:endParaRPr lang="en-US" sz="1800" b="1" kern="1200" dirty="0">
                        <a:solidFill>
                          <a:schemeClr val="lt1"/>
                        </a:solidFill>
                        <a:effectLst/>
                        <a:latin typeface="+mn-lt"/>
                        <a:ea typeface="+mn-ea"/>
                        <a:cs typeface="+mn-cs"/>
                      </a:endParaRPr>
                    </a:p>
                  </a:txBody>
                  <a:tcPr/>
                </a:tc>
                <a:tc>
                  <a:txBody>
                    <a:bodyPr/>
                    <a:lstStyle/>
                    <a:p>
                      <a:r>
                        <a:rPr lang="en-US" sz="1800" b="1" kern="1200" dirty="0" err="1" smtClean="0">
                          <a:solidFill>
                            <a:schemeClr val="lt1"/>
                          </a:solidFill>
                          <a:effectLst/>
                          <a:latin typeface="+mn-lt"/>
                          <a:ea typeface="+mn-ea"/>
                          <a:cs typeface="+mn-cs"/>
                        </a:rPr>
                        <a:t>addCondition</a:t>
                      </a:r>
                      <a:r>
                        <a:rPr lang="en-US" sz="1800" b="1" kern="1200" dirty="0" smtClean="0">
                          <a:solidFill>
                            <a:schemeClr val="lt1"/>
                          </a:solidFill>
                          <a:effectLst/>
                          <a:latin typeface="+mn-lt"/>
                          <a:ea typeface="+mn-ea"/>
                          <a:cs typeface="+mn-cs"/>
                        </a:rPr>
                        <a:t>(</a:t>
                      </a:r>
                      <a:r>
                        <a:rPr lang="en-US" sz="1800" b="1" kern="1200" dirty="0" err="1" smtClean="0">
                          <a:solidFill>
                            <a:schemeClr val="lt1"/>
                          </a:solidFill>
                          <a:effectLst/>
                          <a:latin typeface="+mn-lt"/>
                          <a:ea typeface="+mn-ea"/>
                          <a:cs typeface="+mn-cs"/>
                        </a:rPr>
                        <a:t>SecondaryIndex</a:t>
                      </a:r>
                      <a:r>
                        <a:rPr lang="en-US" sz="1800" b="1" kern="1200" dirty="0" smtClean="0">
                          <a:solidFill>
                            <a:schemeClr val="lt1"/>
                          </a:solidFill>
                          <a:effectLst/>
                          <a:latin typeface="+mn-lt"/>
                          <a:ea typeface="+mn-ea"/>
                          <a:cs typeface="+mn-cs"/>
                        </a:rPr>
                        <a:t>&lt;SK, PK, E&gt; index, SK key) </a:t>
                      </a:r>
                    </a:p>
                    <a:p>
                      <a:endParaRPr lang="fr-FR" dirty="0"/>
                    </a:p>
                  </a:txBody>
                  <a:tcPr/>
                </a:tc>
              </a:tr>
              <a:tr h="3777811">
                <a:tc>
                  <a:txBody>
                    <a:bodyPr/>
                    <a:lstStyle/>
                    <a:p>
                      <a:r>
                        <a:rPr lang="en-US" sz="1800" kern="1200" dirty="0" smtClean="0">
                          <a:solidFill>
                            <a:schemeClr val="dk1"/>
                          </a:solidFill>
                          <a:effectLst/>
                          <a:latin typeface="+mn-lt"/>
                          <a:ea typeface="+mn-ea"/>
                          <a:cs typeface="+mn-cs"/>
                        </a:rPr>
                        <a:t>SELECT * FROM employee e, department d </a:t>
                      </a:r>
                    </a:p>
                    <a:p>
                      <a:r>
                        <a:rPr lang="en-US" sz="1800" kern="1200" dirty="0" smtClean="0">
                          <a:solidFill>
                            <a:schemeClr val="dk1"/>
                          </a:solidFill>
                          <a:effectLst/>
                          <a:latin typeface="+mn-lt"/>
                          <a:ea typeface="+mn-ea"/>
                          <a:cs typeface="+mn-cs"/>
                        </a:rPr>
                        <a:t>WHERE </a:t>
                      </a:r>
                      <a:r>
                        <a:rPr lang="en-US" sz="1800" kern="1200" dirty="0" err="1" smtClean="0">
                          <a:solidFill>
                            <a:schemeClr val="dk1"/>
                          </a:solidFill>
                          <a:effectLst/>
                          <a:latin typeface="+mn-lt"/>
                          <a:ea typeface="+mn-ea"/>
                          <a:cs typeface="+mn-cs"/>
                        </a:rPr>
                        <a:t>e.departmentId</a:t>
                      </a:r>
                      <a:r>
                        <a:rPr lang="en-US" sz="1800" kern="1200" dirty="0" smtClean="0">
                          <a:solidFill>
                            <a:schemeClr val="dk1"/>
                          </a:solidFill>
                          <a:effectLst/>
                          <a:latin typeface="+mn-lt"/>
                          <a:ea typeface="+mn-ea"/>
                          <a:cs typeface="+mn-cs"/>
                        </a:rPr>
                        <a:t> = </a:t>
                      </a:r>
                      <a:r>
                        <a:rPr lang="en-US" sz="1800" kern="1200" dirty="0" err="1" smtClean="0">
                          <a:solidFill>
                            <a:schemeClr val="dk1"/>
                          </a:solidFill>
                          <a:effectLst/>
                          <a:latin typeface="+mn-lt"/>
                          <a:ea typeface="+mn-ea"/>
                          <a:cs typeface="+mn-cs"/>
                        </a:rPr>
                        <a:t>d.departmentId</a:t>
                      </a:r>
                      <a:r>
                        <a:rPr lang="en-US" sz="1800" kern="1200" dirty="0" smtClean="0">
                          <a:solidFill>
                            <a:schemeClr val="dk1"/>
                          </a:solidFill>
                          <a:effectLst/>
                          <a:latin typeface="+mn-lt"/>
                          <a:ea typeface="+mn-ea"/>
                          <a:cs typeface="+mn-cs"/>
                        </a:rPr>
                        <a:t> </a:t>
                      </a:r>
                    </a:p>
                    <a:p>
                      <a:r>
                        <a:rPr lang="en-US" sz="1800" kern="1200" dirty="0" smtClean="0">
                          <a:solidFill>
                            <a:schemeClr val="dk1"/>
                          </a:solidFill>
                          <a:effectLst/>
                          <a:latin typeface="+mn-lt"/>
                          <a:ea typeface="+mn-ea"/>
                          <a:cs typeface="+mn-cs"/>
                        </a:rPr>
                        <a:t>AND </a:t>
                      </a:r>
                      <a:r>
                        <a:rPr lang="en-US" sz="1800" kern="1200" dirty="0" err="1" smtClean="0">
                          <a:solidFill>
                            <a:schemeClr val="dk1"/>
                          </a:solidFill>
                          <a:effectLst/>
                          <a:latin typeface="+mn-lt"/>
                          <a:ea typeface="+mn-ea"/>
                          <a:cs typeface="+mn-cs"/>
                        </a:rPr>
                        <a:t>d.departmentName</a:t>
                      </a:r>
                      <a:r>
                        <a:rPr lang="en-US" sz="1800" kern="1200" dirty="0" smtClean="0">
                          <a:solidFill>
                            <a:schemeClr val="dk1"/>
                          </a:solidFill>
                          <a:effectLst/>
                          <a:latin typeface="+mn-lt"/>
                          <a:ea typeface="+mn-ea"/>
                          <a:cs typeface="+mn-cs"/>
                        </a:rPr>
                        <a:t> = '</a:t>
                      </a:r>
                      <a:r>
                        <a:rPr lang="en-US" sz="1800" kern="1200" dirty="0" err="1" smtClean="0">
                          <a:solidFill>
                            <a:schemeClr val="dk1"/>
                          </a:solidFill>
                          <a:effectLst/>
                          <a:latin typeface="+mn-lt"/>
                          <a:ea typeface="+mn-ea"/>
                          <a:cs typeface="+mn-cs"/>
                        </a:rPr>
                        <a:t>deptName</a:t>
                      </a:r>
                      <a:r>
                        <a:rPr lang="en-US" sz="1800" kern="1200" dirty="0" smtClean="0">
                          <a:solidFill>
                            <a:schemeClr val="dk1"/>
                          </a:solidFill>
                          <a:effectLst/>
                          <a:latin typeface="+mn-lt"/>
                          <a:ea typeface="+mn-ea"/>
                          <a:cs typeface="+mn-cs"/>
                        </a:rPr>
                        <a:t>'; </a:t>
                      </a:r>
                    </a:p>
                    <a:p>
                      <a:endParaRPr lang="en-US" sz="1800" b="1" kern="1200" dirty="0">
                        <a:solidFill>
                          <a:schemeClr val="lt1"/>
                        </a:solidFill>
                        <a:effectLst/>
                        <a:latin typeface="+mn-lt"/>
                        <a:ea typeface="+mn-ea"/>
                        <a:cs typeface="+mn-cs"/>
                      </a:endParaRPr>
                    </a:p>
                  </a:txBody>
                  <a:tcPr>
                    <a:solidFill>
                      <a:schemeClr val="bg2">
                        <a:lumMod val="40000"/>
                        <a:lumOff val="60000"/>
                      </a:schemeClr>
                    </a:solidFill>
                  </a:tcPr>
                </a:tc>
                <a:tc>
                  <a:txBody>
                    <a:bodyPr/>
                    <a:lstStyle/>
                    <a:p>
                      <a:r>
                        <a:rPr lang="en-US" sz="1800" kern="1200" dirty="0" smtClean="0">
                          <a:solidFill>
                            <a:schemeClr val="dk1"/>
                          </a:solidFill>
                          <a:effectLst/>
                          <a:latin typeface="+mn-lt"/>
                          <a:ea typeface="+mn-ea"/>
                          <a:cs typeface="+mn-cs"/>
                        </a:rPr>
                        <a:t>Department </a:t>
                      </a:r>
                      <a:r>
                        <a:rPr lang="en-US" sz="1800" kern="1200" dirty="0" err="1" smtClean="0">
                          <a:solidFill>
                            <a:schemeClr val="dk1"/>
                          </a:solidFill>
                          <a:effectLst/>
                          <a:latin typeface="+mn-lt"/>
                          <a:ea typeface="+mn-ea"/>
                          <a:cs typeface="+mn-cs"/>
                        </a:rPr>
                        <a:t>dept</a:t>
                      </a:r>
                      <a:r>
                        <a:rPr lang="en-US" sz="1800" kern="1200" dirty="0" smtClean="0">
                          <a:solidFill>
                            <a:schemeClr val="dk1"/>
                          </a:solidFill>
                          <a:effectLst/>
                          <a:latin typeface="+mn-lt"/>
                          <a:ea typeface="+mn-ea"/>
                          <a:cs typeface="+mn-cs"/>
                        </a:rPr>
                        <a:t> = </a:t>
                      </a:r>
                      <a:r>
                        <a:rPr lang="en-US" sz="1800" kern="1200" dirty="0" err="1" smtClean="0">
                          <a:solidFill>
                            <a:schemeClr val="dk1"/>
                          </a:solidFill>
                          <a:effectLst/>
                          <a:latin typeface="+mn-lt"/>
                          <a:ea typeface="+mn-ea"/>
                          <a:cs typeface="+mn-cs"/>
                        </a:rPr>
                        <a:t>departmentByName.get</a:t>
                      </a:r>
                      <a:r>
                        <a:rPr lang="en-US" sz="1800" kern="1200" dirty="0" smtClean="0">
                          <a:solidFill>
                            <a:schemeClr val="dk1"/>
                          </a:solidFill>
                          <a:effectLst/>
                          <a:latin typeface="+mn-lt"/>
                          <a:ea typeface="+mn-ea"/>
                          <a:cs typeface="+mn-cs"/>
                        </a:rPr>
                        <a:t>(</a:t>
                      </a:r>
                      <a:r>
                        <a:rPr lang="en-US" sz="1800" kern="1200" dirty="0" err="1" smtClean="0">
                          <a:solidFill>
                            <a:schemeClr val="dk1"/>
                          </a:solidFill>
                          <a:effectLst/>
                          <a:latin typeface="+mn-lt"/>
                          <a:ea typeface="+mn-ea"/>
                          <a:cs typeface="+mn-cs"/>
                        </a:rPr>
                        <a:t>deptName</a:t>
                      </a:r>
                      <a:r>
                        <a:rPr lang="en-US" sz="1800" kern="1200" dirty="0" smtClean="0">
                          <a:solidFill>
                            <a:schemeClr val="dk1"/>
                          </a:solidFill>
                          <a:effectLst/>
                          <a:latin typeface="+mn-lt"/>
                          <a:ea typeface="+mn-ea"/>
                          <a:cs typeface="+mn-cs"/>
                        </a:rPr>
                        <a:t>); </a:t>
                      </a:r>
                    </a:p>
                    <a:p>
                      <a:r>
                        <a:rPr lang="en-US" sz="1800" kern="1200" dirty="0" err="1" smtClean="0">
                          <a:solidFill>
                            <a:schemeClr val="dk1"/>
                          </a:solidFill>
                          <a:effectLst/>
                          <a:latin typeface="+mn-lt"/>
                          <a:ea typeface="+mn-ea"/>
                          <a:cs typeface="+mn-cs"/>
                        </a:rPr>
                        <a:t>EntityCursor</a:t>
                      </a:r>
                      <a:r>
                        <a:rPr lang="en-US" sz="1800" kern="1200" dirty="0" smtClean="0">
                          <a:solidFill>
                            <a:schemeClr val="dk1"/>
                          </a:solidFill>
                          <a:effectLst/>
                          <a:latin typeface="+mn-lt"/>
                          <a:ea typeface="+mn-ea"/>
                          <a:cs typeface="+mn-cs"/>
                        </a:rPr>
                        <a:t>&lt;Employee&gt; </a:t>
                      </a:r>
                      <a:r>
                        <a:rPr lang="en-US" sz="1800" kern="1200" dirty="0" err="1" smtClean="0">
                          <a:solidFill>
                            <a:schemeClr val="dk1"/>
                          </a:solidFill>
                          <a:effectLst/>
                          <a:latin typeface="+mn-lt"/>
                          <a:ea typeface="+mn-ea"/>
                          <a:cs typeface="+mn-cs"/>
                        </a:rPr>
                        <a:t>empCursor</a:t>
                      </a:r>
                      <a:r>
                        <a:rPr lang="en-US" sz="1800" kern="1200" dirty="0" smtClean="0">
                          <a:solidFill>
                            <a:schemeClr val="dk1"/>
                          </a:solidFill>
                          <a:effectLst/>
                          <a:latin typeface="+mn-lt"/>
                          <a:ea typeface="+mn-ea"/>
                          <a:cs typeface="+mn-cs"/>
                        </a:rPr>
                        <a:t> = </a:t>
                      </a:r>
                    </a:p>
                    <a:p>
                      <a:r>
                        <a:rPr lang="en-US" sz="1800" kern="1200" dirty="0" err="1" smtClean="0">
                          <a:solidFill>
                            <a:schemeClr val="dk1"/>
                          </a:solidFill>
                          <a:effectLst/>
                          <a:latin typeface="+mn-lt"/>
                          <a:ea typeface="+mn-ea"/>
                          <a:cs typeface="+mn-cs"/>
                        </a:rPr>
                        <a:t>employeeByDepartmentId</a:t>
                      </a:r>
                      <a:r>
                        <a:rPr lang="en-US" sz="1800" kern="1200" dirty="0" smtClean="0">
                          <a:solidFill>
                            <a:schemeClr val="dk1"/>
                          </a:solidFill>
                          <a:effectLst/>
                          <a:latin typeface="+mn-lt"/>
                          <a:ea typeface="+mn-ea"/>
                          <a:cs typeface="+mn-cs"/>
                        </a:rPr>
                        <a:t>. </a:t>
                      </a:r>
                    </a:p>
                    <a:p>
                      <a:r>
                        <a:rPr lang="en-US" sz="1800" kern="1200" dirty="0" err="1" smtClean="0">
                          <a:solidFill>
                            <a:schemeClr val="dk1"/>
                          </a:solidFill>
                          <a:effectLst/>
                          <a:latin typeface="+mn-lt"/>
                          <a:ea typeface="+mn-ea"/>
                          <a:cs typeface="+mn-cs"/>
                        </a:rPr>
                        <a:t>subIndex</a:t>
                      </a:r>
                      <a:r>
                        <a:rPr lang="en-US" sz="1800" kern="1200" dirty="0" smtClean="0">
                          <a:solidFill>
                            <a:schemeClr val="dk1"/>
                          </a:solidFill>
                          <a:effectLst/>
                          <a:latin typeface="+mn-lt"/>
                          <a:ea typeface="+mn-ea"/>
                          <a:cs typeface="+mn-cs"/>
                        </a:rPr>
                        <a:t>(</a:t>
                      </a:r>
                      <a:r>
                        <a:rPr lang="en-US" sz="1800" kern="1200" dirty="0" err="1" smtClean="0">
                          <a:solidFill>
                            <a:schemeClr val="dk1"/>
                          </a:solidFill>
                          <a:effectLst/>
                          <a:latin typeface="+mn-lt"/>
                          <a:ea typeface="+mn-ea"/>
                          <a:cs typeface="+mn-cs"/>
                        </a:rPr>
                        <a:t>dept.getDepartmentId</a:t>
                      </a:r>
                      <a:r>
                        <a:rPr lang="en-US" sz="1800" kern="1200" dirty="0" smtClean="0">
                          <a:solidFill>
                            <a:schemeClr val="dk1"/>
                          </a:solidFill>
                          <a:effectLst/>
                          <a:latin typeface="+mn-lt"/>
                          <a:ea typeface="+mn-ea"/>
                          <a:cs typeface="+mn-cs"/>
                        </a:rPr>
                        <a:t>()).entities(); </a:t>
                      </a:r>
                    </a:p>
                    <a:p>
                      <a:r>
                        <a:rPr lang="en-US" sz="1800" kern="1200" dirty="0" smtClean="0">
                          <a:solidFill>
                            <a:schemeClr val="dk1"/>
                          </a:solidFill>
                          <a:effectLst/>
                          <a:latin typeface="+mn-lt"/>
                          <a:ea typeface="+mn-ea"/>
                          <a:cs typeface="+mn-cs"/>
                        </a:rPr>
                        <a:t>try { </a:t>
                      </a:r>
                    </a:p>
                    <a:p>
                      <a:r>
                        <a:rPr lang="en-US" sz="1800" kern="1200" dirty="0" smtClean="0">
                          <a:solidFill>
                            <a:schemeClr val="dk1"/>
                          </a:solidFill>
                          <a:effectLst/>
                          <a:latin typeface="+mn-lt"/>
                          <a:ea typeface="+mn-ea"/>
                          <a:cs typeface="+mn-cs"/>
                        </a:rPr>
                        <a:t>/* Do an inner join on Department and Employee.</a:t>
                      </a:r>
                    </a:p>
                    <a:p>
                      <a:r>
                        <a:rPr lang="en-US" sz="1800" kern="1200" dirty="0" smtClean="0">
                          <a:solidFill>
                            <a:schemeClr val="dk1"/>
                          </a:solidFill>
                          <a:effectLst/>
                          <a:latin typeface="+mn-lt"/>
                          <a:ea typeface="+mn-ea"/>
                          <a:cs typeface="+mn-cs"/>
                        </a:rPr>
                        <a:t>*/ </a:t>
                      </a:r>
                    </a:p>
                    <a:p>
                      <a:r>
                        <a:rPr lang="en-US" sz="1800" kern="1200" dirty="0" smtClean="0">
                          <a:solidFill>
                            <a:schemeClr val="dk1"/>
                          </a:solidFill>
                          <a:effectLst/>
                          <a:latin typeface="+mn-lt"/>
                          <a:ea typeface="+mn-ea"/>
                          <a:cs typeface="+mn-cs"/>
                        </a:rPr>
                        <a:t>for (Employee </a:t>
                      </a:r>
                      <a:r>
                        <a:rPr lang="en-US" sz="1800" kern="1200" dirty="0" err="1" smtClean="0">
                          <a:solidFill>
                            <a:schemeClr val="dk1"/>
                          </a:solidFill>
                          <a:effectLst/>
                          <a:latin typeface="+mn-lt"/>
                          <a:ea typeface="+mn-ea"/>
                          <a:cs typeface="+mn-cs"/>
                        </a:rPr>
                        <a:t>emp</a:t>
                      </a:r>
                      <a:r>
                        <a:rPr lang="en-US" sz="1800" kern="1200" dirty="0" smtClean="0">
                          <a:solidFill>
                            <a:schemeClr val="dk1"/>
                          </a:solidFill>
                          <a:effectLst/>
                          <a:latin typeface="+mn-lt"/>
                          <a:ea typeface="+mn-ea"/>
                          <a:cs typeface="+mn-cs"/>
                        </a:rPr>
                        <a:t> : </a:t>
                      </a:r>
                      <a:r>
                        <a:rPr lang="en-US" sz="1800" kern="1200" dirty="0" err="1" smtClean="0">
                          <a:solidFill>
                            <a:schemeClr val="dk1"/>
                          </a:solidFill>
                          <a:effectLst/>
                          <a:latin typeface="+mn-lt"/>
                          <a:ea typeface="+mn-ea"/>
                          <a:cs typeface="+mn-cs"/>
                        </a:rPr>
                        <a:t>empCursor</a:t>
                      </a:r>
                      <a:r>
                        <a:rPr lang="en-US" sz="1800" kern="1200" dirty="0" smtClean="0">
                          <a:solidFill>
                            <a:schemeClr val="dk1"/>
                          </a:solidFill>
                          <a:effectLst/>
                          <a:latin typeface="+mn-lt"/>
                          <a:ea typeface="+mn-ea"/>
                          <a:cs typeface="+mn-cs"/>
                        </a:rPr>
                        <a:t>) { </a:t>
                      </a:r>
                    </a:p>
                    <a:p>
                      <a:r>
                        <a:rPr lang="en-US" sz="1800" kern="1200" dirty="0" err="1" smtClean="0">
                          <a:solidFill>
                            <a:schemeClr val="dk1"/>
                          </a:solidFill>
                          <a:effectLst/>
                          <a:latin typeface="+mn-lt"/>
                          <a:ea typeface="+mn-ea"/>
                          <a:cs typeface="+mn-cs"/>
                        </a:rPr>
                        <a:t>System.out.println</a:t>
                      </a:r>
                      <a:r>
                        <a:rPr lang="en-US" sz="1800" kern="1200" dirty="0" smtClean="0">
                          <a:solidFill>
                            <a:schemeClr val="dk1"/>
                          </a:solidFill>
                          <a:effectLst/>
                          <a:latin typeface="+mn-lt"/>
                          <a:ea typeface="+mn-ea"/>
                          <a:cs typeface="+mn-cs"/>
                        </a:rPr>
                        <a:t>(</a:t>
                      </a:r>
                      <a:r>
                        <a:rPr lang="en-US" sz="1800" kern="1200" dirty="0" err="1" smtClean="0">
                          <a:solidFill>
                            <a:schemeClr val="dk1"/>
                          </a:solidFill>
                          <a:effectLst/>
                          <a:latin typeface="+mn-lt"/>
                          <a:ea typeface="+mn-ea"/>
                          <a:cs typeface="+mn-cs"/>
                        </a:rPr>
                        <a:t>emp</a:t>
                      </a:r>
                      <a:r>
                        <a:rPr lang="en-US" sz="1800" kern="1200" dirty="0" smtClean="0">
                          <a:solidFill>
                            <a:schemeClr val="dk1"/>
                          </a:solidFill>
                          <a:effectLst/>
                          <a:latin typeface="+mn-lt"/>
                          <a:ea typeface="+mn-ea"/>
                          <a:cs typeface="+mn-cs"/>
                        </a:rPr>
                        <a:t>); </a:t>
                      </a:r>
                    </a:p>
                    <a:p>
                      <a:r>
                        <a:rPr lang="en-US" sz="1800" kern="1200" dirty="0" smtClean="0">
                          <a:solidFill>
                            <a:schemeClr val="dk1"/>
                          </a:solidFill>
                          <a:effectLst/>
                          <a:latin typeface="+mn-lt"/>
                          <a:ea typeface="+mn-ea"/>
                          <a:cs typeface="+mn-cs"/>
                        </a:rPr>
                        <a:t>} </a:t>
                      </a:r>
                    </a:p>
                    <a:p>
                      <a:r>
                        <a:rPr lang="en-US" sz="1800" kern="1200" dirty="0" smtClean="0">
                          <a:solidFill>
                            <a:schemeClr val="dk1"/>
                          </a:solidFill>
                          <a:effectLst/>
                          <a:latin typeface="+mn-lt"/>
                          <a:ea typeface="+mn-ea"/>
                          <a:cs typeface="+mn-cs"/>
                        </a:rPr>
                        <a:t>} finally { </a:t>
                      </a:r>
                    </a:p>
                    <a:p>
                      <a:r>
                        <a:rPr lang="en-US" sz="1800" kern="1200" dirty="0" err="1" smtClean="0">
                          <a:solidFill>
                            <a:schemeClr val="dk1"/>
                          </a:solidFill>
                          <a:effectLst/>
                          <a:latin typeface="+mn-lt"/>
                          <a:ea typeface="+mn-ea"/>
                          <a:cs typeface="+mn-cs"/>
                        </a:rPr>
                        <a:t>empCursor.close</a:t>
                      </a:r>
                      <a:r>
                        <a:rPr lang="en-US" sz="1800" kern="1200" dirty="0" smtClean="0">
                          <a:solidFill>
                            <a:schemeClr val="dk1"/>
                          </a:solidFill>
                          <a:effectLst/>
                          <a:latin typeface="+mn-lt"/>
                          <a:ea typeface="+mn-ea"/>
                          <a:cs typeface="+mn-cs"/>
                        </a:rPr>
                        <a:t>(); </a:t>
                      </a:r>
                    </a:p>
                    <a:p>
                      <a:r>
                        <a:rPr lang="en-US" sz="1800" kern="1200" dirty="0" smtClean="0">
                          <a:solidFill>
                            <a:schemeClr val="dk1"/>
                          </a:solidFill>
                          <a:effectLst/>
                          <a:latin typeface="+mn-lt"/>
                          <a:ea typeface="+mn-ea"/>
                          <a:cs typeface="+mn-cs"/>
                        </a:rPr>
                        <a:t>} </a:t>
                      </a:r>
                    </a:p>
                    <a:p>
                      <a:endParaRPr lang="fr-FR" dirty="0"/>
                    </a:p>
                  </a:txBody>
                  <a:tcPr>
                    <a:solidFill>
                      <a:schemeClr val="bg2">
                        <a:lumMod val="40000"/>
                        <a:lumOff val="60000"/>
                      </a:schemeClr>
                    </a:solidFill>
                  </a:tcPr>
                </a:tc>
              </a:tr>
            </a:tbl>
          </a:graphicData>
        </a:graphic>
      </p:graphicFrame>
      <p:sp>
        <p:nvSpPr>
          <p:cNvPr id="4" name="Espace réservé du numéro de diapositive 3"/>
          <p:cNvSpPr>
            <a:spLocks noGrp="1"/>
          </p:cNvSpPr>
          <p:nvPr>
            <p:ph type="sldNum" sz="quarter" idx="12"/>
          </p:nvPr>
        </p:nvSpPr>
        <p:spPr/>
        <p:txBody>
          <a:bodyPr/>
          <a:lstStyle/>
          <a:p>
            <a:fld id="{E31CB3CC-2B44-47CE-ACFB-D5D84FBE0F2F}" type="slidenum">
              <a:rPr lang="fr-FR" smtClean="0"/>
              <a:pPr/>
              <a:t>26</a:t>
            </a:fld>
            <a:endParaRPr lang="fr-FR"/>
          </a:p>
        </p:txBody>
      </p:sp>
    </p:spTree>
    <p:extLst>
      <p:ext uri="{BB962C8B-B14F-4D97-AF65-F5344CB8AC3E}">
        <p14:creationId xmlns:p14="http://schemas.microsoft.com/office/powerpoint/2010/main" val="20996178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pPr algn="ctr">
              <a:buNone/>
            </a:pPr>
            <a:endParaRPr lang="fr-FR" sz="6000"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a:p>
            <a:pPr algn="ctr">
              <a:buNone/>
            </a:pPr>
            <a:r>
              <a:rPr lang="fr-FR" sz="6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Démonstration</a:t>
            </a:r>
            <a:endParaRPr lang="fr-FR" sz="6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 name="Espace réservé du numéro de diapositive 3"/>
          <p:cNvSpPr>
            <a:spLocks noGrp="1"/>
          </p:cNvSpPr>
          <p:nvPr>
            <p:ph type="sldNum" sz="quarter" idx="12"/>
          </p:nvPr>
        </p:nvSpPr>
        <p:spPr/>
        <p:txBody>
          <a:bodyPr/>
          <a:lstStyle/>
          <a:p>
            <a:fld id="{E31CB3CC-2B44-47CE-ACFB-D5D84FBE0F2F}" type="slidenum">
              <a:rPr lang="fr-FR" smtClean="0"/>
              <a:pPr/>
              <a:t>27</a:t>
            </a:fld>
            <a:endParaRPr lang="fr-F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Conclusion</a:t>
            </a:r>
            <a:endParaRPr lang="fr-FR" dirty="0"/>
          </a:p>
        </p:txBody>
      </p:sp>
      <p:sp>
        <p:nvSpPr>
          <p:cNvPr id="3" name="Espace réservé du contenu 2"/>
          <p:cNvSpPr>
            <a:spLocks noGrp="1"/>
          </p:cNvSpPr>
          <p:nvPr>
            <p:ph idx="1"/>
          </p:nvPr>
        </p:nvSpPr>
        <p:spPr/>
        <p:txBody>
          <a:bodyPr>
            <a:normAutofit/>
          </a:bodyPr>
          <a:lstStyle/>
          <a:p>
            <a:pPr marL="0" indent="0" algn="just">
              <a:buNone/>
            </a:pPr>
            <a:r>
              <a:rPr lang="fr-FR" sz="3600" dirty="0" smtClean="0"/>
              <a:t>L’ensembles des SGBD ont:</a:t>
            </a:r>
          </a:p>
          <a:p>
            <a:pPr marL="0" indent="0" algn="just">
              <a:buFont typeface="Wingdings" pitchFamily="2" charset="2"/>
              <a:buChar char="ü"/>
            </a:pPr>
            <a:r>
              <a:rPr lang="fr-FR" sz="3600" dirty="0" smtClean="0"/>
              <a:t>Une centralisation des données.</a:t>
            </a:r>
          </a:p>
          <a:p>
            <a:pPr marL="0" indent="0" algn="just">
              <a:buFont typeface="Wingdings" pitchFamily="2" charset="2"/>
              <a:buChar char="ü"/>
            </a:pPr>
            <a:r>
              <a:rPr lang="fr-FR" sz="3600" dirty="0" smtClean="0"/>
              <a:t>Un contrôle centralisé de l'accès aux données</a:t>
            </a:r>
          </a:p>
          <a:p>
            <a:pPr marL="0" indent="0" algn="just">
              <a:buFont typeface="Wingdings" pitchFamily="2" charset="2"/>
              <a:buChar char="ü"/>
            </a:pPr>
            <a:r>
              <a:rPr lang="fr-FR" sz="3600" dirty="0" smtClean="0"/>
              <a:t>Indépendance vis -à -vis de la structure physique et logique des données </a:t>
            </a:r>
            <a:endParaRPr lang="fr-FR" sz="3600" dirty="0"/>
          </a:p>
        </p:txBody>
      </p:sp>
      <p:sp>
        <p:nvSpPr>
          <p:cNvPr id="5" name="Espace réservé du numéro de diapositive 4"/>
          <p:cNvSpPr>
            <a:spLocks noGrp="1"/>
          </p:cNvSpPr>
          <p:nvPr>
            <p:ph type="sldNum" sz="quarter" idx="12"/>
          </p:nvPr>
        </p:nvSpPr>
        <p:spPr/>
        <p:txBody>
          <a:bodyPr/>
          <a:lstStyle/>
          <a:p>
            <a:fld id="{E31CB3CC-2B44-47CE-ACFB-D5D84FBE0F2F}" type="slidenum">
              <a:rPr lang="fr-FR" smtClean="0"/>
              <a:pPr/>
              <a:t>28</a:t>
            </a:fld>
            <a:endParaRPr lang="fr-FR"/>
          </a:p>
        </p:txBody>
      </p:sp>
    </p:spTree>
    <p:extLst>
      <p:ext uri="{BB962C8B-B14F-4D97-AF65-F5344CB8AC3E}">
        <p14:creationId xmlns:p14="http://schemas.microsoft.com/office/powerpoint/2010/main" val="2712322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Conclusion</a:t>
            </a:r>
            <a:endParaRPr lang="fr-FR" dirty="0"/>
          </a:p>
        </p:txBody>
      </p:sp>
      <p:sp>
        <p:nvSpPr>
          <p:cNvPr id="3" name="Espace réservé du contenu 2"/>
          <p:cNvSpPr>
            <a:spLocks noGrp="1"/>
          </p:cNvSpPr>
          <p:nvPr>
            <p:ph idx="1"/>
          </p:nvPr>
        </p:nvSpPr>
        <p:spPr/>
        <p:txBody>
          <a:bodyPr>
            <a:normAutofit/>
          </a:bodyPr>
          <a:lstStyle/>
          <a:p>
            <a:pPr marL="0" indent="0" algn="just">
              <a:buNone/>
            </a:pPr>
            <a:r>
              <a:rPr lang="fr-FR" sz="3600" dirty="0" smtClean="0"/>
              <a:t>L’ensembles des SGBD assure:</a:t>
            </a:r>
          </a:p>
          <a:p>
            <a:pPr marL="0" indent="0" algn="just">
              <a:buFont typeface="Wingdings" pitchFamily="2" charset="2"/>
              <a:buChar char="ü"/>
            </a:pPr>
            <a:r>
              <a:rPr lang="fr-FR" sz="3600" dirty="0" smtClean="0"/>
              <a:t>Une centralisation des données.</a:t>
            </a:r>
          </a:p>
          <a:p>
            <a:pPr marL="0" indent="0" algn="just">
              <a:buFont typeface="Wingdings" pitchFamily="2" charset="2"/>
              <a:buChar char="ü"/>
            </a:pPr>
            <a:r>
              <a:rPr lang="fr-FR" sz="3600" dirty="0" smtClean="0"/>
              <a:t>Un contrôle centralisé pour l'accès aux données</a:t>
            </a:r>
          </a:p>
          <a:p>
            <a:pPr marL="0" indent="0" algn="just">
              <a:buFont typeface="Wingdings" pitchFamily="2" charset="2"/>
              <a:buChar char="ü"/>
            </a:pPr>
            <a:r>
              <a:rPr lang="fr-FR" sz="3600" dirty="0" smtClean="0"/>
              <a:t>Indépendance vis -à -vis de la structure physique et logique des données </a:t>
            </a:r>
            <a:endParaRPr lang="fr-FR" sz="3600" dirty="0"/>
          </a:p>
        </p:txBody>
      </p:sp>
      <p:sp>
        <p:nvSpPr>
          <p:cNvPr id="5" name="Espace réservé du numéro de diapositive 4"/>
          <p:cNvSpPr>
            <a:spLocks noGrp="1"/>
          </p:cNvSpPr>
          <p:nvPr>
            <p:ph type="sldNum" sz="quarter" idx="12"/>
          </p:nvPr>
        </p:nvSpPr>
        <p:spPr/>
        <p:txBody>
          <a:bodyPr/>
          <a:lstStyle/>
          <a:p>
            <a:fld id="{E31CB3CC-2B44-47CE-ACFB-D5D84FBE0F2F}" type="slidenum">
              <a:rPr lang="fr-FR" smtClean="0"/>
              <a:pPr/>
              <a:t>29</a:t>
            </a:fld>
            <a:endParaRPr lang="fr-FR"/>
          </a:p>
        </p:txBody>
      </p:sp>
    </p:spTree>
    <p:extLst>
      <p:ext uri="{BB962C8B-B14F-4D97-AF65-F5344CB8AC3E}">
        <p14:creationId xmlns:p14="http://schemas.microsoft.com/office/powerpoint/2010/main" val="2712322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a:t>
            </a:r>
            <a:endParaRPr lang="fr-FR" dirty="0"/>
          </a:p>
        </p:txBody>
      </p:sp>
      <p:sp>
        <p:nvSpPr>
          <p:cNvPr id="3" name="Espace réservé du contenu 2"/>
          <p:cNvSpPr>
            <a:spLocks noGrp="1"/>
          </p:cNvSpPr>
          <p:nvPr>
            <p:ph idx="1"/>
          </p:nvPr>
        </p:nvSpPr>
        <p:spPr/>
        <p:txBody>
          <a:bodyPr/>
          <a:lstStyle/>
          <a:p>
            <a:pPr marL="0" indent="0">
              <a:buNone/>
            </a:pPr>
            <a:r>
              <a:rPr lang="fr-FR" dirty="0"/>
              <a:t> </a:t>
            </a:r>
          </a:p>
        </p:txBody>
      </p:sp>
      <p:sp>
        <p:nvSpPr>
          <p:cNvPr id="4" name="Espace réservé du numéro de diapositive 3"/>
          <p:cNvSpPr>
            <a:spLocks noGrp="1"/>
          </p:cNvSpPr>
          <p:nvPr>
            <p:ph type="sldNum" sz="quarter" idx="12"/>
          </p:nvPr>
        </p:nvSpPr>
        <p:spPr/>
        <p:txBody>
          <a:bodyPr/>
          <a:lstStyle/>
          <a:p>
            <a:fld id="{E31CB3CC-2B44-47CE-ACFB-D5D84FBE0F2F}" type="slidenum">
              <a:rPr lang="fr-FR" smtClean="0"/>
              <a:pPr/>
              <a:t>3</a:t>
            </a:fld>
            <a:endParaRPr lang="fr-FR"/>
          </a:p>
        </p:txBody>
      </p:sp>
      <p:sp>
        <p:nvSpPr>
          <p:cNvPr id="5" name="ZoneTexte 4"/>
          <p:cNvSpPr txBox="1"/>
          <p:nvPr/>
        </p:nvSpPr>
        <p:spPr>
          <a:xfrm>
            <a:off x="683568" y="2132856"/>
            <a:ext cx="7560840" cy="3539430"/>
          </a:xfrm>
          <a:prstGeom prst="rect">
            <a:avLst/>
          </a:prstGeom>
          <a:noFill/>
        </p:spPr>
        <p:txBody>
          <a:bodyPr wrap="square" rtlCol="0">
            <a:spAutoFit/>
          </a:bodyPr>
          <a:lstStyle/>
          <a:p>
            <a:pPr algn="just"/>
            <a:r>
              <a:rPr lang="fr-FR" sz="3200" dirty="0" smtClean="0"/>
              <a:t>Le SGBD est un logiciel destiné à stocker et à partager des informations dans une base de données en garantissant la qualité, la pérennité et la confidentialité des informations, tout en cachant la complexité des opérations, permet d’interagir avec une base de données.</a:t>
            </a:r>
            <a:endParaRPr lang="fr-FR" sz="3200" dirty="0"/>
          </a:p>
        </p:txBody>
      </p:sp>
    </p:spTree>
    <p:extLst>
      <p:ext uri="{BB962C8B-B14F-4D97-AF65-F5344CB8AC3E}">
        <p14:creationId xmlns:p14="http://schemas.microsoft.com/office/powerpoint/2010/main" val="511366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Conclusion</a:t>
            </a:r>
            <a:endParaRPr lang="fr-FR" dirty="0"/>
          </a:p>
        </p:txBody>
      </p:sp>
      <p:sp>
        <p:nvSpPr>
          <p:cNvPr id="3" name="Espace réservé du contenu 2"/>
          <p:cNvSpPr>
            <a:spLocks noGrp="1"/>
          </p:cNvSpPr>
          <p:nvPr>
            <p:ph idx="1"/>
          </p:nvPr>
        </p:nvSpPr>
        <p:spPr/>
        <p:txBody>
          <a:bodyPr>
            <a:normAutofit/>
          </a:bodyPr>
          <a:lstStyle/>
          <a:p>
            <a:pPr marL="0" indent="0" algn="just">
              <a:buNone/>
            </a:pPr>
            <a:r>
              <a:rPr lang="fr-FR" sz="3600" dirty="0" smtClean="0"/>
              <a:t>Berkeley diffère des autres SGBD dans:</a:t>
            </a:r>
          </a:p>
          <a:p>
            <a:pPr marL="0" indent="0" algn="just"/>
            <a:r>
              <a:rPr lang="fr-FR" sz="3600" dirty="0" smtClean="0"/>
              <a:t> Sa flexibilisé et rapidité.</a:t>
            </a:r>
          </a:p>
          <a:p>
            <a:pPr marL="0" indent="0" algn="just"/>
            <a:r>
              <a:rPr lang="fr-FR" sz="3600" dirty="0" err="1" smtClean="0"/>
              <a:t>Reliable</a:t>
            </a:r>
            <a:r>
              <a:rPr lang="fr-FR" sz="3600" dirty="0" smtClean="0"/>
              <a:t> et </a:t>
            </a:r>
            <a:r>
              <a:rPr lang="fr-FR" sz="3600" dirty="0" err="1" smtClean="0"/>
              <a:t>scalable</a:t>
            </a:r>
            <a:r>
              <a:rPr lang="fr-FR" sz="3600" dirty="0" smtClean="0"/>
              <a:t>.</a:t>
            </a:r>
          </a:p>
          <a:p>
            <a:pPr marL="0" indent="0" algn="just"/>
            <a:r>
              <a:rPr lang="fr-FR" sz="3600" dirty="0" smtClean="0"/>
              <a:t>Abélite car on peut choisir les </a:t>
            </a:r>
            <a:r>
              <a:rPr lang="fr-FR" sz="3600" dirty="0" err="1" smtClean="0"/>
              <a:t>features</a:t>
            </a:r>
            <a:r>
              <a:rPr lang="fr-FR" sz="3600" dirty="0" smtClean="0"/>
              <a:t> a utilisé. </a:t>
            </a:r>
          </a:p>
        </p:txBody>
      </p:sp>
      <p:sp>
        <p:nvSpPr>
          <p:cNvPr id="5" name="Espace réservé du numéro de diapositive 4"/>
          <p:cNvSpPr>
            <a:spLocks noGrp="1"/>
          </p:cNvSpPr>
          <p:nvPr>
            <p:ph type="sldNum" sz="quarter" idx="12"/>
          </p:nvPr>
        </p:nvSpPr>
        <p:spPr/>
        <p:txBody>
          <a:bodyPr/>
          <a:lstStyle/>
          <a:p>
            <a:fld id="{E31CB3CC-2B44-47CE-ACFB-D5D84FBE0F2F}" type="slidenum">
              <a:rPr lang="fr-FR" smtClean="0"/>
              <a:pPr/>
              <a:t>30</a:t>
            </a:fld>
            <a:endParaRPr lang="fr-FR"/>
          </a:p>
        </p:txBody>
      </p:sp>
    </p:spTree>
    <p:extLst>
      <p:ext uri="{BB962C8B-B14F-4D97-AF65-F5344CB8AC3E}">
        <p14:creationId xmlns:p14="http://schemas.microsoft.com/office/powerpoint/2010/main" val="2712322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2060848"/>
            <a:ext cx="8229600" cy="4065315"/>
          </a:xfrm>
        </p:spPr>
        <p:txBody>
          <a:bodyPr/>
          <a:lstStyle/>
          <a:p>
            <a:pPr marL="0" indent="0" algn="ctr">
              <a:buNone/>
            </a:pPr>
            <a:r>
              <a:rPr lang="fr-FR" sz="7200" b="1" i="1" dirty="0" smtClean="0"/>
              <a:t> Merci pour votre attention</a:t>
            </a:r>
            <a:endParaRPr lang="fr-FR" sz="7200" b="1" i="1" dirty="0"/>
          </a:p>
        </p:txBody>
      </p:sp>
      <p:sp>
        <p:nvSpPr>
          <p:cNvPr id="4" name="Espace réservé du numéro de diapositive 3"/>
          <p:cNvSpPr>
            <a:spLocks noGrp="1"/>
          </p:cNvSpPr>
          <p:nvPr>
            <p:ph type="sldNum" sz="quarter" idx="12"/>
          </p:nvPr>
        </p:nvSpPr>
        <p:spPr/>
        <p:txBody>
          <a:bodyPr/>
          <a:lstStyle/>
          <a:p>
            <a:fld id="{E31CB3CC-2B44-47CE-ACFB-D5D84FBE0F2F}" type="slidenum">
              <a:rPr lang="fr-FR" smtClean="0"/>
              <a:pPr/>
              <a:t>31</a:t>
            </a:fld>
            <a:endParaRPr lang="fr-FR"/>
          </a:p>
        </p:txBody>
      </p:sp>
    </p:spTree>
    <p:extLst>
      <p:ext uri="{BB962C8B-B14F-4D97-AF65-F5344CB8AC3E}">
        <p14:creationId xmlns:p14="http://schemas.microsoft.com/office/powerpoint/2010/main" val="6017459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67544" y="2792685"/>
            <a:ext cx="8229600" cy="4065315"/>
          </a:xfrm>
        </p:spPr>
        <p:txBody>
          <a:bodyPr>
            <a:scene3d>
              <a:camera prst="orthographicFront"/>
              <a:lightRig rig="soft" dir="t">
                <a:rot lat="0" lon="0" rev="10800000"/>
              </a:lightRig>
            </a:scene3d>
            <a:sp3d>
              <a:bevelT w="27940" h="12700"/>
              <a:contourClr>
                <a:srgbClr val="DDDDDD"/>
              </a:contourClr>
            </a:sp3d>
          </a:bodyPr>
          <a:lstStyle/>
          <a:p>
            <a:pPr marL="0" indent="0" algn="ctr">
              <a:buNone/>
            </a:pPr>
            <a:r>
              <a:rPr lang="fr-FR" sz="7200" b="1" i="1" spc="150" dirty="0" smtClean="0">
                <a:ln w="11430"/>
                <a:solidFill>
                  <a:srgbClr val="F8F8F8"/>
                </a:solidFill>
                <a:effectLst>
                  <a:outerShdw blurRad="25400" algn="tl" rotWithShape="0">
                    <a:srgbClr val="000000">
                      <a:alpha val="43000"/>
                    </a:srgbClr>
                  </a:outerShdw>
                </a:effectLst>
              </a:rPr>
              <a:t> Vos Questions</a:t>
            </a:r>
            <a:endParaRPr lang="fr-FR" sz="7200" b="1" i="1" spc="150" dirty="0">
              <a:ln w="11430"/>
              <a:solidFill>
                <a:srgbClr val="F8F8F8"/>
              </a:solidFill>
              <a:effectLst>
                <a:outerShdw blurRad="25400" algn="tl" rotWithShape="0">
                  <a:srgbClr val="000000">
                    <a:alpha val="43000"/>
                  </a:srgbClr>
                </a:outerShdw>
              </a:effectLst>
            </a:endParaRPr>
          </a:p>
        </p:txBody>
      </p:sp>
      <p:sp>
        <p:nvSpPr>
          <p:cNvPr id="4" name="Espace réservé du numéro de diapositive 3"/>
          <p:cNvSpPr>
            <a:spLocks noGrp="1"/>
          </p:cNvSpPr>
          <p:nvPr>
            <p:ph type="sldNum" sz="quarter" idx="12"/>
          </p:nvPr>
        </p:nvSpPr>
        <p:spPr/>
        <p:txBody>
          <a:bodyPr/>
          <a:lstStyle/>
          <a:p>
            <a:fld id="{E31CB3CC-2B44-47CE-ACFB-D5D84FBE0F2F}" type="slidenum">
              <a:rPr lang="fr-FR" smtClean="0"/>
              <a:pPr/>
              <a:t>32</a:t>
            </a:fld>
            <a:endParaRPr lang="fr-FR"/>
          </a:p>
        </p:txBody>
      </p:sp>
    </p:spTree>
    <p:extLst>
      <p:ext uri="{BB962C8B-B14F-4D97-AF65-F5344CB8AC3E}">
        <p14:creationId xmlns:p14="http://schemas.microsoft.com/office/powerpoint/2010/main" val="6017459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C’est quoi Berkeley</a:t>
            </a:r>
            <a:endParaRPr lang="fr-FR" dirty="0"/>
          </a:p>
        </p:txBody>
      </p:sp>
      <p:sp>
        <p:nvSpPr>
          <p:cNvPr id="3" name="Espace réservé du contenu 2"/>
          <p:cNvSpPr>
            <a:spLocks noGrp="1"/>
          </p:cNvSpPr>
          <p:nvPr>
            <p:ph idx="1"/>
          </p:nvPr>
        </p:nvSpPr>
        <p:spPr/>
        <p:txBody>
          <a:bodyPr>
            <a:noAutofit/>
          </a:bodyPr>
          <a:lstStyle/>
          <a:p>
            <a:pPr algn="just">
              <a:buNone/>
            </a:pPr>
            <a:r>
              <a:rPr lang="fr-FR" dirty="0" smtClean="0"/>
              <a:t>    Berkeley DB (BDB) fait partie de la famille des bases de données « clé-valeur » et est sans doute le produit de cette famille le plus utilisé au monde avec plusieurs dizaines de millions de déploiement. La première version de BDB remonte à 1986 et est la propriété d'Oracle depuis février 2006</a:t>
            </a:r>
            <a:r>
              <a:rPr lang="fr-FR" sz="2000" dirty="0" smtClean="0"/>
              <a:t>. </a:t>
            </a:r>
          </a:p>
          <a:p>
            <a:endParaRPr lang="fr-FR" sz="2000" dirty="0" smtClean="0"/>
          </a:p>
        </p:txBody>
      </p:sp>
      <p:sp>
        <p:nvSpPr>
          <p:cNvPr id="5" name="Espace réservé du numéro de diapositive 4"/>
          <p:cNvSpPr>
            <a:spLocks noGrp="1"/>
          </p:cNvSpPr>
          <p:nvPr>
            <p:ph type="sldNum" sz="quarter" idx="12"/>
          </p:nvPr>
        </p:nvSpPr>
        <p:spPr/>
        <p:txBody>
          <a:bodyPr/>
          <a:lstStyle/>
          <a:p>
            <a:fld id="{E31CB3CC-2B44-47CE-ACFB-D5D84FBE0F2F}" type="slidenum">
              <a:rPr lang="fr-FR" smtClean="0"/>
              <a:pPr/>
              <a:t>4</a:t>
            </a:fld>
            <a:endParaRPr lang="fr-FR"/>
          </a:p>
        </p:txBody>
      </p:sp>
    </p:spTree>
    <p:extLst>
      <p:ext uri="{BB962C8B-B14F-4D97-AF65-F5344CB8AC3E}">
        <p14:creationId xmlns:p14="http://schemas.microsoft.com/office/powerpoint/2010/main" val="144278719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C’est quoi Berkeley</a:t>
            </a:r>
            <a:endParaRPr lang="fr-FR" dirty="0"/>
          </a:p>
        </p:txBody>
      </p:sp>
      <p:sp>
        <p:nvSpPr>
          <p:cNvPr id="3" name="Espace réservé du contenu 2"/>
          <p:cNvSpPr>
            <a:spLocks noGrp="1"/>
          </p:cNvSpPr>
          <p:nvPr>
            <p:ph idx="1"/>
          </p:nvPr>
        </p:nvSpPr>
        <p:spPr>
          <a:xfrm>
            <a:off x="467544" y="1844824"/>
            <a:ext cx="8229600" cy="4525963"/>
          </a:xfrm>
        </p:spPr>
        <p:txBody>
          <a:bodyPr>
            <a:normAutofit/>
          </a:bodyPr>
          <a:lstStyle/>
          <a:p>
            <a:pPr algn="just">
              <a:buNone/>
            </a:pPr>
            <a:r>
              <a:rPr lang="fr-FR" dirty="0" smtClean="0"/>
              <a:t>    Il</a:t>
            </a:r>
            <a:r>
              <a:rPr lang="fr-FR" sz="2000" dirty="0" smtClean="0"/>
              <a:t> </a:t>
            </a:r>
            <a:r>
              <a:rPr lang="fr-FR" dirty="0" smtClean="0"/>
              <a:t>est utilisé dans de nombreux environnement sous Unix, Linux, Microsoft Windows et dans les systèmes embarqués </a:t>
            </a:r>
          </a:p>
          <a:p>
            <a:pPr algn="just">
              <a:buNone/>
            </a:pPr>
            <a:r>
              <a:rPr lang="fr-FR" dirty="0" smtClean="0"/>
              <a:t>    La dernière version de BDB c’est  </a:t>
            </a:r>
            <a:r>
              <a:rPr lang="fr-FR" dirty="0"/>
              <a:t>12cR1</a:t>
            </a:r>
            <a:endParaRPr lang="fr-FR" sz="2000" dirty="0" smtClean="0"/>
          </a:p>
          <a:p>
            <a:pPr marL="0" indent="0">
              <a:buNone/>
            </a:pPr>
            <a:endParaRPr lang="fr-FR" sz="2000" dirty="0" smtClean="0"/>
          </a:p>
          <a:p>
            <a:pPr>
              <a:buFont typeface="Wingdings" pitchFamily="2" charset="2"/>
              <a:buChar char="v"/>
            </a:pPr>
            <a:endParaRPr lang="fr-FR" sz="2000" dirty="0" smtClean="0"/>
          </a:p>
          <a:p>
            <a:pPr>
              <a:buFont typeface="Wingdings" pitchFamily="2" charset="2"/>
              <a:buChar char="v"/>
            </a:pPr>
            <a:endParaRPr lang="fr-FR" sz="2000" dirty="0" smtClean="0"/>
          </a:p>
          <a:p>
            <a:pPr>
              <a:buFont typeface="Wingdings" pitchFamily="2" charset="2"/>
              <a:buChar char="v"/>
            </a:pPr>
            <a:endParaRPr lang="fr-FR" sz="2000" dirty="0"/>
          </a:p>
        </p:txBody>
      </p:sp>
      <p:sp>
        <p:nvSpPr>
          <p:cNvPr id="4" name="Espace réservé du numéro de diapositive 3"/>
          <p:cNvSpPr>
            <a:spLocks noGrp="1"/>
          </p:cNvSpPr>
          <p:nvPr>
            <p:ph type="sldNum" sz="quarter" idx="12"/>
          </p:nvPr>
        </p:nvSpPr>
        <p:spPr/>
        <p:txBody>
          <a:bodyPr/>
          <a:lstStyle/>
          <a:p>
            <a:fld id="{E31CB3CC-2B44-47CE-ACFB-D5D84FBE0F2F}" type="slidenum">
              <a:rPr lang="fr-FR" smtClean="0"/>
              <a:pPr/>
              <a:t>5</a:t>
            </a:fld>
            <a:endParaRPr lang="fr-FR"/>
          </a:p>
        </p:txBody>
      </p:sp>
    </p:spTree>
    <p:extLst>
      <p:ext uri="{BB962C8B-B14F-4D97-AF65-F5344CB8AC3E}">
        <p14:creationId xmlns:p14="http://schemas.microsoft.com/office/powerpoint/2010/main" val="1413464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anim calcmode="lin" valueType="num">
                                      <p:cBhvr>
                                        <p:cTn id="11"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2"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anim calcmode="lin" valueType="num">
                                      <p:cBhvr>
                                        <p:cTn id="16"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332656"/>
            <a:ext cx="8229600" cy="1143000"/>
          </a:xfrm>
        </p:spPr>
        <p:txBody>
          <a:bodyPr/>
          <a:lstStyle/>
          <a:p>
            <a:r>
              <a:rPr lang="fr-FR" dirty="0" smtClean="0"/>
              <a:t>Utilisation de Berkeley DB</a:t>
            </a:r>
            <a:endParaRPr lang="fr-FR" dirty="0"/>
          </a:p>
        </p:txBody>
      </p:sp>
      <p:sp>
        <p:nvSpPr>
          <p:cNvPr id="3" name="Espace réservé du contenu 2"/>
          <p:cNvSpPr>
            <a:spLocks noGrp="1"/>
          </p:cNvSpPr>
          <p:nvPr>
            <p:ph idx="1"/>
          </p:nvPr>
        </p:nvSpPr>
        <p:spPr/>
        <p:txBody>
          <a:bodyPr>
            <a:normAutofit fontScale="92500" lnSpcReduction="20000"/>
          </a:bodyPr>
          <a:lstStyle/>
          <a:p>
            <a:pPr marL="0" indent="0" algn="just">
              <a:buFont typeface="Wingdings" pitchFamily="2" charset="2"/>
              <a:buChar char="ü"/>
            </a:pPr>
            <a:r>
              <a:rPr lang="fr-FR" dirty="0" smtClean="0"/>
              <a:t>Berkeley DB est embarquer dans plusieurs    application propriétaire et open source</a:t>
            </a:r>
          </a:p>
          <a:p>
            <a:pPr marL="0" indent="0" algn="just">
              <a:buFont typeface="Wingdings" pitchFamily="2" charset="2"/>
              <a:buChar char="ü"/>
            </a:pPr>
            <a:r>
              <a:rPr lang="fr-FR" dirty="0" smtClean="0"/>
              <a:t>BDB est le gestionnaire de données intégré dans la majorité des serveurs d'annuaire déployés aujourd'hui, y compris les serveurs LDAP de Netscape, </a:t>
            </a:r>
            <a:r>
              <a:rPr lang="fr-FR" dirty="0" err="1" smtClean="0"/>
              <a:t>MessageDirect</a:t>
            </a:r>
            <a:r>
              <a:rPr lang="fr-FR" dirty="0" smtClean="0"/>
              <a:t> (Embarqué dans beaucoup de serveur de messagerie).</a:t>
            </a:r>
          </a:p>
          <a:p>
            <a:pPr marL="0" indent="0" algn="just">
              <a:buFont typeface="Wingdings" pitchFamily="2" charset="2"/>
              <a:buChar char="ü"/>
            </a:pPr>
            <a:r>
              <a:rPr lang="fr-FR" dirty="0" smtClean="0"/>
              <a:t>On retrouve aussi Berkeley DB dans le Apache web serveur et le Gnome desktop.</a:t>
            </a:r>
          </a:p>
          <a:p>
            <a:pPr marL="0" indent="0" algn="just">
              <a:buFont typeface="Wingdings" pitchFamily="2" charset="2"/>
              <a:buChar char="ü"/>
            </a:pPr>
            <a:r>
              <a:rPr lang="fr-FR" dirty="0" err="1" smtClean="0"/>
              <a:t>Sendmail</a:t>
            </a:r>
            <a:r>
              <a:rPr lang="fr-FR" dirty="0" smtClean="0"/>
              <a:t> server utilise Berkeley DB pour le stockage des alias et information des utilisateurs</a:t>
            </a:r>
          </a:p>
          <a:p>
            <a:pPr marL="0" indent="0">
              <a:buNone/>
            </a:pPr>
            <a:endParaRPr lang="fr-FR" sz="1800" dirty="0" smtClean="0"/>
          </a:p>
        </p:txBody>
      </p:sp>
      <p:sp>
        <p:nvSpPr>
          <p:cNvPr id="6" name="Espace réservé du numéro de diapositive 5"/>
          <p:cNvSpPr>
            <a:spLocks noGrp="1"/>
          </p:cNvSpPr>
          <p:nvPr>
            <p:ph type="sldNum" sz="quarter" idx="12"/>
          </p:nvPr>
        </p:nvSpPr>
        <p:spPr/>
        <p:txBody>
          <a:bodyPr/>
          <a:lstStyle/>
          <a:p>
            <a:fld id="{E31CB3CC-2B44-47CE-ACFB-D5D84FBE0F2F}" type="slidenum">
              <a:rPr lang="fr-FR" smtClean="0"/>
              <a:pPr/>
              <a:t>6</a:t>
            </a:fld>
            <a:endParaRPr lang="fr-FR"/>
          </a:p>
        </p:txBody>
      </p:sp>
    </p:spTree>
    <p:extLst>
      <p:ext uri="{BB962C8B-B14F-4D97-AF65-F5344CB8AC3E}">
        <p14:creationId xmlns:p14="http://schemas.microsoft.com/office/powerpoint/2010/main" val="3636643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Utilisation de Berkeley</a:t>
            </a:r>
            <a:endParaRPr lang="fr-FR" dirty="0"/>
          </a:p>
        </p:txBody>
      </p:sp>
      <p:sp>
        <p:nvSpPr>
          <p:cNvPr id="7" name="Espace réservé du numéro de diapositive 6"/>
          <p:cNvSpPr>
            <a:spLocks noGrp="1"/>
          </p:cNvSpPr>
          <p:nvPr>
            <p:ph type="sldNum" sz="quarter" idx="12"/>
          </p:nvPr>
        </p:nvSpPr>
        <p:spPr/>
        <p:txBody>
          <a:bodyPr/>
          <a:lstStyle/>
          <a:p>
            <a:fld id="{E31CB3CC-2B44-47CE-ACFB-D5D84FBE0F2F}" type="slidenum">
              <a:rPr lang="fr-FR" smtClean="0"/>
              <a:pPr/>
              <a:t>7</a:t>
            </a:fld>
            <a:endParaRPr lang="fr-FR"/>
          </a:p>
        </p:txBody>
      </p:sp>
      <p:pic>
        <p:nvPicPr>
          <p:cNvPr id="8" name="Picture 2"/>
          <p:cNvPicPr>
            <a:picLocks noGrp="1" noChangeAspect="1" noChangeArrowheads="1"/>
          </p:cNvPicPr>
          <p:nvPr>
            <p:ph idx="1"/>
          </p:nvPr>
        </p:nvPicPr>
        <p:blipFill>
          <a:blip r:embed="rId3" cstate="print"/>
          <a:stretch>
            <a:fillRect/>
          </a:stretch>
        </p:blipFill>
        <p:spPr bwMode="auto">
          <a:xfrm>
            <a:off x="539552" y="1988840"/>
            <a:ext cx="8064896" cy="3960440"/>
          </a:xfrm>
          <a:prstGeom prst="rect">
            <a:avLst/>
          </a:prstGeom>
          <a:noFill/>
          <a:ln w="9525">
            <a:noFill/>
            <a:miter lim="800000"/>
            <a:headEnd/>
            <a:tailEnd/>
          </a:ln>
        </p:spPr>
      </p:pic>
    </p:spTree>
    <p:extLst>
      <p:ext uri="{BB962C8B-B14F-4D97-AF65-F5344CB8AC3E}">
        <p14:creationId xmlns:p14="http://schemas.microsoft.com/office/powerpoint/2010/main" val="274120096"/>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Famille Berkeley DB</a:t>
            </a:r>
            <a:endParaRPr lang="fr-FR" dirty="0"/>
          </a:p>
        </p:txBody>
      </p:sp>
      <p:sp>
        <p:nvSpPr>
          <p:cNvPr id="3" name="Espace réservé du contenu 2"/>
          <p:cNvSpPr>
            <a:spLocks noGrp="1"/>
          </p:cNvSpPr>
          <p:nvPr>
            <p:ph idx="1"/>
          </p:nvPr>
        </p:nvSpPr>
        <p:spPr>
          <a:xfrm>
            <a:off x="1524000" y="2276872"/>
            <a:ext cx="6096000" cy="2548880"/>
          </a:xfrm>
        </p:spPr>
        <p:txBody>
          <a:bodyPr/>
          <a:lstStyle/>
          <a:p>
            <a:r>
              <a:rPr lang="fr-FR" sz="4400" dirty="0" smtClean="0"/>
              <a:t>Oracle BDB </a:t>
            </a:r>
            <a:r>
              <a:rPr lang="fr-FR" sz="4400" dirty="0" err="1" smtClean="0">
                <a:solidFill>
                  <a:schemeClr val="bg1"/>
                </a:solidFill>
              </a:rPr>
              <a:t>core</a:t>
            </a:r>
            <a:r>
              <a:rPr lang="fr-FR" sz="4400" dirty="0" smtClean="0">
                <a:solidFill>
                  <a:schemeClr val="bg1"/>
                </a:solidFill>
              </a:rPr>
              <a:t> (C++)</a:t>
            </a:r>
          </a:p>
          <a:p>
            <a:r>
              <a:rPr lang="fr-FR" sz="4400" dirty="0" smtClean="0"/>
              <a:t>Oracle BDB XML Edition</a:t>
            </a:r>
          </a:p>
          <a:p>
            <a:r>
              <a:rPr lang="fr-FR" sz="4400" dirty="0" smtClean="0"/>
              <a:t>BDB Java Edition</a:t>
            </a:r>
          </a:p>
          <a:p>
            <a:pPr>
              <a:buNone/>
            </a:pPr>
            <a:endParaRPr lang="fr-FR" dirty="0"/>
          </a:p>
        </p:txBody>
      </p:sp>
      <p:sp>
        <p:nvSpPr>
          <p:cNvPr id="6" name="Espace réservé du numéro de diapositive 5"/>
          <p:cNvSpPr>
            <a:spLocks noGrp="1"/>
          </p:cNvSpPr>
          <p:nvPr>
            <p:ph type="sldNum" sz="quarter" idx="12"/>
          </p:nvPr>
        </p:nvSpPr>
        <p:spPr/>
        <p:txBody>
          <a:bodyPr/>
          <a:lstStyle/>
          <a:p>
            <a:fld id="{E31CB3CC-2B44-47CE-ACFB-D5D84FBE0F2F}" type="slidenum">
              <a:rPr lang="fr-FR" smtClean="0"/>
              <a:pPr/>
              <a:t>8</a:t>
            </a:fld>
            <a:endParaRPr lang="fr-FR"/>
          </a:p>
        </p:txBody>
      </p:sp>
    </p:spTree>
    <p:extLst>
      <p:ext uri="{BB962C8B-B14F-4D97-AF65-F5344CB8AC3E}">
        <p14:creationId xmlns:p14="http://schemas.microsoft.com/office/powerpoint/2010/main" val="561470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Berkeley DB Tools</a:t>
            </a:r>
            <a:endParaRPr lang="fr-FR" dirty="0"/>
          </a:p>
        </p:txBody>
      </p:sp>
      <p:sp>
        <p:nvSpPr>
          <p:cNvPr id="3" name="Espace réservé du contenu 2"/>
          <p:cNvSpPr>
            <a:spLocks noGrp="1"/>
          </p:cNvSpPr>
          <p:nvPr>
            <p:ph idx="1"/>
          </p:nvPr>
        </p:nvSpPr>
        <p:spPr>
          <a:xfrm>
            <a:off x="0" y="1623655"/>
            <a:ext cx="8892480" cy="4525963"/>
          </a:xfrm>
        </p:spPr>
        <p:txBody>
          <a:bodyPr/>
          <a:lstStyle/>
          <a:p>
            <a:pPr algn="just">
              <a:buNone/>
            </a:pPr>
            <a:r>
              <a:rPr lang="fr-FR" dirty="0" smtClean="0"/>
              <a:t>    </a:t>
            </a:r>
            <a:r>
              <a:rPr lang="fr-FR" sz="3600" dirty="0" smtClean="0"/>
              <a:t>Berkeley DB offre également des services de base de données basics pour les développeurs. Ces services comprennent :</a:t>
            </a:r>
          </a:p>
          <a:p>
            <a:pPr algn="just">
              <a:buFont typeface="Wingdings" pitchFamily="2" charset="2"/>
              <a:buChar char="Ø"/>
            </a:pPr>
            <a:r>
              <a:rPr lang="fr-FR" sz="3600" dirty="0" smtClean="0"/>
              <a:t> Gestion page cache</a:t>
            </a:r>
          </a:p>
          <a:p>
            <a:pPr algn="just">
              <a:buFont typeface="Wingdings" pitchFamily="2" charset="2"/>
              <a:buChar char="Ø"/>
            </a:pPr>
            <a:r>
              <a:rPr lang="fr-FR" sz="3600" dirty="0" smtClean="0"/>
              <a:t> Transactions et l'exploitation forestière</a:t>
            </a:r>
          </a:p>
          <a:p>
            <a:pPr algn="just">
              <a:buFont typeface="Wingdings" pitchFamily="2" charset="2"/>
              <a:buChar char="Ø"/>
            </a:pPr>
            <a:r>
              <a:rPr lang="fr-FR" sz="3600" dirty="0" smtClean="0"/>
              <a:t>  Verrouillage</a:t>
            </a:r>
          </a:p>
          <a:p>
            <a:pPr>
              <a:buNone/>
            </a:pPr>
            <a:endParaRPr lang="fr-FR" dirty="0" smtClean="0"/>
          </a:p>
        </p:txBody>
      </p:sp>
      <p:sp>
        <p:nvSpPr>
          <p:cNvPr id="17" name="Espace réservé du numéro de diapositive 16"/>
          <p:cNvSpPr>
            <a:spLocks noGrp="1"/>
          </p:cNvSpPr>
          <p:nvPr>
            <p:ph type="sldNum" sz="quarter" idx="12"/>
          </p:nvPr>
        </p:nvSpPr>
        <p:spPr/>
        <p:txBody>
          <a:bodyPr/>
          <a:lstStyle/>
          <a:p>
            <a:fld id="{E31CB3CC-2B44-47CE-ACFB-D5D84FBE0F2F}" type="slidenum">
              <a:rPr lang="fr-FR" smtClean="0"/>
              <a:pPr/>
              <a:t>9</a:t>
            </a:fld>
            <a:endParaRPr lang="fr-FR"/>
          </a:p>
        </p:txBody>
      </p:sp>
      <p:sp>
        <p:nvSpPr>
          <p:cNvPr id="16" name="ZoneTexte 15"/>
          <p:cNvSpPr txBox="1"/>
          <p:nvPr/>
        </p:nvSpPr>
        <p:spPr>
          <a:xfrm>
            <a:off x="1196723" y="6237312"/>
            <a:ext cx="5400600" cy="369332"/>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402338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nodePh="1">
                                  <p:stCondLst>
                                    <p:cond delay="0"/>
                                  </p:stCondLst>
                                  <p:endCondLst>
                                    <p:cond evt="begin" delay="0">
                                      <p:tn val="27"/>
                                    </p:cond>
                                  </p:end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theme/theme1.xml><?xml version="1.0" encoding="utf-8"?>
<a:theme xmlns:a="http://schemas.openxmlformats.org/drawingml/2006/main" name="Thème Office">
  <a:themeElements>
    <a:clrScheme name="Personnalisé 1">
      <a:dk1>
        <a:srgbClr val="FFFFFF"/>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romenade">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1210</TotalTime>
  <Words>1878</Words>
  <Application>Microsoft Office PowerPoint</Application>
  <PresentationFormat>On-screen Show (4:3)</PresentationFormat>
  <Paragraphs>318</Paragraphs>
  <Slides>32</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Arial</vt:lpstr>
      <vt:lpstr>Calibri</vt:lpstr>
      <vt:lpstr>Times New Roman</vt:lpstr>
      <vt:lpstr>Wingdings</vt:lpstr>
      <vt:lpstr>Thème Office</vt:lpstr>
      <vt:lpstr>  ISSAE-CNAM Liban Centre National de Beyrouth SMB214 - Mr. Pascal Fares</vt:lpstr>
      <vt:lpstr>Sommaire</vt:lpstr>
      <vt:lpstr>Introduction</vt:lpstr>
      <vt:lpstr>C’est quoi Berkeley</vt:lpstr>
      <vt:lpstr>C’est quoi Berkeley</vt:lpstr>
      <vt:lpstr>Utilisation de Berkeley DB</vt:lpstr>
      <vt:lpstr>Utilisation de Berkeley</vt:lpstr>
      <vt:lpstr>Famille Berkeley DB</vt:lpstr>
      <vt:lpstr>Berkeley DB Tools</vt:lpstr>
      <vt:lpstr>La distribution Open Source </vt:lpstr>
      <vt:lpstr>La distribution Open Source </vt:lpstr>
      <vt:lpstr>La distribution Open Source </vt:lpstr>
      <vt:lpstr>La distribution Open Source </vt:lpstr>
      <vt:lpstr>La Paire Clé/Valeur</vt:lpstr>
      <vt:lpstr>La Paire Clé/Valeur</vt:lpstr>
      <vt:lpstr>Méthodes d’accés aux données</vt:lpstr>
      <vt:lpstr>Méthode d’accés aux données</vt:lpstr>
      <vt:lpstr>Architecture de BDB</vt:lpstr>
      <vt:lpstr>Gestion des données</vt:lpstr>
      <vt:lpstr>Fonctionalitées des membres de  La famille de BDB:</vt:lpstr>
      <vt:lpstr>Installation Berkeley DB Java Edition : </vt:lpstr>
      <vt:lpstr>Quelques propriétés de BDB</vt:lpstr>
      <vt:lpstr>Comparaison entre SQL et BDB Java query language</vt:lpstr>
      <vt:lpstr>Comparaison entre SQL et BDB query language</vt:lpstr>
      <vt:lpstr>Comparaison entre SQL et BDB query language</vt:lpstr>
      <vt:lpstr>Comparaison entre SQL et BDB query language</vt:lpstr>
      <vt:lpstr>PowerPoint Presentation</vt:lpstr>
      <vt:lpstr>Conclusion</vt:lpstr>
      <vt:lpstr>Conclusion</vt:lpstr>
      <vt:lpstr>Conclusion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ilhem</dc:creator>
  <cp:lastModifiedBy>Elias Bou Hanna</cp:lastModifiedBy>
  <cp:revision>120</cp:revision>
  <dcterms:created xsi:type="dcterms:W3CDTF">2012-11-29T09:10:01Z</dcterms:created>
  <dcterms:modified xsi:type="dcterms:W3CDTF">2016-01-26T14:33:44Z</dcterms:modified>
</cp:coreProperties>
</file>