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56" r:id="rId2"/>
    <p:sldId id="275" r:id="rId3"/>
    <p:sldId id="272" r:id="rId4"/>
    <p:sldId id="257" r:id="rId5"/>
    <p:sldId id="258" r:id="rId6"/>
    <p:sldId id="263" r:id="rId7"/>
    <p:sldId id="264" r:id="rId8"/>
    <p:sldId id="262" r:id="rId9"/>
    <p:sldId id="259" r:id="rId10"/>
    <p:sldId id="260" r:id="rId11"/>
    <p:sldId id="261" r:id="rId12"/>
    <p:sldId id="281" r:id="rId13"/>
    <p:sldId id="282" r:id="rId14"/>
    <p:sldId id="283" r:id="rId15"/>
    <p:sldId id="284" r:id="rId16"/>
    <p:sldId id="292" r:id="rId17"/>
    <p:sldId id="265" r:id="rId18"/>
    <p:sldId id="266" r:id="rId19"/>
    <p:sldId id="268" r:id="rId20"/>
    <p:sldId id="285" r:id="rId21"/>
    <p:sldId id="293" r:id="rId22"/>
    <p:sldId id="301" r:id="rId23"/>
    <p:sldId id="302" r:id="rId24"/>
    <p:sldId id="294" r:id="rId25"/>
    <p:sldId id="295" r:id="rId26"/>
    <p:sldId id="296" r:id="rId27"/>
    <p:sldId id="297" r:id="rId28"/>
    <p:sldId id="286" r:id="rId29"/>
    <p:sldId id="289" r:id="rId30"/>
    <p:sldId id="290" r:id="rId31"/>
    <p:sldId id="291" r:id="rId32"/>
    <p:sldId id="277" r:id="rId33"/>
    <p:sldId id="298" r:id="rId34"/>
    <p:sldId id="299" r:id="rId35"/>
    <p:sldId id="300" r:id="rId36"/>
    <p:sldId id="269" r:id="rId37"/>
    <p:sldId id="278" r:id="rId38"/>
    <p:sldId id="280" r:id="rId39"/>
    <p:sldId id="274" r:id="rId40"/>
    <p:sldId id="276"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919"/>
    <a:srgbClr val="CC0000"/>
    <a:srgbClr val="FF0202"/>
    <a:srgbClr val="FF1212"/>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4" autoAdjust="0"/>
    <p:restoredTop sz="95232" autoAdjust="0"/>
  </p:normalViewPr>
  <p:slideViewPr>
    <p:cSldViewPr>
      <p:cViewPr varScale="1">
        <p:scale>
          <a:sx n="67" d="100"/>
          <a:sy n="67" d="100"/>
        </p:scale>
        <p:origin x="978" y="60"/>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01/02/2016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11</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36</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37</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38</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872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10</a:t>
            </a:fld>
            <a:endParaRPr lang="fr-FR"/>
          </a:p>
        </p:txBody>
      </p:sp>
    </p:spTree>
    <p:extLst>
      <p:ext uri="{BB962C8B-B14F-4D97-AF65-F5344CB8AC3E}">
        <p14:creationId xmlns:p14="http://schemas.microsoft.com/office/powerpoint/2010/main" val="28002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01/02/2016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01/02/2016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01/02/2016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01/02/2016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01/02/2016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01/02/2016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01/02/2016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01/02/2016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01/02/2016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01/02/2016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01/02/2016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01/02/2016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r>
              <a:rPr lang="fr-FR" sz="2400" b="1" i="1" dirty="0" smtClean="0"/>
              <a:t> - 2016</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439679" y="5013176"/>
            <a:ext cx="2264641" cy="1200329"/>
          </a:xfrm>
          <a:prstGeom prst="rect">
            <a:avLst/>
          </a:prstGeom>
          <a:noFill/>
        </p:spPr>
        <p:txBody>
          <a:bodyPr wrap="square" rtlCol="0">
            <a:spAutoFit/>
          </a:bodyPr>
          <a:lstStyle/>
          <a:p>
            <a:pPr algn="ctr"/>
            <a:r>
              <a:rPr lang="fr-FR" sz="2400" b="1" dirty="0" smtClean="0">
                <a:latin typeface="Times New Roman" pitchFamily="18" charset="0"/>
                <a:cs typeface="Times New Roman" pitchFamily="18" charset="0"/>
              </a:rPr>
              <a:t>Réalisé par:</a:t>
            </a:r>
          </a:p>
          <a:p>
            <a:pPr algn="ct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10</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normAutofit/>
          </a:bodyPr>
          <a:lstStyle/>
          <a:p>
            <a:r>
              <a:rPr lang="fr-FR" sz="4400" dirty="0" smtClean="0"/>
              <a:t>Oracle BDB </a:t>
            </a:r>
            <a:r>
              <a:rPr lang="fr-FR" sz="4400" dirty="0" err="1" smtClean="0">
                <a:solidFill>
                  <a:schemeClr val="bg1"/>
                </a:solidFill>
              </a:rPr>
              <a:t>core</a:t>
            </a:r>
            <a:r>
              <a:rPr lang="fr-FR" sz="4400" dirty="0" smtClean="0">
                <a:solidFill>
                  <a:schemeClr val="bg1"/>
                </a:solidFill>
              </a:rPr>
              <a:t> </a:t>
            </a: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11</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
        <p:nvSpPr>
          <p:cNvPr id="6" name="Titre 1"/>
          <p:cNvSpPr>
            <a:spLocks noGrp="1"/>
          </p:cNvSpPr>
          <p:nvPr>
            <p:ph type="title"/>
          </p:nvPr>
        </p:nvSpPr>
        <p:spPr>
          <a:xfrm>
            <a:off x="251520" y="274638"/>
            <a:ext cx="8568952"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8568952" cy="1143000"/>
          </a:xfrm>
        </p:spPr>
        <p:txBody>
          <a:bodyPr>
            <a:normAutofit fontScale="90000"/>
          </a:bodyPr>
          <a:lstStyle/>
          <a:p>
            <a:r>
              <a:rPr lang="fr-FR" dirty="0" smtClean="0"/>
              <a:t>Fonctionnalités des distributions de BDB</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14</a:t>
            </a:fld>
            <a:endParaRPr lang="fr-FR"/>
          </a:p>
        </p:txBody>
      </p:sp>
      <p:sp>
        <p:nvSpPr>
          <p:cNvPr id="5" name="Titre 1"/>
          <p:cNvSpPr txBox="1">
            <a:spLocks/>
          </p:cNvSpPr>
          <p:nvPr/>
        </p:nvSpPr>
        <p:spPr>
          <a:xfrm>
            <a:off x="323528" y="274638"/>
            <a:ext cx="856895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p>
        </p:txBody>
      </p:sp>
      <p:sp>
        <p:nvSpPr>
          <p:cNvPr id="6" name="Titre 1"/>
          <p:cNvSpPr>
            <a:spLocks noGrp="1"/>
          </p:cNvSpPr>
          <p:nvPr>
            <p:ph type="title"/>
          </p:nvPr>
        </p:nvSpPr>
        <p:spPr>
          <a:xfrm>
            <a:off x="143508" y="249238"/>
            <a:ext cx="8856984"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15</a:t>
            </a:fld>
            <a:endParaRPr lang="fr-FR"/>
          </a:p>
        </p:txBody>
      </p:sp>
      <p:sp>
        <p:nvSpPr>
          <p:cNvPr id="5" name="Titre 1"/>
          <p:cNvSpPr>
            <a:spLocks noGrp="1"/>
          </p:cNvSpPr>
          <p:nvPr>
            <p:ph type="title"/>
          </p:nvPr>
        </p:nvSpPr>
        <p:spPr>
          <a:xfrm>
            <a:off x="318356" y="227013"/>
            <a:ext cx="8507288"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79487" y="1639069"/>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16</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52971"/>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5707591"/>
              </p:ext>
            </p:extLst>
          </p:nvPr>
        </p:nvGraphicFramePr>
        <p:xfrm>
          <a:off x="1491307" y="5101769"/>
          <a:ext cx="6129288" cy="833820"/>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17</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a:t>
            </a:r>
            <a:r>
              <a:rPr lang="fr-FR" dirty="0" smtClean="0">
                <a:latin typeface="Times New Roman" pitchFamily="18" charset="0"/>
                <a:cs typeface="Times New Roman" pitchFamily="18" charset="0"/>
              </a:rPr>
              <a:t>chaque enregistrement </a:t>
            </a:r>
            <a:r>
              <a:rPr lang="fr-FR" dirty="0" smtClean="0">
                <a:latin typeface="Times New Roman" pitchFamily="18" charset="0"/>
                <a:cs typeface="Times New Roman" pitchFamily="18" charset="0"/>
              </a:rPr>
              <a:t>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a:t>
            </a:r>
            <a:r>
              <a:rPr lang="fr-FR" dirty="0" smtClean="0">
                <a:latin typeface="Times New Roman" pitchFamily="18" charset="0"/>
                <a:cs typeface="Times New Roman" pitchFamily="18" charset="0"/>
              </a:rPr>
              <a:t>un enregistrement </a:t>
            </a:r>
            <a:r>
              <a:rPr lang="fr-FR" dirty="0" smtClean="0">
                <a:latin typeface="Times New Roman" pitchFamily="18" charset="0"/>
                <a:cs typeface="Times New Roman" pitchFamily="18" charset="0"/>
              </a:rPr>
              <a:t>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18</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2674640" cy="923503"/>
          </a:xfrm>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a:xfrm>
            <a:off x="2421015" y="764704"/>
            <a:ext cx="6543473" cy="5256584"/>
          </a:xfrm>
        </p:spPr>
        <p:txBody>
          <a:bodyPr>
            <a:noAutofit/>
          </a:bodyPr>
          <a:lstStyle/>
          <a:p>
            <a:pPr>
              <a:lnSpc>
                <a:spcPct val="120000"/>
              </a:lnSpc>
            </a:pPr>
            <a:r>
              <a:rPr lang="fr-FR" sz="1600" dirty="0" smtClean="0"/>
              <a:t>Introduction, Qu’est ce qu'un SGBD ?</a:t>
            </a:r>
          </a:p>
          <a:p>
            <a:pPr>
              <a:lnSpc>
                <a:spcPct val="120000"/>
              </a:lnSpc>
            </a:pPr>
            <a:r>
              <a:rPr lang="fr-FR" sz="1600" dirty="0" smtClean="0"/>
              <a:t>Berkeley DB Histoire et actualités.</a:t>
            </a:r>
          </a:p>
          <a:p>
            <a:pPr>
              <a:lnSpc>
                <a:spcPct val="120000"/>
              </a:lnSpc>
            </a:pPr>
            <a:r>
              <a:rPr lang="fr-FR" sz="1600" dirty="0" err="1" smtClean="0"/>
              <a:t>NoSQL</a:t>
            </a:r>
            <a:r>
              <a:rPr lang="fr-FR" sz="1600" dirty="0" smtClean="0"/>
              <a:t> el les Bases de données clé/valeur.</a:t>
            </a:r>
          </a:p>
          <a:p>
            <a:pPr>
              <a:lnSpc>
                <a:spcPct val="120000"/>
              </a:lnSpc>
            </a:pPr>
            <a:r>
              <a:rPr lang="fr-FR" sz="1600" dirty="0" smtClean="0"/>
              <a:t>Outils Berkeley DB.</a:t>
            </a:r>
          </a:p>
          <a:p>
            <a:pPr>
              <a:lnSpc>
                <a:spcPct val="120000"/>
              </a:lnSpc>
            </a:pPr>
            <a:r>
              <a:rPr lang="fr-FR" sz="1600" dirty="0" smtClean="0"/>
              <a:t>Utilisation de Berkeley DB.</a:t>
            </a:r>
          </a:p>
          <a:p>
            <a:pPr>
              <a:lnSpc>
                <a:spcPct val="120000"/>
              </a:lnSpc>
            </a:pPr>
            <a:r>
              <a:rPr lang="fr-FR" sz="1600" dirty="0"/>
              <a:t>Famille Berkeley DB</a:t>
            </a:r>
            <a:r>
              <a:rPr lang="fr-FR" sz="1600" dirty="0" smtClean="0"/>
              <a:t>.</a:t>
            </a:r>
          </a:p>
          <a:p>
            <a:pPr>
              <a:lnSpc>
                <a:spcPct val="120000"/>
              </a:lnSpc>
            </a:pPr>
            <a:r>
              <a:rPr lang="fr-FR" sz="1600" dirty="0" smtClean="0"/>
              <a:t>Fonctionnalités des distribution de Berkeley DB.</a:t>
            </a:r>
          </a:p>
          <a:p>
            <a:pPr>
              <a:lnSpc>
                <a:spcPct val="120000"/>
              </a:lnSpc>
            </a:pPr>
            <a:r>
              <a:rPr lang="fr-FR" sz="1600" dirty="0" smtClean="0"/>
              <a:t>Comparaison et fonctionnalités des membres de la famille Berkeley DB.</a:t>
            </a:r>
          </a:p>
          <a:p>
            <a:pPr>
              <a:lnSpc>
                <a:spcPct val="120000"/>
              </a:lnSpc>
            </a:pPr>
            <a:r>
              <a:rPr lang="fr-FR" sz="1600" dirty="0" smtClean="0"/>
              <a:t>Méthodes d’</a:t>
            </a:r>
            <a:r>
              <a:rPr lang="fr-FR" sz="1600" dirty="0" err="1" smtClean="0"/>
              <a:t>accés</a:t>
            </a:r>
            <a:r>
              <a:rPr lang="fr-FR" sz="1600" dirty="0" smtClean="0"/>
              <a:t> et gestion des données / Quelques propriétés de BDB.</a:t>
            </a:r>
          </a:p>
          <a:p>
            <a:pPr>
              <a:lnSpc>
                <a:spcPct val="120000"/>
              </a:lnSpc>
            </a:pPr>
            <a:r>
              <a:rPr lang="fr-FR" sz="1600" dirty="0" smtClean="0"/>
              <a:t>Berkeley DB Java Edition </a:t>
            </a:r>
          </a:p>
          <a:p>
            <a:pPr lvl="1">
              <a:lnSpc>
                <a:spcPct val="120000"/>
              </a:lnSpc>
            </a:pPr>
            <a:r>
              <a:rPr lang="fr-FR" sz="1400" dirty="0" smtClean="0"/>
              <a:t>Installation</a:t>
            </a:r>
          </a:p>
          <a:p>
            <a:pPr lvl="1">
              <a:lnSpc>
                <a:spcPct val="120000"/>
              </a:lnSpc>
            </a:pPr>
            <a:r>
              <a:rPr lang="fr-FR" sz="1400" dirty="0" smtClean="0"/>
              <a:t>Description de l’environnement.</a:t>
            </a:r>
          </a:p>
          <a:p>
            <a:pPr lvl="1">
              <a:lnSpc>
                <a:spcPct val="120000"/>
              </a:lnSpc>
            </a:pPr>
            <a:r>
              <a:rPr lang="fr-FR" sz="1400" dirty="0" smtClean="0"/>
              <a:t>Caractéristiques et Fonctionnalités de Berkeley DB JE.</a:t>
            </a:r>
          </a:p>
          <a:p>
            <a:pPr lvl="1">
              <a:lnSpc>
                <a:spcPct val="120000"/>
              </a:lnSpc>
            </a:pPr>
            <a:r>
              <a:rPr lang="fr-FR" sz="1400" dirty="0" smtClean="0"/>
              <a:t>API Disponibles.</a:t>
            </a:r>
          </a:p>
          <a:p>
            <a:pPr lvl="1">
              <a:lnSpc>
                <a:spcPct val="120000"/>
              </a:lnSpc>
            </a:pPr>
            <a:r>
              <a:rPr lang="fr-FR" sz="1400" dirty="0" smtClean="0"/>
              <a:t>Quel API faut il utilisé ?</a:t>
            </a:r>
          </a:p>
          <a:p>
            <a:pPr>
              <a:lnSpc>
                <a:spcPct val="120000"/>
              </a:lnSpc>
            </a:pPr>
            <a:r>
              <a:rPr lang="fr-FR" sz="1600" dirty="0" smtClean="0"/>
              <a:t>Démonstration.</a:t>
            </a:r>
          </a:p>
          <a:p>
            <a:pPr>
              <a:lnSpc>
                <a:spcPct val="120000"/>
              </a:lnSpc>
            </a:pPr>
            <a:r>
              <a:rPr lang="fr-FR" sz="1600"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179512" y="1412776"/>
            <a:ext cx="8712968" cy="4853136"/>
          </a:xfrm>
        </p:spPr>
        <p:txBody>
          <a:bodyPr>
            <a:normAutofit lnSpcReduction="10000"/>
          </a:bodyPr>
          <a:lstStyle/>
          <a:p>
            <a:pPr algn="just"/>
            <a:r>
              <a:rPr lang="fr-FR" dirty="0" smtClean="0"/>
              <a:t>La taille de des clés est de 2^32 bits.</a:t>
            </a:r>
          </a:p>
          <a:p>
            <a:pPr algn="just"/>
            <a:r>
              <a:rPr lang="fr-FR" dirty="0" smtClean="0"/>
              <a:t>La taille des page est paramétrable, à la création de la base, le développeur peut choisir la taille de la page.</a:t>
            </a:r>
          </a:p>
          <a:p>
            <a:pPr algn="just"/>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pPr algn="just"/>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20</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21</a:t>
            </a:fld>
            <a:endParaRPr lang="fr-FR"/>
          </a:p>
        </p:txBody>
      </p:sp>
    </p:spTree>
    <p:extLst>
      <p:ext uri="{BB962C8B-B14F-4D97-AF65-F5344CB8AC3E}">
        <p14:creationId xmlns:p14="http://schemas.microsoft.com/office/powerpoint/2010/main" val="2821802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Caractéristiques</a:t>
            </a:r>
            <a:r>
              <a:rPr lang="en-US" dirty="0" smtClean="0"/>
              <a:t> de BDB JE</a:t>
            </a:r>
            <a:endParaRPr lang="en-US" dirty="0"/>
          </a:p>
        </p:txBody>
      </p:sp>
      <p:sp>
        <p:nvSpPr>
          <p:cNvPr id="3" name="Content Placeholder 2"/>
          <p:cNvSpPr>
            <a:spLocks noGrp="1"/>
          </p:cNvSpPr>
          <p:nvPr>
            <p:ph idx="1"/>
          </p:nvPr>
        </p:nvSpPr>
        <p:spPr>
          <a:xfrm>
            <a:off x="107504" y="1600200"/>
            <a:ext cx="8856984" cy="4525963"/>
          </a:xfrm>
        </p:spPr>
        <p:txBody>
          <a:bodyPr/>
          <a:lstStyle/>
          <a:p>
            <a:pPr algn="just"/>
            <a:r>
              <a:rPr lang="en-US" dirty="0" smtClean="0"/>
              <a:t>Support d’un </a:t>
            </a:r>
            <a:r>
              <a:rPr lang="en-US" dirty="0" err="1" smtClean="0"/>
              <a:t>nombre</a:t>
            </a:r>
            <a:r>
              <a:rPr lang="en-US" dirty="0" smtClean="0"/>
              <a:t> </a:t>
            </a:r>
            <a:r>
              <a:rPr lang="en-US" dirty="0" err="1" smtClean="0"/>
              <a:t>illimités</a:t>
            </a:r>
            <a:r>
              <a:rPr lang="en-US" dirty="0" smtClean="0"/>
              <a:t> </a:t>
            </a:r>
            <a:r>
              <a:rPr lang="en-US" dirty="0" err="1" smtClean="0"/>
              <a:t>d’enregistrements</a:t>
            </a:r>
            <a:r>
              <a:rPr lang="en-US" dirty="0" smtClean="0"/>
              <a:t>.</a:t>
            </a:r>
          </a:p>
          <a:p>
            <a:pPr algn="just"/>
            <a:r>
              <a:rPr lang="fr-FR" dirty="0" smtClean="0"/>
              <a:t>Encapsulation </a:t>
            </a:r>
            <a:r>
              <a:rPr lang="fr-FR" dirty="0"/>
              <a:t>et </a:t>
            </a:r>
            <a:r>
              <a:rPr lang="fr-FR" dirty="0" smtClean="0"/>
              <a:t>gestion </a:t>
            </a:r>
            <a:r>
              <a:rPr lang="fr-FR" dirty="0"/>
              <a:t>d'une ou plusieurs bases de </a:t>
            </a:r>
            <a:r>
              <a:rPr lang="fr-FR" dirty="0" smtClean="0"/>
              <a:t>données à travers des « environnement ».</a:t>
            </a:r>
          </a:p>
          <a:p>
            <a:pPr algn="just"/>
            <a:r>
              <a:rPr lang="fr-FR" dirty="0" smtClean="0"/>
              <a:t>Multi threads et Multi </a:t>
            </a:r>
            <a:r>
              <a:rPr lang="fr-FR" dirty="0" err="1" smtClean="0"/>
              <a:t>process</a:t>
            </a:r>
            <a:r>
              <a:rPr lang="fr-FR" dirty="0" smtClean="0"/>
              <a:t>.</a:t>
            </a:r>
          </a:p>
          <a:p>
            <a:pPr algn="just"/>
            <a:r>
              <a:rPr lang="fr-FR" dirty="0"/>
              <a:t>D</a:t>
            </a:r>
            <a:r>
              <a:rPr lang="fr-FR" dirty="0" smtClean="0"/>
              <a:t>es « Transactions » qui </a:t>
            </a:r>
            <a:r>
              <a:rPr lang="fr-FR" dirty="0"/>
              <a:t>nous permettent de traiter une ou plusieurs opérations sur une ou plusieurs bases de données en une seule unité de </a:t>
            </a:r>
            <a:r>
              <a:rPr lang="fr-FR" dirty="0" smtClean="0"/>
              <a:t>travail.</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22</a:t>
            </a:fld>
            <a:endParaRPr lang="fr-FR"/>
          </a:p>
        </p:txBody>
      </p:sp>
    </p:spTree>
    <p:extLst>
      <p:ext uri="{BB962C8B-B14F-4D97-AF65-F5344CB8AC3E}">
        <p14:creationId xmlns:p14="http://schemas.microsoft.com/office/powerpoint/2010/main" val="13380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8784976" cy="4464496"/>
          </a:xfrm>
        </p:spPr>
        <p:txBody>
          <a:bodyPr>
            <a:normAutofit/>
          </a:bodyPr>
          <a:lstStyle/>
          <a:p>
            <a:pPr algn="just"/>
            <a:r>
              <a:rPr lang="fr-FR" dirty="0" smtClean="0"/>
              <a:t>Les données </a:t>
            </a:r>
            <a:r>
              <a:rPr lang="fr-FR" dirty="0"/>
              <a:t>sont stockées dans </a:t>
            </a:r>
            <a:r>
              <a:rPr lang="fr-FR" dirty="0" smtClean="0"/>
              <a:t>un </a:t>
            </a:r>
            <a:r>
              <a:rPr lang="fr-FR" dirty="0"/>
              <a:t>ou plusieurs fichiers </a:t>
            </a:r>
            <a:r>
              <a:rPr lang="fr-FR" dirty="0" smtClean="0"/>
              <a:t>journaux (Log Files).</a:t>
            </a:r>
          </a:p>
          <a:p>
            <a:pPr algn="just"/>
            <a:r>
              <a:rPr lang="fr-FR" dirty="0"/>
              <a:t>Sauvegarde et </a:t>
            </a:r>
            <a:r>
              <a:rPr lang="fr-FR" dirty="0" smtClean="0"/>
              <a:t>restauration</a:t>
            </a:r>
            <a:r>
              <a:rPr lang="fr-FR" dirty="0"/>
              <a:t> simple</a:t>
            </a:r>
            <a:r>
              <a:rPr lang="fr-FR" dirty="0" smtClean="0"/>
              <a:t>.</a:t>
            </a:r>
          </a:p>
          <a:p>
            <a:pPr algn="just"/>
            <a:r>
              <a:rPr lang="fr-FR" dirty="0"/>
              <a:t>In-memory cache </a:t>
            </a:r>
            <a:r>
              <a:rPr lang="fr-FR" dirty="0" smtClean="0"/>
              <a:t>, pour une lecture et écriture rapide des données.</a:t>
            </a:r>
          </a:p>
          <a:p>
            <a:pPr algn="just"/>
            <a:r>
              <a:rPr lang="fr-FR" dirty="0"/>
              <a:t>Indices </a:t>
            </a:r>
            <a:r>
              <a:rPr lang="fr-FR" b="1" dirty="0"/>
              <a:t>:</a:t>
            </a:r>
            <a:r>
              <a:rPr lang="fr-FR" dirty="0"/>
              <a:t> </a:t>
            </a:r>
            <a:r>
              <a:rPr lang="fr-FR" dirty="0" smtClean="0"/>
              <a:t>BDBJE qui permet </a:t>
            </a:r>
            <a:r>
              <a:rPr lang="fr-FR" dirty="0"/>
              <a:t>de créer et de maintenir facilement des indices secondaires pour les données </a:t>
            </a:r>
            <a:r>
              <a:rPr lang="fr-FR" dirty="0" smtClean="0"/>
              <a:t>primaires.</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23</a:t>
            </a:fld>
            <a:endParaRPr lang="fr-FR"/>
          </a:p>
        </p:txBody>
      </p:sp>
    </p:spTree>
    <p:extLst>
      <p:ext uri="{BB962C8B-B14F-4D97-AF65-F5344CB8AC3E}">
        <p14:creationId xmlns:p14="http://schemas.microsoft.com/office/powerpoint/2010/main" val="301419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a:t>Les API d'accès aux données : </a:t>
            </a:r>
            <a:endParaRPr lang="en-US" dirty="0"/>
          </a:p>
        </p:txBody>
      </p:sp>
      <p:sp>
        <p:nvSpPr>
          <p:cNvPr id="3" name="Content Placeholder 2"/>
          <p:cNvSpPr>
            <a:spLocks noGrp="1"/>
          </p:cNvSpPr>
          <p:nvPr>
            <p:ph idx="1"/>
          </p:nvPr>
        </p:nvSpPr>
        <p:spPr>
          <a:xfrm>
            <a:off x="457200" y="1700808"/>
            <a:ext cx="8435280" cy="3384377"/>
          </a:xfrm>
        </p:spPr>
        <p:txBody>
          <a:bodyPr/>
          <a:lstStyle/>
          <a:p>
            <a:pPr>
              <a:lnSpc>
                <a:spcPct val="200000"/>
              </a:lnSpc>
            </a:pPr>
            <a:r>
              <a:rPr lang="fr-FR" dirty="0"/>
              <a:t>l'API de base </a:t>
            </a:r>
            <a:endParaRPr lang="fr-FR" dirty="0" smtClean="0"/>
          </a:p>
          <a:p>
            <a:pPr>
              <a:lnSpc>
                <a:spcPct val="200000"/>
              </a:lnSpc>
            </a:pPr>
            <a:r>
              <a:rPr lang="fr-FR" dirty="0"/>
              <a:t>l'API DPL (Direct </a:t>
            </a:r>
            <a:r>
              <a:rPr lang="fr-FR" dirty="0" err="1"/>
              <a:t>Persistence</a:t>
            </a:r>
            <a:r>
              <a:rPr lang="fr-FR" dirty="0"/>
              <a:t> </a:t>
            </a:r>
            <a:r>
              <a:rPr lang="fr-FR" dirty="0" smtClean="0"/>
              <a:t>Layer)</a:t>
            </a:r>
          </a:p>
          <a:p>
            <a:pPr>
              <a:lnSpc>
                <a:spcPct val="200000"/>
              </a:lnSpc>
            </a:pPr>
            <a:r>
              <a:rPr lang="fr-FR" dirty="0"/>
              <a:t>la Collection API qui étend la Java Collection API</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24</a:t>
            </a:fld>
            <a:endParaRPr lang="fr-FR"/>
          </a:p>
        </p:txBody>
      </p:sp>
    </p:spTree>
    <p:extLst>
      <p:ext uri="{BB962C8B-B14F-4D97-AF65-F5344CB8AC3E}">
        <p14:creationId xmlns:p14="http://schemas.microsoft.com/office/powerpoint/2010/main" val="2933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de Base:</a:t>
            </a:r>
            <a:endParaRPr lang="en-US" dirty="0"/>
          </a:p>
        </p:txBody>
      </p:sp>
      <p:sp>
        <p:nvSpPr>
          <p:cNvPr id="3" name="Content Placeholder 2"/>
          <p:cNvSpPr>
            <a:spLocks noGrp="1"/>
          </p:cNvSpPr>
          <p:nvPr>
            <p:ph idx="1"/>
          </p:nvPr>
        </p:nvSpPr>
        <p:spPr>
          <a:xfrm>
            <a:off x="570384" y="1844824"/>
            <a:ext cx="8003232" cy="3816424"/>
          </a:xfrm>
        </p:spPr>
        <p:txBody>
          <a:bodyPr>
            <a:normAutofit/>
          </a:bodyPr>
          <a:lstStyle/>
          <a:p>
            <a:r>
              <a:rPr lang="en-US" sz="2400" dirty="0" smtClean="0"/>
              <a:t>API de bas </a:t>
            </a:r>
            <a:r>
              <a:rPr lang="en-US" sz="2400" dirty="0" err="1" smtClean="0"/>
              <a:t>niveau</a:t>
            </a:r>
            <a:r>
              <a:rPr lang="en-US" sz="2400" dirty="0"/>
              <a:t>.</a:t>
            </a:r>
            <a:endParaRPr lang="en-US" sz="2400" dirty="0" smtClean="0"/>
          </a:p>
          <a:p>
            <a:r>
              <a:rPr lang="fr-FR" sz="2400" dirty="0" smtClean="0"/>
              <a:t>Les </a:t>
            </a:r>
            <a:r>
              <a:rPr lang="fr-FR" sz="2400" dirty="0"/>
              <a:t>clés et les données peuvent être des types Java primitifs ou même des objets Java complexes</a:t>
            </a:r>
            <a:r>
              <a:rPr lang="fr-FR" sz="2400" dirty="0" smtClean="0"/>
              <a:t>.</a:t>
            </a:r>
          </a:p>
          <a:p>
            <a:r>
              <a:rPr lang="fr-FR" sz="2400" dirty="0" smtClean="0"/>
              <a:t>Lecture et Ecriture direct de la BD.</a:t>
            </a:r>
          </a:p>
          <a:p>
            <a:r>
              <a:rPr lang="fr-FR" sz="2400" dirty="0"/>
              <a:t>Les Curseurs </a:t>
            </a:r>
            <a:r>
              <a:rPr lang="fr-FR" sz="2400" dirty="0" smtClean="0"/>
              <a:t>qui </a:t>
            </a:r>
            <a:r>
              <a:rPr lang="fr-FR" sz="2400" dirty="0"/>
              <a:t>donnent la possibilité de se déplacer successivement </a:t>
            </a:r>
            <a:r>
              <a:rPr lang="fr-FR" sz="2400" dirty="0" smtClean="0"/>
              <a:t>.</a:t>
            </a:r>
          </a:p>
          <a:p>
            <a:r>
              <a:rPr lang="fr-FR" sz="2400" dirty="0" smtClean="0"/>
              <a:t>Adaptation avec</a:t>
            </a:r>
            <a:r>
              <a:rPr lang="fr-FR" sz="2400" dirty="0"/>
              <a:t> </a:t>
            </a:r>
            <a:r>
              <a:rPr lang="fr-FR" sz="2400" dirty="0" smtClean="0"/>
              <a:t>l’Architecture Java </a:t>
            </a:r>
            <a:r>
              <a:rPr lang="fr-FR" sz="2400" dirty="0" err="1" smtClean="0"/>
              <a:t>Connector</a:t>
            </a:r>
            <a:r>
              <a:rPr lang="fr-FR" sz="2400" dirty="0" smtClean="0"/>
              <a:t>.</a:t>
            </a:r>
          </a:p>
          <a:p>
            <a:r>
              <a:rPr lang="fr-FR" sz="2400" dirty="0" smtClean="0"/>
              <a:t>Adaptation avec </a:t>
            </a:r>
            <a:r>
              <a:rPr lang="fr-FR" sz="2400" dirty="0"/>
              <a:t> </a:t>
            </a:r>
            <a:r>
              <a:rPr lang="fr-FR" sz="2400" dirty="0" smtClean="0"/>
              <a:t>les Extensions Java Management.</a:t>
            </a:r>
          </a:p>
          <a:p>
            <a:endParaRPr lang="en-US" sz="2400" dirty="0" smtClean="0"/>
          </a:p>
        </p:txBody>
      </p:sp>
      <p:sp>
        <p:nvSpPr>
          <p:cNvPr id="4" name="Slide Number Placeholder 3"/>
          <p:cNvSpPr>
            <a:spLocks noGrp="1"/>
          </p:cNvSpPr>
          <p:nvPr>
            <p:ph type="sldNum" sz="quarter" idx="12"/>
          </p:nvPr>
        </p:nvSpPr>
        <p:spPr/>
        <p:txBody>
          <a:bodyPr/>
          <a:lstStyle/>
          <a:p>
            <a:fld id="{E31CB3CC-2B44-47CE-ACFB-D5D84FBE0F2F}" type="slidenum">
              <a:rPr lang="fr-FR" smtClean="0"/>
              <a:pPr/>
              <a:t>25</a:t>
            </a:fld>
            <a:endParaRPr lang="fr-FR"/>
          </a:p>
        </p:txBody>
      </p:sp>
    </p:spTree>
    <p:extLst>
      <p:ext uri="{BB962C8B-B14F-4D97-AF65-F5344CB8AC3E}">
        <p14:creationId xmlns:p14="http://schemas.microsoft.com/office/powerpoint/2010/main" val="34605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DPL</a:t>
            </a:r>
            <a:endParaRPr lang="en-US"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nSpc>
                <a:spcPct val="120000"/>
              </a:lnSpc>
            </a:pPr>
            <a:r>
              <a:rPr lang="en-US" dirty="0" smtClean="0"/>
              <a:t>API haut </a:t>
            </a:r>
            <a:r>
              <a:rPr lang="en-US" dirty="0" err="1" smtClean="0"/>
              <a:t>niveau</a:t>
            </a:r>
            <a:r>
              <a:rPr lang="en-US" dirty="0" smtClean="0"/>
              <a:t>.</a:t>
            </a:r>
          </a:p>
          <a:p>
            <a:pPr>
              <a:lnSpc>
                <a:spcPct val="120000"/>
              </a:lnSpc>
            </a:pPr>
            <a:r>
              <a:rPr lang="fr-FR" dirty="0" smtClean="0"/>
              <a:t>Capacité </a:t>
            </a:r>
            <a:r>
              <a:rPr lang="fr-FR" dirty="0"/>
              <a:t>de causer tout type Java à</a:t>
            </a:r>
            <a:r>
              <a:rPr lang="fr-FR" dirty="0" smtClean="0"/>
              <a:t> </a:t>
            </a:r>
            <a:r>
              <a:rPr lang="fr-FR" dirty="0"/>
              <a:t>être </a:t>
            </a:r>
            <a:r>
              <a:rPr lang="fr-FR" dirty="0" smtClean="0"/>
              <a:t>persistant.</a:t>
            </a:r>
          </a:p>
          <a:p>
            <a:pPr>
              <a:lnSpc>
                <a:spcPct val="120000"/>
              </a:lnSpc>
            </a:pPr>
            <a:r>
              <a:rPr lang="fr-FR" dirty="0"/>
              <a:t>Un moyen pratique pour accéder les objets persistants</a:t>
            </a:r>
            <a:r>
              <a:rPr lang="fr-FR" dirty="0" smtClean="0"/>
              <a:t>.</a:t>
            </a:r>
          </a:p>
          <a:p>
            <a:pPr>
              <a:lnSpc>
                <a:spcPct val="120000"/>
              </a:lnSpc>
            </a:pPr>
            <a:r>
              <a:rPr lang="fr-FR" dirty="0"/>
              <a:t>Aucun codage manuel des consolidations n’est </a:t>
            </a:r>
            <a:r>
              <a:rPr lang="fr-FR" dirty="0" smtClean="0"/>
              <a:t>nécessaire.</a:t>
            </a:r>
          </a:p>
          <a:p>
            <a:pPr>
              <a:lnSpc>
                <a:spcPct val="120000"/>
              </a:lnSpc>
            </a:pPr>
            <a:r>
              <a:rPr lang="fr-FR" dirty="0"/>
              <a:t>Pas de schéma externe nécessaire pour définir les clés d'index primaires et </a:t>
            </a:r>
            <a:r>
              <a:rPr lang="fr-FR" dirty="0" smtClean="0"/>
              <a:t>secondaires.</a:t>
            </a:r>
          </a:p>
          <a:p>
            <a:pPr>
              <a:lnSpc>
                <a:spcPct val="120000"/>
              </a:lnSpc>
            </a:pPr>
            <a:r>
              <a:rPr lang="fr-FR" dirty="0"/>
              <a:t>Interopérabilité avec des composants externes est pris en charge en utilisant les collections </a:t>
            </a:r>
            <a:r>
              <a:rPr lang="fr-FR" dirty="0" smtClean="0"/>
              <a:t>Java cadre.</a:t>
            </a:r>
          </a:p>
          <a:p>
            <a:pPr>
              <a:lnSpc>
                <a:spcPct val="120000"/>
              </a:lnSpc>
            </a:pPr>
            <a:r>
              <a:rPr lang="fr-FR" dirty="0"/>
              <a:t>l'évolution des classes est explicitement </a:t>
            </a:r>
            <a:r>
              <a:rPr lang="fr-FR" dirty="0" smtClean="0"/>
              <a:t>soutenue.</a:t>
            </a:r>
          </a:p>
          <a:p>
            <a:pPr>
              <a:lnSpc>
                <a:spcPct val="120000"/>
              </a:lnSpc>
            </a:pPr>
            <a:r>
              <a:rPr lang="fr-FR" dirty="0"/>
              <a:t>Les champs de classe persistante peuvent être </a:t>
            </a:r>
            <a:r>
              <a:rPr lang="fr-FR" dirty="0" err="1"/>
              <a:t>private</a:t>
            </a:r>
            <a:r>
              <a:rPr lang="fr-FR" dirty="0"/>
              <a:t>, package-</a:t>
            </a:r>
            <a:r>
              <a:rPr lang="fr-FR" dirty="0" err="1"/>
              <a:t>private</a:t>
            </a:r>
            <a:r>
              <a:rPr lang="fr-FR" dirty="0"/>
              <a:t>, </a:t>
            </a:r>
            <a:r>
              <a:rPr lang="fr-FR" dirty="0" err="1"/>
              <a:t>protected</a:t>
            </a:r>
            <a:r>
              <a:rPr lang="fr-FR" dirty="0"/>
              <a:t> ou </a:t>
            </a:r>
            <a:r>
              <a:rPr lang="fr-FR" dirty="0" smtClean="0"/>
              <a:t>public.</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26</a:t>
            </a:fld>
            <a:endParaRPr lang="fr-FR"/>
          </a:p>
        </p:txBody>
      </p:sp>
    </p:spTree>
    <p:extLst>
      <p:ext uri="{BB962C8B-B14F-4D97-AF65-F5344CB8AC3E}">
        <p14:creationId xmlns:p14="http://schemas.microsoft.com/office/powerpoint/2010/main" val="1134042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Quel API Choisir ?</a:t>
            </a:r>
            <a:r>
              <a:rPr lang="en-US" dirty="0"/>
              <a:t/>
            </a:r>
            <a:br>
              <a:rPr lang="en-US" dirty="0"/>
            </a:br>
            <a:endParaRPr lang="en-US" dirty="0"/>
          </a:p>
        </p:txBody>
      </p:sp>
      <p:sp>
        <p:nvSpPr>
          <p:cNvPr id="3" name="Content Placeholder 2"/>
          <p:cNvSpPr>
            <a:spLocks noGrp="1"/>
          </p:cNvSpPr>
          <p:nvPr>
            <p:ph idx="1"/>
          </p:nvPr>
        </p:nvSpPr>
        <p:spPr>
          <a:xfrm>
            <a:off x="457200" y="1417638"/>
            <a:ext cx="8229600" cy="4563284"/>
          </a:xfrm>
        </p:spPr>
        <p:txBody>
          <a:bodyPr>
            <a:normAutofit lnSpcReduction="10000"/>
          </a:bodyPr>
          <a:lstStyle/>
          <a:p>
            <a:r>
              <a:rPr lang="fr-FR" dirty="0" smtClean="0"/>
              <a:t>Si on veut rendre </a:t>
            </a:r>
            <a:r>
              <a:rPr lang="fr-FR" dirty="0"/>
              <a:t>les classes avec un schéma relativement statique </a:t>
            </a:r>
            <a:r>
              <a:rPr lang="fr-FR" dirty="0" smtClean="0"/>
              <a:t>persistant: Utiliser DPL</a:t>
            </a:r>
          </a:p>
          <a:p>
            <a:r>
              <a:rPr lang="fr-FR" dirty="0" smtClean="0"/>
              <a:t>Si l’application </a:t>
            </a:r>
            <a:r>
              <a:rPr lang="fr-FR" dirty="0"/>
              <a:t>utilise un schéma </a:t>
            </a:r>
            <a:r>
              <a:rPr lang="fr-FR" dirty="0" smtClean="0"/>
              <a:t>très dynamique</a:t>
            </a:r>
            <a:r>
              <a:rPr lang="fr-FR" dirty="0"/>
              <a:t>, le DPL est probablement un mauvais choix </a:t>
            </a:r>
            <a:r>
              <a:rPr lang="fr-FR" dirty="0" smtClean="0"/>
              <a:t>.</a:t>
            </a:r>
          </a:p>
          <a:p>
            <a:r>
              <a:rPr lang="fr-FR" dirty="0" smtClean="0"/>
              <a:t>Si on </a:t>
            </a:r>
            <a:r>
              <a:rPr lang="fr-FR" dirty="0"/>
              <a:t>ne </a:t>
            </a:r>
            <a:r>
              <a:rPr lang="fr-FR" dirty="0" smtClean="0"/>
              <a:t>porte </a:t>
            </a:r>
            <a:r>
              <a:rPr lang="fr-FR" dirty="0"/>
              <a:t>pas une application entre </a:t>
            </a:r>
            <a:r>
              <a:rPr lang="fr-FR" dirty="0" smtClean="0"/>
              <a:t>Berkeley </a:t>
            </a:r>
            <a:r>
              <a:rPr lang="fr-FR" dirty="0"/>
              <a:t>DB et Berkeley DB Java </a:t>
            </a:r>
            <a:r>
              <a:rPr lang="fr-FR" dirty="0" smtClean="0"/>
              <a:t>Edition: Utiliser l’API de base.</a:t>
            </a:r>
            <a:r>
              <a:rPr lang="fr-FR" dirty="0"/>
              <a:t/>
            </a:r>
            <a:br>
              <a:rPr lang="fr-FR" dirty="0"/>
            </a:b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27</a:t>
            </a:fld>
            <a:endParaRPr lang="fr-FR"/>
          </a:p>
        </p:txBody>
      </p:sp>
    </p:spTree>
    <p:extLst>
      <p:ext uri="{BB962C8B-B14F-4D97-AF65-F5344CB8AC3E}">
        <p14:creationId xmlns:p14="http://schemas.microsoft.com/office/powerpoint/2010/main" val="314236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E1919"/>
        </a:solid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84658797"/>
              </p:ext>
            </p:extLst>
          </p:nvPr>
        </p:nvGraphicFramePr>
        <p:xfrm>
          <a:off x="1115616" y="2348880"/>
          <a:ext cx="7200800" cy="1767840"/>
        </p:xfrm>
        <a:graphic>
          <a:graphicData uri="http://schemas.openxmlformats.org/drawingml/2006/table">
            <a:tbl>
              <a:tblPr/>
              <a:tblGrid>
                <a:gridCol w="2194560"/>
                <a:gridCol w="2194560"/>
                <a:gridCol w="2811680"/>
              </a:tblGrid>
              <a:tr h="0">
                <a:tc>
                  <a:txBody>
                    <a:bodyPr/>
                    <a:lstStyle/>
                    <a:p>
                      <a:pPr algn="ctr"/>
                      <a:r>
                        <a:rPr lang="en-US" sz="2000" b="1" dirty="0"/>
                        <a:t>Store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Key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Value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Part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Part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Name, Color, Weight, 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Supplier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Supplier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Name, Status, 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Shipment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Part Number, Supplier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Slide Number Placeholder 3"/>
          <p:cNvSpPr>
            <a:spLocks noGrp="1"/>
          </p:cNvSpPr>
          <p:nvPr>
            <p:ph type="sldNum" sz="quarter" idx="12"/>
          </p:nvPr>
        </p:nvSpPr>
        <p:spPr/>
        <p:txBody>
          <a:bodyPr/>
          <a:lstStyle/>
          <a:p>
            <a:fld id="{E31CB3CC-2B44-47CE-ACFB-D5D84FBE0F2F}" type="slidenum">
              <a:rPr lang="fr-FR" smtClean="0"/>
              <a:pPr/>
              <a:t>33</a:t>
            </a:fld>
            <a:endParaRPr lang="fr-FR"/>
          </a:p>
        </p:txBody>
      </p:sp>
    </p:spTree>
    <p:extLst>
      <p:ext uri="{BB962C8B-B14F-4D97-AF65-F5344CB8AC3E}">
        <p14:creationId xmlns:p14="http://schemas.microsoft.com/office/powerpoint/2010/main" val="38495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E1919"/>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1CB3CC-2B44-47CE-ACFB-D5D84FBE0F2F}" type="slidenum">
              <a:rPr lang="fr-FR" smtClean="0"/>
              <a:pPr/>
              <a:t>34</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1826187712"/>
              </p:ext>
            </p:extLst>
          </p:nvPr>
        </p:nvGraphicFramePr>
        <p:xfrm>
          <a:off x="1187624" y="508640"/>
          <a:ext cx="6583680" cy="2560320"/>
        </p:xfrm>
        <a:graphic>
          <a:graphicData uri="http://schemas.openxmlformats.org/drawingml/2006/table">
            <a:tbl>
              <a:tblPr/>
              <a:tblGrid>
                <a:gridCol w="1316736"/>
                <a:gridCol w="1316736"/>
                <a:gridCol w="1316736"/>
                <a:gridCol w="1316736"/>
                <a:gridCol w="1316736"/>
              </a:tblGrid>
              <a:tr h="0">
                <a:tc>
                  <a:txBody>
                    <a:bodyPr/>
                    <a:lstStyle/>
                    <a:p>
                      <a:pPr algn="ctr"/>
                      <a:r>
                        <a:rPr lang="en-US" b="1" dirty="0"/>
                        <a:t>Number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Name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Color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Weight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City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0">
                <a:tc>
                  <a:txBody>
                    <a:bodyPr/>
                    <a:lstStyle/>
                    <a:p>
                      <a:r>
                        <a:rPr lang="en-US"/>
                        <a:t>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Bolt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17.0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Screw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17.0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Screw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14.0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P6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19.0 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0620034"/>
              </p:ext>
            </p:extLst>
          </p:nvPr>
        </p:nvGraphicFramePr>
        <p:xfrm>
          <a:off x="1187624" y="3682712"/>
          <a:ext cx="6583680" cy="2194560"/>
        </p:xfrm>
        <a:graphic>
          <a:graphicData uri="http://schemas.openxmlformats.org/drawingml/2006/table">
            <a:tbl>
              <a:tblPr/>
              <a:tblGrid>
                <a:gridCol w="1645920"/>
                <a:gridCol w="1645920"/>
                <a:gridCol w="1645920"/>
                <a:gridCol w="1645920"/>
              </a:tblGrid>
              <a:tr h="0">
                <a:tc>
                  <a:txBody>
                    <a:bodyPr/>
                    <a:lstStyle/>
                    <a:p>
                      <a:pPr algn="ctr"/>
                      <a:r>
                        <a:rPr lang="en-US" b="1" dirty="0"/>
                        <a:t>Number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a:t>Name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Status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b="1" dirty="0"/>
                        <a:t>City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0">
                <a:tc>
                  <a:txBody>
                    <a:bodyPr/>
                    <a:lstStyle/>
                    <a:p>
                      <a:r>
                        <a:rPr lang="en-US" dirty="0"/>
                        <a:t>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Smith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Clark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Athens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78958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1CB3CC-2B44-47CE-ACFB-D5D84FBE0F2F}" type="slidenum">
              <a:rPr lang="fr-FR" smtClean="0"/>
              <a:pPr/>
              <a:t>35</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860644291"/>
              </p:ext>
            </p:extLst>
          </p:nvPr>
        </p:nvGraphicFramePr>
        <p:xfrm>
          <a:off x="1475656" y="1124744"/>
          <a:ext cx="6266718" cy="4525963"/>
        </p:xfrm>
        <a:graphic>
          <a:graphicData uri="http://schemas.openxmlformats.org/drawingml/2006/table">
            <a:tbl>
              <a:tblPr/>
              <a:tblGrid>
                <a:gridCol w="2088906"/>
                <a:gridCol w="2088906"/>
                <a:gridCol w="2088906"/>
              </a:tblGrid>
              <a:tr h="348151">
                <a:tc>
                  <a:txBody>
                    <a:bodyPr/>
                    <a:lstStyle/>
                    <a:p>
                      <a:pPr algn="ctr"/>
                      <a:r>
                        <a:rPr lang="en-US" sz="1700" b="1" dirty="0"/>
                        <a:t>Part Number</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700" b="1"/>
                        <a:t>Supplier Number</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700" b="1" dirty="0"/>
                        <a:t>Quantity</a:t>
                      </a:r>
                    </a:p>
                  </a:txBody>
                  <a:tcPr marL="87038" marR="87038" marT="43519" marB="435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48151">
                <a:tc>
                  <a:txBody>
                    <a:bodyPr/>
                    <a:lstStyle/>
                    <a:p>
                      <a:r>
                        <a:rPr lang="en-US" sz="1700" dirty="0"/>
                        <a:t>P1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S3</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P2</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dirty="0"/>
                        <a:t>P3</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200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300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P5</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100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P5</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S4</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400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151">
                <a:tc>
                  <a:txBody>
                    <a:bodyPr/>
                    <a:lstStyle/>
                    <a:p>
                      <a:r>
                        <a:rPr lang="en-US" sz="1700"/>
                        <a:t>P6</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S1</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100</a:t>
                      </a:r>
                    </a:p>
                  </a:txBody>
                  <a:tcPr marL="87038" marR="87038" marT="43519" marB="435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3156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36</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37</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a:xfrm>
            <a:off x="457200" y="1600201"/>
            <a:ext cx="8229600" cy="3484984"/>
          </a:xfrm>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smtClean="0"/>
              <a:t> Fiable et </a:t>
            </a:r>
            <a:r>
              <a:rPr lang="fr-FR" sz="3600" dirty="0"/>
              <a:t>évolutive .</a:t>
            </a:r>
            <a:endParaRPr lang="fr-FR" sz="3600" dirty="0" smtClean="0"/>
          </a:p>
          <a:p>
            <a:pPr marL="0" indent="0" algn="just"/>
            <a:r>
              <a:rPr lang="fr-FR" sz="3600" dirty="0" smtClean="0"/>
              <a:t> Capacité de choisir les caractéristiques et fonctions </a:t>
            </a:r>
            <a:r>
              <a:rPr lang="fr-FR" sz="3600" dirty="0"/>
              <a:t>à</a:t>
            </a:r>
            <a:r>
              <a:rPr lang="fr-FR" sz="3600" dirty="0" smtClean="0"/>
              <a:t> utiliser.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38</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39</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Berkeley DB (BDB) fait partie de la famille des bases de données « clé-valeur » et est sans doute le produit de cette famille le plus utilisé au monde avec plusieurs dizaines de millions de déploiement. </a:t>
            </a:r>
          </a:p>
          <a:p>
            <a:pPr algn="just">
              <a:buNone/>
            </a:pPr>
            <a:r>
              <a:rPr lang="fr-FR" dirty="0" smtClean="0"/>
              <a:t>La première version de BDB développé par </a:t>
            </a:r>
            <a:r>
              <a:rPr lang="fr-FR" dirty="0" err="1" smtClean="0"/>
              <a:t>Sleepycat</a:t>
            </a:r>
            <a:r>
              <a:rPr lang="fr-FR" dirty="0" smtClean="0"/>
              <a:t> software remonte à 1986 et est devenue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40</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I</a:t>
            </a:r>
            <a:r>
              <a:rPr lang="fr-FR" dirty="0"/>
              <a:t>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12cR1.</a:t>
            </a:r>
          </a:p>
          <a:p>
            <a:pPr algn="just">
              <a:buNone/>
            </a:pPr>
            <a:r>
              <a:rPr lang="fr-FR" dirty="0" smtClean="0"/>
              <a:t>Depuis </a:t>
            </a:r>
            <a:r>
              <a:rPr lang="fr-FR" dirty="0"/>
              <a:t>la version 2.0, Berkeley DB est </a:t>
            </a:r>
            <a:r>
              <a:rPr lang="fr-FR" dirty="0" smtClean="0"/>
              <a:t>disponible sous </a:t>
            </a:r>
            <a:r>
              <a:rPr lang="fr-FR" dirty="0"/>
              <a:t>deux licences, une libre, certifiée par l'OSI et une licence commerciale. Les versions précédentes étaient sous licence BSD.</a:t>
            </a:r>
            <a:endParaRPr lang="en-US" dirty="0"/>
          </a:p>
          <a:p>
            <a:pPr algn="just">
              <a:buNone/>
            </a:pP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Berkeley DB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7</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268760"/>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517845" y="1268760"/>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61111E-6 -2.22222E-6 L 0.80902 -0.00509 " pathEditMode="relative" rAng="0" ptsTypes="AA">
                                      <p:cBhvr>
                                        <p:cTn id="6" dur="2000" fill="hold"/>
                                        <p:tgtEl>
                                          <p:spTgt spid="7"/>
                                        </p:tgtEl>
                                        <p:attrNameLst>
                                          <p:attrName>ppt_x</p:attrName>
                                          <p:attrName>ppt_y</p:attrName>
                                        </p:attrNameLst>
                                      </p:cBhvr>
                                      <p:rCtr x="40451" y="-255"/>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Berkeley DB</a:t>
            </a:r>
            <a:endParaRPr lang="fr-FR" dirty="0"/>
          </a:p>
        </p:txBody>
      </p:sp>
      <p:sp>
        <p:nvSpPr>
          <p:cNvPr id="3" name="Espace réservé du contenu 2"/>
          <p:cNvSpPr>
            <a:spLocks noGrp="1"/>
          </p:cNvSpPr>
          <p:nvPr>
            <p:ph idx="1"/>
          </p:nvPr>
        </p:nvSpPr>
        <p:spPr>
          <a:xfrm>
            <a:off x="107504" y="1417638"/>
            <a:ext cx="8856984" cy="4938711"/>
          </a:xfrm>
        </p:spPr>
        <p:txBody>
          <a:bodyPr>
            <a:normAutofit fontScale="62500" lnSpcReduction="20000"/>
          </a:bodyPr>
          <a:lstStyle/>
          <a:p>
            <a:pPr algn="just">
              <a:buNone/>
            </a:pPr>
            <a:r>
              <a:rPr lang="fr-FR" dirty="0"/>
              <a:t>	</a:t>
            </a:r>
            <a:r>
              <a:rPr lang="fr-FR" sz="3600" dirty="0" smtClean="0"/>
              <a:t>Berkeley DB offre également des services de base de données basics pour les développeurs. Ces services comprennent :</a:t>
            </a:r>
          </a:p>
          <a:p>
            <a:pPr lvl="0">
              <a:lnSpc>
                <a:spcPct val="170000"/>
              </a:lnSpc>
            </a:pPr>
            <a:r>
              <a:rPr lang="fr-FR" sz="3600" dirty="0" smtClean="0"/>
              <a:t>la </a:t>
            </a:r>
            <a:r>
              <a:rPr lang="fr-FR" sz="3600" dirty="0"/>
              <a:t>possibilité de verrouiller des enregistrements ;</a:t>
            </a:r>
            <a:endParaRPr lang="en-US" sz="3600" dirty="0"/>
          </a:p>
          <a:p>
            <a:pPr lvl="0">
              <a:lnSpc>
                <a:spcPct val="170000"/>
              </a:lnSpc>
            </a:pPr>
            <a:r>
              <a:rPr lang="fr-FR" sz="3600" dirty="0"/>
              <a:t>une gestion simplifiée des sauvegardes et de la réplication. On peut effectuer des sauvegardes « à chaud », c.-à-d. sans arrêter la base ;</a:t>
            </a:r>
            <a:endParaRPr lang="en-US" sz="3600" dirty="0"/>
          </a:p>
          <a:p>
            <a:pPr lvl="0">
              <a:lnSpc>
                <a:spcPct val="170000"/>
              </a:lnSpc>
            </a:pPr>
            <a:r>
              <a:rPr lang="fr-FR" sz="3600" dirty="0"/>
              <a:t>la gestion d'un système de cache mémoire interne ;</a:t>
            </a:r>
            <a:endParaRPr lang="en-US" sz="3600" dirty="0"/>
          </a:p>
          <a:p>
            <a:pPr lvl="0">
              <a:lnSpc>
                <a:spcPct val="170000"/>
              </a:lnSpc>
            </a:pPr>
            <a:r>
              <a:rPr lang="fr-FR" sz="3600" dirty="0" smtClean="0"/>
              <a:t>Elle </a:t>
            </a:r>
            <a:r>
              <a:rPr lang="fr-FR" sz="3600" dirty="0"/>
              <a:t>supporte de grosses capacités de </a:t>
            </a:r>
            <a:r>
              <a:rPr lang="fr-FR" sz="3600" dirty="0" smtClean="0"/>
              <a:t>données</a:t>
            </a:r>
          </a:p>
          <a:p>
            <a:pPr lvl="0">
              <a:lnSpc>
                <a:spcPct val="170000"/>
              </a:lnSpc>
            </a:pPr>
            <a:r>
              <a:rPr lang="fr-FR" sz="3600" dirty="0" smtClean="0"/>
              <a:t> Les données peuvent être chiffrées ou cryptées (algorithme</a:t>
            </a:r>
            <a:r>
              <a:rPr lang="en-US" sz="3600" dirty="0" smtClean="0"/>
              <a:t> </a:t>
            </a:r>
            <a:r>
              <a:rPr lang="fr-FR" sz="3600" dirty="0" smtClean="0"/>
              <a:t>AES) ;</a:t>
            </a:r>
            <a:endParaRPr lang="en-US" sz="3600" dirty="0" smtClean="0"/>
          </a:p>
          <a:p>
            <a:pPr lvl="0">
              <a:lnSpc>
                <a:spcPct val="170000"/>
              </a:lnSpc>
            </a:pPr>
            <a:r>
              <a:rPr lang="en-US" sz="3600" dirty="0" smtClean="0"/>
              <a:t>Support </a:t>
            </a:r>
            <a:r>
              <a:rPr lang="en-US" sz="3600" dirty="0"/>
              <a:t>des transactions Xa.</a:t>
            </a:r>
          </a:p>
          <a:p>
            <a:pPr algn="just">
              <a:buFont typeface="Wingdings" pitchFamily="2" charset="2"/>
              <a:buChar char="Ø"/>
            </a:pPr>
            <a:endParaRPr lang="fr-FR" sz="3600" dirty="0" smtClean="0"/>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8</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nodePh="1">
                                  <p:stCondLst>
                                    <p:cond delay="0"/>
                                  </p:stCondLst>
                                  <p:endCondLst>
                                    <p:cond evt="begin" delay="0">
                                      <p:tn val="45"/>
                                    </p:cond>
                                  </p:end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9</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TotalTime>
  <Words>2335</Words>
  <Application>Microsoft Office PowerPoint</Application>
  <PresentationFormat>On-screen Show (4:3)</PresentationFormat>
  <Paragraphs>474</Paragraphs>
  <Slides>40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vt:lpstr>
      <vt:lpstr>Calibri</vt:lpstr>
      <vt:lpstr>Times New Roman</vt:lpstr>
      <vt:lpstr>Wingdings</vt:lpstr>
      <vt:lpstr>Thème Office</vt:lpstr>
      <vt:lpstr>  ISSAE-CNAM Liban Centre National de Beyrouth SMB214 - Mr. Pascal Fares - 2016</vt:lpstr>
      <vt:lpstr>Sommaire</vt:lpstr>
      <vt:lpstr>Introduction</vt:lpstr>
      <vt:lpstr>C’est quoi Berkeley</vt:lpstr>
      <vt:lpstr>C’est quoi Berkeley</vt:lpstr>
      <vt:lpstr>La Paire Clé/Valeur</vt:lpstr>
      <vt:lpstr>La Paire Clé/Valeur</vt:lpstr>
      <vt:lpstr>Outils Berkeley DB</vt:lpstr>
      <vt:lpstr>Utilisation de Berkeley DB</vt:lpstr>
      <vt:lpstr>Utilisation de Berkeley</vt:lpstr>
      <vt:lpstr>Famille Berkeley DB</vt:lpstr>
      <vt:lpstr>Fonctionnalités des distributions de BDB</vt:lpstr>
      <vt:lpstr>Fonctionnalités des distributions de BDB</vt:lpstr>
      <vt:lpstr>Fonctionnalités des distributions de BDB</vt:lpstr>
      <vt:lpstr>Fonctionnalités des distributions de BDB</vt:lpstr>
      <vt:lpstr>Fonctionalitées des membres de  La famille de BDB:</vt:lpstr>
      <vt:lpstr>Méthodes d’accés aux données</vt:lpstr>
      <vt:lpstr>Méthode d’accés aux données</vt:lpstr>
      <vt:lpstr>Gestion des données</vt:lpstr>
      <vt:lpstr>Quelques propriétés de BDB</vt:lpstr>
      <vt:lpstr>Installation Berkeley DB Java Edition : </vt:lpstr>
      <vt:lpstr>Caractéristiques de BDB JE</vt:lpstr>
      <vt:lpstr>PowerPoint Presentation</vt:lpstr>
      <vt:lpstr>Les API d'accès aux données : </vt:lpstr>
      <vt:lpstr>L’API de Base:</vt:lpstr>
      <vt:lpstr>L’API DPL</vt:lpstr>
      <vt:lpstr>Quel API Choisir ? </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PowerPoint Presentation</vt:lpstr>
      <vt:lpstr>PowerPoint Presentation</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lenovo</cp:lastModifiedBy>
  <cp:revision>159</cp:revision>
  <dcterms:created xsi:type="dcterms:W3CDTF">2012-11-29T09:10:01Z</dcterms:created>
  <dcterms:modified xsi:type="dcterms:W3CDTF">2016-02-01T20:39:57Z</dcterms:modified>
</cp:coreProperties>
</file>