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75" r:id="rId3"/>
    <p:sldId id="272" r:id="rId4"/>
    <p:sldId id="257" r:id="rId5"/>
    <p:sldId id="258" r:id="rId6"/>
    <p:sldId id="259" r:id="rId7"/>
    <p:sldId id="260" r:id="rId8"/>
    <p:sldId id="261" r:id="rId9"/>
    <p:sldId id="262" r:id="rId10"/>
    <p:sldId id="281" r:id="rId11"/>
    <p:sldId id="282" r:id="rId12"/>
    <p:sldId id="283" r:id="rId13"/>
    <p:sldId id="284" r:id="rId14"/>
    <p:sldId id="263" r:id="rId15"/>
    <p:sldId id="264" r:id="rId16"/>
    <p:sldId id="265" r:id="rId17"/>
    <p:sldId id="266" r:id="rId18"/>
    <p:sldId id="267" r:id="rId19"/>
    <p:sldId id="268" r:id="rId20"/>
    <p:sldId id="285" r:id="rId21"/>
    <p:sldId id="286" r:id="rId22"/>
    <p:sldId id="287" r:id="rId23"/>
    <p:sldId id="288" r:id="rId24"/>
    <p:sldId id="289" r:id="rId25"/>
    <p:sldId id="290" r:id="rId26"/>
    <p:sldId id="277" r:id="rId27"/>
    <p:sldId id="269" r:id="rId28"/>
    <p:sldId id="278" r:id="rId29"/>
    <p:sldId id="280" r:id="rId30"/>
    <p:sldId id="274" r:id="rId31"/>
    <p:sldId id="276"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02"/>
    <a:srgbClr val="FF1212"/>
    <a:srgbClr val="CC0000"/>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4" autoAdjust="0"/>
    <p:restoredTop sz="94434" autoAdjust="0"/>
  </p:normalViewPr>
  <p:slideViewPr>
    <p:cSldViewPr>
      <p:cViewPr>
        <p:scale>
          <a:sx n="60" d="100"/>
          <a:sy n="60" d="100"/>
        </p:scale>
        <p:origin x="1704" y="216"/>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25/01/2016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14</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16</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2434635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27</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28</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29</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a:t>
            </a:r>
            <a:r>
              <a:rPr lang="fr-FR" sz="1200" b="0" i="0" kern="1200" dirty="0" smtClean="0">
                <a:solidFill>
                  <a:schemeClr val="tx1"/>
                </a:solidFill>
                <a:latin typeface="+mn-lt"/>
                <a:ea typeface="+mn-ea"/>
                <a:cs typeface="+mn-cs"/>
              </a:rPr>
              <a:t>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7</a:t>
            </a:fld>
            <a:endParaRPr lang="fr-FR"/>
          </a:p>
        </p:txBody>
      </p:sp>
    </p:spTree>
    <p:extLst>
      <p:ext uri="{BB962C8B-B14F-4D97-AF65-F5344CB8AC3E}">
        <p14:creationId xmlns:p14="http://schemas.microsoft.com/office/powerpoint/2010/main" val="280023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287219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25/01/2016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25/01/2016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25/01/2016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25/01/2016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25/01/2016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25/01/2016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25/01/2016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25/01/2016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25/01/2016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25/01/2016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25/01/2016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25/01/2016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a:t>
            </a:r>
            <a:r>
              <a:rPr lang="fr-FR" sz="2400" b="1" i="1" dirty="0" smtClean="0"/>
              <a:t>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a:t>
            </a:r>
            <a:r>
              <a:rPr lang="fr-FR" sz="4000" b="1" dirty="0" smtClean="0">
                <a:solidFill>
                  <a:schemeClr val="tx1"/>
                </a:solidFill>
              </a:rPr>
              <a:t>Base de </a:t>
            </a:r>
            <a:r>
              <a:rPr lang="fr-FR" sz="4000" b="1" dirty="0" smtClean="0">
                <a:solidFill>
                  <a:schemeClr val="tx1"/>
                </a:solidFill>
              </a:rPr>
              <a:t>Données</a:t>
            </a:r>
            <a:endParaRPr lang="fr-FR" sz="4000" b="1" dirty="0" smtClean="0">
              <a:solidFill>
                <a:schemeClr val="tx1"/>
              </a:solidFill>
            </a:endParaRP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243463" y="5013176"/>
            <a:ext cx="2721170" cy="1200329"/>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     Réalisé par:</a:t>
            </a:r>
          </a:p>
          <a:p>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endParaRPr lang="fr-FR" sz="2400" b="1" dirty="0" smtClean="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None/>
            </a:pPr>
            <a:r>
              <a:rPr lang="fr-FR" sz="2400" b="1" dirty="0" smtClean="0">
                <a:latin typeface="Times New Roman" pitchFamily="18" charset="0"/>
                <a:cs typeface="Times New Roman" pitchFamily="18" charset="0"/>
              </a:rPr>
              <a:t>PK ?</a:t>
            </a:r>
          </a:p>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Berkley</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db</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14</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15</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556792"/>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013176" y="1556792"/>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2222E-6 -3.7037E-7 L 0.80903 -0.00509 " pathEditMode="relative" rAng="0" ptsTypes="AA">
                                      <p:cBhvr>
                                        <p:cTn id="6" dur="2000" fill="hold"/>
                                        <p:tgtEl>
                                          <p:spTgt spid="7"/>
                                        </p:tgtEl>
                                        <p:attrNameLst>
                                          <p:attrName>ppt_x</p:attrName>
                                          <p:attrName>ppt_y</p:attrName>
                                        </p:attrNameLst>
                                      </p:cBhvr>
                                      <p:rCtr x="40500" y="-300"/>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16</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17</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de BDB</a:t>
            </a: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18</a:t>
            </a:fld>
            <a:endParaRPr lang="fr-FR"/>
          </a:p>
        </p:txBody>
      </p:sp>
      <p:pic>
        <p:nvPicPr>
          <p:cNvPr id="7" name="Picture 3"/>
          <p:cNvPicPr>
            <a:picLocks noGrp="1" noChangeAspect="1" noChangeArrowheads="1"/>
          </p:cNvPicPr>
          <p:nvPr>
            <p:ph idx="1"/>
          </p:nvPr>
        </p:nvPicPr>
        <p:blipFill>
          <a:blip r:embed="rId3" cstate="print"/>
          <a:srcRect/>
          <a:stretch>
            <a:fillRect/>
          </a:stretch>
        </p:blipFill>
        <p:spPr bwMode="auto">
          <a:xfrm>
            <a:off x="539552" y="1715294"/>
            <a:ext cx="7992887" cy="42957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860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smtClean="0"/>
          </a:p>
          <a:p>
            <a:r>
              <a:rPr lang="fr-FR" dirty="0" smtClean="0"/>
              <a:t>Introduction.</a:t>
            </a:r>
          </a:p>
          <a:p>
            <a:r>
              <a:rPr lang="fr-FR" dirty="0" smtClean="0"/>
              <a:t>C’est quoi Berkeley?</a:t>
            </a:r>
          </a:p>
          <a:p>
            <a:r>
              <a:rPr lang="fr-FR" dirty="0" smtClean="0"/>
              <a:t>Utilisation de Berkeley DB.</a:t>
            </a:r>
          </a:p>
          <a:p>
            <a:r>
              <a:rPr lang="fr-FR" dirty="0" smtClean="0"/>
              <a:t>Famille de Berkeley DB.</a:t>
            </a:r>
          </a:p>
          <a:p>
            <a:r>
              <a:rPr lang="fr-FR" dirty="0" smtClean="0"/>
              <a:t>Berkeley DB Tools.</a:t>
            </a:r>
          </a:p>
          <a:p>
            <a:r>
              <a:rPr lang="fr-FR" dirty="0" smtClean="0"/>
              <a:t>La Paire Clé/Valeur.</a:t>
            </a:r>
          </a:p>
          <a:p>
            <a:r>
              <a:rPr lang="fr-FR" dirty="0" smtClean="0"/>
              <a:t>Méthodes d’accès aux données.</a:t>
            </a:r>
          </a:p>
          <a:p>
            <a:r>
              <a:rPr lang="fr-FR" dirty="0" smtClean="0"/>
              <a:t>Architecture de BDB.</a:t>
            </a:r>
          </a:p>
          <a:p>
            <a:r>
              <a:rPr lang="fr-FR" dirty="0" smtClean="0"/>
              <a:t>Gestion des données.</a:t>
            </a:r>
          </a:p>
          <a:p>
            <a:r>
              <a:rPr lang="fr-FR" dirty="0" smtClean="0"/>
              <a:t>Démonstration.</a:t>
            </a:r>
          </a:p>
          <a:p>
            <a:r>
              <a:rPr lang="fr-FR"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457200" y="1600200"/>
            <a:ext cx="8686800" cy="4853136"/>
          </a:xfrm>
        </p:spPr>
        <p:txBody>
          <a:bodyPr>
            <a:normAutofit lnSpcReduction="10000"/>
          </a:bodyPr>
          <a:lstStyle/>
          <a:p>
            <a:r>
              <a:rPr lang="fr-FR" dirty="0" smtClean="0"/>
              <a:t>La taille de des clés est de 2^32 bits.</a:t>
            </a:r>
          </a:p>
          <a:p>
            <a:r>
              <a:rPr lang="fr-FR" dirty="0" smtClean="0"/>
              <a:t>La taille des page est paramétrable, à la création de la base, le développeur peut choisir la taille de la page.</a:t>
            </a:r>
          </a:p>
          <a:p>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467544" y="1700808"/>
          <a:ext cx="8229600" cy="5037843"/>
        </p:xfrm>
        <a:graphic>
          <a:graphicData uri="http://schemas.openxmlformats.org/drawingml/2006/table">
            <a:tbl>
              <a:tblPr firstRow="1" bandRow="1">
                <a:tableStyleId>{5C22544A-7EE6-4342-B048-85BDC9FD1C3A}</a:tableStyleId>
              </a:tblPr>
              <a:tblGrid>
                <a:gridCol w="1378496"/>
                <a:gridCol w="6851104"/>
              </a:tblGrid>
              <a:tr h="2325340">
                <a:tc>
                  <a:txBody>
                    <a:bodyPr/>
                    <a:lstStyle/>
                    <a:p>
                      <a:r>
                        <a:rPr lang="fr-FR" dirty="0" smtClean="0"/>
                        <a:t>CREATE DATABASE personnel</a:t>
                      </a:r>
                      <a:endParaRPr lang="fr-FR" dirty="0"/>
                    </a:p>
                  </a:txBody>
                  <a:tcPr/>
                </a:tc>
                <a:tc>
                  <a:txBody>
                    <a:bodyPr/>
                    <a:lstStyle/>
                    <a:p>
                      <a:r>
                        <a:rPr lang="fr-FR" dirty="0" smtClean="0"/>
                        <a:t>DB_ENV *</a:t>
                      </a:r>
                      <a:r>
                        <a:rPr lang="fr-FR" dirty="0" err="1" smtClean="0"/>
                        <a:t>dbenv</a:t>
                      </a:r>
                      <a:r>
                        <a:rPr lang="fr-FR" dirty="0" smtClean="0"/>
                        <a:t>; </a:t>
                      </a:r>
                    </a:p>
                    <a:p>
                      <a:endParaRPr lang="fr-FR" dirty="0" smtClean="0"/>
                    </a:p>
                    <a:p>
                      <a:r>
                        <a:rPr lang="fr-FR" dirty="0" smtClean="0"/>
                        <a:t>ASSERT(</a:t>
                      </a:r>
                      <a:r>
                        <a:rPr lang="fr-FR" dirty="0" err="1" smtClean="0"/>
                        <a:t>db_env_create</a:t>
                      </a:r>
                      <a:r>
                        <a:rPr lang="fr-FR" dirty="0" smtClean="0"/>
                        <a:t>(&amp;</a:t>
                      </a:r>
                      <a:r>
                        <a:rPr lang="fr-FR" dirty="0" err="1" smtClean="0"/>
                        <a:t>dbenv</a:t>
                      </a:r>
                      <a:r>
                        <a:rPr lang="fr-FR" dirty="0" smtClean="0"/>
                        <a:t>, 0) == 0); </a:t>
                      </a:r>
                    </a:p>
                    <a:p>
                      <a:endParaRPr lang="fr-FR" dirty="0" smtClean="0"/>
                    </a:p>
                    <a:p>
                      <a:r>
                        <a:rPr lang="fr-FR" dirty="0" smtClean="0"/>
                        <a:t>DB_ASSERT(</a:t>
                      </a:r>
                      <a:r>
                        <a:rPr lang="fr-FR" dirty="0" err="1" smtClean="0"/>
                        <a:t>dbenv</a:t>
                      </a:r>
                      <a:r>
                        <a:rPr lang="fr-FR" dirty="0" smtClean="0"/>
                        <a:t>-&gt;open(</a:t>
                      </a:r>
                      <a:r>
                        <a:rPr lang="fr-FR" dirty="0" err="1" smtClean="0"/>
                        <a:t>dbenv</a:t>
                      </a:r>
                      <a:r>
                        <a:rPr lang="fr-FR" dirty="0" smtClean="0"/>
                        <a:t>, "</a:t>
                      </a:r>
                      <a:r>
                        <a:rPr lang="fr-FR" dirty="0" err="1" smtClean="0"/>
                        <a:t>my_databases</a:t>
                      </a:r>
                      <a:r>
                        <a:rPr lang="fr-FR" dirty="0" smtClean="0"/>
                        <a:t>/personnel", DB_CREATE | DB_INIT_LOCK | DB_INIT_MPOOL | DB_INIT_TXN | DB_THREAD, 0644);</a:t>
                      </a:r>
                      <a:endParaRPr lang="fr-FR" dirty="0"/>
                    </a:p>
                  </a:txBody>
                  <a:tcPr/>
                </a:tc>
              </a:tr>
              <a:tr h="975143">
                <a:tc>
                  <a:txBody>
                    <a:bodyPr/>
                    <a:lstStyle/>
                    <a:p>
                      <a:r>
                        <a:rPr lang="fr-FR" dirty="0" smtClean="0"/>
                        <a:t>CREATE </a:t>
                      </a:r>
                      <a:r>
                        <a:rPr lang="fr-FR" dirty="0" err="1" smtClean="0"/>
                        <a:t>cursor</a:t>
                      </a:r>
                      <a:endParaRPr lang="fr-FR" dirty="0"/>
                    </a:p>
                  </a:txBody>
                  <a:tcPr>
                    <a:solidFill>
                      <a:schemeClr val="bg2">
                        <a:lumMod val="60000"/>
                        <a:lumOff val="40000"/>
                      </a:schemeClr>
                    </a:solidFill>
                  </a:tcPr>
                </a:tc>
                <a:tc>
                  <a:txBody>
                    <a:bodyPr/>
                    <a:lstStyle/>
                    <a:p>
                      <a:r>
                        <a:rPr lang="fr-FR" dirty="0" smtClean="0"/>
                        <a:t>DB *</a:t>
                      </a:r>
                      <a:r>
                        <a:rPr lang="fr-FR" dirty="0" err="1" smtClean="0"/>
                        <a:t>dbp</a:t>
                      </a:r>
                      <a:r>
                        <a:rPr lang="fr-FR" dirty="0" smtClean="0"/>
                        <a:t>;</a:t>
                      </a:r>
                    </a:p>
                    <a:p>
                      <a:r>
                        <a:rPr lang="fr-FR" dirty="0" smtClean="0"/>
                        <a:t> ASSERT(</a:t>
                      </a:r>
                      <a:r>
                        <a:rPr lang="fr-FR" dirty="0" err="1" smtClean="0"/>
                        <a:t>dbp</a:t>
                      </a:r>
                      <a:r>
                        <a:rPr lang="fr-FR" dirty="0" smtClean="0"/>
                        <a:t>-&gt;</a:t>
                      </a:r>
                      <a:r>
                        <a:rPr lang="fr-FR" dirty="0" err="1" smtClean="0"/>
                        <a:t>cursor</a:t>
                      </a:r>
                      <a:r>
                        <a:rPr lang="fr-FR" dirty="0" smtClean="0"/>
                        <a:t>(</a:t>
                      </a:r>
                      <a:r>
                        <a:rPr lang="fr-FR" dirty="0" err="1" smtClean="0"/>
                        <a:t>dbp</a:t>
                      </a:r>
                      <a:r>
                        <a:rPr lang="fr-FR" dirty="0" smtClean="0"/>
                        <a:t>, NULL, 0) == 0);</a:t>
                      </a:r>
                      <a:endParaRPr lang="fr-FR" dirty="0"/>
                    </a:p>
                  </a:txBody>
                  <a:tcPr>
                    <a:solidFill>
                      <a:schemeClr val="bg2">
                        <a:lumMod val="60000"/>
                        <a:lumOff val="40000"/>
                      </a:schemeClr>
                    </a:solidFill>
                  </a:tcPr>
                </a:tc>
              </a:tr>
              <a:tr h="1524053">
                <a:tc>
                  <a:txBody>
                    <a:bodyPr/>
                    <a:lstStyle/>
                    <a:p>
                      <a:r>
                        <a:rPr lang="fr-FR" dirty="0" smtClean="0"/>
                        <a:t>CREATE TABLE</a:t>
                      </a:r>
                      <a:endParaRPr lang="fr-FR" dirty="0"/>
                    </a:p>
                  </a:txBody>
                  <a:tcPr>
                    <a:solidFill>
                      <a:schemeClr val="bg2">
                        <a:lumMod val="60000"/>
                        <a:lumOff val="40000"/>
                      </a:schemeClr>
                    </a:solidFill>
                  </a:tcPr>
                </a:tc>
                <a:tc>
                  <a:txBody>
                    <a:bodyPr/>
                    <a:lstStyle/>
                    <a:p>
                      <a:r>
                        <a:rPr lang="en-US" dirty="0" smtClean="0"/>
                        <a:t>DB *</a:t>
                      </a:r>
                      <a:r>
                        <a:rPr lang="en-US" dirty="0" err="1" smtClean="0"/>
                        <a:t>dbp</a:t>
                      </a:r>
                      <a:r>
                        <a:rPr lang="en-US" dirty="0" smtClean="0"/>
                        <a:t>;</a:t>
                      </a:r>
                    </a:p>
                    <a:p>
                      <a:r>
                        <a:rPr lang="en-US" dirty="0" smtClean="0"/>
                        <a:t> DB_ENV *</a:t>
                      </a:r>
                      <a:r>
                        <a:rPr lang="en-US" dirty="0" err="1" smtClean="0"/>
                        <a:t>dbenv</a:t>
                      </a:r>
                      <a:endParaRPr lang="en-US" dirty="0" smtClean="0"/>
                    </a:p>
                    <a:p>
                      <a:r>
                        <a:rPr lang="en-US" dirty="0" smtClean="0"/>
                        <a:t> ASSERT(</a:t>
                      </a:r>
                      <a:r>
                        <a:rPr lang="en-US" dirty="0" err="1" smtClean="0"/>
                        <a:t>db_create</a:t>
                      </a:r>
                      <a:r>
                        <a:rPr lang="en-US" dirty="0" smtClean="0"/>
                        <a:t>(&amp;</a:t>
                      </a:r>
                      <a:r>
                        <a:rPr lang="en-US" dirty="0" err="1" smtClean="0"/>
                        <a:t>dbp</a:t>
                      </a:r>
                      <a:r>
                        <a:rPr lang="en-US" dirty="0" smtClean="0"/>
                        <a:t>, </a:t>
                      </a:r>
                      <a:r>
                        <a:rPr lang="en-US" dirty="0" err="1" smtClean="0"/>
                        <a:t>dbenv</a:t>
                      </a:r>
                      <a:r>
                        <a:rPr lang="en-US" dirty="0" smtClean="0"/>
                        <a:t>, 0) == 0); </a:t>
                      </a:r>
                    </a:p>
                    <a:p>
                      <a:r>
                        <a:rPr lang="en-US" dirty="0" smtClean="0"/>
                        <a:t>ASSERT(</a:t>
                      </a:r>
                      <a:r>
                        <a:rPr lang="en-US" dirty="0" err="1" smtClean="0"/>
                        <a:t>dbp</a:t>
                      </a:r>
                      <a:r>
                        <a:rPr lang="en-US" dirty="0" smtClean="0"/>
                        <a:t>-&gt;open(</a:t>
                      </a:r>
                      <a:r>
                        <a:rPr lang="en-US" dirty="0" err="1" smtClean="0"/>
                        <a:t>dbp</a:t>
                      </a:r>
                      <a:r>
                        <a:rPr lang="en-US" dirty="0" smtClean="0"/>
                        <a:t>, NULL, "</a:t>
                      </a:r>
                      <a:r>
                        <a:rPr lang="en-US" dirty="0" err="1" smtClean="0"/>
                        <a:t>employee.db</a:t>
                      </a:r>
                      <a:r>
                        <a:rPr lang="en-US" dirty="0" smtClean="0"/>
                        <a:t>", NULL, DB_BTREE, DB_AUTO_COMMIT | DB_CREATE | DB_THREAD, 0644) == 0).</a:t>
                      </a:r>
                    </a:p>
                    <a:p>
                      <a:endParaRPr lang="fr-FR" dirty="0"/>
                    </a:p>
                  </a:txBody>
                  <a:tcPr>
                    <a:solidFill>
                      <a:schemeClr val="bg2">
                        <a:lumMod val="60000"/>
                        <a:lumOff val="4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1554480"/>
          <a:ext cx="8229600" cy="5303520"/>
        </p:xfrm>
        <a:graphic>
          <a:graphicData uri="http://schemas.openxmlformats.org/drawingml/2006/table">
            <a:tbl>
              <a:tblPr firstRow="1" bandRow="1">
                <a:tableStyleId>{5C22544A-7EE6-4342-B048-85BDC9FD1C3A}</a:tableStyleId>
              </a:tblPr>
              <a:tblGrid>
                <a:gridCol w="2016224"/>
                <a:gridCol w="6213376"/>
              </a:tblGrid>
              <a:tr h="4536504">
                <a:tc>
                  <a:txBody>
                    <a:bodyPr/>
                    <a:lstStyle/>
                    <a:p>
                      <a:r>
                        <a:rPr lang="en-US" dirty="0" smtClean="0"/>
                        <a:t>INSERT INTO employees VALUES (00010002, "mouse", "</a:t>
                      </a:r>
                      <a:r>
                        <a:rPr lang="en-US" dirty="0" err="1" smtClean="0"/>
                        <a:t>mickey</a:t>
                      </a:r>
                      <a:r>
                        <a:rPr lang="en-US" dirty="0" smtClean="0"/>
                        <a:t>", 1000000.00, </a:t>
                      </a:r>
                    </a:p>
                    <a:p>
                      <a:r>
                        <a:rPr lang="en-US" dirty="0" smtClean="0"/>
                        <a:t>"Main Street", "Disney Land", "CA", 98765);</a:t>
                      </a:r>
                      <a:endParaRPr lang="fr-FR" dirty="0"/>
                    </a:p>
                  </a:txBody>
                  <a:tcPr/>
                </a:tc>
                <a:tc>
                  <a:txBody>
                    <a:bodyPr/>
                    <a:lstStyle/>
                    <a:p>
                      <a:r>
                        <a:rPr lang="fr-FR" dirty="0" smtClean="0"/>
                        <a:t>DB *</a:t>
                      </a:r>
                      <a:r>
                        <a:rPr lang="fr-FR" dirty="0" err="1" smtClean="0"/>
                        <a:t>dbp</a:t>
                      </a:r>
                      <a:r>
                        <a:rPr lang="fr-FR" dirty="0" smtClean="0"/>
                        <a:t>;</a:t>
                      </a:r>
                    </a:p>
                    <a:p>
                      <a:r>
                        <a:rPr lang="fr-FR" dirty="0" smtClean="0"/>
                        <a:t> DBT </a:t>
                      </a:r>
                      <a:r>
                        <a:rPr lang="fr-FR" dirty="0" err="1" smtClean="0"/>
                        <a:t>key_dbt</a:t>
                      </a:r>
                      <a:r>
                        <a:rPr lang="fr-FR" dirty="0" smtClean="0"/>
                        <a:t>, </a:t>
                      </a:r>
                      <a:r>
                        <a:rPr lang="fr-FR" dirty="0" err="1" smtClean="0"/>
                        <a:t>data_dbt</a:t>
                      </a:r>
                      <a:r>
                        <a:rPr lang="fr-FR" dirty="0" smtClean="0"/>
                        <a:t>; </a:t>
                      </a:r>
                    </a:p>
                    <a:p>
                      <a:r>
                        <a:rPr lang="fr-FR" dirty="0" err="1" smtClean="0"/>
                        <a:t>emp_data</a:t>
                      </a:r>
                      <a:r>
                        <a:rPr lang="fr-FR" dirty="0" smtClean="0"/>
                        <a:t> </a:t>
                      </a:r>
                      <a:r>
                        <a:rPr lang="fr-FR" dirty="0" err="1" smtClean="0"/>
                        <a:t>edata</a:t>
                      </a:r>
                      <a:r>
                        <a:rPr lang="fr-FR" dirty="0" smtClean="0"/>
                        <a:t>; </a:t>
                      </a:r>
                    </a:p>
                    <a:p>
                      <a:r>
                        <a:rPr lang="fr-FR" dirty="0" err="1" smtClean="0"/>
                        <a:t>emp_key</a:t>
                      </a:r>
                      <a:r>
                        <a:rPr lang="fr-FR" dirty="0" smtClean="0"/>
                        <a:t> </a:t>
                      </a:r>
                      <a:r>
                        <a:rPr lang="fr-FR" dirty="0" err="1" smtClean="0"/>
                        <a:t>ekey</a:t>
                      </a:r>
                      <a:endParaRPr lang="fr-FR" dirty="0" smtClean="0"/>
                    </a:p>
                    <a:p>
                      <a:r>
                        <a:rPr lang="fr-FR" dirty="0" smtClean="0"/>
                        <a:t> </a:t>
                      </a:r>
                      <a:r>
                        <a:rPr lang="fr-FR" dirty="0" err="1" smtClean="0"/>
                        <a:t>ekey</a:t>
                      </a:r>
                      <a:r>
                        <a:rPr lang="fr-FR" dirty="0" smtClean="0"/>
                        <a:t> = 00010002; </a:t>
                      </a:r>
                    </a:p>
                    <a:p>
                      <a:r>
                        <a:rPr lang="fr-FR" dirty="0" err="1" smtClean="0"/>
                        <a:t>strcpy</a:t>
                      </a:r>
                      <a:r>
                        <a:rPr lang="fr-FR" dirty="0" smtClean="0"/>
                        <a:t>(</a:t>
                      </a:r>
                      <a:r>
                        <a:rPr lang="fr-FR" dirty="0" err="1" smtClean="0"/>
                        <a:t>edata.lname</a:t>
                      </a:r>
                      <a:r>
                        <a:rPr lang="fr-FR" dirty="0" smtClean="0"/>
                        <a:t>, "Mouse"); </a:t>
                      </a:r>
                    </a:p>
                    <a:p>
                      <a:r>
                        <a:rPr lang="fr-FR" dirty="0" err="1" smtClean="0"/>
                        <a:t>strcpy</a:t>
                      </a:r>
                      <a:r>
                        <a:rPr lang="fr-FR" dirty="0" smtClean="0"/>
                        <a:t>(</a:t>
                      </a:r>
                      <a:r>
                        <a:rPr lang="fr-FR" dirty="0" err="1" smtClean="0"/>
                        <a:t>edata.fname</a:t>
                      </a:r>
                      <a:r>
                        <a:rPr lang="fr-FR" dirty="0" smtClean="0"/>
                        <a:t>, "Mickey"); </a:t>
                      </a:r>
                    </a:p>
                    <a:p>
                      <a:r>
                        <a:rPr lang="fr-FR" dirty="0" err="1" smtClean="0"/>
                        <a:t>edata.salary</a:t>
                      </a:r>
                      <a:r>
                        <a:rPr lang="fr-FR" dirty="0" smtClean="0"/>
                        <a:t> = 1000000.00; </a:t>
                      </a:r>
                    </a:p>
                    <a:p>
                      <a:r>
                        <a:rPr lang="fr-FR" dirty="0" err="1" smtClean="0"/>
                        <a:t>strcpy</a:t>
                      </a:r>
                      <a:r>
                        <a:rPr lang="fr-FR" dirty="0" smtClean="0"/>
                        <a:t>(</a:t>
                      </a:r>
                      <a:r>
                        <a:rPr lang="fr-FR" dirty="0" err="1" smtClean="0"/>
                        <a:t>edata.street</a:t>
                      </a:r>
                      <a:r>
                        <a:rPr lang="fr-FR" dirty="0" smtClean="0"/>
                        <a:t>, "Main Street"); </a:t>
                      </a:r>
                    </a:p>
                    <a:p>
                      <a:r>
                        <a:rPr lang="fr-FR" dirty="0" err="1" smtClean="0"/>
                        <a:t>strcpy</a:t>
                      </a:r>
                      <a:r>
                        <a:rPr lang="fr-FR" dirty="0" smtClean="0"/>
                        <a:t>(</a:t>
                      </a:r>
                      <a:r>
                        <a:rPr lang="fr-FR" dirty="0" err="1" smtClean="0"/>
                        <a:t>edata.city</a:t>
                      </a:r>
                      <a:r>
                        <a:rPr lang="fr-FR" dirty="0" smtClean="0"/>
                        <a:t>, "Disney Land");</a:t>
                      </a:r>
                    </a:p>
                    <a:p>
                      <a:r>
                        <a:rPr lang="fr-FR" dirty="0" smtClean="0"/>
                        <a:t> </a:t>
                      </a:r>
                      <a:r>
                        <a:rPr lang="fr-FR" dirty="0" err="1" smtClean="0"/>
                        <a:t>strcpy</a:t>
                      </a:r>
                      <a:r>
                        <a:rPr lang="fr-FR" dirty="0" smtClean="0"/>
                        <a:t>(</a:t>
                      </a:r>
                      <a:r>
                        <a:rPr lang="fr-FR" dirty="0" err="1" smtClean="0"/>
                        <a:t>edata.state</a:t>
                      </a:r>
                      <a:r>
                        <a:rPr lang="fr-FR" dirty="0" smtClean="0"/>
                        <a:t>, "CA"); </a:t>
                      </a:r>
                    </a:p>
                    <a:p>
                      <a:r>
                        <a:rPr lang="fr-FR" dirty="0" smtClean="0"/>
                        <a:t>edata.zip = 98765</a:t>
                      </a:r>
                    </a:p>
                    <a:p>
                      <a:r>
                        <a:rPr lang="fr-FR" dirty="0" err="1" smtClean="0"/>
                        <a:t>memset</a:t>
                      </a:r>
                      <a:r>
                        <a:rPr lang="fr-FR" dirty="0" smtClean="0"/>
                        <a:t>(&amp;</a:t>
                      </a:r>
                      <a:r>
                        <a:rPr lang="fr-FR" dirty="0" err="1" smtClean="0"/>
                        <a:t>key_dbt</a:t>
                      </a:r>
                      <a:r>
                        <a:rPr lang="fr-FR" dirty="0" smtClean="0"/>
                        <a:t>, 0, </a:t>
                      </a:r>
                      <a:r>
                        <a:rPr lang="fr-FR" dirty="0" err="1" smtClean="0"/>
                        <a:t>sizeof</a:t>
                      </a:r>
                      <a:r>
                        <a:rPr lang="fr-FR" dirty="0" smtClean="0"/>
                        <a:t>(</a:t>
                      </a:r>
                      <a:r>
                        <a:rPr lang="fr-FR" dirty="0" err="1" smtClean="0"/>
                        <a:t>key_dbt</a:t>
                      </a:r>
                      <a:r>
                        <a:rPr lang="fr-FR" dirty="0" smtClean="0"/>
                        <a:t>)); </a:t>
                      </a:r>
                    </a:p>
                    <a:p>
                      <a:r>
                        <a:rPr lang="fr-FR" dirty="0" err="1" smtClean="0"/>
                        <a:t>memset</a:t>
                      </a:r>
                      <a:r>
                        <a:rPr lang="fr-FR" dirty="0" smtClean="0"/>
                        <a:t>(&amp;</a:t>
                      </a:r>
                      <a:r>
                        <a:rPr lang="fr-FR" dirty="0" err="1" smtClean="0"/>
                        <a:t>data_dbt</a:t>
                      </a:r>
                      <a:r>
                        <a:rPr lang="fr-FR" dirty="0" smtClean="0"/>
                        <a:t>, 0, </a:t>
                      </a:r>
                      <a:r>
                        <a:rPr lang="fr-FR" dirty="0" err="1" smtClean="0"/>
                        <a:t>sizeof</a:t>
                      </a:r>
                      <a:r>
                        <a:rPr lang="fr-FR" dirty="0" smtClean="0"/>
                        <a:t>(</a:t>
                      </a:r>
                      <a:r>
                        <a:rPr lang="fr-FR" dirty="0" err="1" smtClean="0"/>
                        <a:t>data_dbt</a:t>
                      </a:r>
                      <a:r>
                        <a:rPr lang="fr-FR" dirty="0" smtClean="0"/>
                        <a:t>)); </a:t>
                      </a:r>
                    </a:p>
                    <a:p>
                      <a:r>
                        <a:rPr lang="fr-FR" dirty="0" smtClean="0"/>
                        <a:t> </a:t>
                      </a:r>
                      <a:r>
                        <a:rPr lang="fr-FR" dirty="0" err="1" smtClean="0"/>
                        <a:t>key</a:t>
                      </a:r>
                      <a:r>
                        <a:rPr lang="fr-FR" dirty="0" smtClean="0"/>
                        <a:t>-&gt;data = &amp;</a:t>
                      </a:r>
                      <a:r>
                        <a:rPr lang="fr-FR" dirty="0" err="1" smtClean="0"/>
                        <a:t>ekey</a:t>
                      </a:r>
                      <a:r>
                        <a:rPr lang="fr-FR" dirty="0" smtClean="0"/>
                        <a:t>; </a:t>
                      </a:r>
                      <a:r>
                        <a:rPr lang="fr-FR" dirty="0" err="1" smtClean="0"/>
                        <a:t>key</a:t>
                      </a:r>
                      <a:r>
                        <a:rPr lang="fr-FR" dirty="0" smtClean="0"/>
                        <a:t>-&gt;size = </a:t>
                      </a:r>
                      <a:r>
                        <a:rPr lang="fr-FR" dirty="0" err="1" smtClean="0"/>
                        <a:t>sizeof</a:t>
                      </a:r>
                      <a:r>
                        <a:rPr lang="fr-FR" dirty="0" smtClean="0"/>
                        <a:t>(</a:t>
                      </a:r>
                      <a:r>
                        <a:rPr lang="fr-FR" dirty="0" err="1" smtClean="0"/>
                        <a:t>ekey</a:t>
                      </a:r>
                      <a:r>
                        <a:rPr lang="fr-FR" dirty="0" smtClean="0"/>
                        <a:t>);</a:t>
                      </a:r>
                    </a:p>
                    <a:p>
                      <a:r>
                        <a:rPr lang="fr-FR" dirty="0" smtClean="0"/>
                        <a:t> data-&gt;data = &amp;</a:t>
                      </a:r>
                      <a:r>
                        <a:rPr lang="fr-FR" dirty="0" err="1" smtClean="0"/>
                        <a:t>edata</a:t>
                      </a:r>
                      <a:r>
                        <a:rPr lang="fr-FR" dirty="0" smtClean="0"/>
                        <a:t>;</a:t>
                      </a:r>
                    </a:p>
                    <a:p>
                      <a:r>
                        <a:rPr lang="fr-FR" dirty="0" smtClean="0"/>
                        <a:t> data-&gt;size = </a:t>
                      </a:r>
                      <a:r>
                        <a:rPr lang="fr-FR" dirty="0" err="1" smtClean="0"/>
                        <a:t>sizeof</a:t>
                      </a:r>
                      <a:r>
                        <a:rPr lang="fr-FR" dirty="0" smtClean="0"/>
                        <a:t>(</a:t>
                      </a:r>
                      <a:r>
                        <a:rPr lang="fr-FR" dirty="0" err="1" smtClean="0"/>
                        <a:t>edata</a:t>
                      </a:r>
                      <a:r>
                        <a:rPr lang="fr-FR" dirty="0" smtClean="0"/>
                        <a:t>); </a:t>
                      </a:r>
                    </a:p>
                    <a:p>
                      <a:r>
                        <a:rPr lang="fr-FR" dirty="0" smtClean="0"/>
                        <a:t>ASSERT(</a:t>
                      </a:r>
                      <a:r>
                        <a:rPr lang="fr-FR" dirty="0" err="1" smtClean="0"/>
                        <a:t>dbp</a:t>
                      </a:r>
                      <a:r>
                        <a:rPr lang="fr-FR" dirty="0" smtClean="0"/>
                        <a:t>-&gt;put(</a:t>
                      </a:r>
                      <a:r>
                        <a:rPr lang="fr-FR" dirty="0" err="1" smtClean="0"/>
                        <a:t>dbp</a:t>
                      </a:r>
                      <a:r>
                        <a:rPr lang="fr-FR" dirty="0" smtClean="0"/>
                        <a:t>, NULL, &amp;</a:t>
                      </a:r>
                      <a:r>
                        <a:rPr lang="fr-FR" dirty="0" err="1" smtClean="0"/>
                        <a:t>key_dbt</a:t>
                      </a:r>
                      <a:r>
                        <a:rPr lang="fr-FR" dirty="0" smtClean="0"/>
                        <a:t>, &amp;</a:t>
                      </a:r>
                      <a:r>
                        <a:rPr lang="fr-FR" dirty="0" err="1" smtClean="0"/>
                        <a:t>data_dbt</a:t>
                      </a:r>
                      <a:r>
                        <a:rPr lang="fr-FR" dirty="0" smtClean="0"/>
                        <a:t>, DB_AUTO_COMMIT) == 0);</a:t>
                      </a:r>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1554480"/>
          <a:ext cx="8229600" cy="4536504"/>
        </p:xfrm>
        <a:graphic>
          <a:graphicData uri="http://schemas.openxmlformats.org/drawingml/2006/table">
            <a:tbl>
              <a:tblPr firstRow="1" bandRow="1">
                <a:tableStyleId>{5C22544A-7EE6-4342-B048-85BDC9FD1C3A}</a:tableStyleId>
              </a:tblPr>
              <a:tblGrid>
                <a:gridCol w="2016224"/>
                <a:gridCol w="6213376"/>
              </a:tblGrid>
              <a:tr h="4536504">
                <a:tc>
                  <a:txBody>
                    <a:bodyPr/>
                    <a:lstStyle/>
                    <a:p>
                      <a:r>
                        <a:rPr lang="en-US" dirty="0" smtClean="0"/>
                        <a:t>SELECT * FROM employees WHERE id=0010002 ;</a:t>
                      </a:r>
                      <a:endParaRPr lang="fr-FR" dirty="0"/>
                    </a:p>
                  </a:txBody>
                  <a:tcPr/>
                </a:tc>
                <a:tc>
                  <a:txBody>
                    <a:bodyPr/>
                    <a:lstStyle/>
                    <a:p>
                      <a:r>
                        <a:rPr lang="en-US" dirty="0" smtClean="0"/>
                        <a:t>DBT </a:t>
                      </a:r>
                      <a:r>
                        <a:rPr lang="en-US" dirty="0" err="1" smtClean="0"/>
                        <a:t>key_dbt</a:t>
                      </a:r>
                      <a:r>
                        <a:rPr lang="en-US" dirty="0" smtClean="0"/>
                        <a:t>, </a:t>
                      </a:r>
                      <a:r>
                        <a:rPr lang="en-US" dirty="0" err="1" smtClean="0"/>
                        <a:t>data_dbt</a:t>
                      </a:r>
                      <a:r>
                        <a:rPr lang="en-US" dirty="0" smtClean="0"/>
                        <a:t>; </a:t>
                      </a:r>
                    </a:p>
                    <a:p>
                      <a:r>
                        <a:rPr lang="en-US" dirty="0" err="1" smtClean="0"/>
                        <a:t>emp_data</a:t>
                      </a:r>
                      <a:r>
                        <a:rPr lang="en-US" dirty="0" smtClean="0"/>
                        <a:t> *</a:t>
                      </a:r>
                      <a:r>
                        <a:rPr lang="en-US" dirty="0" err="1" smtClean="0"/>
                        <a:t>edata</a:t>
                      </a:r>
                      <a:r>
                        <a:rPr lang="en-US" dirty="0" smtClean="0"/>
                        <a:t>; </a:t>
                      </a:r>
                    </a:p>
                    <a:p>
                      <a:r>
                        <a:rPr lang="en-US" dirty="0" err="1" smtClean="0"/>
                        <a:t>emp_key</a:t>
                      </a:r>
                      <a:r>
                        <a:rPr lang="en-US" dirty="0" smtClean="0"/>
                        <a:t> </a:t>
                      </a:r>
                      <a:r>
                        <a:rPr lang="en-US" dirty="0" err="1" smtClean="0"/>
                        <a:t>ekey</a:t>
                      </a:r>
                      <a:r>
                        <a:rPr lang="en-US" dirty="0" smtClean="0"/>
                        <a:t>; </a:t>
                      </a:r>
                    </a:p>
                    <a:p>
                      <a:r>
                        <a:rPr lang="en-US" dirty="0" err="1" smtClean="0"/>
                        <a:t>emp_key</a:t>
                      </a:r>
                      <a:r>
                        <a:rPr lang="en-US" dirty="0" smtClean="0"/>
                        <a:t> = 0010002; </a:t>
                      </a:r>
                    </a:p>
                    <a:p>
                      <a:r>
                        <a:rPr lang="en-US" dirty="0" err="1" smtClean="0"/>
                        <a:t>memset</a:t>
                      </a:r>
                      <a:r>
                        <a:rPr lang="en-US" dirty="0" smtClean="0"/>
                        <a:t>(&amp;</a:t>
                      </a:r>
                      <a:r>
                        <a:rPr lang="en-US" dirty="0" err="1" smtClean="0"/>
                        <a:t>key_dbt</a:t>
                      </a:r>
                      <a:r>
                        <a:rPr lang="en-US" dirty="0" smtClean="0"/>
                        <a:t>, 0, </a:t>
                      </a:r>
                      <a:r>
                        <a:rPr lang="en-US" dirty="0" err="1" smtClean="0"/>
                        <a:t>sizeof</a:t>
                      </a:r>
                      <a:r>
                        <a:rPr lang="en-US" dirty="0" smtClean="0"/>
                        <a:t>(</a:t>
                      </a:r>
                      <a:r>
                        <a:rPr lang="en-US" dirty="0" err="1" smtClean="0"/>
                        <a:t>key_dbt</a:t>
                      </a:r>
                      <a:r>
                        <a:rPr lang="en-US" dirty="0" smtClean="0"/>
                        <a:t>));</a:t>
                      </a:r>
                    </a:p>
                    <a:p>
                      <a:r>
                        <a:rPr lang="en-US" dirty="0" smtClean="0"/>
                        <a:t> </a:t>
                      </a:r>
                      <a:r>
                        <a:rPr lang="en-US" dirty="0" err="1" smtClean="0"/>
                        <a:t>key_dbt.data</a:t>
                      </a:r>
                      <a:r>
                        <a:rPr lang="en-US" dirty="0" smtClean="0"/>
                        <a:t> = &amp;</a:t>
                      </a:r>
                      <a:r>
                        <a:rPr lang="en-US" dirty="0" err="1" smtClean="0"/>
                        <a:t>emp_key</a:t>
                      </a:r>
                      <a:r>
                        <a:rPr lang="en-US" dirty="0" smtClean="0"/>
                        <a:t>; </a:t>
                      </a:r>
                    </a:p>
                    <a:p>
                      <a:r>
                        <a:rPr lang="en-US" dirty="0" err="1" smtClean="0"/>
                        <a:t>key_dbt.size</a:t>
                      </a:r>
                      <a:r>
                        <a:rPr lang="en-US" dirty="0" smtClean="0"/>
                        <a:t> = </a:t>
                      </a:r>
                      <a:r>
                        <a:rPr lang="en-US" dirty="0" err="1" smtClean="0"/>
                        <a:t>sizeof</a:t>
                      </a:r>
                      <a:r>
                        <a:rPr lang="en-US" dirty="0" smtClean="0"/>
                        <a:t>(</a:t>
                      </a:r>
                      <a:r>
                        <a:rPr lang="en-US" dirty="0" err="1" smtClean="0"/>
                        <a:t>emp_key</a:t>
                      </a:r>
                      <a:r>
                        <a:rPr lang="en-US" dirty="0" smtClean="0"/>
                        <a:t>); </a:t>
                      </a:r>
                    </a:p>
                    <a:p>
                      <a:r>
                        <a:rPr lang="en-US" dirty="0" err="1" smtClean="0"/>
                        <a:t>memset</a:t>
                      </a:r>
                      <a:r>
                        <a:rPr lang="en-US" dirty="0" smtClean="0"/>
                        <a:t>(&amp;</a:t>
                      </a:r>
                      <a:r>
                        <a:rPr lang="en-US" dirty="0" err="1" smtClean="0"/>
                        <a:t>data_dbt</a:t>
                      </a:r>
                      <a:r>
                        <a:rPr lang="en-US" dirty="0" smtClean="0"/>
                        <a:t>, 0, </a:t>
                      </a:r>
                      <a:r>
                        <a:rPr lang="en-US" dirty="0" err="1" smtClean="0"/>
                        <a:t>sizeof</a:t>
                      </a:r>
                      <a:r>
                        <a:rPr lang="en-US" dirty="0" smtClean="0"/>
                        <a:t>(</a:t>
                      </a:r>
                      <a:r>
                        <a:rPr lang="en-US" dirty="0" err="1" smtClean="0"/>
                        <a:t>data_dbt</a:t>
                      </a:r>
                      <a:r>
                        <a:rPr lang="en-US" dirty="0" smtClean="0"/>
                        <a:t>)); </a:t>
                      </a:r>
                    </a:p>
                    <a:p>
                      <a:r>
                        <a:rPr lang="en-US" dirty="0" err="1" smtClean="0"/>
                        <a:t>dbc</a:t>
                      </a:r>
                      <a:r>
                        <a:rPr lang="en-US" dirty="0" smtClean="0"/>
                        <a:t>-&gt;</a:t>
                      </a:r>
                      <a:r>
                        <a:rPr lang="en-US" dirty="0" err="1" smtClean="0"/>
                        <a:t>c_get</a:t>
                      </a:r>
                      <a:r>
                        <a:rPr lang="en-US" dirty="0" smtClean="0"/>
                        <a:t>(</a:t>
                      </a:r>
                      <a:r>
                        <a:rPr lang="en-US" dirty="0" err="1" smtClean="0"/>
                        <a:t>dbc</a:t>
                      </a:r>
                      <a:r>
                        <a:rPr lang="en-US" dirty="0" smtClean="0"/>
                        <a:t>, &amp;</a:t>
                      </a:r>
                      <a:r>
                        <a:rPr lang="en-US" dirty="0" err="1" smtClean="0"/>
                        <a:t>key_dbt</a:t>
                      </a:r>
                      <a:r>
                        <a:rPr lang="en-US" dirty="0" smtClean="0"/>
                        <a:t>, &amp;</a:t>
                      </a:r>
                      <a:r>
                        <a:rPr lang="en-US" dirty="0" err="1" smtClean="0"/>
                        <a:t>data_dbt</a:t>
                      </a:r>
                      <a:r>
                        <a:rPr lang="en-US" dirty="0" smtClean="0"/>
                        <a:t>, DB_SET);</a:t>
                      </a:r>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1554480"/>
          <a:ext cx="8229600" cy="4536504"/>
        </p:xfrm>
        <a:graphic>
          <a:graphicData uri="http://schemas.openxmlformats.org/drawingml/2006/table">
            <a:tbl>
              <a:tblPr firstRow="1" bandRow="1">
                <a:tableStyleId>{5C22544A-7EE6-4342-B048-85BDC9FD1C3A}</a:tableStyleId>
              </a:tblPr>
              <a:tblGrid>
                <a:gridCol w="2016224"/>
                <a:gridCol w="6213376"/>
              </a:tblGrid>
              <a:tr h="4536504">
                <a:tc>
                  <a:txBody>
                    <a:bodyPr/>
                    <a:lstStyle/>
                    <a:p>
                      <a:r>
                        <a:rPr lang="en-US" dirty="0" smtClean="0"/>
                        <a:t>DELETE FROM employees WHERE id= 0010002</a:t>
                      </a:r>
                      <a:endParaRPr lang="fr-FR" dirty="0"/>
                    </a:p>
                  </a:txBody>
                  <a:tcPr/>
                </a:tc>
                <a:tc>
                  <a:txBody>
                    <a:bodyPr/>
                    <a:lstStyle/>
                    <a:p>
                      <a:r>
                        <a:rPr lang="fr-FR" dirty="0" smtClean="0"/>
                        <a:t>DBT </a:t>
                      </a:r>
                      <a:r>
                        <a:rPr lang="fr-FR" dirty="0" err="1" smtClean="0"/>
                        <a:t>key_dbt</a:t>
                      </a:r>
                      <a:r>
                        <a:rPr lang="fr-FR" smtClean="0"/>
                        <a:t>; </a:t>
                      </a:r>
                      <a:r>
                        <a:rPr lang="fr-FR" dirty="0" err="1" smtClean="0"/>
                        <a:t>emp_key</a:t>
                      </a:r>
                      <a:r>
                        <a:rPr lang="fr-FR" dirty="0" smtClean="0"/>
                        <a:t> </a:t>
                      </a:r>
                      <a:r>
                        <a:rPr lang="fr-FR" dirty="0" err="1" smtClean="0"/>
                        <a:t>ekey</a:t>
                      </a:r>
                      <a:r>
                        <a:rPr lang="fr-FR" dirty="0" smtClean="0"/>
                        <a:t>;</a:t>
                      </a:r>
                    </a:p>
                    <a:p>
                      <a:r>
                        <a:rPr lang="fr-FR" dirty="0" smtClean="0"/>
                        <a:t> </a:t>
                      </a:r>
                      <a:r>
                        <a:rPr lang="fr-FR" dirty="0" err="1" smtClean="0"/>
                        <a:t>ekey</a:t>
                      </a:r>
                      <a:r>
                        <a:rPr lang="fr-FR" dirty="0" smtClean="0"/>
                        <a:t> = 0010002; </a:t>
                      </a:r>
                    </a:p>
                    <a:p>
                      <a:r>
                        <a:rPr lang="fr-FR" dirty="0" err="1" smtClean="0"/>
                        <a:t>memset</a:t>
                      </a:r>
                      <a:r>
                        <a:rPr lang="fr-FR" dirty="0" smtClean="0"/>
                        <a:t>(&amp;</a:t>
                      </a:r>
                      <a:r>
                        <a:rPr lang="fr-FR" dirty="0" err="1" smtClean="0"/>
                        <a:t>key_dbt</a:t>
                      </a:r>
                      <a:r>
                        <a:rPr lang="fr-FR" dirty="0" smtClean="0"/>
                        <a:t>, 0, </a:t>
                      </a:r>
                      <a:r>
                        <a:rPr lang="fr-FR" dirty="0" err="1" smtClean="0"/>
                        <a:t>sizeof</a:t>
                      </a:r>
                      <a:r>
                        <a:rPr lang="fr-FR" dirty="0" smtClean="0"/>
                        <a:t>(</a:t>
                      </a:r>
                      <a:r>
                        <a:rPr lang="fr-FR" dirty="0" err="1" smtClean="0"/>
                        <a:t>key_dbt</a:t>
                      </a:r>
                      <a:r>
                        <a:rPr lang="fr-FR" dirty="0" smtClean="0"/>
                        <a:t>)); </a:t>
                      </a:r>
                    </a:p>
                    <a:p>
                      <a:r>
                        <a:rPr lang="fr-FR" dirty="0" err="1" smtClean="0"/>
                        <a:t>key_dbt.data</a:t>
                      </a:r>
                      <a:r>
                        <a:rPr lang="fr-FR" dirty="0" smtClean="0"/>
                        <a:t> = &amp;</a:t>
                      </a:r>
                      <a:r>
                        <a:rPr lang="fr-FR" dirty="0" err="1" smtClean="0"/>
                        <a:t>ekey</a:t>
                      </a:r>
                      <a:r>
                        <a:rPr lang="fr-FR" dirty="0" smtClean="0"/>
                        <a:t>; </a:t>
                      </a:r>
                    </a:p>
                    <a:p>
                      <a:r>
                        <a:rPr lang="fr-FR" dirty="0" err="1" smtClean="0"/>
                        <a:t>key_dbt.size</a:t>
                      </a:r>
                      <a:r>
                        <a:rPr lang="fr-FR" dirty="0" smtClean="0"/>
                        <a:t> = </a:t>
                      </a:r>
                      <a:r>
                        <a:rPr lang="fr-FR" dirty="0" err="1" smtClean="0"/>
                        <a:t>sizeof</a:t>
                      </a:r>
                      <a:r>
                        <a:rPr lang="fr-FR" dirty="0" smtClean="0"/>
                        <a:t>(</a:t>
                      </a:r>
                      <a:r>
                        <a:rPr lang="fr-FR" dirty="0" err="1" smtClean="0"/>
                        <a:t>ekey</a:t>
                      </a:r>
                      <a:r>
                        <a:rPr lang="fr-FR" dirty="0" smtClean="0"/>
                        <a:t>); </a:t>
                      </a:r>
                    </a:p>
                    <a:p>
                      <a:r>
                        <a:rPr lang="fr-FR" dirty="0" err="1" smtClean="0"/>
                        <a:t>dbp</a:t>
                      </a:r>
                      <a:r>
                        <a:rPr lang="fr-FR" dirty="0" smtClean="0"/>
                        <a:t>-&gt;</a:t>
                      </a:r>
                      <a:r>
                        <a:rPr lang="fr-FR" dirty="0" err="1" smtClean="0"/>
                        <a:t>del</a:t>
                      </a:r>
                      <a:r>
                        <a:rPr lang="fr-FR" dirty="0" smtClean="0"/>
                        <a:t>(</a:t>
                      </a:r>
                      <a:r>
                        <a:rPr lang="fr-FR" dirty="0" err="1" smtClean="0"/>
                        <a:t>dbp</a:t>
                      </a:r>
                      <a:r>
                        <a:rPr lang="fr-FR" dirty="0" smtClean="0"/>
                        <a:t>, NULL, &amp;</a:t>
                      </a:r>
                      <a:r>
                        <a:rPr lang="fr-FR" dirty="0" err="1" smtClean="0"/>
                        <a:t>key_dbt</a:t>
                      </a:r>
                      <a:r>
                        <a:rPr lang="fr-FR" dirty="0" smtClean="0"/>
                        <a:t>, 0);</a:t>
                      </a:r>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27</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28</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err="1" smtClean="0"/>
              <a:t>Reliable</a:t>
            </a:r>
            <a:r>
              <a:rPr lang="fr-FR" sz="3600" dirty="0" smtClean="0"/>
              <a:t> et </a:t>
            </a:r>
            <a:r>
              <a:rPr lang="fr-FR" sz="3600" dirty="0" err="1" smtClean="0"/>
              <a:t>scalable</a:t>
            </a:r>
            <a:r>
              <a:rPr lang="fr-FR" sz="3600" dirty="0" smtClean="0"/>
              <a:t>.</a:t>
            </a:r>
          </a:p>
          <a:p>
            <a:pPr marL="0" indent="0" algn="just"/>
            <a:r>
              <a:rPr lang="fr-FR" sz="3600" dirty="0" smtClean="0"/>
              <a:t>Abélite car on peut choisir les </a:t>
            </a:r>
            <a:r>
              <a:rPr lang="fr-FR" sz="3600" dirty="0" err="1" smtClean="0"/>
              <a:t>features</a:t>
            </a:r>
            <a:r>
              <a:rPr lang="fr-FR" sz="3600" dirty="0" smtClean="0"/>
              <a:t> a utilisé.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29</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    Berkeley DB (BDB) fait partie de la famille des bases de données « clé-valeur » et est sans doute le produit de cette famille le plus utilisé au monde avec plusieurs dizaines de millions de déploiement. La première version de BDB remonte à 1986 et est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    Il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a:t>
            </a:r>
            <a:r>
              <a:rPr lang="fr-FR" dirty="0"/>
              <a:t>12cR1</a:t>
            </a: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a:t>
            </a:r>
            <a:r>
              <a:rPr lang="fr-FR" dirty="0" smtClean="0"/>
              <a:t>(Embarqué </a:t>
            </a:r>
            <a:r>
              <a:rPr lang="fr-FR" dirty="0" smtClean="0"/>
              <a:t>dans beaucoup de serveur de messagerie).</a:t>
            </a:r>
          </a:p>
          <a:p>
            <a:pPr marL="0" indent="0" algn="just">
              <a:buFont typeface="Wingdings" pitchFamily="2" charset="2"/>
              <a:buChar char="ü"/>
            </a:pPr>
            <a:r>
              <a:rPr lang="fr-FR" dirty="0" smtClean="0"/>
              <a:t>On retrouve aussi </a:t>
            </a:r>
            <a:r>
              <a:rPr lang="fr-FR" dirty="0" smtClean="0"/>
              <a:t>Berkeley </a:t>
            </a:r>
            <a:r>
              <a:rPr lang="fr-FR" dirty="0" smtClean="0"/>
              <a:t>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7</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lstStyle/>
          <a:p>
            <a:r>
              <a:rPr lang="fr-FR" sz="4400" dirty="0" smtClean="0"/>
              <a:t>Oracle </a:t>
            </a:r>
            <a:r>
              <a:rPr lang="fr-FR" sz="4400" dirty="0" smtClean="0"/>
              <a:t>BDB </a:t>
            </a:r>
            <a:r>
              <a:rPr lang="fr-FR" sz="4400" dirty="0" err="1" smtClean="0">
                <a:solidFill>
                  <a:schemeClr val="bg1"/>
                </a:solidFill>
              </a:rPr>
              <a:t>core</a:t>
            </a:r>
            <a:r>
              <a:rPr lang="fr-FR" sz="4400" dirty="0" smtClean="0">
                <a:solidFill>
                  <a:schemeClr val="bg1"/>
                </a:solidFill>
              </a:rPr>
              <a:t> </a:t>
            </a:r>
            <a:r>
              <a:rPr lang="fr-FR" sz="4400" dirty="0" smtClean="0">
                <a:solidFill>
                  <a:schemeClr val="bg1"/>
                </a:solidFill>
              </a:rPr>
              <a:t>(C++)</a:t>
            </a:r>
            <a:endParaRPr lang="fr-FR" sz="4400" dirty="0" smtClean="0">
              <a:solidFill>
                <a:schemeClr val="bg1"/>
              </a:solidFill>
            </a:endParaRP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8</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Berkeley DB Tools</a:t>
            </a:r>
            <a:endParaRPr lang="fr-FR" dirty="0"/>
          </a:p>
        </p:txBody>
      </p:sp>
      <p:sp>
        <p:nvSpPr>
          <p:cNvPr id="3" name="Espace réservé du contenu 2"/>
          <p:cNvSpPr>
            <a:spLocks noGrp="1"/>
          </p:cNvSpPr>
          <p:nvPr>
            <p:ph idx="1"/>
          </p:nvPr>
        </p:nvSpPr>
        <p:spPr>
          <a:xfrm>
            <a:off x="0" y="1623655"/>
            <a:ext cx="8892480" cy="4525963"/>
          </a:xfrm>
        </p:spPr>
        <p:txBody>
          <a:bodyPr/>
          <a:lstStyle/>
          <a:p>
            <a:pPr algn="just">
              <a:buNone/>
            </a:pPr>
            <a:r>
              <a:rPr lang="fr-FR" dirty="0" smtClean="0"/>
              <a:t>    </a:t>
            </a:r>
            <a:r>
              <a:rPr lang="fr-FR" sz="3600" dirty="0" smtClean="0"/>
              <a:t>Berkeley DB offre également des services de base de données basics pour les développeurs. Ces services comprennent :</a:t>
            </a:r>
          </a:p>
          <a:p>
            <a:pPr algn="just">
              <a:buFont typeface="Wingdings" pitchFamily="2" charset="2"/>
              <a:buChar char="Ø"/>
            </a:pPr>
            <a:r>
              <a:rPr lang="fr-FR" sz="3600" dirty="0" smtClean="0"/>
              <a:t> Gestion page cache</a:t>
            </a:r>
          </a:p>
          <a:p>
            <a:pPr algn="just">
              <a:buFont typeface="Wingdings" pitchFamily="2" charset="2"/>
              <a:buChar char="Ø"/>
            </a:pPr>
            <a:r>
              <a:rPr lang="fr-FR" sz="3600" dirty="0" smtClean="0"/>
              <a:t> Transactions et l'exploitation forestière</a:t>
            </a:r>
          </a:p>
          <a:p>
            <a:pPr algn="just">
              <a:buFont typeface="Wingdings" pitchFamily="2" charset="2"/>
              <a:buChar char="Ø"/>
            </a:pPr>
            <a:r>
              <a:rPr lang="fr-FR" sz="3600" dirty="0" smtClean="0"/>
              <a:t>  Verrouillage</a:t>
            </a:r>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9</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nodePh="1">
                                  <p:stCondLst>
                                    <p:cond delay="0"/>
                                  </p:stCondLst>
                                  <p:endCondLst>
                                    <p:cond evt="begin" delay="0">
                                      <p:tn val="27"/>
                                    </p:cond>
                                  </p:end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1142</TotalTime>
  <Words>1847</Words>
  <Application>Microsoft Office PowerPoint</Application>
  <PresentationFormat>On-screen Show (4:3)</PresentationFormat>
  <Paragraphs>283</Paragraphs>
  <Slides>31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Times New Roman</vt:lpstr>
      <vt:lpstr>Wingdings</vt:lpstr>
      <vt:lpstr>Thème Office</vt:lpstr>
      <vt:lpstr>  ISSAE-CNAM Liban Centre National de Beyrouth SMB214 - Mr. Pascal Fares</vt:lpstr>
      <vt:lpstr>Sommaire</vt:lpstr>
      <vt:lpstr>Introduction</vt:lpstr>
      <vt:lpstr>C’est quoi Berkeley</vt:lpstr>
      <vt:lpstr>C’est quoi Berkeley</vt:lpstr>
      <vt:lpstr>Utilisation de Berkeley DB</vt:lpstr>
      <vt:lpstr>Utilisation de Berkeley</vt:lpstr>
      <vt:lpstr>Famille Berkeley DB</vt:lpstr>
      <vt:lpstr>Berkeley DB Tools</vt:lpstr>
      <vt:lpstr>La distribution Open Source </vt:lpstr>
      <vt:lpstr>La distribution Open Source </vt:lpstr>
      <vt:lpstr>La distribution Open Source </vt:lpstr>
      <vt:lpstr>La distribution Open Source </vt:lpstr>
      <vt:lpstr>La Paire Clé/Valeur</vt:lpstr>
      <vt:lpstr>La Paire Clé/Valeur</vt:lpstr>
      <vt:lpstr>Méthodes d’accés aux données</vt:lpstr>
      <vt:lpstr>Méthode d’accés aux données</vt:lpstr>
      <vt:lpstr>Architecture de BDB</vt:lpstr>
      <vt:lpstr>Gestion des données</vt:lpstr>
      <vt:lpstr>Quelques propriétés de BDB</vt:lpstr>
      <vt:lpstr>Comparaison entre SQL et BDB query language</vt:lpstr>
      <vt:lpstr>Comparaison entre SQL et BDB query language</vt:lpstr>
      <vt:lpstr>Comparaison entre SQL et BDB query language</vt:lpstr>
      <vt:lpstr>Comparaison entre SQL et BDB query language</vt:lpstr>
      <vt:lpstr>Comparaison entre SQL et BDB query language</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lenovo</cp:lastModifiedBy>
  <cp:revision>115</cp:revision>
  <dcterms:created xsi:type="dcterms:W3CDTF">2012-11-29T09:10:01Z</dcterms:created>
  <dcterms:modified xsi:type="dcterms:W3CDTF">2016-01-25T20:24:07Z</dcterms:modified>
</cp:coreProperties>
</file>