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7"/>
  </p:notesMasterIdLst>
  <p:sldIdLst>
    <p:sldId id="256" r:id="rId2"/>
    <p:sldId id="275" r:id="rId3"/>
    <p:sldId id="272" r:id="rId4"/>
    <p:sldId id="257" r:id="rId5"/>
    <p:sldId id="258" r:id="rId6"/>
    <p:sldId id="263" r:id="rId7"/>
    <p:sldId id="264" r:id="rId8"/>
    <p:sldId id="262" r:id="rId9"/>
    <p:sldId id="259" r:id="rId10"/>
    <p:sldId id="260" r:id="rId11"/>
    <p:sldId id="261" r:id="rId12"/>
    <p:sldId id="281" r:id="rId13"/>
    <p:sldId id="282" r:id="rId14"/>
    <p:sldId id="283" r:id="rId15"/>
    <p:sldId id="284" r:id="rId16"/>
    <p:sldId id="292" r:id="rId17"/>
    <p:sldId id="265" r:id="rId18"/>
    <p:sldId id="266" r:id="rId19"/>
    <p:sldId id="268" r:id="rId20"/>
    <p:sldId id="285" r:id="rId21"/>
    <p:sldId id="293" r:id="rId22"/>
    <p:sldId id="294" r:id="rId23"/>
    <p:sldId id="295" r:id="rId24"/>
    <p:sldId id="296" r:id="rId25"/>
    <p:sldId id="297" r:id="rId26"/>
    <p:sldId id="286" r:id="rId27"/>
    <p:sldId id="289" r:id="rId28"/>
    <p:sldId id="290" r:id="rId29"/>
    <p:sldId id="291" r:id="rId30"/>
    <p:sldId id="277" r:id="rId31"/>
    <p:sldId id="269" r:id="rId32"/>
    <p:sldId id="278" r:id="rId33"/>
    <p:sldId id="280" r:id="rId34"/>
    <p:sldId id="274" r:id="rId35"/>
    <p:sldId id="276"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202"/>
    <a:srgbClr val="FF1212"/>
    <a:srgbClr val="CC0000"/>
    <a:srgbClr val="B80000"/>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94" autoAdjust="0"/>
    <p:restoredTop sz="95232" autoAdjust="0"/>
  </p:normalViewPr>
  <p:slideViewPr>
    <p:cSldViewPr>
      <p:cViewPr varScale="1">
        <p:scale>
          <a:sx n="103" d="100"/>
          <a:sy n="103" d="100"/>
        </p:scale>
        <p:origin x="1296" y="114"/>
      </p:cViewPr>
      <p:guideLst>
        <p:guide orient="horz" pos="2160"/>
        <p:guide pos="2880"/>
      </p:guideLst>
    </p:cSldViewPr>
  </p:slideViewPr>
  <p:outlineViewPr>
    <p:cViewPr>
      <p:scale>
        <a:sx n="33" d="100"/>
        <a:sy n="33" d="100"/>
      </p:scale>
      <p:origin x="0" y="2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2B5B3-F216-4DE7-A802-1632A9865AE2}" type="datetimeFigureOut">
              <a:rPr lang="fr-FR" smtClean="0"/>
              <a:pPr/>
              <a:t>29/01/2016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75CF6-7759-483E-9466-3C83C36B35DA}" type="slidenum">
              <a:rPr lang="fr-FR" smtClean="0"/>
              <a:pPr/>
              <a:t>‹#›</a:t>
            </a:fld>
            <a:endParaRPr lang="fr-FR"/>
          </a:p>
        </p:txBody>
      </p:sp>
    </p:spTree>
    <p:extLst>
      <p:ext uri="{BB962C8B-B14F-4D97-AF65-F5344CB8AC3E}">
        <p14:creationId xmlns:p14="http://schemas.microsoft.com/office/powerpoint/2010/main" val="188792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a:t>
            </a:fld>
            <a:endParaRPr lang="fr-FR"/>
          </a:p>
        </p:txBody>
      </p:sp>
    </p:spTree>
    <p:extLst>
      <p:ext uri="{BB962C8B-B14F-4D97-AF65-F5344CB8AC3E}">
        <p14:creationId xmlns:p14="http://schemas.microsoft.com/office/powerpoint/2010/main" val="101259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Ilhem</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core</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version de Berkeley DB est écrite en C ANSI et peut être utilisée comme une bibliothèque pour accéder aux données, Oracle BDB fournit de nombreuses interfaces pour différents langages de programmation (C, Perl, PHP, Python…)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 XML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 une  version XML permet de stocker et récupérer facilement des documents XML</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BDB Java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Cette version de Berkeley DB, 100 % Java est une base embarquée adoptant le format de stockage clé-valeur. De plus, BDB JE est très performante et flexible. Cette base supporte les transactions, permet de stocker des objets Java.</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11</a:t>
            </a:fld>
            <a:endParaRPr lang="fr-FR"/>
          </a:p>
        </p:txBody>
      </p:sp>
    </p:spTree>
    <p:extLst>
      <p:ext uri="{BB962C8B-B14F-4D97-AF65-F5344CB8AC3E}">
        <p14:creationId xmlns:p14="http://schemas.microsoft.com/office/powerpoint/2010/main" val="245114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r>
              <a:rPr lang="fr-FR" baseline="0" dirty="0" smtClean="0"/>
              <a:t> </a:t>
            </a:r>
          </a:p>
          <a:p>
            <a:r>
              <a:rPr lang="fr-FR" baseline="0" dirty="0" smtClean="0"/>
              <a:t>Enregistrement </a:t>
            </a:r>
            <a:r>
              <a:rPr lang="fr-FR" baseline="0" dirty="0" err="1" smtClean="0"/>
              <a:t>Recnno</a:t>
            </a:r>
            <a:r>
              <a:rPr lang="fr-FR" baseline="0" dirty="0" smtClean="0"/>
              <a:t>:</a:t>
            </a:r>
          </a:p>
          <a:p>
            <a:pPr marL="457200" indent="-457200" algn="just">
              <a:buNone/>
            </a:pPr>
            <a:r>
              <a:rPr lang="fr-FR" sz="1200" dirty="0" smtClean="0">
                <a:latin typeface="Times New Roman" pitchFamily="18" charset="0"/>
                <a:cs typeface="Times New Roman" pitchFamily="18" charset="0"/>
              </a:rPr>
              <a:t>Les opérations de recherche, insertion, mise a jour et suppression se feront selon ce </a:t>
            </a:r>
          </a:p>
          <a:p>
            <a:pPr marL="457200" indent="-457200" algn="just">
              <a:buNone/>
            </a:pPr>
            <a:r>
              <a:rPr lang="fr-FR" sz="1200" dirty="0" smtClean="0">
                <a:latin typeface="Times New Roman" pitchFamily="18" charset="0"/>
                <a:cs typeface="Times New Roman" pitchFamily="18" charset="0"/>
              </a:rPr>
              <a:t>numéro.</a:t>
            </a:r>
          </a:p>
          <a:p>
            <a:pPr marL="457200" indent="-457200" algn="just">
              <a:buNone/>
            </a:pPr>
            <a:endParaRPr lang="fr-FR" sz="1200" dirty="0" smtClean="0">
              <a:latin typeface="Times New Roman" pitchFamily="18" charset="0"/>
              <a:cs typeface="Times New Roman" pitchFamily="18" charset="0"/>
            </a:endParaRPr>
          </a:p>
          <a:p>
            <a:pPr marL="457200" indent="-457200" algn="just">
              <a:buNone/>
            </a:pPr>
            <a:r>
              <a:rPr lang="fr-FR" sz="1200" dirty="0" smtClean="0">
                <a:latin typeface="Times New Roman" pitchFamily="18" charset="0"/>
                <a:cs typeface="Times New Roman" pitchFamily="18" charset="0"/>
              </a:rPr>
              <a:t>Cette méthode Convient aux données de type </a:t>
            </a:r>
            <a:r>
              <a:rPr lang="fr-FR" sz="1200" b="1" dirty="0" smtClean="0">
                <a:latin typeface="Times New Roman" pitchFamily="18" charset="0"/>
                <a:cs typeface="Times New Roman" pitchFamily="18" charset="0"/>
              </a:rPr>
              <a:t>texte</a:t>
            </a:r>
            <a:r>
              <a:rPr lang="fr-FR" sz="1200" dirty="0" smtClean="0">
                <a:latin typeface="Times New Roman" pitchFamily="18" charset="0"/>
                <a:cs typeface="Times New Roman" pitchFamily="18" charset="0"/>
              </a:rPr>
              <a:t>.</a:t>
            </a:r>
          </a:p>
          <a:p>
            <a:pPr marL="457200" indent="-457200" algn="just">
              <a:buNone/>
            </a:pPr>
            <a:r>
              <a:rPr lang="fr-FR" sz="1200" dirty="0" smtClean="0">
                <a:latin typeface="Times New Roman" pitchFamily="18" charset="0"/>
                <a:cs typeface="Times New Roman" pitchFamily="18" charset="0"/>
              </a:rPr>
              <a:t>Vue de programmeur : valeurs ordonnées et numérotées a partir de un.</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17</a:t>
            </a:fld>
            <a:endParaRPr lang="fr-FR"/>
          </a:p>
        </p:txBody>
      </p:sp>
    </p:spTree>
    <p:extLst>
      <p:ext uri="{BB962C8B-B14F-4D97-AF65-F5344CB8AC3E}">
        <p14:creationId xmlns:p14="http://schemas.microsoft.com/office/powerpoint/2010/main" val="114572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indent="-457200">
              <a:buNone/>
            </a:pPr>
            <a:r>
              <a:rPr lang="fr-FR" sz="1200" dirty="0" smtClean="0">
                <a:latin typeface="Times New Roman" pitchFamily="18" charset="0"/>
                <a:cs typeface="Times New Roman" pitchFamily="18" charset="0"/>
              </a:rPr>
              <a:t>Amine:</a:t>
            </a:r>
          </a:p>
          <a:p>
            <a:pPr marL="457200" indent="-457200">
              <a:buNone/>
            </a:pPr>
            <a:r>
              <a:rPr lang="fr-FR" sz="1200" dirty="0" smtClean="0">
                <a:latin typeface="Times New Roman" pitchFamily="18" charset="0"/>
                <a:cs typeface="Times New Roman" pitchFamily="18" charset="0"/>
              </a:rPr>
              <a:t>Les applications qui utilisent Berkeley DB peuvent choisir la structure de stockage </a:t>
            </a:r>
          </a:p>
          <a:p>
            <a:pPr marL="457200" indent="-457200">
              <a:buNone/>
            </a:pPr>
            <a:r>
              <a:rPr lang="fr-FR" sz="1200" dirty="0" smtClean="0">
                <a:latin typeface="Times New Roman" pitchFamily="18" charset="0"/>
                <a:cs typeface="Times New Roman" pitchFamily="18" charset="0"/>
              </a:rPr>
              <a:t>qui convient le mieux.</a:t>
            </a:r>
          </a:p>
          <a:p>
            <a:pPr marL="457200" indent="-457200">
              <a:buNone/>
            </a:pPr>
            <a:endParaRPr lang="fr-FR" sz="1200" dirty="0" smtClean="0">
              <a:latin typeface="Times New Roman" pitchFamily="18" charset="0"/>
              <a:cs typeface="Times New Roman" pitchFamily="18" charset="0"/>
            </a:endParaRPr>
          </a:p>
          <a:p>
            <a:pPr marL="457200" indent="-457200">
              <a:buNone/>
            </a:pPr>
            <a:r>
              <a:rPr lang="fr-FR" sz="1200" dirty="0" smtClean="0">
                <a:latin typeface="Times New Roman" pitchFamily="18" charset="0"/>
                <a:cs typeface="Times New Roman" pitchFamily="18" charset="0"/>
              </a:rPr>
              <a:t>Les programmeurs peuvent créer des tableaux en utilisant une ou plusieurs de ces </a:t>
            </a:r>
          </a:p>
          <a:p>
            <a:pPr marL="457200" indent="-457200">
              <a:buNone/>
            </a:pPr>
            <a:r>
              <a:rPr lang="fr-FR" sz="1200" dirty="0" smtClean="0">
                <a:latin typeface="Times New Roman" pitchFamily="18" charset="0"/>
                <a:cs typeface="Times New Roman" pitchFamily="18" charset="0"/>
              </a:rPr>
              <a:t>structures de stockage en une </a:t>
            </a:r>
            <a:r>
              <a:rPr lang="fr-FR" sz="1200" b="1" dirty="0" smtClean="0">
                <a:latin typeface="Times New Roman" pitchFamily="18" charset="0"/>
                <a:cs typeface="Times New Roman" pitchFamily="18" charset="0"/>
              </a:rPr>
              <a:t>seule application</a:t>
            </a:r>
            <a:r>
              <a:rPr lang="fr-FR" sz="1200" dirty="0" smtClean="0">
                <a:latin typeface="Times New Roman" pitchFamily="18" charset="0"/>
                <a:cs typeface="Times New Roman" pitchFamily="18" charset="0"/>
              </a:rPr>
              <a:t>.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18</a:t>
            </a:fld>
            <a:endParaRPr lang="fr-FR"/>
          </a:p>
        </p:txBody>
      </p:sp>
    </p:spTree>
    <p:extLst>
      <p:ext uri="{BB962C8B-B14F-4D97-AF65-F5344CB8AC3E}">
        <p14:creationId xmlns:p14="http://schemas.microsoft.com/office/powerpoint/2010/main" val="371917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19</a:t>
            </a:fld>
            <a:endParaRPr lang="fr-FR"/>
          </a:p>
        </p:txBody>
      </p:sp>
    </p:spTree>
    <p:extLst>
      <p:ext uri="{BB962C8B-B14F-4D97-AF65-F5344CB8AC3E}">
        <p14:creationId xmlns:p14="http://schemas.microsoft.com/office/powerpoint/2010/main" val="203549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dirty="0" err="1"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31</a:t>
            </a:fld>
            <a:endParaRPr lang="fr-FR"/>
          </a:p>
        </p:txBody>
      </p:sp>
    </p:spTree>
    <p:extLst>
      <p:ext uri="{BB962C8B-B14F-4D97-AF65-F5344CB8AC3E}">
        <p14:creationId xmlns:p14="http://schemas.microsoft.com/office/powerpoint/2010/main" val="208216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32</a:t>
            </a:fld>
            <a:endParaRPr lang="fr-FR"/>
          </a:p>
        </p:txBody>
      </p:sp>
    </p:spTree>
    <p:extLst>
      <p:ext uri="{BB962C8B-B14F-4D97-AF65-F5344CB8AC3E}">
        <p14:creationId xmlns:p14="http://schemas.microsoft.com/office/powerpoint/2010/main" val="2481957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endParaRPr lang="fr-FR" dirty="0" smtClean="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33</a:t>
            </a:fld>
            <a:endParaRPr lang="fr-FR"/>
          </a:p>
        </p:txBody>
      </p:sp>
    </p:spTree>
    <p:extLst>
      <p:ext uri="{BB962C8B-B14F-4D97-AF65-F5344CB8AC3E}">
        <p14:creationId xmlns:p14="http://schemas.microsoft.com/office/powerpoint/2010/main" val="36692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a:t>
            </a:fld>
            <a:endParaRPr lang="fr-FR"/>
          </a:p>
        </p:txBody>
      </p:sp>
    </p:spTree>
    <p:extLst>
      <p:ext uri="{BB962C8B-B14F-4D97-AF65-F5344CB8AC3E}">
        <p14:creationId xmlns:p14="http://schemas.microsoft.com/office/powerpoint/2010/main" val="268400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 SGBD permet d'inscrire, de retrouver, de modifier, de trier, de transformer ou d'imprimer les informations de la base de données. Il permet d'effectuer des </a:t>
            </a:r>
            <a:r>
              <a:rPr lang="fr-FR" sz="1200" b="0" i="0" kern="1200" dirty="0" err="1" smtClean="0">
                <a:solidFill>
                  <a:schemeClr val="tx1"/>
                </a:solidFill>
                <a:latin typeface="+mn-lt"/>
                <a:ea typeface="+mn-ea"/>
                <a:cs typeface="+mn-cs"/>
              </a:rPr>
              <a:t>compte-rendus</a:t>
            </a:r>
            <a:r>
              <a:rPr lang="fr-FR" sz="1200" b="0" i="0" kern="1200" dirty="0" smtClean="0">
                <a:solidFill>
                  <a:schemeClr val="tx1"/>
                </a:solidFill>
                <a:latin typeface="+mn-lt"/>
                <a:ea typeface="+mn-ea"/>
                <a:cs typeface="+mn-cs"/>
              </a:rPr>
              <a:t> des informations enregistrées et comporte des mécanismes pour assurer la cohérence des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Les SGBD ne s’arrête pas de s’évaluer on trouve parmi</a:t>
            </a:r>
            <a:r>
              <a:rPr lang="fr-FR" sz="1200" b="0" i="0" kern="1200" baseline="0" dirty="0" smtClean="0">
                <a:solidFill>
                  <a:schemeClr val="tx1"/>
                </a:solidFill>
                <a:latin typeface="+mn-lt"/>
                <a:ea typeface="+mn-ea"/>
                <a:cs typeface="+mn-cs"/>
              </a:rPr>
              <a:t> l’ensemble des base de données le </a:t>
            </a:r>
            <a:r>
              <a:rPr lang="fr-FR" sz="1200" b="0" i="0" kern="1200" baseline="0" dirty="0" err="1" smtClean="0">
                <a:solidFill>
                  <a:schemeClr val="tx1"/>
                </a:solidFill>
                <a:latin typeface="+mn-lt"/>
                <a:ea typeface="+mn-ea"/>
                <a:cs typeface="+mn-cs"/>
              </a:rPr>
              <a:t>berkeley</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db</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a:t>
            </a:fld>
            <a:endParaRPr lang="fr-FR"/>
          </a:p>
        </p:txBody>
      </p:sp>
    </p:spTree>
    <p:extLst>
      <p:ext uri="{BB962C8B-B14F-4D97-AF65-F5344CB8AC3E}">
        <p14:creationId xmlns:p14="http://schemas.microsoft.com/office/powerpoint/2010/main" val="392546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4</a:t>
            </a:fld>
            <a:endParaRPr lang="fr-FR"/>
          </a:p>
        </p:txBody>
      </p:sp>
    </p:spTree>
    <p:extLst>
      <p:ext uri="{BB962C8B-B14F-4D97-AF65-F5344CB8AC3E}">
        <p14:creationId xmlns:p14="http://schemas.microsoft.com/office/powerpoint/2010/main" val="22104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Multiplatformes</a:t>
            </a:r>
            <a:endParaRPr lang="en-US" dirty="0" smtClean="0"/>
          </a:p>
          <a:p>
            <a:r>
              <a:rPr lang="en-US" dirty="0" smtClean="0"/>
              <a:t>12cR1 : Version 12 CLOUD release</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3E75CF6-7759-483E-9466-3C83C36B35DA}" type="slidenum">
              <a:rPr lang="fr-FR" smtClean="0"/>
              <a:pPr/>
              <a:t>5</a:t>
            </a:fld>
            <a:endParaRPr lang="fr-FR"/>
          </a:p>
        </p:txBody>
      </p:sp>
    </p:spTree>
    <p:extLst>
      <p:ext uri="{BB962C8B-B14F-4D97-AF65-F5344CB8AC3E}">
        <p14:creationId xmlns:p14="http://schemas.microsoft.com/office/powerpoint/2010/main" val="20593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6</a:t>
            </a:fld>
            <a:endParaRPr lang="fr-FR"/>
          </a:p>
        </p:txBody>
      </p:sp>
    </p:spTree>
    <p:extLst>
      <p:ext uri="{BB962C8B-B14F-4D97-AF65-F5344CB8AC3E}">
        <p14:creationId xmlns:p14="http://schemas.microsoft.com/office/powerpoint/2010/main" val="340680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err="1" smtClean="0"/>
              <a:t>Ilhem</a:t>
            </a:r>
            <a:r>
              <a:rPr lang="fr-FR" dirty="0" smtClean="0"/>
              <a:t>:</a:t>
            </a:r>
          </a:p>
          <a:p>
            <a:endParaRPr lang="fr-FR" dirty="0" smtClean="0"/>
          </a:p>
          <a:p>
            <a:r>
              <a:rPr lang="fr-FR" dirty="0" smtClean="0"/>
              <a:t>Gestion page cache:</a:t>
            </a:r>
          </a:p>
          <a:p>
            <a:r>
              <a:rPr lang="fr-FR" dirty="0" smtClean="0"/>
              <a:t> </a:t>
            </a:r>
            <a:r>
              <a:rPr lang="fr-FR" sz="1200" kern="1200" dirty="0" smtClean="0">
                <a:solidFill>
                  <a:schemeClr val="tx1"/>
                </a:solidFill>
                <a:latin typeface="+mn-lt"/>
                <a:ea typeface="+mn-ea"/>
                <a:cs typeface="+mn-cs"/>
              </a:rPr>
              <a:t>Le cache de la page permet d'accéder rapidement à un cache de pages de base de données , le traitement des E / S associé à la mémoire cache afin de s'assurer que les pages modifiées sont écrits dans le système de fichiers et que de nouvelles pages sont allouées à la demande</a:t>
            </a:r>
          </a:p>
          <a:p>
            <a:endParaRPr lang="fr-FR" sz="1200" kern="1200" dirty="0" smtClean="0">
              <a:solidFill>
                <a:schemeClr val="tx1"/>
              </a:solidFill>
              <a:latin typeface="+mn-lt"/>
              <a:ea typeface="+mn-ea"/>
              <a:cs typeface="+mn-cs"/>
            </a:endParaRPr>
          </a:p>
          <a:p>
            <a:r>
              <a:rPr lang="fr-FR" dirty="0" smtClean="0"/>
              <a:t>Transaction et l’exploitation</a:t>
            </a:r>
            <a:r>
              <a:rPr lang="fr-FR" baseline="0" dirty="0" smtClean="0"/>
              <a:t> forestière</a:t>
            </a:r>
          </a:p>
          <a:p>
            <a:r>
              <a:rPr lang="fr-FR" sz="1200" kern="1200" dirty="0" smtClean="0">
                <a:solidFill>
                  <a:schemeClr val="tx1"/>
                </a:solidFill>
                <a:latin typeface="+mn-lt"/>
                <a:ea typeface="+mn-ea"/>
                <a:cs typeface="+mn-cs"/>
              </a:rPr>
              <a:t>Les systèmes de transaction et de l'exploitation forestière fournissent de valorisation et de l'atomicité des opérations de bases de données multiples.</a:t>
            </a:r>
          </a:p>
          <a:p>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Verouillage</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système de verrouillage fournit lecteur multiple ou l'accès d'écriture unique aux objets . Les méthodes d'accès Berkeley DB utilisent le système de verrouillage pour acquérir le droit de lire ou d' écrire des pages de base de données . Les applications peuvent utiliser le sous-système de verrouillage Berkeley DB pour soutenir leurs propres besoins de verrouillage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8</a:t>
            </a:fld>
            <a:endParaRPr lang="fr-FR"/>
          </a:p>
        </p:txBody>
      </p:sp>
    </p:spTree>
    <p:extLst>
      <p:ext uri="{BB962C8B-B14F-4D97-AF65-F5344CB8AC3E}">
        <p14:creationId xmlns:p14="http://schemas.microsoft.com/office/powerpoint/2010/main" val="2872196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9</a:t>
            </a:fld>
            <a:endParaRPr lang="fr-FR"/>
          </a:p>
        </p:txBody>
      </p:sp>
    </p:spTree>
    <p:extLst>
      <p:ext uri="{BB962C8B-B14F-4D97-AF65-F5344CB8AC3E}">
        <p14:creationId xmlns:p14="http://schemas.microsoft.com/office/powerpoint/2010/main" val="75173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10</a:t>
            </a:fld>
            <a:endParaRPr lang="fr-FR"/>
          </a:p>
        </p:txBody>
      </p:sp>
    </p:spTree>
    <p:extLst>
      <p:ext uri="{BB962C8B-B14F-4D97-AF65-F5344CB8AC3E}">
        <p14:creationId xmlns:p14="http://schemas.microsoft.com/office/powerpoint/2010/main" val="280023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8AD8D6E-6829-4D52-969C-44AC7ED7CBC1}" type="datetime1">
              <a:rPr lang="fr-FR" smtClean="0"/>
              <a:pPr/>
              <a:t>29/01/2016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194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5790F1-55E3-4C63-AEBD-3595FD455C82}" type="datetime1">
              <a:rPr lang="fr-FR" smtClean="0"/>
              <a:pPr/>
              <a:t>29/01/2016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9640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DA43F66-79DB-4431-97CD-131103CA7D95}" type="datetime1">
              <a:rPr lang="fr-FR" smtClean="0"/>
              <a:pPr/>
              <a:t>29/01/2016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409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C29F69-1ACC-4E0C-9CD9-8251E1DDB125}" type="datetime1">
              <a:rPr lang="fr-FR" smtClean="0"/>
              <a:pPr/>
              <a:t>29/01/2016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317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8D960DC-234F-4CD4-9CF4-F26E8CDB4995}" type="datetime1">
              <a:rPr lang="fr-FR" smtClean="0"/>
              <a:pPr/>
              <a:t>29/01/2016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0302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23BA819-4ABA-4712-8CAF-8A2789F7ABA4}" type="datetime1">
              <a:rPr lang="fr-FR" smtClean="0"/>
              <a:pPr/>
              <a:t>29/01/2016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37612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3F5719-0AEC-42B9-B6FF-A933BAB6F1EA}" type="datetime1">
              <a:rPr lang="fr-FR" smtClean="0"/>
              <a:pPr/>
              <a:t>29/01/2016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9492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148CFA5-81FD-4C3D-BF0B-EAF7E3EEB454}" type="datetime1">
              <a:rPr lang="fr-FR" smtClean="0"/>
              <a:pPr/>
              <a:t>29/01/2016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222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4F9ABE6-712F-42C3-ADF6-6466B01744A0}" type="datetime1">
              <a:rPr lang="fr-FR" smtClean="0"/>
              <a:pPr/>
              <a:t>29/01/2016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8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C2D04C7-950C-4C32-A10F-7FEBF4D84F23}" type="datetime1">
              <a:rPr lang="fr-FR" smtClean="0"/>
              <a:pPr/>
              <a:t>29/01/2016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698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24B2686-4961-472F-A8F0-7005DA1D44CF}" type="datetime1">
              <a:rPr lang="fr-FR" smtClean="0"/>
              <a:pPr/>
              <a:t>29/01/2016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8906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0000">
            <a:alpha val="89804"/>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D136F-5975-47A4-A359-BE2B7C479F12}" type="datetime1">
              <a:rPr lang="fr-FR" smtClean="0"/>
              <a:pPr/>
              <a:t>29/01/2016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CB3CC-2B44-47CE-ACFB-D5D84FBE0F2F}" type="slidenum">
              <a:rPr lang="fr-FR" smtClean="0"/>
              <a:pPr/>
              <a:t>‹#›</a:t>
            </a:fld>
            <a:endParaRPr lang="fr-FR"/>
          </a:p>
        </p:txBody>
      </p:sp>
    </p:spTree>
    <p:extLst>
      <p:ext uri="{BB962C8B-B14F-4D97-AF65-F5344CB8AC3E}">
        <p14:creationId xmlns:p14="http://schemas.microsoft.com/office/powerpoint/2010/main" val="199687578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racle.com/technetwork/products/berkeleydb/downloads/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728191"/>
          </a:xfrm>
        </p:spPr>
        <p:txBody>
          <a:bodyPr/>
          <a:lstStyle/>
          <a:p>
            <a:r>
              <a:rPr lang="fr-FR" sz="2400" b="1" i="1" dirty="0" smtClean="0"/>
              <a:t>  ISSAE-CNAM Liban</a:t>
            </a:r>
            <a:br>
              <a:rPr lang="fr-FR" sz="2400" b="1" i="1" dirty="0" smtClean="0"/>
            </a:br>
            <a:r>
              <a:rPr lang="fr-FR" sz="2400" b="1" i="1" dirty="0" smtClean="0"/>
              <a:t>Centre National de Beyrouth</a:t>
            </a:r>
            <a:br>
              <a:rPr lang="fr-FR" sz="2400" b="1" i="1" dirty="0" smtClean="0"/>
            </a:br>
            <a:r>
              <a:rPr lang="fr-FR" sz="2400" b="1" i="1" dirty="0" smtClean="0"/>
              <a:t>SMB214 - Mr. Pascal </a:t>
            </a:r>
            <a:r>
              <a:rPr lang="fr-FR" sz="2400" b="1" i="1" dirty="0" err="1" smtClean="0"/>
              <a:t>Fares</a:t>
            </a:r>
            <a:r>
              <a:rPr lang="fr-FR" sz="2400" b="1" i="1" dirty="0" smtClean="0"/>
              <a:t> - 2016</a:t>
            </a:r>
            <a:endParaRPr lang="fr-FR" sz="2400" b="1" i="1" dirty="0"/>
          </a:p>
        </p:txBody>
      </p:sp>
      <p:sp>
        <p:nvSpPr>
          <p:cNvPr id="5" name="Sous-titre 4"/>
          <p:cNvSpPr>
            <a:spLocks noGrp="1"/>
          </p:cNvSpPr>
          <p:nvPr>
            <p:ph type="subTitle" idx="1"/>
          </p:nvPr>
        </p:nvSpPr>
        <p:spPr>
          <a:xfrm>
            <a:off x="1295636" y="2276872"/>
            <a:ext cx="6616824" cy="2736304"/>
          </a:xfrm>
        </p:spPr>
        <p:txBody>
          <a:bodyPr/>
          <a:lstStyle/>
          <a:p>
            <a:r>
              <a:rPr lang="fr-FR" sz="4000" b="1" dirty="0" smtClean="0">
                <a:solidFill>
                  <a:schemeClr val="tx1"/>
                </a:solidFill>
              </a:rPr>
              <a:t>Présentation Base de Données</a:t>
            </a:r>
          </a:p>
          <a:p>
            <a:endParaRPr lang="fr-FR" dirty="0"/>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1</a:t>
            </a:fld>
            <a:endParaRPr lang="fr-FR"/>
          </a:p>
        </p:txBody>
      </p:sp>
      <p:sp>
        <p:nvSpPr>
          <p:cNvPr id="7" name="ZoneTexte 6"/>
          <p:cNvSpPr txBox="1"/>
          <p:nvPr/>
        </p:nvSpPr>
        <p:spPr>
          <a:xfrm>
            <a:off x="3439679" y="5013176"/>
            <a:ext cx="2264641" cy="1200329"/>
          </a:xfrm>
          <a:prstGeom prst="rect">
            <a:avLst/>
          </a:prstGeom>
          <a:noFill/>
        </p:spPr>
        <p:txBody>
          <a:bodyPr wrap="square" rtlCol="0">
            <a:spAutoFit/>
          </a:bodyPr>
          <a:lstStyle/>
          <a:p>
            <a:pPr algn="ctr"/>
            <a:r>
              <a:rPr lang="fr-FR" sz="2400" b="1" dirty="0" smtClean="0">
                <a:latin typeface="Times New Roman" pitchFamily="18" charset="0"/>
                <a:cs typeface="Times New Roman" pitchFamily="18" charset="0"/>
              </a:rPr>
              <a:t>Réalisé par:</a:t>
            </a:r>
          </a:p>
          <a:p>
            <a:pPr algn="ctr"/>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 </a:t>
            </a:r>
          </a:p>
          <a:p>
            <a:pPr algn="ctr"/>
            <a:r>
              <a:rPr lang="fr-FR" sz="2400" b="1" dirty="0">
                <a:latin typeface="Times New Roman" pitchFamily="18" charset="0"/>
                <a:cs typeface="Times New Roman" pitchFamily="18" charset="0"/>
              </a:rPr>
              <a:t>Elie Bou </a:t>
            </a:r>
            <a:r>
              <a:rPr lang="fr-FR" sz="2400" b="1" dirty="0" smtClean="0">
                <a:latin typeface="Times New Roman" pitchFamily="18" charset="0"/>
                <a:cs typeface="Times New Roman" pitchFamily="18" charset="0"/>
              </a:rPr>
              <a:t>Hanna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523" y="3142878"/>
            <a:ext cx="3067050" cy="1485900"/>
          </a:xfrm>
          <a:prstGeom prst="rect">
            <a:avLst/>
          </a:prstGeom>
        </p:spPr>
      </p:pic>
    </p:spTree>
    <p:extLst>
      <p:ext uri="{BB962C8B-B14F-4D97-AF65-F5344CB8AC3E}">
        <p14:creationId xmlns:p14="http://schemas.microsoft.com/office/powerpoint/2010/main" val="2844421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Berkeley</a:t>
            </a:r>
            <a:endParaRPr lang="fr-FR" dirty="0"/>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10</a:t>
            </a:fld>
            <a:endParaRPr lang="fr-FR"/>
          </a:p>
        </p:txBody>
      </p:sp>
      <p:pic>
        <p:nvPicPr>
          <p:cNvPr id="8" name="Picture 2"/>
          <p:cNvPicPr>
            <a:picLocks noGrp="1" noChangeAspect="1" noChangeArrowheads="1"/>
          </p:cNvPicPr>
          <p:nvPr>
            <p:ph idx="1"/>
          </p:nvPr>
        </p:nvPicPr>
        <p:blipFill>
          <a:blip r:embed="rId3" cstate="print"/>
          <a:stretch>
            <a:fillRect/>
          </a:stretch>
        </p:blipFill>
        <p:spPr bwMode="auto">
          <a:xfrm>
            <a:off x="539552" y="1988840"/>
            <a:ext cx="8064896" cy="3960440"/>
          </a:xfrm>
          <a:prstGeom prst="rect">
            <a:avLst/>
          </a:prstGeom>
          <a:noFill/>
          <a:ln w="9525">
            <a:noFill/>
            <a:miter lim="800000"/>
            <a:headEnd/>
            <a:tailEnd/>
          </a:ln>
        </p:spPr>
      </p:pic>
    </p:spTree>
    <p:extLst>
      <p:ext uri="{BB962C8B-B14F-4D97-AF65-F5344CB8AC3E}">
        <p14:creationId xmlns:p14="http://schemas.microsoft.com/office/powerpoint/2010/main" val="2741200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Famille Berkeley DB</a:t>
            </a:r>
            <a:endParaRPr lang="fr-FR" dirty="0"/>
          </a:p>
        </p:txBody>
      </p:sp>
      <p:sp>
        <p:nvSpPr>
          <p:cNvPr id="3" name="Espace réservé du contenu 2"/>
          <p:cNvSpPr>
            <a:spLocks noGrp="1"/>
          </p:cNvSpPr>
          <p:nvPr>
            <p:ph idx="1"/>
          </p:nvPr>
        </p:nvSpPr>
        <p:spPr>
          <a:xfrm>
            <a:off x="1524000" y="2276872"/>
            <a:ext cx="6096000" cy="2548880"/>
          </a:xfrm>
        </p:spPr>
        <p:txBody>
          <a:bodyPr>
            <a:normAutofit/>
          </a:bodyPr>
          <a:lstStyle/>
          <a:p>
            <a:r>
              <a:rPr lang="fr-FR" sz="4400" dirty="0" smtClean="0"/>
              <a:t>Oracle BDB </a:t>
            </a:r>
            <a:r>
              <a:rPr lang="fr-FR" sz="4400" dirty="0" err="1" smtClean="0">
                <a:solidFill>
                  <a:schemeClr val="bg1"/>
                </a:solidFill>
              </a:rPr>
              <a:t>core</a:t>
            </a:r>
            <a:r>
              <a:rPr lang="fr-FR" sz="4400" dirty="0" smtClean="0">
                <a:solidFill>
                  <a:schemeClr val="bg1"/>
                </a:solidFill>
              </a:rPr>
              <a:t> </a:t>
            </a:r>
          </a:p>
          <a:p>
            <a:r>
              <a:rPr lang="fr-FR" sz="4400" dirty="0" smtClean="0"/>
              <a:t>Oracle BDB XML Edition</a:t>
            </a:r>
          </a:p>
          <a:p>
            <a:r>
              <a:rPr lang="fr-FR" sz="4400" dirty="0" smtClean="0"/>
              <a:t>BDB Java Edition</a:t>
            </a:r>
          </a:p>
          <a:p>
            <a:pPr>
              <a:buNone/>
            </a:pP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11</a:t>
            </a:fld>
            <a:endParaRPr lang="fr-FR"/>
          </a:p>
        </p:txBody>
      </p:sp>
    </p:spTree>
    <p:extLst>
      <p:ext uri="{BB962C8B-B14F-4D97-AF65-F5344CB8AC3E}">
        <p14:creationId xmlns:p14="http://schemas.microsoft.com/office/powerpoint/2010/main" val="5614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La distribution Berkeley BD dispose de essentiellement de 4 produit :</a:t>
            </a:r>
          </a:p>
          <a:p>
            <a:r>
              <a:rPr lang="fr-FR" dirty="0" smtClean="0"/>
              <a:t>Berkeley DB Data Store : c’est la distribution standard, il est destiné à être utilisé en mono-utilisateur ou dans  applications où on peut garantir que pas plus d'un thread de contrôle ne sera jamais lancer pour mettre à jour la base de données à tout moment .</a:t>
            </a:r>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12</a:t>
            </a:fld>
            <a:endParaRPr lang="fr-FR"/>
          </a:p>
        </p:txBody>
      </p:sp>
      <p:sp>
        <p:nvSpPr>
          <p:cNvPr id="6" name="Titre 1"/>
          <p:cNvSpPr>
            <a:spLocks noGrp="1"/>
          </p:cNvSpPr>
          <p:nvPr>
            <p:ph type="title"/>
          </p:nvPr>
        </p:nvSpPr>
        <p:spPr>
          <a:xfrm>
            <a:off x="251520" y="274638"/>
            <a:ext cx="8568952"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74638"/>
            <a:ext cx="8568952" cy="1143000"/>
          </a:xfrm>
        </p:spPr>
        <p:txBody>
          <a:bodyPr>
            <a:normAutofit fontScale="90000"/>
          </a:bodyPr>
          <a:lstStyle/>
          <a:p>
            <a:r>
              <a:rPr lang="fr-FR" dirty="0" smtClean="0"/>
              <a:t>Fonctionnalités des distributions de BDB</a:t>
            </a:r>
            <a:endParaRPr lang="fr-FR" dirty="0"/>
          </a:p>
        </p:txBody>
      </p:sp>
      <p:sp>
        <p:nvSpPr>
          <p:cNvPr id="3" name="Espace réservé du contenu 2"/>
          <p:cNvSpPr>
            <a:spLocks noGrp="1"/>
          </p:cNvSpPr>
          <p:nvPr>
            <p:ph idx="1"/>
          </p:nvPr>
        </p:nvSpPr>
        <p:spPr/>
        <p:txBody>
          <a:bodyPr>
            <a:normAutofit/>
          </a:bodyPr>
          <a:lstStyle/>
          <a:p>
            <a:r>
              <a:rPr lang="fr-FR" dirty="0" smtClean="0"/>
              <a:t>Berkeley DB Concurrent Data Store:</a:t>
            </a:r>
          </a:p>
          <a:p>
            <a:pPr>
              <a:buNone/>
            </a:pPr>
            <a:r>
              <a:rPr lang="fr-FR" dirty="0" smtClean="0"/>
              <a:t>Permet la mise à jour simultané de la base de donnée. Et donc plusieurs threads de contrôle peuvent se lancer simultanément.</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Berkeley DB transactionnel Data Store:</a:t>
            </a:r>
          </a:p>
          <a:p>
            <a:pPr>
              <a:buNone/>
            </a:pPr>
            <a:r>
              <a:rPr lang="fr-FR" dirty="0" smtClean="0"/>
              <a:t>Ajoute le support transactionnel complet au Berkeley DB Data Store. Il est conçu pour les applications qui nécessitent des services de base de données de puissance industrielle , y compris d'excellentes performances sous des charges de travail haute concurrence avec un mélange des lecteurs et des écritures.</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14</a:t>
            </a:fld>
            <a:endParaRPr lang="fr-FR"/>
          </a:p>
        </p:txBody>
      </p:sp>
      <p:sp>
        <p:nvSpPr>
          <p:cNvPr id="5" name="Titre 1"/>
          <p:cNvSpPr txBox="1">
            <a:spLocks/>
          </p:cNvSpPr>
          <p:nvPr/>
        </p:nvSpPr>
        <p:spPr>
          <a:xfrm>
            <a:off x="323528" y="274638"/>
            <a:ext cx="8568952"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p>
        </p:txBody>
      </p:sp>
      <p:sp>
        <p:nvSpPr>
          <p:cNvPr id="6" name="Titre 1"/>
          <p:cNvSpPr>
            <a:spLocks noGrp="1"/>
          </p:cNvSpPr>
          <p:nvPr>
            <p:ph type="title"/>
          </p:nvPr>
        </p:nvSpPr>
        <p:spPr>
          <a:xfrm>
            <a:off x="143508" y="249238"/>
            <a:ext cx="8856984"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FR" dirty="0" smtClean="0"/>
              <a:t>Berkeley DB High </a:t>
            </a:r>
            <a:r>
              <a:rPr lang="fr-FR" dirty="0" err="1" smtClean="0"/>
              <a:t>Availability</a:t>
            </a:r>
            <a:r>
              <a:rPr lang="fr-FR" dirty="0" smtClean="0"/>
              <a:t>:</a:t>
            </a:r>
          </a:p>
          <a:p>
            <a:pPr>
              <a:buNone/>
            </a:pPr>
            <a:r>
              <a:rPr lang="fr-FR" dirty="0" smtClean="0"/>
              <a:t>Il est dédié à la réplication de données . Le maître  gère toutes les mises à jour , et les distribue à autant de répliques que l'application nécessite . Toutes les répliques peuvent gérer les requêtes de lecture pendant le traitement normal. Si le système maître échoue pour une raison quelconque, l'un des répliques reprend que le nouveau système de maître , et distribue des mises à jour des répliques restantes .</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15</a:t>
            </a:fld>
            <a:endParaRPr lang="fr-FR"/>
          </a:p>
        </p:txBody>
      </p:sp>
      <p:sp>
        <p:nvSpPr>
          <p:cNvPr id="5" name="Titre 1"/>
          <p:cNvSpPr>
            <a:spLocks noGrp="1"/>
          </p:cNvSpPr>
          <p:nvPr>
            <p:ph type="title"/>
          </p:nvPr>
        </p:nvSpPr>
        <p:spPr>
          <a:xfrm>
            <a:off x="318356" y="227013"/>
            <a:ext cx="8507288" cy="1143000"/>
          </a:xfrm>
        </p:spPr>
        <p:txBody>
          <a:bodyPr>
            <a:normAutofit fontScale="90000"/>
          </a:bodyPr>
          <a:lstStyle/>
          <a:p>
            <a:r>
              <a:rPr lang="fr-FR" dirty="0" smtClean="0"/>
              <a:t>Fonctionnalités des distributions de BDB</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235123"/>
          </a:xfrm>
        </p:spPr>
        <p:txBody>
          <a:bodyPr>
            <a:noAutofit/>
          </a:bodyPr>
          <a:lstStyle/>
          <a:p>
            <a:pPr lvl="0"/>
            <a:r>
              <a:rPr lang="en-US" sz="3200" dirty="0" err="1" smtClean="0"/>
              <a:t>Fonctionalitées</a:t>
            </a:r>
            <a:r>
              <a:rPr lang="en-US" sz="3200" dirty="0" smtClean="0"/>
              <a:t> des </a:t>
            </a:r>
            <a:r>
              <a:rPr lang="en-US" sz="3200" dirty="0" err="1" smtClean="0"/>
              <a:t>membres</a:t>
            </a:r>
            <a:r>
              <a:rPr lang="en-US" sz="3200" dirty="0" smtClean="0"/>
              <a:t> de  </a:t>
            </a:r>
            <a:r>
              <a:rPr lang="fr-FR" sz="3200" dirty="0"/>
              <a:t>La famille de </a:t>
            </a:r>
            <a:r>
              <a:rPr lang="fr-FR" sz="3200" dirty="0" smtClean="0"/>
              <a:t>BDB:</a:t>
            </a:r>
            <a:endParaRPr lang="en-US" sz="5400" dirty="0"/>
          </a:p>
        </p:txBody>
      </p:sp>
      <p:sp>
        <p:nvSpPr>
          <p:cNvPr id="3" name="Content Placeholder 2"/>
          <p:cNvSpPr>
            <a:spLocks noGrp="1"/>
          </p:cNvSpPr>
          <p:nvPr>
            <p:ph idx="1"/>
          </p:nvPr>
        </p:nvSpPr>
        <p:spPr>
          <a:xfrm>
            <a:off x="395536" y="1628800"/>
            <a:ext cx="8229600" cy="4608512"/>
          </a:xfrm>
        </p:spPr>
        <p:txBody>
          <a:bodyPr/>
          <a:lstStyle/>
          <a:p>
            <a:pPr algn="just"/>
            <a:r>
              <a:rPr lang="fr-FR" sz="2000" dirty="0"/>
              <a:t>Chaque membre de la famille BDB possède différentes fonctionnalités. Dans toutes les familles de BDB, nous pouvons remarquer les fonctionnalités suivantes </a:t>
            </a:r>
            <a:r>
              <a:rPr lang="fr-FR" sz="2000" dirty="0" smtClean="0"/>
              <a:t>:</a:t>
            </a:r>
          </a:p>
          <a:p>
            <a:pPr marL="0" indent="0" algn="just">
              <a:buNone/>
            </a:pPr>
            <a:endParaRPr lang="en-US" sz="2000" dirty="0"/>
          </a:p>
          <a:p>
            <a:endParaRPr lang="en-US" dirty="0" smtClean="0"/>
          </a:p>
          <a:p>
            <a:endParaRPr lang="en-US" dirty="0"/>
          </a:p>
          <a:p>
            <a:endParaRPr lang="fr-FR" sz="2000" dirty="0" smtClean="0"/>
          </a:p>
          <a:p>
            <a:r>
              <a:rPr lang="fr-FR" sz="2000" dirty="0" smtClean="0"/>
              <a:t>Le </a:t>
            </a:r>
            <a:r>
              <a:rPr lang="fr-FR" sz="2000" dirty="0"/>
              <a:t>tableau suivant décrit les différences entre BDB "</a:t>
            </a:r>
            <a:r>
              <a:rPr lang="fr-FR" sz="2000" dirty="0" err="1"/>
              <a:t>core</a:t>
            </a:r>
            <a:r>
              <a:rPr lang="fr-FR" sz="2000" dirty="0"/>
              <a:t>" et BDB JE :</a:t>
            </a:r>
            <a:endParaRPr lang="en-US" sz="2000" dirty="0"/>
          </a:p>
          <a:p>
            <a:pPr marL="0" indent="0">
              <a:buNone/>
            </a:pPr>
            <a:endParaRPr lang="en-US" sz="1600" dirty="0" smtClean="0"/>
          </a:p>
          <a:p>
            <a:pPr marL="0" indent="0">
              <a:buNone/>
            </a:pPr>
            <a:endParaRPr lang="en-US" sz="1600"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16</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3252835840"/>
              </p:ext>
            </p:extLst>
          </p:nvPr>
        </p:nvGraphicFramePr>
        <p:xfrm>
          <a:off x="719572" y="2772708"/>
          <a:ext cx="7704856" cy="1352971"/>
        </p:xfrm>
        <a:graphic>
          <a:graphicData uri="http://schemas.openxmlformats.org/drawingml/2006/table">
            <a:tbl>
              <a:tblPr firstRow="1" firstCol="1" bandRow="1">
                <a:tableStyleId>{5C22544A-7EE6-4342-B048-85BDC9FD1C3A}</a:tableStyleId>
              </a:tblPr>
              <a:tblGrid>
                <a:gridCol w="2818735"/>
                <a:gridCol w="4886121"/>
              </a:tblGrid>
              <a:tr h="213132">
                <a:tc>
                  <a:txBody>
                    <a:bodyPr/>
                    <a:lstStyle/>
                    <a:p>
                      <a:pPr algn="ctr">
                        <a:lnSpc>
                          <a:spcPct val="107000"/>
                        </a:lnSpc>
                        <a:spcAft>
                          <a:spcPts val="0"/>
                        </a:spcAft>
                      </a:pPr>
                      <a:r>
                        <a:rPr lang="en-US" sz="1400" dirty="0">
                          <a:effectLst/>
                        </a:rPr>
                        <a:t>Feature Set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algn="ctr">
                        <a:lnSpc>
                          <a:spcPct val="107000"/>
                        </a:lnSpc>
                        <a:spcAft>
                          <a:spcPts val="0"/>
                        </a:spcAft>
                      </a:pPr>
                      <a:r>
                        <a:rPr lang="en-US" sz="1400">
                          <a:effectLst/>
                        </a:rPr>
                        <a:t>Description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r>
              <a:tr h="213132">
                <a:tc>
                  <a:txBody>
                    <a:bodyPr/>
                    <a:lstStyle/>
                    <a:p>
                      <a:pPr>
                        <a:lnSpc>
                          <a:spcPct val="107000"/>
                        </a:lnSpc>
                        <a:spcAft>
                          <a:spcPts val="0"/>
                        </a:spcAft>
                      </a:pPr>
                      <a:r>
                        <a:rPr lang="en-US" sz="1400">
                          <a:effectLst/>
                        </a:rPr>
                        <a:t>Data Store (DS)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1 Writer and n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dirty="0">
                          <a:effectLst/>
                        </a:rPr>
                        <a:t>Concurrent Data Store (CDS)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n writers and n snapshot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a:effectLst/>
                        </a:rPr>
                        <a:t>Transactional Data Store (TD)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Full ACID support on top of CDS</a:t>
                      </a:r>
                    </a:p>
                  </a:txBody>
                  <a:tcPr marL="8529" marR="8529" marT="8529" marB="8529" anchor="ctr">
                    <a:solidFill>
                      <a:schemeClr val="bg2">
                        <a:lumMod val="60000"/>
                        <a:lumOff val="40000"/>
                      </a:schemeClr>
                    </a:solidFill>
                  </a:tcPr>
                </a:tc>
              </a:tr>
              <a:tr h="371607">
                <a:tc>
                  <a:txBody>
                    <a:bodyPr/>
                    <a:lstStyle/>
                    <a:p>
                      <a:pPr>
                        <a:lnSpc>
                          <a:spcPct val="107000"/>
                        </a:lnSpc>
                        <a:spcAft>
                          <a:spcPts val="0"/>
                        </a:spcAft>
                      </a:pPr>
                      <a:r>
                        <a:rPr lang="en-US" sz="1400" dirty="0">
                          <a:effectLst/>
                        </a:rPr>
                        <a:t>High Availability (HA)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Replication for fault </a:t>
                      </a:r>
                      <a:r>
                        <a:rPr lang="en-US" sz="1400" b="1" kern="1200" dirty="0" err="1">
                          <a:solidFill>
                            <a:schemeClr val="lt1"/>
                          </a:solidFill>
                          <a:effectLst/>
                          <a:latin typeface="+mn-lt"/>
                          <a:ea typeface="+mn-ea"/>
                          <a:cs typeface="+mn-cs"/>
                        </a:rPr>
                        <a:t>tolerence</a:t>
                      </a:r>
                      <a:r>
                        <a:rPr lang="en-US" sz="1400" b="1" kern="1200" dirty="0">
                          <a:solidFill>
                            <a:schemeClr val="lt1"/>
                          </a:solidFill>
                          <a:effectLst/>
                          <a:latin typeface="+mn-lt"/>
                          <a:ea typeface="+mn-ea"/>
                          <a:cs typeface="+mn-cs"/>
                        </a:rPr>
                        <a:t>. Fail over recovery support</a:t>
                      </a:r>
                    </a:p>
                  </a:txBody>
                  <a:tcPr marL="8529" marR="8529" marT="8529" marB="8529" anchor="ctr">
                    <a:solidFill>
                      <a:schemeClr val="bg2">
                        <a:lumMod val="60000"/>
                        <a:lumOff val="4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6364221"/>
              </p:ext>
            </p:extLst>
          </p:nvPr>
        </p:nvGraphicFramePr>
        <p:xfrm>
          <a:off x="1507356" y="5091500"/>
          <a:ext cx="6129288" cy="833820"/>
        </p:xfrm>
        <a:graphic>
          <a:graphicData uri="http://schemas.openxmlformats.org/drawingml/2006/table">
            <a:tbl>
              <a:tblPr firstRow="1" firstCol="1" bandRow="1">
                <a:tableStyleId>{5C22544A-7EE6-4342-B048-85BDC9FD1C3A}</a:tableStyleId>
              </a:tblPr>
              <a:tblGrid>
                <a:gridCol w="2026568"/>
                <a:gridCol w="936104"/>
                <a:gridCol w="1008112"/>
                <a:gridCol w="947381"/>
                <a:gridCol w="1211123"/>
              </a:tblGrid>
              <a:tr h="191850">
                <a:tc>
                  <a:txBody>
                    <a:bodyPr/>
                    <a:lstStyle/>
                    <a:p>
                      <a:pPr algn="ctr">
                        <a:lnSpc>
                          <a:spcPct val="107000"/>
                        </a:lnSpc>
                        <a:spcAft>
                          <a:spcPts val="0"/>
                        </a:spcAft>
                      </a:pPr>
                      <a:r>
                        <a:rPr lang="fr-FR" sz="16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CDS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TS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HA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r>
              <a:tr h="191850">
                <a:tc>
                  <a:txBody>
                    <a:bodyPr/>
                    <a:lstStyle/>
                    <a:p>
                      <a:pPr>
                        <a:lnSpc>
                          <a:spcPct val="107000"/>
                        </a:lnSpc>
                        <a:spcAft>
                          <a:spcPts val="0"/>
                        </a:spcAft>
                      </a:pPr>
                      <a:r>
                        <a:rPr lang="en-US" sz="1600">
                          <a:effectLst/>
                        </a:rPr>
                        <a:t>BDB/BDB XML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r>
              <a:tr h="191850">
                <a:tc>
                  <a:txBody>
                    <a:bodyPr/>
                    <a:lstStyle/>
                    <a:p>
                      <a:pPr>
                        <a:lnSpc>
                          <a:spcPct val="107000"/>
                        </a:lnSpc>
                        <a:spcAft>
                          <a:spcPts val="0"/>
                        </a:spcAft>
                      </a:pPr>
                      <a:r>
                        <a:rPr lang="en-US" sz="1600">
                          <a:effectLst/>
                        </a:rPr>
                        <a:t>BDD JE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r>
            </a:tbl>
          </a:graphicData>
        </a:graphic>
      </p:graphicFrame>
    </p:spTree>
    <p:extLst>
      <p:ext uri="{BB962C8B-B14F-4D97-AF65-F5344CB8AC3E}">
        <p14:creationId xmlns:p14="http://schemas.microsoft.com/office/powerpoint/2010/main" val="3203292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a:xfrm>
            <a:off x="9144000" y="2852936"/>
            <a:ext cx="8229600" cy="3201219"/>
          </a:xfrm>
        </p:spPr>
        <p:txBody>
          <a:bodyPr>
            <a:normAutofit fontScale="77500" lnSpcReduction="20000"/>
          </a:bodyPr>
          <a:lstStyle/>
          <a:p>
            <a:pPr marL="457200" indent="-457200" algn="ctr">
              <a:buNone/>
            </a:pPr>
            <a:r>
              <a:rPr lang="fr-FR" b="1"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b="1" dirty="0" smtClean="0">
                <a:latin typeface="Times New Roman" pitchFamily="18" charset="0"/>
                <a:cs typeface="Times New Roman" pitchFamily="18" charset="0"/>
              </a:rPr>
              <a:t>Hachage linéaire extensible: </a:t>
            </a:r>
            <a:r>
              <a:rPr lang="fr-FR" dirty="0" smtClean="0">
                <a:latin typeface="Times New Roman" pitchFamily="18" charset="0"/>
                <a:cs typeface="Times New Roman" pitchFamily="18" charset="0"/>
              </a:rPr>
              <a:t>Les </a:t>
            </a:r>
            <a:r>
              <a:rPr lang="fr-FR" b="1" dirty="0" smtClean="0">
                <a:latin typeface="Times New Roman" pitchFamily="18" charset="0"/>
                <a:cs typeface="Times New Roman" pitchFamily="18" charset="0"/>
              </a:rPr>
              <a:t>clés</a:t>
            </a:r>
            <a:r>
              <a:rPr lang="fr-FR" dirty="0" smtClean="0">
                <a:latin typeface="Times New Roman" pitchFamily="18" charset="0"/>
                <a:cs typeface="Times New Roman" pitchFamily="18" charset="0"/>
              </a:rPr>
              <a:t> ont une structure </a:t>
            </a:r>
            <a:r>
              <a:rPr lang="fr-FR" b="1" dirty="0" smtClean="0">
                <a:latin typeface="Times New Roman" pitchFamily="18" charset="0"/>
                <a:cs typeface="Times New Roman" pitchFamily="18" charset="0"/>
              </a:rPr>
              <a:t>arbitraire</a:t>
            </a:r>
            <a:r>
              <a:rPr lang="fr-FR"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Enregistrements(RECNO):  </a:t>
            </a:r>
            <a:r>
              <a:rPr lang="fr-FR" dirty="0" smtClean="0">
                <a:latin typeface="Times New Roman" pitchFamily="18" charset="0"/>
                <a:cs typeface="Times New Roman" pitchFamily="18" charset="0"/>
              </a:rPr>
              <a:t>Cette méthode attribue a chaque enregistrement (clé/valeur), de taille fixe ou variable, un numéro d’enregistrement logique qui sert de nouvelle clé (structure bien définit). </a:t>
            </a:r>
          </a:p>
          <a:p>
            <a:pPr marL="457200" indent="-457200">
              <a:buFont typeface="Wingdings" pitchFamily="2" charset="2"/>
              <a:buChar char="ü"/>
            </a:pPr>
            <a:endParaRPr lang="fr-FR" dirty="0" smtClean="0">
              <a:latin typeface="Times New Roman" pitchFamily="18" charset="0"/>
              <a:cs typeface="Times New Roman" pitchFamily="18" charset="0"/>
            </a:endParaRP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17</a:t>
            </a:fld>
            <a:endParaRPr lang="fr-FR"/>
          </a:p>
        </p:txBody>
      </p:sp>
      <p:pic>
        <p:nvPicPr>
          <p:cNvPr id="9" name="Picture 5"/>
          <p:cNvPicPr>
            <a:picLocks noChangeAspect="1" noChangeArrowheads="1"/>
          </p:cNvPicPr>
          <p:nvPr/>
        </p:nvPicPr>
        <p:blipFill>
          <a:blip r:embed="rId3" cstate="print"/>
          <a:srcRect/>
          <a:stretch>
            <a:fillRect/>
          </a:stretch>
        </p:blipFill>
        <p:spPr bwMode="auto">
          <a:xfrm>
            <a:off x="-5929354" y="3068960"/>
            <a:ext cx="5929354" cy="26574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 name="Picture 3"/>
          <p:cNvPicPr>
            <a:picLocks noChangeAspect="1" noChangeArrowheads="1"/>
          </p:cNvPicPr>
          <p:nvPr/>
        </p:nvPicPr>
        <p:blipFill>
          <a:blip r:embed="rId4" cstate="print"/>
          <a:srcRect/>
          <a:stretch>
            <a:fillRect/>
          </a:stretch>
        </p:blipFill>
        <p:spPr bwMode="auto">
          <a:xfrm>
            <a:off x="-6445224" y="3212976"/>
            <a:ext cx="5705475" cy="33337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7" name="ZoneTexte 6"/>
          <p:cNvSpPr txBox="1"/>
          <p:nvPr/>
        </p:nvSpPr>
        <p:spPr>
          <a:xfrm>
            <a:off x="683568" y="2348880"/>
            <a:ext cx="7848872" cy="477054"/>
          </a:xfrm>
          <a:prstGeom prst="rect">
            <a:avLst/>
          </a:prstGeom>
          <a:noFill/>
        </p:spPr>
        <p:txBody>
          <a:bodyPr wrap="square" rtlCol="0">
            <a:spAutoFit/>
          </a:bodyPr>
          <a:lstStyle/>
          <a:p>
            <a:pPr marL="457200" indent="-457200" algn="just">
              <a:buFont typeface="Wingdings" pitchFamily="2" charset="2"/>
              <a:buChar char="ü"/>
            </a:pPr>
            <a:r>
              <a:rPr lang="fr-FR" sz="2500" b="1" dirty="0" err="1" smtClean="0">
                <a:latin typeface="Times New Roman" pitchFamily="18" charset="0"/>
                <a:cs typeface="Times New Roman" pitchFamily="18" charset="0"/>
              </a:rPr>
              <a:t>B-Tree:Les</a:t>
            </a:r>
            <a:r>
              <a:rPr lang="fr-FR" sz="2500" b="1" dirty="0" smtClean="0">
                <a:latin typeface="Times New Roman" pitchFamily="18" charset="0"/>
                <a:cs typeface="Times New Roman" pitchFamily="18" charset="0"/>
              </a:rPr>
              <a:t> clés ont une </a:t>
            </a:r>
            <a:r>
              <a:rPr lang="fr-FR" sz="2500" b="1" dirty="0" err="1" smtClean="0">
                <a:latin typeface="Times New Roman" pitchFamily="18" charset="0"/>
                <a:cs typeface="Times New Roman" pitchFamily="18" charset="0"/>
              </a:rPr>
              <a:t>structure</a:t>
            </a:r>
            <a:r>
              <a:rPr lang="fr-FR" sz="2500" b="1" dirty="0" smtClean="0">
                <a:latin typeface="Times New Roman" pitchFamily="18" charset="0"/>
                <a:cs typeface="Times New Roman" pitchFamily="18" charset="0"/>
              </a:rPr>
              <a:t> arbitraire.</a:t>
            </a:r>
            <a:endParaRPr lang="fr-FR" sz="2500" b="1" dirty="0" err="1" smtClean="0">
              <a:latin typeface="Times New Roman" pitchFamily="18" charset="0"/>
              <a:cs typeface="Times New Roman" pitchFamily="18" charset="0"/>
            </a:endParaRPr>
          </a:p>
        </p:txBody>
      </p:sp>
    </p:spTree>
    <p:extLst>
      <p:ext uri="{BB962C8B-B14F-4D97-AF65-F5344CB8AC3E}">
        <p14:creationId xmlns:p14="http://schemas.microsoft.com/office/powerpoint/2010/main" val="33463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9913 -0.01505 L 0.82552 -0.00463 " pathEditMode="relative" rAng="0" ptsTypes="AA">
                                      <p:cBhvr>
                                        <p:cTn id="6" dur="2000" fill="hold"/>
                                        <p:tgtEl>
                                          <p:spTgt spid="9"/>
                                        </p:tgtEl>
                                        <p:attrNameLst>
                                          <p:attrName>ppt_x</p:attrName>
                                          <p:attrName>ppt_y</p:attrName>
                                        </p:attrNameLst>
                                      </p:cBhvr>
                                      <p:rCtr x="363" y="5"/>
                                    </p:animMotion>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grpId="0" nodeType="clickEffect">
                                  <p:stCondLst>
                                    <p:cond delay="0"/>
                                  </p:stCondLst>
                                  <p:childTnLst>
                                    <p:animMotion origin="layout" path="M -5.55556E-7 2.59259E-6 L -0.97448 0.00254 " pathEditMode="relative" rAng="0" ptsTypes="AA">
                                      <p:cBhvr>
                                        <p:cTn id="15" dur="2000" fill="hold"/>
                                        <p:tgtEl>
                                          <p:spTgt spid="3">
                                            <p:txEl>
                                              <p:pRg st="0" end="0"/>
                                            </p:txEl>
                                          </p:spTgt>
                                        </p:tgtEl>
                                        <p:attrNameLst>
                                          <p:attrName>ppt_x</p:attrName>
                                          <p:attrName>ppt_y</p:attrName>
                                        </p:attrNameLst>
                                      </p:cBhvr>
                                      <p:rCtr x="-487" y="1"/>
                                    </p:animMotion>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grpId="0" nodeType="clickEffect">
                                  <p:stCondLst>
                                    <p:cond delay="0"/>
                                  </p:stCondLst>
                                  <p:childTnLst>
                                    <p:animMotion origin="layout" path="M -2.77778E-7 4.81481E-6 L -0.93993 0.01134 " pathEditMode="relative" rAng="0" ptsTypes="AA">
                                      <p:cBhvr>
                                        <p:cTn id="19" dur="2000" fill="hold"/>
                                        <p:tgtEl>
                                          <p:spTgt spid="3">
                                            <p:txEl>
                                              <p:pRg st="2" end="2"/>
                                            </p:txEl>
                                          </p:spTgt>
                                        </p:tgtEl>
                                        <p:attrNameLst>
                                          <p:attrName>ppt_x</p:attrName>
                                          <p:attrName>ppt_y</p:attrName>
                                        </p:attrNameLst>
                                      </p:cBhvr>
                                      <p:rCtr x="-470" y="6"/>
                                    </p:animMotion>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grpId="0" nodeType="clickEffect">
                                  <p:stCondLst>
                                    <p:cond delay="0"/>
                                  </p:stCondLst>
                                  <p:childTnLst>
                                    <p:animMotion origin="layout" path="M -2.77778E-7 4.81481E-6 L -0.93993 0.00023 " pathEditMode="relative" rAng="0" ptsTypes="AA">
                                      <p:cBhvr>
                                        <p:cTn id="23" dur="2000" fill="hold"/>
                                        <p:tgtEl>
                                          <p:spTgt spid="3">
                                            <p:txEl>
                                              <p:pRg st="4" end="4"/>
                                            </p:txEl>
                                          </p:spTgt>
                                        </p:tgtEl>
                                        <p:attrNameLst>
                                          <p:attrName>ppt_x</p:attrName>
                                          <p:attrName>ppt_y</p:attrName>
                                        </p:attrNameLst>
                                      </p:cBhvr>
                                      <p:rCtr x="-470"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3.05556E-6 7.40741E-7 L 0.88194 0.01042 " pathEditMode="relative" rAng="0" ptsTypes="AA">
                                      <p:cBhvr>
                                        <p:cTn id="27" dur="2000" fill="hold"/>
                                        <p:tgtEl>
                                          <p:spTgt spid="10"/>
                                        </p:tgtEl>
                                        <p:attrNameLst>
                                          <p:attrName>ppt_x</p:attrName>
                                          <p:attrName>ppt_y</p:attrName>
                                        </p:attrNameLst>
                                      </p:cBhvr>
                                      <p:rCtr x="441"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p:txBody>
          <a:bodyPr>
            <a:normAutofit fontScale="92500" lnSpcReduction="10000"/>
          </a:bodyPr>
          <a:lstStyle/>
          <a:p>
            <a:pPr marL="457200" indent="-457200" algn="just">
              <a:buFont typeface="Wingdings" pitchFamily="2" charset="2"/>
              <a:buChar char="ü"/>
            </a:pPr>
            <a:r>
              <a:rPr lang="fr-FR" dirty="0" smtClean="0"/>
              <a:t>File d’attente:  </a:t>
            </a:r>
            <a:r>
              <a:rPr lang="fr-FR" dirty="0" smtClean="0">
                <a:latin typeface="Times New Roman" pitchFamily="18" charset="0"/>
                <a:cs typeface="Times New Roman" pitchFamily="18" charset="0"/>
              </a:rPr>
              <a:t>La méthode d'accès file d'attente utilise un verrouillage de niveau record (chaque</a:t>
            </a:r>
          </a:p>
          <a:p>
            <a:pPr marL="457200" indent="-457200" algn="just">
              <a:buNone/>
            </a:pPr>
            <a:r>
              <a:rPr lang="fr-FR" dirty="0" smtClean="0">
                <a:latin typeface="Times New Roman" pitchFamily="18" charset="0"/>
                <a:cs typeface="Times New Roman" pitchFamily="18" charset="0"/>
              </a:rPr>
              <a:t>enregistrement est verrouillé par le </a:t>
            </a:r>
            <a:r>
              <a:rPr lang="fr-FR" b="1" dirty="0" smtClean="0">
                <a:latin typeface="Times New Roman" pitchFamily="18" charset="0"/>
                <a:cs typeface="Times New Roman" pitchFamily="18" charset="0"/>
              </a:rPr>
              <a:t>gestionnaire de verrouillage</a:t>
            </a:r>
            <a:r>
              <a:rPr lang="fr-FR" dirty="0" smtClean="0">
                <a:latin typeface="Times New Roman" pitchFamily="18" charset="0"/>
                <a:cs typeface="Times New Roman" pitchFamily="18" charset="0"/>
              </a:rPr>
              <a:t>.</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Ø"/>
            </a:pPr>
            <a:r>
              <a:rPr lang="fr-FR" dirty="0" smtClean="0">
                <a:latin typeface="Times New Roman" pitchFamily="18" charset="0"/>
                <a:cs typeface="Times New Roman" pitchFamily="18" charset="0"/>
              </a:rPr>
              <a:t>Il est conçu pour les insertions rapides à la queue.</a:t>
            </a:r>
          </a:p>
          <a:p>
            <a:pPr marL="457200" indent="-457200" algn="just">
              <a:buFont typeface="Wingdings" pitchFamily="2" charset="2"/>
              <a:buChar char="Ø"/>
            </a:pPr>
            <a:r>
              <a:rPr lang="fr-FR" dirty="0" smtClean="0">
                <a:latin typeface="Times New Roman" pitchFamily="18" charset="0"/>
                <a:cs typeface="Times New Roman" pitchFamily="18" charset="0"/>
              </a:rPr>
              <a:t>A un curseur spécial consommer opération qui supprime et retourne un</a:t>
            </a:r>
          </a:p>
          <a:p>
            <a:pPr marL="457200" indent="-457200" algn="just">
              <a:buFont typeface="Wingdings" pitchFamily="2" charset="2"/>
              <a:buChar char="Ø"/>
            </a:pPr>
            <a:r>
              <a:rPr lang="fr-FR" dirty="0" smtClean="0">
                <a:latin typeface="Times New Roman" pitchFamily="18" charset="0"/>
                <a:cs typeface="Times New Roman" pitchFamily="18" charset="0"/>
              </a:rPr>
              <a:t>enregistrement de la tête de la file d'attente.</a:t>
            </a:r>
          </a:p>
          <a:p>
            <a:pPr>
              <a:buFont typeface="Wingdings" pitchFamily="2" charset="2"/>
              <a:buChar char="ü"/>
            </a:pP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18</a:t>
            </a:fld>
            <a:endParaRPr lang="fr-FR"/>
          </a:p>
        </p:txBody>
      </p:sp>
    </p:spTree>
    <p:extLst>
      <p:ext uri="{BB962C8B-B14F-4D97-AF65-F5344CB8AC3E}">
        <p14:creationId xmlns:p14="http://schemas.microsoft.com/office/powerpoint/2010/main" val="28091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données</a:t>
            </a:r>
            <a:endParaRPr lang="fr-FR" dirty="0"/>
          </a:p>
        </p:txBody>
      </p:sp>
      <p:sp>
        <p:nvSpPr>
          <p:cNvPr id="3" name="Espace réservé du contenu 2"/>
          <p:cNvSpPr>
            <a:spLocks noGrp="1"/>
          </p:cNvSpPr>
          <p:nvPr>
            <p:ph idx="1"/>
          </p:nvPr>
        </p:nvSpPr>
        <p:spPr>
          <a:xfrm>
            <a:off x="467544" y="1844824"/>
            <a:ext cx="8229600" cy="4525963"/>
          </a:xfrm>
        </p:spPr>
        <p:txBody>
          <a:bodyPr>
            <a:normAutofit fontScale="85000" lnSpcReduction="20000"/>
          </a:bodyPr>
          <a:lstStyle/>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stocke des données rapidement et facilement sans la surcharge dans d'autres bases de données.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est une </a:t>
            </a:r>
            <a:r>
              <a:rPr lang="fr-FR" b="1" dirty="0" smtClean="0">
                <a:latin typeface="Times New Roman" pitchFamily="18" charset="0"/>
                <a:cs typeface="Times New Roman" pitchFamily="18" charset="0"/>
              </a:rPr>
              <a:t>bibliothèque C</a:t>
            </a:r>
            <a:r>
              <a:rPr lang="fr-FR" dirty="0" smtClean="0">
                <a:latin typeface="Times New Roman" pitchFamily="18" charset="0"/>
                <a:cs typeface="Times New Roman" pitchFamily="18" charset="0"/>
              </a:rPr>
              <a:t> qui s'exécute dans le même processus que l'application, en évitant les retards de communication </a:t>
            </a:r>
            <a:r>
              <a:rPr lang="fr-FR" b="1" dirty="0" err="1" smtClean="0">
                <a:latin typeface="Times New Roman" pitchFamily="18" charset="0"/>
                <a:cs typeface="Times New Roman" pitchFamily="18" charset="0"/>
              </a:rPr>
              <a:t>inter-processus</a:t>
            </a:r>
            <a:r>
              <a:rPr lang="fr-FR" b="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de l'aide d'un serveur de base de données distant.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Caches partagés </a:t>
            </a:r>
            <a:r>
              <a:rPr lang="fr-FR" dirty="0" smtClean="0">
                <a:latin typeface="Times New Roman" pitchFamily="18" charset="0"/>
                <a:cs typeface="Times New Roman" pitchFamily="18" charset="0"/>
              </a:rPr>
              <a:t>conservent des données les plus actives dans la mémoire, en évitant l'accès au disque coûteux.</a:t>
            </a: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19</a:t>
            </a:fld>
            <a:endParaRPr lang="fr-FR"/>
          </a:p>
        </p:txBody>
      </p:sp>
    </p:spTree>
    <p:extLst>
      <p:ext uri="{BB962C8B-B14F-4D97-AF65-F5344CB8AC3E}">
        <p14:creationId xmlns:p14="http://schemas.microsoft.com/office/powerpoint/2010/main" val="18355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a:t>
            </a:r>
            <a:r>
              <a:rPr lang="fr-FR" dirty="0"/>
              <a:t>omm</a:t>
            </a:r>
            <a:r>
              <a:rPr lang="fr-FR" dirty="0" smtClean="0"/>
              <a:t>aire</a:t>
            </a:r>
            <a:endParaRPr lang="fr-FR" dirty="0"/>
          </a:p>
        </p:txBody>
      </p:sp>
      <p:sp>
        <p:nvSpPr>
          <p:cNvPr id="3" name="Espace réservé du contenu 2"/>
          <p:cNvSpPr>
            <a:spLocks noGrp="1"/>
          </p:cNvSpPr>
          <p:nvPr>
            <p:ph idx="1"/>
          </p:nvPr>
        </p:nvSpPr>
        <p:spPr>
          <a:xfrm>
            <a:off x="423934" y="1196752"/>
            <a:ext cx="8229600" cy="5056972"/>
          </a:xfrm>
        </p:spPr>
        <p:txBody>
          <a:bodyPr>
            <a:normAutofit fontScale="47500" lnSpcReduction="20000"/>
          </a:bodyPr>
          <a:lstStyle/>
          <a:p>
            <a:pPr>
              <a:lnSpc>
                <a:spcPct val="120000"/>
              </a:lnSpc>
            </a:pPr>
            <a:r>
              <a:rPr lang="fr-FR" dirty="0" smtClean="0"/>
              <a:t>Introduction, Qu’est ce qu'un SGBD ?</a:t>
            </a:r>
          </a:p>
          <a:p>
            <a:pPr>
              <a:lnSpc>
                <a:spcPct val="120000"/>
              </a:lnSpc>
            </a:pPr>
            <a:r>
              <a:rPr lang="fr-FR" dirty="0" smtClean="0"/>
              <a:t>Berkeley DB Histoire et actualités.</a:t>
            </a:r>
          </a:p>
          <a:p>
            <a:pPr>
              <a:lnSpc>
                <a:spcPct val="120000"/>
              </a:lnSpc>
            </a:pPr>
            <a:r>
              <a:rPr lang="fr-FR" dirty="0" err="1" smtClean="0"/>
              <a:t>NoSQL</a:t>
            </a:r>
            <a:r>
              <a:rPr lang="fr-FR" dirty="0" smtClean="0"/>
              <a:t> el les Bases de données clé/valeur.</a:t>
            </a:r>
          </a:p>
          <a:p>
            <a:pPr>
              <a:lnSpc>
                <a:spcPct val="120000"/>
              </a:lnSpc>
            </a:pPr>
            <a:r>
              <a:rPr lang="fr-FR" dirty="0" smtClean="0"/>
              <a:t>Outils Berkeley DB.</a:t>
            </a:r>
          </a:p>
          <a:p>
            <a:pPr>
              <a:lnSpc>
                <a:spcPct val="120000"/>
              </a:lnSpc>
            </a:pPr>
            <a:r>
              <a:rPr lang="fr-FR" dirty="0" smtClean="0"/>
              <a:t>Utilisation de Berkeley DB.</a:t>
            </a:r>
          </a:p>
          <a:p>
            <a:pPr>
              <a:lnSpc>
                <a:spcPct val="120000"/>
              </a:lnSpc>
            </a:pPr>
            <a:r>
              <a:rPr lang="fr-FR" dirty="0"/>
              <a:t>Famille Berkeley DB</a:t>
            </a:r>
            <a:r>
              <a:rPr lang="fr-FR" dirty="0" smtClean="0"/>
              <a:t>.</a:t>
            </a:r>
          </a:p>
          <a:p>
            <a:pPr>
              <a:lnSpc>
                <a:spcPct val="120000"/>
              </a:lnSpc>
            </a:pPr>
            <a:r>
              <a:rPr lang="fr-FR" dirty="0" smtClean="0"/>
              <a:t>Fonctionnalités des distribution de Berkeley DB.</a:t>
            </a:r>
          </a:p>
          <a:p>
            <a:pPr>
              <a:lnSpc>
                <a:spcPct val="120000"/>
              </a:lnSpc>
            </a:pPr>
            <a:r>
              <a:rPr lang="fr-FR" dirty="0" smtClean="0"/>
              <a:t>Comparaison et fonctionnalités des membres de la famille Berkeley DB.</a:t>
            </a:r>
          </a:p>
          <a:p>
            <a:pPr>
              <a:lnSpc>
                <a:spcPct val="120000"/>
              </a:lnSpc>
            </a:pPr>
            <a:r>
              <a:rPr lang="fr-FR" dirty="0" smtClean="0"/>
              <a:t>Méthodes d’</a:t>
            </a:r>
            <a:r>
              <a:rPr lang="fr-FR" dirty="0" err="1" smtClean="0"/>
              <a:t>accés</a:t>
            </a:r>
            <a:r>
              <a:rPr lang="fr-FR" dirty="0" smtClean="0"/>
              <a:t> et gestion des données / Quelques propriétés de BDB.</a:t>
            </a:r>
          </a:p>
          <a:p>
            <a:pPr>
              <a:lnSpc>
                <a:spcPct val="120000"/>
              </a:lnSpc>
            </a:pPr>
            <a:r>
              <a:rPr lang="fr-FR" dirty="0" smtClean="0"/>
              <a:t>Berkeley DB Java Edition </a:t>
            </a:r>
          </a:p>
          <a:p>
            <a:pPr lvl="1">
              <a:lnSpc>
                <a:spcPct val="120000"/>
              </a:lnSpc>
            </a:pPr>
            <a:r>
              <a:rPr lang="fr-FR" dirty="0" smtClean="0"/>
              <a:t>Installation</a:t>
            </a:r>
          </a:p>
          <a:p>
            <a:pPr lvl="1">
              <a:lnSpc>
                <a:spcPct val="120000"/>
              </a:lnSpc>
            </a:pPr>
            <a:r>
              <a:rPr lang="fr-FR" dirty="0" smtClean="0"/>
              <a:t>Description de l’environnement.</a:t>
            </a:r>
          </a:p>
          <a:p>
            <a:pPr lvl="1">
              <a:lnSpc>
                <a:spcPct val="120000"/>
              </a:lnSpc>
            </a:pPr>
            <a:r>
              <a:rPr lang="fr-FR" dirty="0" smtClean="0"/>
              <a:t>Caractéristiques et Fonctionnalités de Berkeley DB JE.</a:t>
            </a:r>
          </a:p>
          <a:p>
            <a:pPr lvl="1">
              <a:lnSpc>
                <a:spcPct val="120000"/>
              </a:lnSpc>
            </a:pPr>
            <a:r>
              <a:rPr lang="fr-FR" dirty="0" smtClean="0"/>
              <a:t>API Disponibles.</a:t>
            </a:r>
          </a:p>
          <a:p>
            <a:pPr lvl="1">
              <a:lnSpc>
                <a:spcPct val="120000"/>
              </a:lnSpc>
            </a:pPr>
            <a:r>
              <a:rPr lang="fr-FR" dirty="0" smtClean="0"/>
              <a:t>Quel API faut il utilisé ?</a:t>
            </a:r>
          </a:p>
          <a:p>
            <a:pPr>
              <a:lnSpc>
                <a:spcPct val="120000"/>
              </a:lnSpc>
            </a:pPr>
            <a:r>
              <a:rPr lang="fr-FR" dirty="0" smtClean="0"/>
              <a:t>Démonstration.</a:t>
            </a:r>
          </a:p>
          <a:p>
            <a:pPr>
              <a:lnSpc>
                <a:spcPct val="120000"/>
              </a:lnSpc>
            </a:pPr>
            <a:r>
              <a:rPr lang="fr-FR" dirty="0" smtClean="0"/>
              <a:t>Conclusion.</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a:t>
            </a:fld>
            <a:endParaRPr lang="fr-FR"/>
          </a:p>
        </p:txBody>
      </p:sp>
    </p:spTree>
    <p:extLst>
      <p:ext uri="{BB962C8B-B14F-4D97-AF65-F5344CB8AC3E}">
        <p14:creationId xmlns:p14="http://schemas.microsoft.com/office/powerpoint/2010/main" val="3336374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propriétés de BDB</a:t>
            </a:r>
            <a:endParaRPr lang="fr-FR" dirty="0"/>
          </a:p>
        </p:txBody>
      </p:sp>
      <p:sp>
        <p:nvSpPr>
          <p:cNvPr id="3" name="Espace réservé du contenu 2"/>
          <p:cNvSpPr>
            <a:spLocks noGrp="1"/>
          </p:cNvSpPr>
          <p:nvPr>
            <p:ph idx="1"/>
          </p:nvPr>
        </p:nvSpPr>
        <p:spPr>
          <a:xfrm>
            <a:off x="457200" y="1600200"/>
            <a:ext cx="8686800" cy="4853136"/>
          </a:xfrm>
        </p:spPr>
        <p:txBody>
          <a:bodyPr>
            <a:normAutofit lnSpcReduction="10000"/>
          </a:bodyPr>
          <a:lstStyle/>
          <a:p>
            <a:r>
              <a:rPr lang="fr-FR" dirty="0" smtClean="0"/>
              <a:t>La taille de des clés est de 2^32 bits.</a:t>
            </a:r>
          </a:p>
          <a:p>
            <a:r>
              <a:rPr lang="fr-FR" dirty="0" smtClean="0"/>
              <a:t>La taille des page est paramétrable, à la création de la base, le développeur peut choisir la taille de la page.</a:t>
            </a:r>
          </a:p>
          <a:p>
            <a:r>
              <a:rPr lang="fr-FR" dirty="0" smtClean="0"/>
              <a:t>Offre aux utilisateurs le service de </a:t>
            </a:r>
            <a:r>
              <a:rPr lang="fr-FR" dirty="0" err="1" smtClean="0"/>
              <a:t>checkpoints</a:t>
            </a:r>
            <a:r>
              <a:rPr lang="fr-FR" dirty="0" smtClean="0"/>
              <a:t>, se service vérifie le fichier log et l’état de la base de donnée pour éventuellement lancer un update.</a:t>
            </a:r>
          </a:p>
          <a:p>
            <a:r>
              <a:rPr lang="fr-FR" dirty="0" smtClean="0"/>
              <a:t>Les dernières versions du BDB implémentent le langage SQL.</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30026"/>
          </a:xfrm>
        </p:spPr>
        <p:txBody>
          <a:bodyPr>
            <a:normAutofit fontScale="90000"/>
          </a:bodyPr>
          <a:lstStyle/>
          <a:p>
            <a:pPr lvl="0" algn="l"/>
            <a:r>
              <a:rPr lang="fr-FR" sz="3600" u="sng" dirty="0"/>
              <a:t>Installation </a:t>
            </a:r>
            <a:r>
              <a:rPr lang="fr-FR" sz="3600" u="sng" dirty="0" smtClean="0"/>
              <a:t>Berkeley </a:t>
            </a:r>
            <a:r>
              <a:rPr lang="fr-FR" sz="3600" u="sng" dirty="0"/>
              <a:t>DB Java Edition :</a:t>
            </a:r>
            <a:r>
              <a:rPr lang="en-US" dirty="0"/>
              <a:t/>
            </a:r>
            <a:br>
              <a:rPr lang="en-US" dirty="0"/>
            </a:br>
            <a:endParaRPr lang="en-US" dirty="0"/>
          </a:p>
        </p:txBody>
      </p:sp>
      <p:sp>
        <p:nvSpPr>
          <p:cNvPr id="3" name="Content Placeholder 2"/>
          <p:cNvSpPr>
            <a:spLocks noGrp="1"/>
          </p:cNvSpPr>
          <p:nvPr>
            <p:ph idx="1"/>
          </p:nvPr>
        </p:nvSpPr>
        <p:spPr>
          <a:xfrm>
            <a:off x="457200" y="894730"/>
            <a:ext cx="8229600" cy="5054550"/>
          </a:xfrm>
        </p:spPr>
        <p:txBody>
          <a:bodyPr>
            <a:normAutofit/>
          </a:bodyPr>
          <a:lstStyle/>
          <a:p>
            <a:pPr marL="0" indent="0" algn="just">
              <a:buNone/>
            </a:pPr>
            <a:r>
              <a:rPr lang="fr-FR" sz="2000" dirty="0"/>
              <a:t>Tout d'abord, débutons par le commencement. Pour pouvoir utiliser BDB Java Edition, vous devez l'installer à l'adresse suivante : </a:t>
            </a:r>
            <a:endParaRPr lang="en-US" sz="2000" dirty="0"/>
          </a:p>
          <a:p>
            <a:pPr marL="0" indent="0" algn="just">
              <a:buNone/>
            </a:pPr>
            <a:r>
              <a:rPr lang="fr-FR" sz="1800" u="sng" dirty="0">
                <a:hlinkClick r:id="rId2"/>
              </a:rPr>
              <a:t>http://www.oracle.com/technetwork/products/berkeleydb/downloads/index.html</a:t>
            </a:r>
            <a:r>
              <a:rPr lang="fr-FR" sz="1800" dirty="0"/>
              <a:t>. </a:t>
            </a:r>
            <a:endParaRPr lang="fr-FR" sz="1800" dirty="0" smtClean="0"/>
          </a:p>
          <a:p>
            <a:pPr marL="0" indent="0" algn="just">
              <a:buNone/>
            </a:pPr>
            <a:r>
              <a:rPr lang="fr-FR" sz="2000" dirty="0" smtClean="0"/>
              <a:t>L'installation </a:t>
            </a:r>
            <a:r>
              <a:rPr lang="fr-FR" sz="2000" dirty="0"/>
              <a:t>de Berkeley DB est assez simple, il suffit de décompresser l'archive que vous venez de télécharger ! Le seul fichier dont vous aurez besoin pour faire fonctionner les exemples que nous verrons plus tard est le : "je-*.jar".</a:t>
            </a:r>
            <a:endParaRPr lang="en-US" sz="2000" dirty="0"/>
          </a:p>
          <a:p>
            <a:pPr marL="0" indent="0">
              <a:buNone/>
            </a:pPr>
            <a:r>
              <a:rPr lang="fr-FR" u="sng" dirty="0">
                <a:latin typeface="+mj-lt"/>
              </a:rPr>
              <a:t>Description de l'environnement de Berkeley DB Java Edition :</a:t>
            </a:r>
            <a:endParaRPr lang="en-US" dirty="0">
              <a:latin typeface="+mj-lt"/>
            </a:endParaRPr>
          </a:p>
          <a:p>
            <a:pPr marL="0" indent="0" algn="just">
              <a:buNone/>
            </a:pPr>
            <a:r>
              <a:rPr lang="fr-FR" sz="2100" dirty="0"/>
              <a:t>Une base de données BDB JE est composée d'un ou plusieurs fichiers de logs qui sont situés dans le répertoire d'environnement.</a:t>
            </a:r>
            <a:endParaRPr lang="en-US" sz="2100" dirty="0"/>
          </a:p>
          <a:p>
            <a:pPr marL="0" indent="0" algn="just">
              <a:buNone/>
            </a:pPr>
            <a:r>
              <a:rPr lang="fr-FR" sz="2100" dirty="0"/>
              <a:t>Par défaut, leur taille est de 10 Mb et peut être modifiée (par exemple, augmenter la taille des logs permet de limiter le nombre d'I/O).</a:t>
            </a:r>
            <a:endParaRPr lang="en-US" sz="2100" dirty="0"/>
          </a:p>
          <a:p>
            <a:pPr marL="0" indent="0">
              <a:buNone/>
            </a:pP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21</a:t>
            </a:fld>
            <a:endParaRPr lang="fr-FR"/>
          </a:p>
        </p:txBody>
      </p:sp>
    </p:spTree>
    <p:extLst>
      <p:ext uri="{BB962C8B-B14F-4D97-AF65-F5344CB8AC3E}">
        <p14:creationId xmlns:p14="http://schemas.microsoft.com/office/powerpoint/2010/main" val="2821802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fr-FR" dirty="0"/>
              <a:t>Les API d'accès aux données : </a:t>
            </a:r>
            <a:endParaRPr lang="en-US" dirty="0"/>
          </a:p>
        </p:txBody>
      </p:sp>
      <p:sp>
        <p:nvSpPr>
          <p:cNvPr id="3" name="Content Placeholder 2"/>
          <p:cNvSpPr>
            <a:spLocks noGrp="1"/>
          </p:cNvSpPr>
          <p:nvPr>
            <p:ph idx="1"/>
          </p:nvPr>
        </p:nvSpPr>
        <p:spPr>
          <a:xfrm>
            <a:off x="457200" y="1700808"/>
            <a:ext cx="8435280" cy="3384377"/>
          </a:xfrm>
        </p:spPr>
        <p:txBody>
          <a:bodyPr/>
          <a:lstStyle/>
          <a:p>
            <a:pPr>
              <a:lnSpc>
                <a:spcPct val="200000"/>
              </a:lnSpc>
            </a:pPr>
            <a:r>
              <a:rPr lang="fr-FR" dirty="0"/>
              <a:t>l'API de base </a:t>
            </a:r>
            <a:endParaRPr lang="fr-FR" dirty="0" smtClean="0"/>
          </a:p>
          <a:p>
            <a:pPr>
              <a:lnSpc>
                <a:spcPct val="200000"/>
              </a:lnSpc>
            </a:pPr>
            <a:r>
              <a:rPr lang="fr-FR" dirty="0"/>
              <a:t>l'API DPL (Direct </a:t>
            </a:r>
            <a:r>
              <a:rPr lang="fr-FR" dirty="0" err="1"/>
              <a:t>Persistence</a:t>
            </a:r>
            <a:r>
              <a:rPr lang="fr-FR" dirty="0"/>
              <a:t> </a:t>
            </a:r>
            <a:r>
              <a:rPr lang="fr-FR" dirty="0" smtClean="0"/>
              <a:t>Layer)</a:t>
            </a:r>
          </a:p>
          <a:p>
            <a:pPr>
              <a:lnSpc>
                <a:spcPct val="200000"/>
              </a:lnSpc>
            </a:pPr>
            <a:r>
              <a:rPr lang="fr-FR" dirty="0"/>
              <a:t>la Collection API qui étend la Java Collection API</a:t>
            </a: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22</a:t>
            </a:fld>
            <a:endParaRPr lang="fr-FR"/>
          </a:p>
        </p:txBody>
      </p:sp>
    </p:spTree>
    <p:extLst>
      <p:ext uri="{BB962C8B-B14F-4D97-AF65-F5344CB8AC3E}">
        <p14:creationId xmlns:p14="http://schemas.microsoft.com/office/powerpoint/2010/main" val="2933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L’API de Base:</a:t>
            </a:r>
            <a:endParaRPr lang="en-US" dirty="0"/>
          </a:p>
        </p:txBody>
      </p:sp>
      <p:sp>
        <p:nvSpPr>
          <p:cNvPr id="3" name="Content Placeholder 2"/>
          <p:cNvSpPr>
            <a:spLocks noGrp="1"/>
          </p:cNvSpPr>
          <p:nvPr>
            <p:ph idx="1"/>
          </p:nvPr>
        </p:nvSpPr>
        <p:spPr>
          <a:xfrm>
            <a:off x="570384" y="1844824"/>
            <a:ext cx="8003232" cy="3816424"/>
          </a:xfrm>
        </p:spPr>
        <p:txBody>
          <a:bodyPr>
            <a:normAutofit/>
          </a:bodyPr>
          <a:lstStyle/>
          <a:p>
            <a:r>
              <a:rPr lang="en-US" sz="2400" dirty="0" smtClean="0"/>
              <a:t>API de bas </a:t>
            </a:r>
            <a:r>
              <a:rPr lang="en-US" sz="2400" dirty="0" err="1" smtClean="0"/>
              <a:t>niveau</a:t>
            </a:r>
            <a:r>
              <a:rPr lang="en-US" sz="2400" dirty="0"/>
              <a:t>.</a:t>
            </a:r>
            <a:endParaRPr lang="en-US" sz="2400" dirty="0" smtClean="0"/>
          </a:p>
          <a:p>
            <a:r>
              <a:rPr lang="fr-FR" sz="2400" dirty="0" smtClean="0"/>
              <a:t>Les </a:t>
            </a:r>
            <a:r>
              <a:rPr lang="fr-FR" sz="2400" dirty="0"/>
              <a:t>clés et les données peuvent être des types Java primitifs ou même des objets Java complexes</a:t>
            </a:r>
            <a:r>
              <a:rPr lang="fr-FR" sz="2400" dirty="0" smtClean="0"/>
              <a:t>.</a:t>
            </a:r>
          </a:p>
          <a:p>
            <a:r>
              <a:rPr lang="fr-FR" sz="2400" dirty="0" smtClean="0"/>
              <a:t>Lecture et Ecriture direct de la BD.</a:t>
            </a:r>
          </a:p>
          <a:p>
            <a:r>
              <a:rPr lang="fr-FR" sz="2400" dirty="0"/>
              <a:t>Les Curseurs </a:t>
            </a:r>
            <a:r>
              <a:rPr lang="fr-FR" sz="2400" dirty="0" smtClean="0"/>
              <a:t>qui </a:t>
            </a:r>
            <a:r>
              <a:rPr lang="fr-FR" sz="2400" dirty="0"/>
              <a:t>donnent la possibilité de se déplacer successivement </a:t>
            </a:r>
            <a:r>
              <a:rPr lang="fr-FR" sz="2400" dirty="0" smtClean="0"/>
              <a:t>.</a:t>
            </a:r>
          </a:p>
          <a:p>
            <a:r>
              <a:rPr lang="fr-FR" sz="2400" dirty="0" smtClean="0"/>
              <a:t>Adaptation avec</a:t>
            </a:r>
            <a:r>
              <a:rPr lang="fr-FR" sz="2400" dirty="0"/>
              <a:t> </a:t>
            </a:r>
            <a:r>
              <a:rPr lang="fr-FR" sz="2400" dirty="0" smtClean="0"/>
              <a:t>l’Architecture Java </a:t>
            </a:r>
            <a:r>
              <a:rPr lang="fr-FR" sz="2400" dirty="0" err="1" smtClean="0"/>
              <a:t>Connector</a:t>
            </a:r>
            <a:r>
              <a:rPr lang="fr-FR" sz="2400" dirty="0" smtClean="0"/>
              <a:t>.</a:t>
            </a:r>
          </a:p>
          <a:p>
            <a:r>
              <a:rPr lang="fr-FR" sz="2400" dirty="0" smtClean="0"/>
              <a:t>Adaptation avec </a:t>
            </a:r>
            <a:r>
              <a:rPr lang="fr-FR" sz="2400" dirty="0"/>
              <a:t> </a:t>
            </a:r>
            <a:r>
              <a:rPr lang="fr-FR" sz="2400" dirty="0" smtClean="0"/>
              <a:t>les Extensions Java Management.</a:t>
            </a:r>
          </a:p>
          <a:p>
            <a:endParaRPr lang="en-US" sz="2400" dirty="0" smtClean="0"/>
          </a:p>
        </p:txBody>
      </p:sp>
      <p:sp>
        <p:nvSpPr>
          <p:cNvPr id="4" name="Slide Number Placeholder 3"/>
          <p:cNvSpPr>
            <a:spLocks noGrp="1"/>
          </p:cNvSpPr>
          <p:nvPr>
            <p:ph type="sldNum" sz="quarter" idx="12"/>
          </p:nvPr>
        </p:nvSpPr>
        <p:spPr/>
        <p:txBody>
          <a:bodyPr/>
          <a:lstStyle/>
          <a:p>
            <a:fld id="{E31CB3CC-2B44-47CE-ACFB-D5D84FBE0F2F}" type="slidenum">
              <a:rPr lang="fr-FR" smtClean="0"/>
              <a:pPr/>
              <a:t>23</a:t>
            </a:fld>
            <a:endParaRPr lang="fr-FR"/>
          </a:p>
        </p:txBody>
      </p:sp>
    </p:spTree>
    <p:extLst>
      <p:ext uri="{BB962C8B-B14F-4D97-AF65-F5344CB8AC3E}">
        <p14:creationId xmlns:p14="http://schemas.microsoft.com/office/powerpoint/2010/main" val="34605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L’API DPL</a:t>
            </a:r>
            <a:endParaRPr lang="en-US"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a:lnSpc>
                <a:spcPct val="120000"/>
              </a:lnSpc>
            </a:pPr>
            <a:r>
              <a:rPr lang="en-US" dirty="0" smtClean="0"/>
              <a:t>API haut </a:t>
            </a:r>
            <a:r>
              <a:rPr lang="en-US" dirty="0" err="1" smtClean="0"/>
              <a:t>niveau</a:t>
            </a:r>
            <a:r>
              <a:rPr lang="en-US" dirty="0" smtClean="0"/>
              <a:t>.</a:t>
            </a:r>
          </a:p>
          <a:p>
            <a:pPr>
              <a:lnSpc>
                <a:spcPct val="120000"/>
              </a:lnSpc>
            </a:pPr>
            <a:r>
              <a:rPr lang="fr-FR" dirty="0" smtClean="0"/>
              <a:t>Capacité </a:t>
            </a:r>
            <a:r>
              <a:rPr lang="fr-FR" dirty="0"/>
              <a:t>de causer tout type Java à</a:t>
            </a:r>
            <a:r>
              <a:rPr lang="fr-FR" dirty="0" smtClean="0"/>
              <a:t> </a:t>
            </a:r>
            <a:r>
              <a:rPr lang="fr-FR" dirty="0"/>
              <a:t>être </a:t>
            </a:r>
            <a:r>
              <a:rPr lang="fr-FR" dirty="0" smtClean="0"/>
              <a:t>persistant.</a:t>
            </a:r>
          </a:p>
          <a:p>
            <a:pPr>
              <a:lnSpc>
                <a:spcPct val="120000"/>
              </a:lnSpc>
            </a:pPr>
            <a:r>
              <a:rPr lang="fr-FR" dirty="0"/>
              <a:t>Un moyen pratique pour accéder les objets persistants</a:t>
            </a:r>
            <a:r>
              <a:rPr lang="fr-FR" dirty="0" smtClean="0"/>
              <a:t>.</a:t>
            </a:r>
          </a:p>
          <a:p>
            <a:pPr>
              <a:lnSpc>
                <a:spcPct val="120000"/>
              </a:lnSpc>
            </a:pPr>
            <a:r>
              <a:rPr lang="fr-FR" dirty="0"/>
              <a:t>Aucun codage manuel des consolidations n’est </a:t>
            </a:r>
            <a:r>
              <a:rPr lang="fr-FR" dirty="0" smtClean="0"/>
              <a:t>nécessaire.</a:t>
            </a:r>
          </a:p>
          <a:p>
            <a:pPr>
              <a:lnSpc>
                <a:spcPct val="120000"/>
              </a:lnSpc>
            </a:pPr>
            <a:r>
              <a:rPr lang="fr-FR" dirty="0"/>
              <a:t>Pas de schéma externe nécessaire pour définir les clés d'index primaires et </a:t>
            </a:r>
            <a:r>
              <a:rPr lang="fr-FR" dirty="0" smtClean="0"/>
              <a:t>secondaires.</a:t>
            </a:r>
          </a:p>
          <a:p>
            <a:pPr>
              <a:lnSpc>
                <a:spcPct val="120000"/>
              </a:lnSpc>
            </a:pPr>
            <a:r>
              <a:rPr lang="fr-FR" dirty="0"/>
              <a:t>Interopérabilité avec des composants externes est pris en charge en utilisant les collections </a:t>
            </a:r>
            <a:r>
              <a:rPr lang="fr-FR" dirty="0" smtClean="0"/>
              <a:t>Java cadre.</a:t>
            </a:r>
          </a:p>
          <a:p>
            <a:pPr>
              <a:lnSpc>
                <a:spcPct val="120000"/>
              </a:lnSpc>
            </a:pPr>
            <a:r>
              <a:rPr lang="fr-FR" dirty="0"/>
              <a:t>l'évolution des classes est explicitement </a:t>
            </a:r>
            <a:r>
              <a:rPr lang="fr-FR" dirty="0" smtClean="0"/>
              <a:t>soutenue.</a:t>
            </a:r>
          </a:p>
          <a:p>
            <a:pPr>
              <a:lnSpc>
                <a:spcPct val="120000"/>
              </a:lnSpc>
            </a:pPr>
            <a:r>
              <a:rPr lang="fr-FR" dirty="0"/>
              <a:t>Les champs de classe persistante peuvent être </a:t>
            </a:r>
            <a:r>
              <a:rPr lang="fr-FR" dirty="0" err="1"/>
              <a:t>private</a:t>
            </a:r>
            <a:r>
              <a:rPr lang="fr-FR" dirty="0"/>
              <a:t>, package-</a:t>
            </a:r>
            <a:r>
              <a:rPr lang="fr-FR" dirty="0" err="1"/>
              <a:t>private</a:t>
            </a:r>
            <a:r>
              <a:rPr lang="fr-FR" dirty="0"/>
              <a:t>, </a:t>
            </a:r>
            <a:r>
              <a:rPr lang="fr-FR" dirty="0" err="1"/>
              <a:t>protected</a:t>
            </a:r>
            <a:r>
              <a:rPr lang="fr-FR" dirty="0"/>
              <a:t> ou </a:t>
            </a:r>
            <a:r>
              <a:rPr lang="fr-FR" dirty="0" smtClean="0"/>
              <a:t>public.</a:t>
            </a:r>
          </a:p>
          <a:p>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24</a:t>
            </a:fld>
            <a:endParaRPr lang="fr-FR"/>
          </a:p>
        </p:txBody>
      </p:sp>
    </p:spTree>
    <p:extLst>
      <p:ext uri="{BB962C8B-B14F-4D97-AF65-F5344CB8AC3E}">
        <p14:creationId xmlns:p14="http://schemas.microsoft.com/office/powerpoint/2010/main" val="1134042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Quel API Choisir ?</a:t>
            </a:r>
            <a:r>
              <a:rPr lang="en-US" dirty="0"/>
              <a:t/>
            </a:r>
            <a:br>
              <a:rPr lang="en-US" dirty="0"/>
            </a:br>
            <a:endParaRPr lang="en-US" dirty="0"/>
          </a:p>
        </p:txBody>
      </p:sp>
      <p:sp>
        <p:nvSpPr>
          <p:cNvPr id="3" name="Content Placeholder 2"/>
          <p:cNvSpPr>
            <a:spLocks noGrp="1"/>
          </p:cNvSpPr>
          <p:nvPr>
            <p:ph idx="1"/>
          </p:nvPr>
        </p:nvSpPr>
        <p:spPr>
          <a:xfrm>
            <a:off x="457200" y="1417638"/>
            <a:ext cx="8229600" cy="4563284"/>
          </a:xfrm>
        </p:spPr>
        <p:txBody>
          <a:bodyPr>
            <a:normAutofit lnSpcReduction="10000"/>
          </a:bodyPr>
          <a:lstStyle/>
          <a:p>
            <a:r>
              <a:rPr lang="fr-FR" dirty="0" smtClean="0"/>
              <a:t>Si on veut rendre </a:t>
            </a:r>
            <a:r>
              <a:rPr lang="fr-FR" dirty="0"/>
              <a:t>les classes avec un schéma relativement statique </a:t>
            </a:r>
            <a:r>
              <a:rPr lang="fr-FR" dirty="0" smtClean="0"/>
              <a:t>persistant: Utiliser DPL</a:t>
            </a:r>
          </a:p>
          <a:p>
            <a:r>
              <a:rPr lang="fr-FR" dirty="0" smtClean="0"/>
              <a:t>Si l’application </a:t>
            </a:r>
            <a:r>
              <a:rPr lang="fr-FR" dirty="0"/>
              <a:t>utilise un schéma </a:t>
            </a:r>
            <a:r>
              <a:rPr lang="fr-FR" dirty="0" smtClean="0"/>
              <a:t>très dynamique</a:t>
            </a:r>
            <a:r>
              <a:rPr lang="fr-FR" dirty="0"/>
              <a:t>, le DPL est probablement un mauvais choix </a:t>
            </a:r>
            <a:r>
              <a:rPr lang="fr-FR" dirty="0" smtClean="0"/>
              <a:t>.</a:t>
            </a:r>
          </a:p>
          <a:p>
            <a:r>
              <a:rPr lang="fr-FR" dirty="0" smtClean="0"/>
              <a:t>Si on </a:t>
            </a:r>
            <a:r>
              <a:rPr lang="fr-FR" dirty="0"/>
              <a:t>ne </a:t>
            </a:r>
            <a:r>
              <a:rPr lang="fr-FR" dirty="0" smtClean="0"/>
              <a:t>porte </a:t>
            </a:r>
            <a:r>
              <a:rPr lang="fr-FR" dirty="0"/>
              <a:t>pas une application entre </a:t>
            </a:r>
            <a:r>
              <a:rPr lang="fr-FR" dirty="0" smtClean="0"/>
              <a:t>Berkeley </a:t>
            </a:r>
            <a:r>
              <a:rPr lang="fr-FR" dirty="0"/>
              <a:t>DB et Berkeley DB Java </a:t>
            </a:r>
            <a:r>
              <a:rPr lang="fr-FR" dirty="0" smtClean="0"/>
              <a:t>Edition: Utiliser l’API de base.</a:t>
            </a:r>
            <a:r>
              <a:rPr lang="fr-FR" dirty="0"/>
              <a:t/>
            </a:r>
            <a:br>
              <a:rPr lang="fr-FR" dirty="0"/>
            </a:b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25</a:t>
            </a:fld>
            <a:endParaRPr lang="fr-FR"/>
          </a:p>
        </p:txBody>
      </p:sp>
    </p:spTree>
    <p:extLst>
      <p:ext uri="{BB962C8B-B14F-4D97-AF65-F5344CB8AC3E}">
        <p14:creationId xmlns:p14="http://schemas.microsoft.com/office/powerpoint/2010/main" val="3142361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Java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2348880"/>
          <a:ext cx="8229600" cy="3412974"/>
        </p:xfrm>
        <a:graphic>
          <a:graphicData uri="http://schemas.openxmlformats.org/drawingml/2006/table">
            <a:tbl>
              <a:tblPr firstRow="1" bandRow="1">
                <a:tableStyleId>{5C22544A-7EE6-4342-B048-85BDC9FD1C3A}</a:tableStyleId>
              </a:tblPr>
              <a:tblGrid>
                <a:gridCol w="4114800"/>
                <a:gridCol w="4114800"/>
              </a:tblGrid>
              <a:tr h="568829">
                <a:tc>
                  <a:txBody>
                    <a:bodyPr/>
                    <a:lstStyle/>
                    <a:p>
                      <a:pPr algn="l" fontAlgn="t"/>
                      <a:r>
                        <a:rPr lang="fr-FR" b="1" dirty="0" err="1" smtClean="0">
                          <a:solidFill>
                            <a:srgbClr val="000000"/>
                          </a:solidFill>
                          <a:latin typeface="arial"/>
                        </a:rPr>
                        <a:t>Expréssion</a:t>
                      </a:r>
                      <a:r>
                        <a:rPr lang="fr-FR" b="1" dirty="0" smtClean="0">
                          <a:solidFill>
                            <a:srgbClr val="000000"/>
                          </a:solidFill>
                          <a:latin typeface="arial"/>
                        </a:rPr>
                        <a:t> SQL</a:t>
                      </a:r>
                      <a:r>
                        <a:rPr lang="fr-FR" b="1" baseline="0" dirty="0" smtClean="0">
                          <a:solidFill>
                            <a:srgbClr val="000000"/>
                          </a:solidFill>
                          <a:latin typeface="arial"/>
                        </a:rPr>
                        <a:t> </a:t>
                      </a:r>
                      <a:endParaRPr lang="fr-FR" dirty="0">
                        <a:solidFill>
                          <a:srgbClr val="000000"/>
                        </a:solidFill>
                        <a:latin typeface="arial"/>
                      </a:endParaRPr>
                    </a:p>
                  </a:txBody>
                  <a:tcPr marL="38100" marR="38100" marT="38100" marB="38100"/>
                </a:tc>
                <a:tc>
                  <a:txBody>
                    <a:bodyPr/>
                    <a:lstStyle/>
                    <a:p>
                      <a:pPr algn="l" fontAlgn="t"/>
                      <a:r>
                        <a:rPr lang="fr-FR" b="1" dirty="0" smtClean="0">
                          <a:solidFill>
                            <a:srgbClr val="000000"/>
                          </a:solidFill>
                          <a:latin typeface="arial"/>
                        </a:rPr>
                        <a:t>Equivalent</a:t>
                      </a:r>
                      <a:r>
                        <a:rPr lang="fr-FR" b="1" baseline="0" dirty="0" smtClean="0">
                          <a:solidFill>
                            <a:srgbClr val="000000"/>
                          </a:solidFill>
                          <a:latin typeface="arial"/>
                        </a:rPr>
                        <a:t> </a:t>
                      </a:r>
                      <a:r>
                        <a:rPr lang="fr-FR" b="1" dirty="0" smtClean="0">
                          <a:solidFill>
                            <a:srgbClr val="000000"/>
                          </a:solidFill>
                          <a:latin typeface="arial"/>
                        </a:rPr>
                        <a:t>Oracle </a:t>
                      </a:r>
                      <a:r>
                        <a:rPr lang="fr-FR" b="1" dirty="0">
                          <a:solidFill>
                            <a:srgbClr val="000000"/>
                          </a:solidFill>
                          <a:latin typeface="arial"/>
                        </a:rPr>
                        <a:t>Berkeley </a:t>
                      </a:r>
                      <a:r>
                        <a:rPr lang="fr-FR" b="1" dirty="0" smtClean="0">
                          <a:solidFill>
                            <a:srgbClr val="000000"/>
                          </a:solidFill>
                          <a:latin typeface="arial"/>
                        </a:rPr>
                        <a:t>DB</a:t>
                      </a:r>
                      <a:endParaRPr lang="fr-FR" dirty="0">
                        <a:solidFill>
                          <a:srgbClr val="000000"/>
                        </a:solidFill>
                        <a:latin typeface="arial"/>
                      </a:endParaRPr>
                    </a:p>
                  </a:txBody>
                  <a:tcPr marL="38100" marR="38100" marT="38100" marB="38100"/>
                </a:tc>
              </a:tr>
              <a:tr h="568829">
                <a:tc>
                  <a:txBody>
                    <a:bodyPr/>
                    <a:lstStyle/>
                    <a:p>
                      <a:pPr algn="l" fontAlgn="t"/>
                      <a:r>
                        <a:rPr lang="fr-FR" dirty="0" err="1">
                          <a:solidFill>
                            <a:srgbClr val="000000"/>
                          </a:solidFill>
                          <a:latin typeface="arial"/>
                        </a:rPr>
                        <a:t>Database</a:t>
                      </a:r>
                      <a:endParaRPr lang="fr-FR" dirty="0">
                        <a:solidFill>
                          <a:srgbClr val="000000"/>
                        </a:solidFill>
                        <a:latin typeface="arial"/>
                      </a:endParaRPr>
                    </a:p>
                  </a:txBody>
                  <a:tcPr marL="38100" marR="38100" marT="38100" marB="38100"/>
                </a:tc>
                <a:tc>
                  <a:txBody>
                    <a:bodyPr/>
                    <a:lstStyle/>
                    <a:p>
                      <a:pPr algn="l" fontAlgn="t"/>
                      <a:r>
                        <a:rPr lang="fr-FR">
                          <a:solidFill>
                            <a:srgbClr val="000000"/>
                          </a:solidFill>
                          <a:latin typeface="arial"/>
                        </a:rPr>
                        <a:t>Environment</a:t>
                      </a:r>
                    </a:p>
                  </a:txBody>
                  <a:tcPr marL="38100" marR="38100" marT="38100" marB="38100"/>
                </a:tc>
              </a:tr>
              <a:tr h="568829">
                <a:tc>
                  <a:txBody>
                    <a:bodyPr/>
                    <a:lstStyle/>
                    <a:p>
                      <a:pPr algn="l" fontAlgn="t"/>
                      <a:r>
                        <a:rPr lang="fr-FR">
                          <a:solidFill>
                            <a:srgbClr val="000000"/>
                          </a:solidFill>
                          <a:latin typeface="arial"/>
                        </a:rPr>
                        <a:t>Table</a:t>
                      </a:r>
                    </a:p>
                  </a:txBody>
                  <a:tcPr marL="38100" marR="38100" marT="38100" marB="38100"/>
                </a:tc>
                <a:tc>
                  <a:txBody>
                    <a:bodyPr/>
                    <a:lstStyle/>
                    <a:p>
                      <a:pPr algn="l" fontAlgn="t"/>
                      <a:r>
                        <a:rPr lang="fr-FR">
                          <a:solidFill>
                            <a:srgbClr val="000000"/>
                          </a:solidFill>
                          <a:latin typeface="arial"/>
                        </a:rPr>
                        <a:t>Database</a:t>
                      </a:r>
                    </a:p>
                  </a:txBody>
                  <a:tcPr marL="38100" marR="38100" marT="38100" marB="38100"/>
                </a:tc>
              </a:tr>
              <a:tr h="568829">
                <a:tc>
                  <a:txBody>
                    <a:bodyPr/>
                    <a:lstStyle/>
                    <a:p>
                      <a:pPr algn="l" fontAlgn="t"/>
                      <a:r>
                        <a:rPr lang="fr-FR">
                          <a:solidFill>
                            <a:srgbClr val="000000"/>
                          </a:solidFill>
                          <a:latin typeface="arial"/>
                        </a:rPr>
                        <a:t>Tuple/row</a:t>
                      </a:r>
                    </a:p>
                  </a:txBody>
                  <a:tcPr marL="38100" marR="38100" marT="38100" marB="38100"/>
                </a:tc>
                <a:tc>
                  <a:txBody>
                    <a:bodyPr/>
                    <a:lstStyle/>
                    <a:p>
                      <a:pPr algn="l" fontAlgn="t"/>
                      <a:r>
                        <a:rPr lang="fr-FR">
                          <a:solidFill>
                            <a:srgbClr val="000000"/>
                          </a:solidFill>
                          <a:latin typeface="arial"/>
                        </a:rPr>
                        <a:t>Key/data pair</a:t>
                      </a:r>
                    </a:p>
                  </a:txBody>
                  <a:tcPr marL="38100" marR="38100" marT="38100" marB="38100"/>
                </a:tc>
              </a:tr>
              <a:tr h="568829">
                <a:tc>
                  <a:txBody>
                    <a:bodyPr/>
                    <a:lstStyle/>
                    <a:p>
                      <a:pPr algn="l" fontAlgn="t"/>
                      <a:r>
                        <a:rPr lang="fr-FR">
                          <a:solidFill>
                            <a:srgbClr val="000000"/>
                          </a:solidFill>
                          <a:latin typeface="arial"/>
                        </a:rPr>
                        <a:t>Primary index</a:t>
                      </a:r>
                    </a:p>
                  </a:txBody>
                  <a:tcPr marL="38100" marR="38100" marT="38100" marB="38100"/>
                </a:tc>
                <a:tc>
                  <a:txBody>
                    <a:bodyPr/>
                    <a:lstStyle/>
                    <a:p>
                      <a:pPr algn="l" fontAlgn="t"/>
                      <a:r>
                        <a:rPr lang="fr-FR">
                          <a:solidFill>
                            <a:srgbClr val="000000"/>
                          </a:solidFill>
                          <a:latin typeface="arial"/>
                        </a:rPr>
                        <a:t>Key</a:t>
                      </a:r>
                    </a:p>
                  </a:txBody>
                  <a:tcPr marL="38100" marR="38100" marT="38100" marB="38100"/>
                </a:tc>
              </a:tr>
              <a:tr h="568829">
                <a:tc>
                  <a:txBody>
                    <a:bodyPr/>
                    <a:lstStyle/>
                    <a:p>
                      <a:pPr algn="l" fontAlgn="t"/>
                      <a:r>
                        <a:rPr lang="fr-FR">
                          <a:solidFill>
                            <a:srgbClr val="000000"/>
                          </a:solidFill>
                          <a:latin typeface="arial"/>
                        </a:rPr>
                        <a:t>Secondary index</a:t>
                      </a:r>
                    </a:p>
                  </a:txBody>
                  <a:tcPr marL="38100" marR="38100" marT="38100" marB="38100"/>
                </a:tc>
                <a:tc>
                  <a:txBody>
                    <a:bodyPr/>
                    <a:lstStyle/>
                    <a:p>
                      <a:pPr algn="l" fontAlgn="t"/>
                      <a:r>
                        <a:rPr lang="fr-FR" dirty="0" err="1">
                          <a:solidFill>
                            <a:srgbClr val="000000"/>
                          </a:solidFill>
                          <a:latin typeface="arial"/>
                        </a:rPr>
                        <a:t>Secondary</a:t>
                      </a:r>
                      <a:r>
                        <a:rPr lang="fr-FR" dirty="0">
                          <a:solidFill>
                            <a:srgbClr val="000000"/>
                          </a:solidFill>
                          <a:latin typeface="arial"/>
                        </a:rPr>
                        <a:t> </a:t>
                      </a:r>
                      <a:r>
                        <a:rPr lang="fr-FR" dirty="0" err="1">
                          <a:solidFill>
                            <a:srgbClr val="000000"/>
                          </a:solidFill>
                          <a:latin typeface="arial"/>
                        </a:rPr>
                        <a:t>database</a:t>
                      </a:r>
                      <a:endParaRPr lang="fr-FR" dirty="0">
                        <a:solidFill>
                          <a:srgbClr val="000000"/>
                        </a:solidFill>
                        <a:latin typeface="arial"/>
                      </a:endParaRPr>
                    </a:p>
                  </a:txBody>
                  <a:tcPr marL="38100" marR="38100" marT="38100" marB="38100"/>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952658538"/>
              </p:ext>
            </p:extLst>
          </p:nvPr>
        </p:nvGraphicFramePr>
        <p:xfrm>
          <a:off x="395536" y="1554480"/>
          <a:ext cx="8229600" cy="4572000"/>
        </p:xfrm>
        <a:graphic>
          <a:graphicData uri="http://schemas.openxmlformats.org/drawingml/2006/table">
            <a:tbl>
              <a:tblPr firstRow="1" bandRow="1">
                <a:tableStyleId>{5C22544A-7EE6-4342-B048-85BDC9FD1C3A}</a:tableStyleId>
              </a:tblPr>
              <a:tblGrid>
                <a:gridCol w="2016224"/>
                <a:gridCol w="6213376"/>
              </a:tblGrid>
              <a:tr h="257495">
                <a:tc>
                  <a:txBody>
                    <a:bodyPr/>
                    <a:lstStyle/>
                    <a:p>
                      <a:r>
                        <a:rPr lang="en-US" dirty="0" smtClean="0"/>
                        <a:t>SELECT * FROM tab ORDER BY col ASC;</a:t>
                      </a:r>
                      <a:endParaRPr lang="fr-FR" dirty="0"/>
                    </a:p>
                  </a:txBody>
                  <a:tcPr/>
                </a:tc>
                <a:tc>
                  <a:txBody>
                    <a:bodyPr/>
                    <a:lstStyle/>
                    <a:p>
                      <a:r>
                        <a:rPr lang="en-US" dirty="0" err="1" smtClean="0"/>
                        <a:t>EntityIndex.entities</a:t>
                      </a:r>
                      <a:r>
                        <a:rPr lang="en-US" dirty="0" smtClean="0"/>
                        <a:t>()</a:t>
                      </a:r>
                      <a:endParaRPr lang="fr-FR" dirty="0"/>
                    </a:p>
                  </a:txBody>
                  <a:tcPr/>
                </a:tc>
              </a:tr>
              <a:tr h="1617025">
                <a:tc>
                  <a:txBody>
                    <a:bodyPr/>
                    <a:lstStyle/>
                    <a:p>
                      <a:r>
                        <a:rPr lang="en-US" dirty="0" smtClean="0"/>
                        <a:t>SELECT * FROM department ORDER BY </a:t>
                      </a:r>
                      <a:r>
                        <a:rPr lang="en-US" dirty="0" err="1" smtClean="0"/>
                        <a:t>departmentId</a:t>
                      </a:r>
                      <a:r>
                        <a:rPr lang="en-US" dirty="0" smtClean="0"/>
                        <a:t>;</a:t>
                      </a:r>
                      <a:endParaRPr lang="fr-FR" dirty="0"/>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&lt;Department&gt;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departmentById.entities</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Walk an </a:t>
                      </a:r>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 over the Department database.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deptCursor.close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29451834"/>
              </p:ext>
            </p:extLst>
          </p:nvPr>
        </p:nvGraphicFramePr>
        <p:xfrm>
          <a:off x="395536" y="1554480"/>
          <a:ext cx="8229600" cy="4682832"/>
        </p:xfrm>
        <a:graphic>
          <a:graphicData uri="http://schemas.openxmlformats.org/drawingml/2006/table">
            <a:tbl>
              <a:tblPr firstRow="1" bandRow="1">
                <a:tableStyleId>{5C22544A-7EE6-4342-B048-85BDC9FD1C3A}</a:tableStyleId>
              </a:tblPr>
              <a:tblGrid>
                <a:gridCol w="2016224"/>
                <a:gridCol w="6213376"/>
              </a:tblGrid>
              <a:tr h="2018536">
                <a:tc>
                  <a:txBody>
                    <a:bodyPr/>
                    <a:lstStyle/>
                    <a:p>
                      <a:r>
                        <a:rPr lang="en-US" sz="1800" b="1" kern="1200" dirty="0" smtClean="0">
                          <a:solidFill>
                            <a:schemeClr val="lt1"/>
                          </a:solidFill>
                          <a:effectLst/>
                          <a:latin typeface="+mn-lt"/>
                          <a:ea typeface="+mn-ea"/>
                          <a:cs typeface="+mn-cs"/>
                        </a:rPr>
                        <a:t>SELECT * FROM employee </a:t>
                      </a:r>
                    </a:p>
                    <a:p>
                      <a:r>
                        <a:rPr lang="en-US" sz="1800" b="1" kern="1200" dirty="0" smtClean="0">
                          <a:solidFill>
                            <a:schemeClr val="lt1"/>
                          </a:solidFill>
                          <a:effectLst/>
                          <a:latin typeface="+mn-lt"/>
                          <a:ea typeface="+mn-ea"/>
                          <a:cs typeface="+mn-cs"/>
                        </a:rPr>
                        <a:t>* WHERE </a:t>
                      </a:r>
                      <a:r>
                        <a:rPr lang="en-US" sz="1800" b="1" kern="1200" dirty="0" err="1" smtClean="0">
                          <a:solidFill>
                            <a:schemeClr val="lt1"/>
                          </a:solidFill>
                          <a:effectLst/>
                          <a:latin typeface="+mn-lt"/>
                          <a:ea typeface="+mn-ea"/>
                          <a:cs typeface="+mn-cs"/>
                        </a:rPr>
                        <a:t>employeeName</a:t>
                      </a:r>
                      <a:r>
                        <a:rPr lang="en-US" sz="1800" b="1" kern="1200" dirty="0" smtClean="0">
                          <a:solidFill>
                            <a:schemeClr val="lt1"/>
                          </a:solidFill>
                          <a:effectLst/>
                          <a:latin typeface="+mn-lt"/>
                          <a:ea typeface="+mn-ea"/>
                          <a:cs typeface="+mn-cs"/>
                        </a:rPr>
                        <a:t> LIKE 'prefix%'; </a:t>
                      </a:r>
                      <a:endParaRPr lang="en-US" sz="1800" b="1" kern="1200" dirty="0">
                        <a:solidFill>
                          <a:schemeClr val="lt1"/>
                        </a:solidFill>
                        <a:effectLst/>
                        <a:latin typeface="+mn-lt"/>
                        <a:ea typeface="+mn-ea"/>
                        <a:cs typeface="+mn-cs"/>
                      </a:endParaRPr>
                    </a:p>
                  </a:txBody>
                  <a:tcPr/>
                </a:tc>
                <a:tc>
                  <a:txBody>
                    <a:bodyPr/>
                    <a:lstStyle/>
                    <a:p>
                      <a:r>
                        <a:rPr lang="en-US" sz="1800" b="1" kern="1200" dirty="0" smtClean="0">
                          <a:solidFill>
                            <a:schemeClr val="lt1"/>
                          </a:solidFill>
                          <a:effectLst/>
                          <a:latin typeface="+mn-lt"/>
                          <a:ea typeface="+mn-ea"/>
                          <a:cs typeface="+mn-cs"/>
                        </a:rPr>
                        <a:t>char[] ca = </a:t>
                      </a:r>
                      <a:r>
                        <a:rPr lang="en-US" sz="1800" b="1" kern="1200" dirty="0" err="1" smtClean="0">
                          <a:solidFill>
                            <a:schemeClr val="lt1"/>
                          </a:solidFill>
                          <a:effectLst/>
                          <a:latin typeface="+mn-lt"/>
                          <a:ea typeface="+mn-ea"/>
                          <a:cs typeface="+mn-cs"/>
                        </a:rPr>
                        <a:t>prefix.toCharArray</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final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 </a:t>
                      </a:r>
                      <a:r>
                        <a:rPr lang="en-US" sz="1800" b="1" kern="1200" dirty="0" err="1" smtClean="0">
                          <a:solidFill>
                            <a:schemeClr val="lt1"/>
                          </a:solidFill>
                          <a:effectLst/>
                          <a:latin typeface="+mn-lt"/>
                          <a:ea typeface="+mn-ea"/>
                          <a:cs typeface="+mn-cs"/>
                        </a:rPr>
                        <a:t>ca.length</a:t>
                      </a:r>
                      <a:r>
                        <a:rPr lang="en-US" sz="1800" b="1" kern="1200" dirty="0" smtClean="0">
                          <a:solidFill>
                            <a:schemeClr val="lt1"/>
                          </a:solidFill>
                          <a:effectLst/>
                          <a:latin typeface="+mn-lt"/>
                          <a:ea typeface="+mn-ea"/>
                          <a:cs typeface="+mn-cs"/>
                        </a:rPr>
                        <a:t> - 1; </a:t>
                      </a:r>
                    </a:p>
                    <a:p>
                      <a:r>
                        <a:rPr lang="en-US" sz="1800" b="1" kern="1200" dirty="0" smtClean="0">
                          <a:solidFill>
                            <a:schemeClr val="lt1"/>
                          </a:solidFill>
                          <a:effectLst/>
                          <a:latin typeface="+mn-lt"/>
                          <a:ea typeface="+mn-ea"/>
                          <a:cs typeface="+mn-cs"/>
                        </a:rPr>
                        <a:t>ca[</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return </a:t>
                      </a:r>
                      <a:r>
                        <a:rPr lang="en-US" sz="1800" b="1" kern="1200" dirty="0" err="1" smtClean="0">
                          <a:solidFill>
                            <a:schemeClr val="lt1"/>
                          </a:solidFill>
                          <a:effectLst/>
                          <a:latin typeface="+mn-lt"/>
                          <a:ea typeface="+mn-ea"/>
                          <a:cs typeface="+mn-cs"/>
                        </a:rPr>
                        <a:t>employeeByName.entities</a:t>
                      </a:r>
                      <a:r>
                        <a:rPr lang="en-US" sz="1800" b="1" kern="1200" dirty="0" smtClean="0">
                          <a:solidFill>
                            <a:schemeClr val="lt1"/>
                          </a:solidFill>
                          <a:effectLst/>
                          <a:latin typeface="+mn-lt"/>
                          <a:ea typeface="+mn-ea"/>
                          <a:cs typeface="+mn-cs"/>
                        </a:rPr>
                        <a:t>(prefix, true, </a:t>
                      </a:r>
                    </a:p>
                    <a:p>
                      <a:r>
                        <a:rPr lang="en-US" sz="1800" b="1" kern="1200" dirty="0" err="1" smtClean="0">
                          <a:solidFill>
                            <a:schemeClr val="lt1"/>
                          </a:solidFill>
                          <a:effectLst/>
                          <a:latin typeface="+mn-lt"/>
                          <a:ea typeface="+mn-ea"/>
                          <a:cs typeface="+mn-cs"/>
                        </a:rPr>
                        <a:t>String.valueOf</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(ca), </a:t>
                      </a:r>
                    </a:p>
                    <a:p>
                      <a:r>
                        <a:rPr lang="en-US" sz="1800" b="1" kern="1200" dirty="0" smtClean="0">
                          <a:solidFill>
                            <a:schemeClr val="lt1"/>
                          </a:solidFill>
                          <a:effectLst/>
                          <a:latin typeface="+mn-lt"/>
                          <a:ea typeface="+mn-ea"/>
                          <a:cs typeface="+mn-cs"/>
                        </a:rPr>
                        <a:t>false); </a:t>
                      </a:r>
                    </a:p>
                    <a:p>
                      <a:endParaRPr lang="fr-FR" dirty="0"/>
                    </a:p>
                  </a:txBody>
                  <a:tcPr/>
                </a:tc>
              </a:tr>
              <a:tr h="2396832">
                <a:tc>
                  <a:txBody>
                    <a:bodyPr/>
                    <a:lstStyle/>
                    <a:p>
                      <a:r>
                        <a:rPr lang="en-US" sz="1800" kern="1200" dirty="0" smtClean="0">
                          <a:solidFill>
                            <a:schemeClr val="dk1"/>
                          </a:solidFill>
                          <a:effectLst/>
                          <a:latin typeface="+mn-lt"/>
                          <a:ea typeface="+mn-ea"/>
                          <a:cs typeface="+mn-cs"/>
                        </a:rPr>
                        <a:t>SELECT * FROM employee </a:t>
                      </a:r>
                    </a:p>
                    <a:p>
                      <a:r>
                        <a:rPr lang="en-US" sz="1800" kern="1200" dirty="0" smtClean="0">
                          <a:solidFill>
                            <a:schemeClr val="dk1"/>
                          </a:solidFill>
                          <a:effectLst/>
                          <a:latin typeface="+mn-lt"/>
                          <a:ea typeface="+mn-ea"/>
                          <a:cs typeface="+mn-cs"/>
                        </a:rPr>
                        <a:t>* WHERE salary &gt;= 6000 AND salary &lt;= 8000;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employeeBySalary.entities</a:t>
                      </a:r>
                      <a:r>
                        <a:rPr lang="en-US" sz="1800" kern="1200" dirty="0" smtClean="0">
                          <a:solidFill>
                            <a:schemeClr val="dk1"/>
                          </a:solidFill>
                          <a:effectLst/>
                          <a:latin typeface="+mn-lt"/>
                          <a:ea typeface="+mn-ea"/>
                          <a:cs typeface="+mn-cs"/>
                        </a:rPr>
                        <a:t>(new Float(6000), //</a:t>
                      </a:r>
                      <a:r>
                        <a:rPr lang="en-US" sz="1800" kern="1200" dirty="0" err="1" smtClean="0">
                          <a:solidFill>
                            <a:schemeClr val="dk1"/>
                          </a:solidFill>
                          <a:effectLst/>
                          <a:latin typeface="+mn-lt"/>
                          <a:ea typeface="+mn-ea"/>
                          <a:cs typeface="+mn-cs"/>
                        </a:rPr>
                        <a:t>fromKey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r>
                        <a:rPr lang="en-US" sz="1800" kern="1200" dirty="0" err="1" smtClean="0">
                          <a:solidFill>
                            <a:schemeClr val="dk1"/>
                          </a:solidFill>
                          <a:effectLst/>
                          <a:latin typeface="+mn-lt"/>
                          <a:ea typeface="+mn-ea"/>
                          <a:cs typeface="+mn-cs"/>
                        </a:rPr>
                        <a:t>fromInclusive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new Float(8000), //</a:t>
                      </a:r>
                      <a:r>
                        <a:rPr lang="en-US" sz="1800" kern="1200" dirty="0" err="1" smtClean="0">
                          <a:solidFill>
                            <a:schemeClr val="dk1"/>
                          </a:solidFill>
                          <a:effectLst/>
                          <a:latin typeface="+mn-lt"/>
                          <a:ea typeface="+mn-ea"/>
                          <a:cs typeface="+mn-cs"/>
                        </a:rPr>
                        <a:t>toKey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232237089"/>
              </p:ext>
            </p:extLst>
          </p:nvPr>
        </p:nvGraphicFramePr>
        <p:xfrm>
          <a:off x="487829" y="1492362"/>
          <a:ext cx="8229600" cy="4846320"/>
        </p:xfrm>
        <a:graphic>
          <a:graphicData uri="http://schemas.openxmlformats.org/drawingml/2006/table">
            <a:tbl>
              <a:tblPr firstRow="1" bandRow="1">
                <a:tableStyleId>{5C22544A-7EE6-4342-B048-85BDC9FD1C3A}</a:tableStyleId>
              </a:tblPr>
              <a:tblGrid>
                <a:gridCol w="2644011"/>
                <a:gridCol w="5585589"/>
              </a:tblGrid>
              <a:tr h="895131">
                <a:tc>
                  <a:txBody>
                    <a:bodyPr/>
                    <a:lstStyle/>
                    <a:p>
                      <a:r>
                        <a:rPr lang="en-US" dirty="0" smtClean="0"/>
                        <a:t>SELECT * FROM tab WHERE col1 = A AND col2 = B; </a:t>
                      </a:r>
                      <a:endParaRPr lang="en-US" sz="1800" b="1" kern="1200" dirty="0">
                        <a:solidFill>
                          <a:schemeClr val="lt1"/>
                        </a:solidFill>
                        <a:effectLst/>
                        <a:latin typeface="+mn-lt"/>
                        <a:ea typeface="+mn-ea"/>
                        <a:cs typeface="+mn-cs"/>
                      </a:endParaRPr>
                    </a:p>
                  </a:txBody>
                  <a:tcPr/>
                </a:tc>
                <a:tc>
                  <a:txBody>
                    <a:bodyPr/>
                    <a:lstStyle/>
                    <a:p>
                      <a:r>
                        <a:rPr lang="en-US" sz="1800" b="1" kern="1200" dirty="0" err="1" smtClean="0">
                          <a:solidFill>
                            <a:schemeClr val="lt1"/>
                          </a:solidFill>
                          <a:effectLst/>
                          <a:latin typeface="+mn-lt"/>
                          <a:ea typeface="+mn-ea"/>
                          <a:cs typeface="+mn-cs"/>
                        </a:rPr>
                        <a:t>addCondition</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SecondaryIndex</a:t>
                      </a:r>
                      <a:r>
                        <a:rPr lang="en-US" sz="1800" b="1" kern="1200" dirty="0" smtClean="0">
                          <a:solidFill>
                            <a:schemeClr val="lt1"/>
                          </a:solidFill>
                          <a:effectLst/>
                          <a:latin typeface="+mn-lt"/>
                          <a:ea typeface="+mn-ea"/>
                          <a:cs typeface="+mn-cs"/>
                        </a:rPr>
                        <a:t>&lt;SK, PK, E&gt; index, SK key) </a:t>
                      </a:r>
                    </a:p>
                    <a:p>
                      <a:endParaRPr lang="fr-FR" dirty="0"/>
                    </a:p>
                  </a:txBody>
                  <a:tcPr/>
                </a:tc>
              </a:tr>
              <a:tr h="3777811">
                <a:tc>
                  <a:txBody>
                    <a:bodyPr/>
                    <a:lstStyle/>
                    <a:p>
                      <a:r>
                        <a:rPr lang="en-US" sz="1800" kern="1200" dirty="0" smtClean="0">
                          <a:solidFill>
                            <a:schemeClr val="dk1"/>
                          </a:solidFill>
                          <a:effectLst/>
                          <a:latin typeface="+mn-lt"/>
                          <a:ea typeface="+mn-ea"/>
                          <a:cs typeface="+mn-cs"/>
                        </a:rPr>
                        <a:t>SELECT * FROM employee e, department d </a:t>
                      </a:r>
                    </a:p>
                    <a:p>
                      <a:r>
                        <a:rPr lang="en-US" sz="1800" kern="1200" dirty="0" smtClean="0">
                          <a:solidFill>
                            <a:schemeClr val="dk1"/>
                          </a:solidFill>
                          <a:effectLst/>
                          <a:latin typeface="+mn-lt"/>
                          <a:ea typeface="+mn-ea"/>
                          <a:cs typeface="+mn-cs"/>
                        </a:rPr>
                        <a:t>WHERE </a:t>
                      </a:r>
                      <a:r>
                        <a:rPr lang="en-US" sz="1800" kern="1200" dirty="0" err="1" smtClean="0">
                          <a:solidFill>
                            <a:schemeClr val="dk1"/>
                          </a:solidFill>
                          <a:effectLst/>
                          <a:latin typeface="+mn-lt"/>
                          <a:ea typeface="+mn-ea"/>
                          <a:cs typeface="+mn-cs"/>
                        </a:rPr>
                        <a:t>e.departmentId</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d.departmentId</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AND </a:t>
                      </a:r>
                      <a:r>
                        <a:rPr lang="en-US" sz="1800" kern="1200" dirty="0" err="1" smtClean="0">
                          <a:solidFill>
                            <a:schemeClr val="dk1"/>
                          </a:solidFill>
                          <a:effectLst/>
                          <a:latin typeface="+mn-lt"/>
                          <a:ea typeface="+mn-ea"/>
                          <a:cs typeface="+mn-cs"/>
                        </a:rPr>
                        <a:t>d.departmentName</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smtClean="0">
                          <a:solidFill>
                            <a:schemeClr val="dk1"/>
                          </a:solidFill>
                          <a:effectLst/>
                          <a:latin typeface="+mn-lt"/>
                          <a:ea typeface="+mn-ea"/>
                          <a:cs typeface="+mn-cs"/>
                        </a:rPr>
                        <a:t>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departmentByName.get</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&lt;Employee&gt;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employeeByDepartmentId</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subIndex</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dept.getDepartmentId</a:t>
                      </a:r>
                      <a:r>
                        <a:rPr lang="en-US" sz="1800" kern="1200" dirty="0" smtClean="0">
                          <a:solidFill>
                            <a:schemeClr val="dk1"/>
                          </a:solidFill>
                          <a:effectLst/>
                          <a:latin typeface="+mn-lt"/>
                          <a:ea typeface="+mn-ea"/>
                          <a:cs typeface="+mn-cs"/>
                        </a:rPr>
                        <a:t>()).entities();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Do an inner join on Department and Employee.</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(Employee </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empCursor.close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29</a:t>
            </a:fld>
            <a:endParaRPr lang="fr-FR"/>
          </a:p>
        </p:txBody>
      </p:sp>
    </p:spTree>
    <p:extLst>
      <p:ext uri="{BB962C8B-B14F-4D97-AF65-F5344CB8AC3E}">
        <p14:creationId xmlns:p14="http://schemas.microsoft.com/office/powerpoint/2010/main" val="209961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a:t>
            </a:fld>
            <a:endParaRPr lang="fr-FR"/>
          </a:p>
        </p:txBody>
      </p:sp>
      <p:sp>
        <p:nvSpPr>
          <p:cNvPr id="5" name="ZoneTexte 4"/>
          <p:cNvSpPr txBox="1"/>
          <p:nvPr/>
        </p:nvSpPr>
        <p:spPr>
          <a:xfrm>
            <a:off x="683568" y="2132856"/>
            <a:ext cx="7560840" cy="3539430"/>
          </a:xfrm>
          <a:prstGeom prst="rect">
            <a:avLst/>
          </a:prstGeom>
          <a:noFill/>
        </p:spPr>
        <p:txBody>
          <a:bodyPr wrap="square" rtlCol="0">
            <a:spAutoFit/>
          </a:bodyPr>
          <a:lstStyle/>
          <a:p>
            <a:pPr algn="just"/>
            <a:r>
              <a:rPr lang="fr-FR" sz="3200" dirty="0" smtClean="0"/>
              <a:t>Le SGBD est un logiciel destiné à stocker et à partager des informations dans une base de données en garantissant la qualité, la pérennité et la confidentialité des informations, tout en cachant la complexité des opérations, permet d’interagir avec une base de données.</a:t>
            </a:r>
            <a:endParaRPr lang="fr-FR" sz="3200" dirty="0"/>
          </a:p>
        </p:txBody>
      </p:sp>
    </p:spTree>
    <p:extLst>
      <p:ext uri="{BB962C8B-B14F-4D97-AF65-F5344CB8AC3E}">
        <p14:creationId xmlns:p14="http://schemas.microsoft.com/office/powerpoint/2010/main" val="5113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ctr">
              <a:buNone/>
            </a:pPr>
            <a:endPar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Démonstration</a:t>
            </a:r>
            <a:endParaRPr lang="fr-F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ont:</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de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31</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assure:</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pour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32</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a:xfrm>
            <a:off x="457200" y="1600201"/>
            <a:ext cx="8229600" cy="3484984"/>
          </a:xfrm>
        </p:spPr>
        <p:txBody>
          <a:bodyPr>
            <a:normAutofit/>
          </a:bodyPr>
          <a:lstStyle/>
          <a:p>
            <a:pPr marL="0" indent="0" algn="just">
              <a:buNone/>
            </a:pPr>
            <a:r>
              <a:rPr lang="fr-FR" sz="3600" dirty="0" smtClean="0"/>
              <a:t>Berkeley diffère des autres SGBD dans:</a:t>
            </a:r>
          </a:p>
          <a:p>
            <a:pPr marL="0" indent="0" algn="just"/>
            <a:r>
              <a:rPr lang="fr-FR" sz="3600" dirty="0" smtClean="0"/>
              <a:t> Sa flexibilisé et rapidité.</a:t>
            </a:r>
          </a:p>
          <a:p>
            <a:pPr marL="0" indent="0" algn="just"/>
            <a:r>
              <a:rPr lang="fr-FR" sz="3600" dirty="0" smtClean="0"/>
              <a:t> Fiable et </a:t>
            </a:r>
            <a:r>
              <a:rPr lang="fr-FR" sz="3600" dirty="0"/>
              <a:t>évolutive .</a:t>
            </a:r>
            <a:endParaRPr lang="fr-FR" sz="3600" dirty="0" smtClean="0"/>
          </a:p>
          <a:p>
            <a:pPr marL="0" indent="0" algn="just"/>
            <a:r>
              <a:rPr lang="fr-FR" sz="3600" dirty="0" smtClean="0"/>
              <a:t> Capacité de choisir </a:t>
            </a:r>
            <a:r>
              <a:rPr lang="fr-FR" sz="3600" dirty="0" smtClean="0"/>
              <a:t>les </a:t>
            </a:r>
            <a:r>
              <a:rPr lang="fr-FR" sz="3600" dirty="0" smtClean="0"/>
              <a:t>caractéristiques et fonctions </a:t>
            </a:r>
            <a:r>
              <a:rPr lang="fr-FR" sz="3600" dirty="0"/>
              <a:t>à</a:t>
            </a:r>
            <a:r>
              <a:rPr lang="fr-FR" sz="3600" dirty="0" smtClean="0"/>
              <a:t> utiliser. </a:t>
            </a:r>
            <a:endParaRPr lang="fr-FR" sz="3600" dirty="0" smtClean="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33</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2060848"/>
            <a:ext cx="8229600" cy="4065315"/>
          </a:xfrm>
        </p:spPr>
        <p:txBody>
          <a:bodyPr/>
          <a:lstStyle/>
          <a:p>
            <a:pPr marL="0" indent="0" algn="ctr">
              <a:buNone/>
            </a:pPr>
            <a:r>
              <a:rPr lang="fr-FR" sz="7200" b="1" i="1" dirty="0" smtClean="0"/>
              <a:t> Merci pour votre attention</a:t>
            </a:r>
            <a:endParaRPr lang="fr-FR" sz="7200" b="1" i="1"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34</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2792685"/>
            <a:ext cx="8229600" cy="4065315"/>
          </a:xfrm>
        </p:spPr>
        <p:txBody>
          <a:bodyPr>
            <a:scene3d>
              <a:camera prst="orthographicFront"/>
              <a:lightRig rig="soft" dir="t">
                <a:rot lat="0" lon="0" rev="10800000"/>
              </a:lightRig>
            </a:scene3d>
            <a:sp3d>
              <a:bevelT w="27940" h="12700"/>
              <a:contourClr>
                <a:srgbClr val="DDDDDD"/>
              </a:contourClr>
            </a:sp3d>
          </a:bodyPr>
          <a:lstStyle/>
          <a:p>
            <a:pPr marL="0" indent="0" algn="ctr">
              <a:buNone/>
            </a:pPr>
            <a:r>
              <a:rPr lang="fr-FR" sz="7200" b="1" i="1" spc="150" dirty="0" smtClean="0">
                <a:ln w="11430"/>
                <a:solidFill>
                  <a:srgbClr val="F8F8F8"/>
                </a:solidFill>
                <a:effectLst>
                  <a:outerShdw blurRad="25400" algn="tl" rotWithShape="0">
                    <a:srgbClr val="000000">
                      <a:alpha val="43000"/>
                    </a:srgbClr>
                  </a:outerShdw>
                </a:effectLst>
              </a:rPr>
              <a:t> Vos Questions</a:t>
            </a:r>
            <a:endParaRPr lang="fr-FR" sz="7200" b="1" i="1" spc="150" dirty="0">
              <a:ln w="11430"/>
              <a:solidFill>
                <a:srgbClr val="F8F8F8"/>
              </a:solidFill>
              <a:effectLst>
                <a:outerShdw blurRad="25400" algn="tl" rotWithShape="0">
                  <a:srgbClr val="000000">
                    <a:alpha val="43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35</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C’est quoi Berkeley</a:t>
            </a:r>
            <a:endParaRPr lang="fr-FR" dirty="0"/>
          </a:p>
        </p:txBody>
      </p:sp>
      <p:sp>
        <p:nvSpPr>
          <p:cNvPr id="3" name="Espace réservé du contenu 2"/>
          <p:cNvSpPr>
            <a:spLocks noGrp="1"/>
          </p:cNvSpPr>
          <p:nvPr>
            <p:ph idx="1"/>
          </p:nvPr>
        </p:nvSpPr>
        <p:spPr/>
        <p:txBody>
          <a:bodyPr>
            <a:noAutofit/>
          </a:bodyPr>
          <a:lstStyle/>
          <a:p>
            <a:pPr algn="just">
              <a:buNone/>
            </a:pPr>
            <a:r>
              <a:rPr lang="fr-FR" dirty="0" smtClean="0"/>
              <a:t>Berkeley DB (BDB) fait partie de la famille des bases de données « clé-valeur » et est sans doute le produit de cette famille le plus utilisé au monde avec plusieurs dizaines de millions de déploiement. </a:t>
            </a:r>
          </a:p>
          <a:p>
            <a:pPr algn="just">
              <a:buNone/>
            </a:pPr>
            <a:r>
              <a:rPr lang="fr-FR" dirty="0" smtClean="0"/>
              <a:t>La première version de BDB développé par </a:t>
            </a:r>
            <a:r>
              <a:rPr lang="fr-FR" dirty="0" err="1" smtClean="0"/>
              <a:t>Sleepycat</a:t>
            </a:r>
            <a:r>
              <a:rPr lang="fr-FR" dirty="0" smtClean="0"/>
              <a:t> software remonte à 1986 et est devenue la propriété d'Oracle depuis février 2006</a:t>
            </a:r>
            <a:r>
              <a:rPr lang="fr-FR" sz="2000" dirty="0" smtClean="0"/>
              <a:t>. </a:t>
            </a:r>
          </a:p>
          <a:p>
            <a:endParaRPr lang="fr-FR" sz="2000" dirty="0" smtClean="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4</a:t>
            </a:fld>
            <a:endParaRPr lang="fr-FR"/>
          </a:p>
        </p:txBody>
      </p:sp>
    </p:spTree>
    <p:extLst>
      <p:ext uri="{BB962C8B-B14F-4D97-AF65-F5344CB8AC3E}">
        <p14:creationId xmlns:p14="http://schemas.microsoft.com/office/powerpoint/2010/main" val="1442787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C’est quoi Berkeley</a:t>
            </a:r>
            <a:endParaRPr lang="fr-FR" dirty="0"/>
          </a:p>
        </p:txBody>
      </p:sp>
      <p:sp>
        <p:nvSpPr>
          <p:cNvPr id="3" name="Espace réservé du contenu 2"/>
          <p:cNvSpPr>
            <a:spLocks noGrp="1"/>
          </p:cNvSpPr>
          <p:nvPr>
            <p:ph idx="1"/>
          </p:nvPr>
        </p:nvSpPr>
        <p:spPr>
          <a:xfrm>
            <a:off x="467544" y="1844824"/>
            <a:ext cx="8229600" cy="4525963"/>
          </a:xfrm>
        </p:spPr>
        <p:txBody>
          <a:bodyPr>
            <a:normAutofit/>
          </a:bodyPr>
          <a:lstStyle/>
          <a:p>
            <a:pPr algn="just">
              <a:buNone/>
            </a:pPr>
            <a:r>
              <a:rPr lang="fr-FR" dirty="0" smtClean="0"/>
              <a:t>I</a:t>
            </a:r>
            <a:r>
              <a:rPr lang="fr-FR" dirty="0"/>
              <a:t>l</a:t>
            </a:r>
            <a:r>
              <a:rPr lang="fr-FR" sz="2000" dirty="0" smtClean="0"/>
              <a:t> </a:t>
            </a:r>
            <a:r>
              <a:rPr lang="fr-FR" dirty="0" smtClean="0"/>
              <a:t>est utilisé dans de nombreux environnement sous Unix, Linux, Microsoft Windows et dans les systèmes embarqués </a:t>
            </a:r>
          </a:p>
          <a:p>
            <a:pPr algn="just">
              <a:buNone/>
            </a:pPr>
            <a:r>
              <a:rPr lang="fr-FR" dirty="0" smtClean="0"/>
              <a:t>    La dernière version de BDB c’est  12cR1.</a:t>
            </a:r>
          </a:p>
          <a:p>
            <a:pPr algn="just">
              <a:buNone/>
            </a:pPr>
            <a:r>
              <a:rPr lang="fr-FR" dirty="0" smtClean="0"/>
              <a:t>Depuis </a:t>
            </a:r>
            <a:r>
              <a:rPr lang="fr-FR" dirty="0"/>
              <a:t>la version 2.0, Berkeley DB est </a:t>
            </a:r>
            <a:r>
              <a:rPr lang="fr-FR" dirty="0" smtClean="0"/>
              <a:t>disponible sous </a:t>
            </a:r>
            <a:r>
              <a:rPr lang="fr-FR" dirty="0"/>
              <a:t>deux licences, une libre, certifiée par l'OSI et une licence commerciale. Les versions précédentes étaient sous licence BSD.</a:t>
            </a:r>
            <a:endParaRPr lang="en-US" dirty="0"/>
          </a:p>
          <a:p>
            <a:pPr algn="just">
              <a:buNone/>
            </a:pPr>
            <a:endParaRPr lang="fr-FR" sz="2000" dirty="0" smtClean="0"/>
          </a:p>
          <a:p>
            <a:pPr marL="0" indent="0">
              <a:buNone/>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5</a:t>
            </a:fld>
            <a:endParaRPr lang="fr-FR"/>
          </a:p>
        </p:txBody>
      </p:sp>
    </p:spTree>
    <p:extLst>
      <p:ext uri="{BB962C8B-B14F-4D97-AF65-F5344CB8AC3E}">
        <p14:creationId xmlns:p14="http://schemas.microsoft.com/office/powerpoint/2010/main" val="14134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3" name="Espace réservé du contenu 2"/>
          <p:cNvSpPr>
            <a:spLocks noGrp="1"/>
          </p:cNvSpPr>
          <p:nvPr>
            <p:ph idx="1"/>
          </p:nvPr>
        </p:nvSpPr>
        <p:spPr>
          <a:xfrm>
            <a:off x="251520" y="1412776"/>
            <a:ext cx="8686800" cy="4925144"/>
          </a:xfrm>
        </p:spPr>
        <p:txBody>
          <a:bodyPr>
            <a:noAutofit/>
          </a:bodyPr>
          <a:lstStyle/>
          <a:p>
            <a:pPr>
              <a:buFont typeface="Wingdings" pitchFamily="2" charset="2"/>
              <a:buChar char="ü"/>
            </a:pPr>
            <a:r>
              <a:rPr lang="fr-FR" sz="2400" dirty="0" smtClean="0">
                <a:latin typeface="Times New Roman" pitchFamily="18" charset="0"/>
                <a:cs typeface="Times New Roman" pitchFamily="18" charset="0"/>
              </a:rPr>
              <a:t>Quantité immense de données(Web2.0).</a:t>
            </a:r>
          </a:p>
          <a:p>
            <a:pPr>
              <a:buFont typeface="Wingdings" pitchFamily="2" charset="2"/>
              <a:buChar char="ü"/>
            </a:pPr>
            <a:r>
              <a:rPr lang="fr-FR" sz="2400" dirty="0" smtClean="0">
                <a:latin typeface="Times New Roman" pitchFamily="18" charset="0"/>
                <a:cs typeface="Times New Roman" pitchFamily="18" charset="0"/>
              </a:rPr>
              <a:t>Besoin de disponibilité (</a:t>
            </a:r>
            <a:r>
              <a:rPr lang="fr-FR" sz="2400" b="1" dirty="0" err="1" smtClean="0">
                <a:latin typeface="Times New Roman" pitchFamily="18" charset="0"/>
                <a:cs typeface="Times New Roman" pitchFamily="18" charset="0"/>
              </a:rPr>
              <a:t>high</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availibility</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Performances dégradées de Relationnel lorsque la quantité de données augmente(beaucoup de jointures).</a:t>
            </a:r>
          </a:p>
          <a:p>
            <a:pPr>
              <a:buNone/>
            </a:pPr>
            <a:r>
              <a:rPr lang="fr-FR" sz="24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Berkeley DB </a:t>
            </a:r>
            <a:r>
              <a:rPr lang="fr-FR" sz="2400" dirty="0" smtClean="0">
                <a:latin typeface="Times New Roman" pitchFamily="18" charset="0"/>
                <a:cs typeface="Times New Roman" pitchFamily="18" charset="0"/>
              </a:rPr>
              <a:t>a été le premier a implémenté cette technique ».</a:t>
            </a:r>
          </a:p>
          <a:p>
            <a:pPr>
              <a:buNone/>
            </a:pPr>
            <a:r>
              <a:rPr lang="fr-FR" sz="2400" b="1" dirty="0" smtClean="0">
                <a:latin typeface="Times New Roman" pitchFamily="18" charset="0"/>
                <a:cs typeface="Times New Roman" pitchFamily="18" charset="0"/>
              </a:rPr>
              <a:t>Principe: </a:t>
            </a:r>
          </a:p>
          <a:p>
            <a:pPr>
              <a:buFont typeface="Wingdings" pitchFamily="2" charset="2"/>
              <a:buChar char="ü"/>
            </a:pPr>
            <a:r>
              <a:rPr lang="fr-FR" sz="2400" dirty="0" smtClean="0">
                <a:latin typeface="Times New Roman" pitchFamily="18" charset="0"/>
                <a:cs typeface="Times New Roman" pitchFamily="18" charset="0"/>
              </a:rPr>
              <a:t>Données structurées sous forme de </a:t>
            </a:r>
            <a:r>
              <a:rPr lang="fr-FR" sz="2400" b="1" dirty="0" smtClean="0">
                <a:latin typeface="Times New Roman" pitchFamily="18" charset="0"/>
                <a:cs typeface="Times New Roman" pitchFamily="18" charset="0"/>
              </a:rPr>
              <a:t>deux colonnes</a:t>
            </a:r>
            <a:r>
              <a:rPr lang="fr-FR" sz="2400" dirty="0" smtClean="0">
                <a:latin typeface="Times New Roman" pitchFamily="18" charset="0"/>
                <a:cs typeface="Times New Roman" pitchFamily="18" charset="0"/>
              </a:rPr>
              <a:t> : </a:t>
            </a:r>
            <a:r>
              <a:rPr lang="fr-FR" sz="2400" b="1" dirty="0" smtClean="0">
                <a:latin typeface="Times New Roman" pitchFamily="18" charset="0"/>
                <a:cs typeface="Times New Roman" pitchFamily="18" charset="0"/>
              </a:rPr>
              <a:t>clé</a:t>
            </a:r>
            <a:r>
              <a:rPr lang="fr-FR" sz="2400" dirty="0" smtClean="0">
                <a:latin typeface="Times New Roman" pitchFamily="18" charset="0"/>
                <a:cs typeface="Times New Roman" pitchFamily="18" charset="0"/>
              </a:rPr>
              <a:t> &amp; </a:t>
            </a:r>
            <a:r>
              <a:rPr lang="fr-FR" sz="2400" b="1" dirty="0" smtClean="0">
                <a:latin typeface="Times New Roman" pitchFamily="18" charset="0"/>
                <a:cs typeface="Times New Roman" pitchFamily="18" charset="0"/>
              </a:rPr>
              <a:t>valeurs</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Clé unique.</a:t>
            </a:r>
          </a:p>
          <a:p>
            <a:pPr>
              <a:buFont typeface="Wingdings" pitchFamily="2" charset="2"/>
              <a:buChar char="ü"/>
            </a:pPr>
            <a:r>
              <a:rPr lang="fr-FR" sz="2400" dirty="0" smtClean="0">
                <a:latin typeface="Times New Roman" pitchFamily="18" charset="0"/>
                <a:cs typeface="Times New Roman" pitchFamily="18" charset="0"/>
              </a:rPr>
              <a:t>Valeur dynamique (peut être définit selon les besoins de l’utilisateur : valeur1#valeur2#valeur3#...ex).</a:t>
            </a:r>
          </a:p>
          <a:p>
            <a:pPr>
              <a:buFont typeface="Wingdings" pitchFamily="2" charset="2"/>
              <a:buChar char="ü"/>
            </a:pPr>
            <a:r>
              <a:rPr lang="fr-FR" sz="2400" dirty="0" smtClean="0">
                <a:latin typeface="Times New Roman" pitchFamily="18" charset="0"/>
                <a:cs typeface="Times New Roman" pitchFamily="18" charset="0"/>
              </a:rPr>
              <a:t>Priorité disponibilité et non ACID. </a:t>
            </a:r>
          </a:p>
          <a:p>
            <a:pPr marL="0" indent="0">
              <a:buNone/>
            </a:pPr>
            <a:endParaRPr lang="fr-FR" sz="900" dirty="0"/>
          </a:p>
        </p:txBody>
      </p:sp>
      <p:sp>
        <p:nvSpPr>
          <p:cNvPr id="14" name="Espace réservé du numéro de diapositive 13"/>
          <p:cNvSpPr>
            <a:spLocks noGrp="1"/>
          </p:cNvSpPr>
          <p:nvPr>
            <p:ph type="sldNum" sz="quarter" idx="12"/>
          </p:nvPr>
        </p:nvSpPr>
        <p:spPr/>
        <p:txBody>
          <a:bodyPr/>
          <a:lstStyle/>
          <a:p>
            <a:fld id="{E31CB3CC-2B44-47CE-ACFB-D5D84FBE0F2F}" type="slidenum">
              <a:rPr lang="fr-FR" smtClean="0"/>
              <a:pPr/>
              <a:t>6</a:t>
            </a:fld>
            <a:endParaRPr lang="fr-FR"/>
          </a:p>
        </p:txBody>
      </p:sp>
    </p:spTree>
    <p:extLst>
      <p:ext uri="{BB962C8B-B14F-4D97-AF65-F5344CB8AC3E}">
        <p14:creationId xmlns:p14="http://schemas.microsoft.com/office/powerpoint/2010/main" val="933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7</a:t>
            </a:fld>
            <a:endParaRPr lang="fr-FR"/>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467544" y="1268760"/>
            <a:ext cx="8229600" cy="4968552"/>
          </a:xfrm>
          <a:prstGeom prst="rect">
            <a:avLst/>
          </a:prstGeom>
          <a:noFill/>
          <a:ln w="9525">
            <a:noFill/>
            <a:miter lim="800000"/>
            <a:headEnd/>
            <a:tailEnd/>
          </a:ln>
          <a:effectLst/>
        </p:spPr>
      </p:pic>
      <p:pic>
        <p:nvPicPr>
          <p:cNvPr id="7" name="Image 6" descr="amine.PNG"/>
          <p:cNvPicPr>
            <a:picLocks noChangeAspect="1"/>
          </p:cNvPicPr>
          <p:nvPr/>
        </p:nvPicPr>
        <p:blipFill>
          <a:blip r:embed="rId3" cstate="print"/>
          <a:stretch>
            <a:fillRect/>
          </a:stretch>
        </p:blipFill>
        <p:spPr>
          <a:xfrm>
            <a:off x="-6517845" y="1268760"/>
            <a:ext cx="6516010" cy="4968552"/>
          </a:xfrm>
          <a:prstGeom prst="rect">
            <a:avLst/>
          </a:prstGeom>
        </p:spPr>
      </p:pic>
    </p:spTree>
    <p:extLst>
      <p:ext uri="{BB962C8B-B14F-4D97-AF65-F5344CB8AC3E}">
        <p14:creationId xmlns:p14="http://schemas.microsoft.com/office/powerpoint/2010/main" val="72935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61111E-6 -2.22222E-6 L 0.80902 -0.00509 " pathEditMode="relative" rAng="0" ptsTypes="AA">
                                      <p:cBhvr>
                                        <p:cTn id="6" dur="2000" fill="hold"/>
                                        <p:tgtEl>
                                          <p:spTgt spid="7"/>
                                        </p:tgtEl>
                                        <p:attrNameLst>
                                          <p:attrName>ppt_x</p:attrName>
                                          <p:attrName>ppt_y</p:attrName>
                                        </p:attrNameLst>
                                      </p:cBhvr>
                                      <p:rCtr x="40451" y="-255"/>
                                    </p:animMotion>
                                  </p:childTnLst>
                                </p:cTn>
                              </p:par>
                              <p:par>
                                <p:cTn id="7" presetID="5" presetClass="exit" presetSubtype="10" fill="hold" nodeType="withEffect">
                                  <p:stCondLst>
                                    <p:cond delay="0"/>
                                  </p:stCondLst>
                                  <p:childTnLst>
                                    <p:animEffect transition="out" filter="checkerboard(across)">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 Berkeley DB</a:t>
            </a:r>
            <a:endParaRPr lang="fr-FR" dirty="0"/>
          </a:p>
        </p:txBody>
      </p:sp>
      <p:sp>
        <p:nvSpPr>
          <p:cNvPr id="3" name="Espace réservé du contenu 2"/>
          <p:cNvSpPr>
            <a:spLocks noGrp="1"/>
          </p:cNvSpPr>
          <p:nvPr>
            <p:ph idx="1"/>
          </p:nvPr>
        </p:nvSpPr>
        <p:spPr>
          <a:xfrm>
            <a:off x="107504" y="1417638"/>
            <a:ext cx="8856984" cy="4938711"/>
          </a:xfrm>
        </p:spPr>
        <p:txBody>
          <a:bodyPr>
            <a:normAutofit fontScale="62500" lnSpcReduction="20000"/>
          </a:bodyPr>
          <a:lstStyle/>
          <a:p>
            <a:pPr algn="just">
              <a:buNone/>
            </a:pPr>
            <a:r>
              <a:rPr lang="fr-FR" dirty="0"/>
              <a:t>	</a:t>
            </a:r>
            <a:r>
              <a:rPr lang="fr-FR" sz="3600" dirty="0" smtClean="0"/>
              <a:t>Berkeley DB offre également des services de base de données basics pour les développeurs. Ces services comprennent :</a:t>
            </a:r>
          </a:p>
          <a:p>
            <a:pPr lvl="0">
              <a:lnSpc>
                <a:spcPct val="170000"/>
              </a:lnSpc>
            </a:pPr>
            <a:r>
              <a:rPr lang="fr-FR" sz="3600" dirty="0" smtClean="0"/>
              <a:t>la </a:t>
            </a:r>
            <a:r>
              <a:rPr lang="fr-FR" sz="3600" dirty="0"/>
              <a:t>possibilité de verrouiller des enregistrements ;</a:t>
            </a:r>
            <a:endParaRPr lang="en-US" sz="3600" dirty="0"/>
          </a:p>
          <a:p>
            <a:pPr lvl="0">
              <a:lnSpc>
                <a:spcPct val="170000"/>
              </a:lnSpc>
            </a:pPr>
            <a:r>
              <a:rPr lang="fr-FR" sz="3600" dirty="0"/>
              <a:t>une gestion simplifiée des sauvegardes et de la réplication. On peut effectuer des sauvegardes « à chaud », c.-à-d. sans arrêter la base ;</a:t>
            </a:r>
            <a:endParaRPr lang="en-US" sz="3600" dirty="0"/>
          </a:p>
          <a:p>
            <a:pPr lvl="0">
              <a:lnSpc>
                <a:spcPct val="170000"/>
              </a:lnSpc>
            </a:pPr>
            <a:r>
              <a:rPr lang="fr-FR" sz="3600" dirty="0"/>
              <a:t>la gestion d'un système de cache mémoire interne ;</a:t>
            </a:r>
            <a:endParaRPr lang="en-US" sz="3600" dirty="0"/>
          </a:p>
          <a:p>
            <a:pPr lvl="0">
              <a:lnSpc>
                <a:spcPct val="170000"/>
              </a:lnSpc>
            </a:pPr>
            <a:r>
              <a:rPr lang="fr-FR" sz="3600" dirty="0" smtClean="0"/>
              <a:t>Elle </a:t>
            </a:r>
            <a:r>
              <a:rPr lang="fr-FR" sz="3600" dirty="0"/>
              <a:t>supporte de grosses capacités de </a:t>
            </a:r>
            <a:r>
              <a:rPr lang="fr-FR" sz="3600" dirty="0" smtClean="0"/>
              <a:t>données</a:t>
            </a:r>
          </a:p>
          <a:p>
            <a:pPr lvl="0">
              <a:lnSpc>
                <a:spcPct val="170000"/>
              </a:lnSpc>
            </a:pPr>
            <a:r>
              <a:rPr lang="fr-FR" sz="3600" dirty="0" smtClean="0"/>
              <a:t> Les données peuvent être chiffrées ou cryptées (algorithme</a:t>
            </a:r>
            <a:r>
              <a:rPr lang="en-US" sz="3600" dirty="0" smtClean="0"/>
              <a:t> </a:t>
            </a:r>
            <a:r>
              <a:rPr lang="fr-FR" sz="3600" dirty="0" smtClean="0"/>
              <a:t>AES) ;</a:t>
            </a:r>
            <a:endParaRPr lang="en-US" sz="3600" dirty="0" smtClean="0"/>
          </a:p>
          <a:p>
            <a:pPr lvl="0">
              <a:lnSpc>
                <a:spcPct val="170000"/>
              </a:lnSpc>
            </a:pPr>
            <a:r>
              <a:rPr lang="en-US" sz="3600" dirty="0" smtClean="0"/>
              <a:t>Support </a:t>
            </a:r>
            <a:r>
              <a:rPr lang="en-US" sz="3600" dirty="0"/>
              <a:t>des transactions Xa.</a:t>
            </a:r>
          </a:p>
          <a:p>
            <a:pPr algn="just">
              <a:buFont typeface="Wingdings" pitchFamily="2" charset="2"/>
              <a:buChar char="Ø"/>
            </a:pPr>
            <a:endParaRPr lang="fr-FR" sz="3600" dirty="0" smtClean="0"/>
          </a:p>
          <a:p>
            <a:pPr>
              <a:buNone/>
            </a:pPr>
            <a:endParaRPr lang="fr-FR" dirty="0" smtClean="0"/>
          </a:p>
        </p:txBody>
      </p:sp>
      <p:sp>
        <p:nvSpPr>
          <p:cNvPr id="17" name="Espace réservé du numéro de diapositive 16"/>
          <p:cNvSpPr>
            <a:spLocks noGrp="1"/>
          </p:cNvSpPr>
          <p:nvPr>
            <p:ph type="sldNum" sz="quarter" idx="12"/>
          </p:nvPr>
        </p:nvSpPr>
        <p:spPr/>
        <p:txBody>
          <a:bodyPr/>
          <a:lstStyle/>
          <a:p>
            <a:fld id="{E31CB3CC-2B44-47CE-ACFB-D5D84FBE0F2F}" type="slidenum">
              <a:rPr lang="fr-FR" smtClean="0"/>
              <a:pPr/>
              <a:t>8</a:t>
            </a:fld>
            <a:endParaRPr lang="fr-FR"/>
          </a:p>
        </p:txBody>
      </p:sp>
      <p:sp>
        <p:nvSpPr>
          <p:cNvPr id="16" name="ZoneTexte 15"/>
          <p:cNvSpPr txBox="1"/>
          <p:nvPr/>
        </p:nvSpPr>
        <p:spPr>
          <a:xfrm>
            <a:off x="1196723" y="6237312"/>
            <a:ext cx="5400600"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023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nodePh="1">
                                  <p:stCondLst>
                                    <p:cond delay="0"/>
                                  </p:stCondLst>
                                  <p:endCondLst>
                                    <p:cond evt="begin" delay="0">
                                      <p:tn val="45"/>
                                    </p:cond>
                                  </p:end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dirty="0" smtClean="0"/>
              <a:t>Utilisation de Berkeley DB</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Font typeface="Wingdings" pitchFamily="2" charset="2"/>
              <a:buChar char="ü"/>
            </a:pPr>
            <a:r>
              <a:rPr lang="fr-FR" dirty="0" smtClean="0"/>
              <a:t>Berkeley DB est embarquer dans plusieurs    application propriétaire et open source</a:t>
            </a:r>
          </a:p>
          <a:p>
            <a:pPr marL="0" indent="0" algn="just">
              <a:buFont typeface="Wingdings" pitchFamily="2" charset="2"/>
              <a:buChar char="ü"/>
            </a:pPr>
            <a:r>
              <a:rPr lang="fr-FR" dirty="0" smtClean="0"/>
              <a:t>BDB est le gestionnaire de données intégré dans la majorité des serveurs d'annuaire déployés aujourd'hui, y compris les serveurs LDAP de Netscape, </a:t>
            </a:r>
            <a:r>
              <a:rPr lang="fr-FR" dirty="0" err="1" smtClean="0"/>
              <a:t>MessageDirect</a:t>
            </a:r>
            <a:r>
              <a:rPr lang="fr-FR" dirty="0" smtClean="0"/>
              <a:t> (Embarqué dans beaucoup de serveur de messagerie).</a:t>
            </a:r>
          </a:p>
          <a:p>
            <a:pPr marL="0" indent="0" algn="just">
              <a:buFont typeface="Wingdings" pitchFamily="2" charset="2"/>
              <a:buChar char="ü"/>
            </a:pPr>
            <a:r>
              <a:rPr lang="fr-FR" dirty="0" smtClean="0"/>
              <a:t>On retrouve aussi Berkeley DB dans le Apache web serveur et le Gnome desktop.</a:t>
            </a:r>
          </a:p>
          <a:p>
            <a:pPr marL="0" indent="0" algn="just">
              <a:buFont typeface="Wingdings" pitchFamily="2" charset="2"/>
              <a:buChar char="ü"/>
            </a:pPr>
            <a:r>
              <a:rPr lang="fr-FR" dirty="0" err="1" smtClean="0"/>
              <a:t>Sendmail</a:t>
            </a:r>
            <a:r>
              <a:rPr lang="fr-FR" dirty="0" smtClean="0"/>
              <a:t> server utilise Berkeley DB pour le stockage des alias et information des utilisateurs</a:t>
            </a:r>
          </a:p>
          <a:p>
            <a:pPr marL="0" indent="0">
              <a:buNone/>
            </a:pPr>
            <a:endParaRPr lang="fr-FR" sz="1800" dirty="0" smtClean="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9</a:t>
            </a:fld>
            <a:endParaRPr lang="fr-FR"/>
          </a:p>
        </p:txBody>
      </p:sp>
    </p:spTree>
    <p:extLst>
      <p:ext uri="{BB962C8B-B14F-4D97-AF65-F5344CB8AC3E}">
        <p14:creationId xmlns:p14="http://schemas.microsoft.com/office/powerpoint/2010/main" val="36366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Personnalisé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1371</TotalTime>
  <Words>2156</Words>
  <Application>Microsoft Office PowerPoint</Application>
  <PresentationFormat>On-screen Show (4:3)</PresentationFormat>
  <Paragraphs>352</Paragraphs>
  <Slides>35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vt:lpstr>
      <vt:lpstr>Calibri</vt:lpstr>
      <vt:lpstr>Times New Roman</vt:lpstr>
      <vt:lpstr>Wingdings</vt:lpstr>
      <vt:lpstr>Thème Office</vt:lpstr>
      <vt:lpstr>  ISSAE-CNAM Liban Centre National de Beyrouth SMB214 - Mr. Pascal Fares - 2016</vt:lpstr>
      <vt:lpstr>Sommaire</vt:lpstr>
      <vt:lpstr>Introduction</vt:lpstr>
      <vt:lpstr>C’est quoi Berkeley</vt:lpstr>
      <vt:lpstr>C’est quoi Berkeley</vt:lpstr>
      <vt:lpstr>La Paire Clé/Valeur</vt:lpstr>
      <vt:lpstr>La Paire Clé/Valeur</vt:lpstr>
      <vt:lpstr>Outils Berkeley DB</vt:lpstr>
      <vt:lpstr>Utilisation de Berkeley DB</vt:lpstr>
      <vt:lpstr>Utilisation de Berkeley</vt:lpstr>
      <vt:lpstr>Famille Berkeley DB</vt:lpstr>
      <vt:lpstr>Fonctionnalités des distributions de BDB</vt:lpstr>
      <vt:lpstr>Fonctionnalités des distributions de BDB</vt:lpstr>
      <vt:lpstr>Fonctionnalités des distributions de BDB</vt:lpstr>
      <vt:lpstr>Fonctionnalités des distributions de BDB</vt:lpstr>
      <vt:lpstr>Fonctionalitées des membres de  La famille de BDB:</vt:lpstr>
      <vt:lpstr>Méthodes d’accés aux données</vt:lpstr>
      <vt:lpstr>Méthode d’accés aux données</vt:lpstr>
      <vt:lpstr>Gestion des données</vt:lpstr>
      <vt:lpstr>Quelques propriétés de BDB</vt:lpstr>
      <vt:lpstr>Installation Berkeley DB Java Edition : </vt:lpstr>
      <vt:lpstr>Les API d'accès aux données : </vt:lpstr>
      <vt:lpstr>L’API de Base:</vt:lpstr>
      <vt:lpstr>L’API DPL</vt:lpstr>
      <vt:lpstr>Quel API Choisir ? </vt:lpstr>
      <vt:lpstr>Comparaison entre SQL et BDB Java query language</vt:lpstr>
      <vt:lpstr>Comparaison entre SQL et BDB query language</vt:lpstr>
      <vt:lpstr>Comparaison entre SQL et BDB query language</vt:lpstr>
      <vt:lpstr>Comparaison entre SQL et BDB query language</vt:lpstr>
      <vt:lpstr>PowerPoint Presentation</vt:lpstr>
      <vt:lpstr>Conclusion</vt:lpstr>
      <vt:lpstr>Conclusion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ilhem</dc:creator>
  <cp:lastModifiedBy>Elias Bou Hanna</cp:lastModifiedBy>
  <cp:revision>145</cp:revision>
  <dcterms:created xsi:type="dcterms:W3CDTF">2012-11-29T09:10:01Z</dcterms:created>
  <dcterms:modified xsi:type="dcterms:W3CDTF">2016-01-29T09:15:08Z</dcterms:modified>
</cp:coreProperties>
</file>