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9"/>
  </p:notesMasterIdLst>
  <p:sldIdLst>
    <p:sldId id="256" r:id="rId2"/>
    <p:sldId id="261" r:id="rId3"/>
    <p:sldId id="274" r:id="rId4"/>
    <p:sldId id="262" r:id="rId5"/>
    <p:sldId id="343" r:id="rId6"/>
    <p:sldId id="279" r:id="rId7"/>
    <p:sldId id="265" r:id="rId8"/>
    <p:sldId id="344" r:id="rId9"/>
    <p:sldId id="345" r:id="rId10"/>
    <p:sldId id="294" r:id="rId11"/>
    <p:sldId id="347" r:id="rId12"/>
    <p:sldId id="342" r:id="rId13"/>
    <p:sldId id="301" r:id="rId14"/>
    <p:sldId id="348" r:id="rId15"/>
    <p:sldId id="303" r:id="rId16"/>
    <p:sldId id="260" r:id="rId17"/>
    <p:sldId id="284" r:id="rId18"/>
  </p:sldIdLst>
  <p:sldSz cx="9144000" cy="5143500" type="screen16x9"/>
  <p:notesSz cx="6858000" cy="9144000"/>
  <p:embeddedFontLst>
    <p:embeddedFont>
      <p:font typeface="Aldrich" panose="020B0604020202020204" charset="0"/>
      <p:regular r:id="rId20"/>
    </p:embeddedFont>
    <p:embeddedFont>
      <p:font typeface="Bai Jamjuree" panose="020B0604020202020204" charset="-3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C8144D-2321-4307-9C19-50024EC69280}">
  <a:tblStyle styleId="{ECC8144D-2321-4307-9C19-50024EC692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00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1"/>
        <p:cNvGrpSpPr/>
        <p:nvPr/>
      </p:nvGrpSpPr>
      <p:grpSpPr>
        <a:xfrm>
          <a:off x="0" y="0"/>
          <a:ext cx="0" cy="0"/>
          <a:chOff x="0" y="0"/>
          <a:chExt cx="0" cy="0"/>
        </a:xfrm>
      </p:grpSpPr>
      <p:sp>
        <p:nvSpPr>
          <p:cNvPr id="4102" name="Google Shape;4102;g13e437834e8_0_2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3" name="Google Shape;4103;g13e437834e8_0_2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a:extLst>
            <a:ext uri="{FF2B5EF4-FFF2-40B4-BE49-F238E27FC236}">
              <a16:creationId xmlns:a16="http://schemas.microsoft.com/office/drawing/2014/main" id="{1A475661-EBC9-03DC-6BB2-47FA0C8F5015}"/>
            </a:ext>
          </a:extLst>
        </p:cNvPr>
        <p:cNvGrpSpPr/>
        <p:nvPr/>
      </p:nvGrpSpPr>
      <p:grpSpPr>
        <a:xfrm>
          <a:off x="0" y="0"/>
          <a:ext cx="0" cy="0"/>
          <a:chOff x="0" y="0"/>
          <a:chExt cx="0" cy="0"/>
        </a:xfrm>
      </p:grpSpPr>
      <p:sp>
        <p:nvSpPr>
          <p:cNvPr id="3310" name="Google Shape;3310;g13e9dbcaf0c_0_172:notes">
            <a:extLst>
              <a:ext uri="{FF2B5EF4-FFF2-40B4-BE49-F238E27FC236}">
                <a16:creationId xmlns:a16="http://schemas.microsoft.com/office/drawing/2014/main" id="{965B1DD5-C8C3-4980-C3C5-C46CC816AA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a:extLst>
              <a:ext uri="{FF2B5EF4-FFF2-40B4-BE49-F238E27FC236}">
                <a16:creationId xmlns:a16="http://schemas.microsoft.com/office/drawing/2014/main" id="{C47FD9B5-AA13-4722-DFA1-C4F29E9BE6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52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a:extLst>
            <a:ext uri="{FF2B5EF4-FFF2-40B4-BE49-F238E27FC236}">
              <a16:creationId xmlns:a16="http://schemas.microsoft.com/office/drawing/2014/main" id="{82A948E6-B8A3-5A72-D15F-8CF05CC2A651}"/>
            </a:ext>
          </a:extLst>
        </p:cNvPr>
        <p:cNvGrpSpPr/>
        <p:nvPr/>
      </p:nvGrpSpPr>
      <p:grpSpPr>
        <a:xfrm>
          <a:off x="0" y="0"/>
          <a:ext cx="0" cy="0"/>
          <a:chOff x="0" y="0"/>
          <a:chExt cx="0" cy="0"/>
        </a:xfrm>
      </p:grpSpPr>
      <p:sp>
        <p:nvSpPr>
          <p:cNvPr id="2921" name="Google Shape;2921;g127f379f983_0_94:notes">
            <a:extLst>
              <a:ext uri="{FF2B5EF4-FFF2-40B4-BE49-F238E27FC236}">
                <a16:creationId xmlns:a16="http://schemas.microsoft.com/office/drawing/2014/main" id="{41B2772E-A46A-0FB9-1A8A-9EBBEAC932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a:extLst>
              <a:ext uri="{FF2B5EF4-FFF2-40B4-BE49-F238E27FC236}">
                <a16:creationId xmlns:a16="http://schemas.microsoft.com/office/drawing/2014/main" id="{B5758258-D05D-834B-BF86-CE98B831C2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575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9"/>
        <p:cNvGrpSpPr/>
        <p:nvPr/>
      </p:nvGrpSpPr>
      <p:grpSpPr>
        <a:xfrm>
          <a:off x="0" y="0"/>
          <a:ext cx="0" cy="0"/>
          <a:chOff x="0" y="0"/>
          <a:chExt cx="0" cy="0"/>
        </a:xfrm>
      </p:grpSpPr>
      <p:sp>
        <p:nvSpPr>
          <p:cNvPr id="4400" name="Google Shape;4400;g13df85ff7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1" name="Google Shape;4401;g13df85ff7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a:extLst>
            <a:ext uri="{FF2B5EF4-FFF2-40B4-BE49-F238E27FC236}">
              <a16:creationId xmlns:a16="http://schemas.microsoft.com/office/drawing/2014/main" id="{963F5FA6-F320-DBBE-3A60-24D7232FCD4A}"/>
            </a:ext>
          </a:extLst>
        </p:cNvPr>
        <p:cNvGrpSpPr/>
        <p:nvPr/>
      </p:nvGrpSpPr>
      <p:grpSpPr>
        <a:xfrm>
          <a:off x="0" y="0"/>
          <a:ext cx="0" cy="0"/>
          <a:chOff x="0" y="0"/>
          <a:chExt cx="0" cy="0"/>
        </a:xfrm>
      </p:grpSpPr>
      <p:sp>
        <p:nvSpPr>
          <p:cNvPr id="2761" name="Google Shape;2761;g12948bcd1fb_0_22968:notes">
            <a:extLst>
              <a:ext uri="{FF2B5EF4-FFF2-40B4-BE49-F238E27FC236}">
                <a16:creationId xmlns:a16="http://schemas.microsoft.com/office/drawing/2014/main" id="{67DA2142-E72D-B0B8-CE8D-1325483F87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a:extLst>
              <a:ext uri="{FF2B5EF4-FFF2-40B4-BE49-F238E27FC236}">
                <a16:creationId xmlns:a16="http://schemas.microsoft.com/office/drawing/2014/main" id="{6FFF74DD-3D03-39B2-EB09-F592E714D0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23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1"/>
        <p:cNvGrpSpPr/>
        <p:nvPr/>
      </p:nvGrpSpPr>
      <p:grpSpPr>
        <a:xfrm>
          <a:off x="0" y="0"/>
          <a:ext cx="0" cy="0"/>
          <a:chOff x="0" y="0"/>
          <a:chExt cx="0" cy="0"/>
        </a:xfrm>
      </p:grpSpPr>
      <p:sp>
        <p:nvSpPr>
          <p:cNvPr id="4492" name="Google Shape;4492;g12948bcd1fb_0_22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3" name="Google Shape;4493;g12948bcd1fb_0_22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Google Shape;2683;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4" name="Google Shape;2684;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127f379f9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127f379f9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5"/>
        <p:cNvGrpSpPr/>
        <p:nvPr/>
      </p:nvGrpSpPr>
      <p:grpSpPr>
        <a:xfrm>
          <a:off x="0" y="0"/>
          <a:ext cx="0" cy="0"/>
          <a:chOff x="0" y="0"/>
          <a:chExt cx="0" cy="0"/>
        </a:xfrm>
      </p:grpSpPr>
      <p:sp>
        <p:nvSpPr>
          <p:cNvPr id="3086" name="Google Shape;3086;g12948bcd1fb_0_26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7" name="Google Shape;3087;g12948bcd1fb_0_26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a:extLst>
            <a:ext uri="{FF2B5EF4-FFF2-40B4-BE49-F238E27FC236}">
              <a16:creationId xmlns:a16="http://schemas.microsoft.com/office/drawing/2014/main" id="{C235066D-E4EC-0BEF-EBBD-9C96D2F9812A}"/>
            </a:ext>
          </a:extLst>
        </p:cNvPr>
        <p:cNvGrpSpPr/>
        <p:nvPr/>
      </p:nvGrpSpPr>
      <p:grpSpPr>
        <a:xfrm>
          <a:off x="0" y="0"/>
          <a:ext cx="0" cy="0"/>
          <a:chOff x="0" y="0"/>
          <a:chExt cx="0" cy="0"/>
        </a:xfrm>
      </p:grpSpPr>
      <p:sp>
        <p:nvSpPr>
          <p:cNvPr id="3004" name="Google Shape;3004;g12948bcd1fb_0_22130:notes">
            <a:extLst>
              <a:ext uri="{FF2B5EF4-FFF2-40B4-BE49-F238E27FC236}">
                <a16:creationId xmlns:a16="http://schemas.microsoft.com/office/drawing/2014/main" id="{AA98E669-CFD3-7DE7-A248-86C341FFD0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a:extLst>
              <a:ext uri="{FF2B5EF4-FFF2-40B4-BE49-F238E27FC236}">
                <a16:creationId xmlns:a16="http://schemas.microsoft.com/office/drawing/2014/main" id="{0A3FB056-BCFD-06C6-F067-6786D77833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46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a:extLst>
            <a:ext uri="{FF2B5EF4-FFF2-40B4-BE49-F238E27FC236}">
              <a16:creationId xmlns:a16="http://schemas.microsoft.com/office/drawing/2014/main" id="{3FF12E17-76BF-51E1-11F1-20FBD59AA46A}"/>
            </a:ext>
          </a:extLst>
        </p:cNvPr>
        <p:cNvGrpSpPr/>
        <p:nvPr/>
      </p:nvGrpSpPr>
      <p:grpSpPr>
        <a:xfrm>
          <a:off x="0" y="0"/>
          <a:ext cx="0" cy="0"/>
          <a:chOff x="0" y="0"/>
          <a:chExt cx="0" cy="0"/>
        </a:xfrm>
      </p:grpSpPr>
      <p:sp>
        <p:nvSpPr>
          <p:cNvPr id="2761" name="Google Shape;2761;g12948bcd1fb_0_22968:notes">
            <a:extLst>
              <a:ext uri="{FF2B5EF4-FFF2-40B4-BE49-F238E27FC236}">
                <a16:creationId xmlns:a16="http://schemas.microsoft.com/office/drawing/2014/main" id="{81B309B3-9E32-E0F7-A4A3-81B8B03FDF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a:extLst>
              <a:ext uri="{FF2B5EF4-FFF2-40B4-BE49-F238E27FC236}">
                <a16:creationId xmlns:a16="http://schemas.microsoft.com/office/drawing/2014/main" id="{E882F6D9-A619-A524-8908-AF3EE1F448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99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a:extLst>
            <a:ext uri="{FF2B5EF4-FFF2-40B4-BE49-F238E27FC236}">
              <a16:creationId xmlns:a16="http://schemas.microsoft.com/office/drawing/2014/main" id="{7191CCAF-1886-62FC-C5A5-320A8BDBE926}"/>
            </a:ext>
          </a:extLst>
        </p:cNvPr>
        <p:cNvGrpSpPr/>
        <p:nvPr/>
      </p:nvGrpSpPr>
      <p:grpSpPr>
        <a:xfrm>
          <a:off x="0" y="0"/>
          <a:ext cx="0" cy="0"/>
          <a:chOff x="0" y="0"/>
          <a:chExt cx="0" cy="0"/>
        </a:xfrm>
      </p:grpSpPr>
      <p:sp>
        <p:nvSpPr>
          <p:cNvPr id="3004" name="Google Shape;3004;g12948bcd1fb_0_22130:notes">
            <a:extLst>
              <a:ext uri="{FF2B5EF4-FFF2-40B4-BE49-F238E27FC236}">
                <a16:creationId xmlns:a16="http://schemas.microsoft.com/office/drawing/2014/main" id="{000613C6-4CA5-5F46-C964-2DDB5443FA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a:extLst>
              <a:ext uri="{FF2B5EF4-FFF2-40B4-BE49-F238E27FC236}">
                <a16:creationId xmlns:a16="http://schemas.microsoft.com/office/drawing/2014/main" id="{FC528271-EB31-E6E7-1A87-1E96CAFB5B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748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79" name="Google Shape;2079;p4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2136" name="Google Shape;2136;p4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2" name="Google Shape;2162;p44"/>
          <p:cNvSpPr/>
          <p:nvPr/>
        </p:nvSpPr>
        <p:spPr>
          <a:xfrm>
            <a:off x="715550" y="29251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2218" name="Google Shape;2218;p4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47"/>
          <p:cNvGrpSpPr/>
          <p:nvPr/>
        </p:nvGrpSpPr>
        <p:grpSpPr>
          <a:xfrm rot="10800000" flipH="1">
            <a:off x="357713" y="3259593"/>
            <a:ext cx="357454" cy="956304"/>
            <a:chOff x="357713" y="600975"/>
            <a:chExt cx="357454" cy="956304"/>
          </a:xfrm>
        </p:grpSpPr>
        <p:sp>
          <p:nvSpPr>
            <p:cNvPr id="2223" name="Google Shape;2223;p4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7" name="Google Shape;2227;p47"/>
          <p:cNvGrpSpPr/>
          <p:nvPr/>
        </p:nvGrpSpPr>
        <p:grpSpPr>
          <a:xfrm rot="10800000" flipH="1">
            <a:off x="5872083" y="4723023"/>
            <a:ext cx="793256" cy="182899"/>
            <a:chOff x="2685575" y="2835950"/>
            <a:chExt cx="433000" cy="99825"/>
          </a:xfrm>
        </p:grpSpPr>
        <p:sp>
          <p:nvSpPr>
            <p:cNvPr id="2228" name="Google Shape;2228;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47"/>
          <p:cNvGrpSpPr/>
          <p:nvPr/>
        </p:nvGrpSpPr>
        <p:grpSpPr>
          <a:xfrm rot="10800000" flipH="1">
            <a:off x="507239" y="4684974"/>
            <a:ext cx="2019176" cy="2019176"/>
            <a:chOff x="1943325" y="-220375"/>
            <a:chExt cx="1298672" cy="1298672"/>
          </a:xfrm>
        </p:grpSpPr>
        <p:sp>
          <p:nvSpPr>
            <p:cNvPr id="2233" name="Google Shape;2233;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7"/>
          <p:cNvGrpSpPr/>
          <p:nvPr/>
        </p:nvGrpSpPr>
        <p:grpSpPr>
          <a:xfrm rot="10800000" flipH="1">
            <a:off x="7907690" y="538242"/>
            <a:ext cx="1965289" cy="517060"/>
            <a:chOff x="3539975" y="3523525"/>
            <a:chExt cx="745925" cy="196250"/>
          </a:xfrm>
        </p:grpSpPr>
        <p:sp>
          <p:nvSpPr>
            <p:cNvPr id="2282" name="Google Shape;2282;p4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2300" name="Google Shape;2300;p4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48"/>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02" name="Google Shape;702;p16"/>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3" name="Google Shape;703;p16"/>
          <p:cNvSpPr txBox="1">
            <a:spLocks noGrp="1"/>
          </p:cNvSpPr>
          <p:nvPr>
            <p:ph type="title" idx="2" hasCustomPrompt="1"/>
          </p:nvPr>
        </p:nvSpPr>
        <p:spPr>
          <a:xfrm>
            <a:off x="5638521" y="1356584"/>
            <a:ext cx="25752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4" name="Google Shape;704;p16"/>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16"/>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16"/>
          <p:cNvGrpSpPr/>
          <p:nvPr/>
        </p:nvGrpSpPr>
        <p:grpSpPr>
          <a:xfrm rot="10800000" flipH="1">
            <a:off x="5556872" y="4363371"/>
            <a:ext cx="3952129" cy="3175881"/>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62" r:id="rId6"/>
    <p:sldLayoutId id="2147483678" r:id="rId7"/>
    <p:sldLayoutId id="2147483680" r:id="rId8"/>
    <p:sldLayoutId id="2147483684" r:id="rId9"/>
    <p:sldLayoutId id="2147483688" r:id="rId10"/>
    <p:sldLayoutId id="2147483690" r:id="rId11"/>
    <p:sldLayoutId id="2147483693" r:id="rId12"/>
    <p:sldLayoutId id="2147483694" r:id="rId13"/>
    <p:sldLayoutId id="2147483697" r:id="rId14"/>
    <p:sldLayoutId id="2147483698" r:id="rId15"/>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BIG DATA</a:t>
            </a:r>
            <a:br>
              <a:rPr lang="en" sz="5800" dirty="0"/>
            </a:br>
            <a:r>
              <a:rPr lang="en" dirty="0"/>
              <a:t> </a:t>
            </a:r>
            <a:r>
              <a:rPr lang="en" sz="5050" dirty="0">
                <a:solidFill>
                  <a:schemeClr val="dk2"/>
                </a:solidFill>
              </a:rPr>
              <a:t>Projet</a:t>
            </a:r>
            <a:endParaRPr sz="5050" dirty="0">
              <a:solidFill>
                <a:schemeClr val="dk2"/>
              </a:solidFill>
            </a:endParaRPr>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4"/>
        <p:cNvGrpSpPr/>
        <p:nvPr/>
      </p:nvGrpSpPr>
      <p:grpSpPr>
        <a:xfrm>
          <a:off x="0" y="0"/>
          <a:ext cx="0" cy="0"/>
          <a:chOff x="0" y="0"/>
          <a:chExt cx="0" cy="0"/>
        </a:xfrm>
      </p:grpSpPr>
      <p:sp>
        <p:nvSpPr>
          <p:cNvPr id="4105" name="Google Shape;4105;p96"/>
          <p:cNvSpPr/>
          <p:nvPr/>
        </p:nvSpPr>
        <p:spPr>
          <a:xfrm>
            <a:off x="2326485" y="2752500"/>
            <a:ext cx="3505800" cy="3138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96"/>
          <p:cNvSpPr/>
          <p:nvPr/>
        </p:nvSpPr>
        <p:spPr>
          <a:xfrm>
            <a:off x="5290025" y="1904600"/>
            <a:ext cx="1536900" cy="3138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9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Emissions Co2 Traitées</a:t>
            </a:r>
            <a:endParaRPr dirty="0"/>
          </a:p>
        </p:txBody>
      </p:sp>
      <p:sp>
        <p:nvSpPr>
          <p:cNvPr id="4108" name="Google Shape;4108;p96"/>
          <p:cNvSpPr txBox="1"/>
          <p:nvPr/>
        </p:nvSpPr>
        <p:spPr>
          <a:xfrm>
            <a:off x="5941987" y="4231877"/>
            <a:ext cx="1176600" cy="24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Task 3</a:t>
            </a:r>
            <a:endParaRPr>
              <a:solidFill>
                <a:schemeClr val="lt1"/>
              </a:solidFill>
              <a:latin typeface="Bai Jamjuree"/>
              <a:ea typeface="Bai Jamjuree"/>
              <a:cs typeface="Bai Jamjuree"/>
              <a:sym typeface="Bai Jamjuree"/>
            </a:endParaRPr>
          </a:p>
        </p:txBody>
      </p:sp>
      <p:sp>
        <p:nvSpPr>
          <p:cNvPr id="4109" name="Google Shape;4109;p96"/>
          <p:cNvSpPr txBox="1"/>
          <p:nvPr/>
        </p:nvSpPr>
        <p:spPr>
          <a:xfrm>
            <a:off x="2025413" y="4231877"/>
            <a:ext cx="1234200" cy="24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Task 1</a:t>
            </a:r>
            <a:endParaRPr dirty="0">
              <a:solidFill>
                <a:schemeClr val="lt1"/>
              </a:solidFill>
              <a:latin typeface="Bai Jamjuree"/>
              <a:ea typeface="Bai Jamjuree"/>
              <a:cs typeface="Bai Jamjuree"/>
              <a:sym typeface="Bai Jamjuree"/>
            </a:endParaRPr>
          </a:p>
        </p:txBody>
      </p:sp>
      <p:sp>
        <p:nvSpPr>
          <p:cNvPr id="4110" name="Google Shape;4110;p96"/>
          <p:cNvSpPr txBox="1"/>
          <p:nvPr/>
        </p:nvSpPr>
        <p:spPr>
          <a:xfrm>
            <a:off x="3954897" y="4231877"/>
            <a:ext cx="1234200" cy="24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Task 2</a:t>
            </a:r>
            <a:endParaRPr>
              <a:solidFill>
                <a:schemeClr val="lt1"/>
              </a:solidFill>
              <a:latin typeface="Bai Jamjuree"/>
              <a:ea typeface="Bai Jamjuree"/>
              <a:cs typeface="Bai Jamjuree"/>
              <a:sym typeface="Bai Jamjuree"/>
            </a:endParaRPr>
          </a:p>
        </p:txBody>
      </p:sp>
      <p:sp>
        <p:nvSpPr>
          <p:cNvPr id="4111" name="Google Shape;4111;p96"/>
          <p:cNvSpPr/>
          <p:nvPr/>
        </p:nvSpPr>
        <p:spPr>
          <a:xfrm>
            <a:off x="2326475" y="3599700"/>
            <a:ext cx="2504100" cy="3138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112" name="Google Shape;4112;p96"/>
          <p:cNvGraphicFramePr/>
          <p:nvPr>
            <p:extLst>
              <p:ext uri="{D42A27DB-BD31-4B8C-83A1-F6EECF244321}">
                <p14:modId xmlns:p14="http://schemas.microsoft.com/office/powerpoint/2010/main" val="19959881"/>
              </p:ext>
            </p:extLst>
          </p:nvPr>
        </p:nvGraphicFramePr>
        <p:xfrm>
          <a:off x="715500" y="1315994"/>
          <a:ext cx="8428497" cy="2648490"/>
        </p:xfrm>
        <a:graphic>
          <a:graphicData uri="http://schemas.openxmlformats.org/drawingml/2006/table">
            <a:tbl>
              <a:tblPr>
                <a:noFill/>
                <a:tableStyleId>{ECC8144D-2321-4307-9C19-50024EC69280}</a:tableStyleId>
              </a:tblPr>
              <a:tblGrid>
                <a:gridCol w="1204071">
                  <a:extLst>
                    <a:ext uri="{9D8B030D-6E8A-4147-A177-3AD203B41FA5}">
                      <a16:colId xmlns:a16="http://schemas.microsoft.com/office/drawing/2014/main" val="20000"/>
                    </a:ext>
                  </a:extLst>
                </a:gridCol>
                <a:gridCol w="1204071">
                  <a:extLst>
                    <a:ext uri="{9D8B030D-6E8A-4147-A177-3AD203B41FA5}">
                      <a16:colId xmlns:a16="http://schemas.microsoft.com/office/drawing/2014/main" val="20001"/>
                    </a:ext>
                  </a:extLst>
                </a:gridCol>
                <a:gridCol w="1241624">
                  <a:extLst>
                    <a:ext uri="{9D8B030D-6E8A-4147-A177-3AD203B41FA5}">
                      <a16:colId xmlns:a16="http://schemas.microsoft.com/office/drawing/2014/main" val="20002"/>
                    </a:ext>
                  </a:extLst>
                </a:gridCol>
                <a:gridCol w="1166518">
                  <a:extLst>
                    <a:ext uri="{9D8B030D-6E8A-4147-A177-3AD203B41FA5}">
                      <a16:colId xmlns:a16="http://schemas.microsoft.com/office/drawing/2014/main" val="20003"/>
                    </a:ext>
                  </a:extLst>
                </a:gridCol>
                <a:gridCol w="1204071">
                  <a:extLst>
                    <a:ext uri="{9D8B030D-6E8A-4147-A177-3AD203B41FA5}">
                      <a16:colId xmlns:a16="http://schemas.microsoft.com/office/drawing/2014/main" val="20004"/>
                    </a:ext>
                  </a:extLst>
                </a:gridCol>
                <a:gridCol w="1204071">
                  <a:extLst>
                    <a:ext uri="{9D8B030D-6E8A-4147-A177-3AD203B41FA5}">
                      <a16:colId xmlns:a16="http://schemas.microsoft.com/office/drawing/2014/main" val="20005"/>
                    </a:ext>
                  </a:extLst>
                </a:gridCol>
                <a:gridCol w="1204071">
                  <a:extLst>
                    <a:ext uri="{9D8B030D-6E8A-4147-A177-3AD203B41FA5}">
                      <a16:colId xmlns:a16="http://schemas.microsoft.com/office/drawing/2014/main" val="20006"/>
                    </a:ext>
                  </a:extLst>
                </a:gridCol>
              </a:tblGrid>
              <a:tr h="427000">
                <a:tc>
                  <a:txBody>
                    <a:bodyPr/>
                    <a:lstStyle/>
                    <a:p>
                      <a:pPr marL="0" lvl="0" indent="0" algn="ctr" rtl="0">
                        <a:spcBef>
                          <a:spcPts val="0"/>
                        </a:spcBef>
                        <a:spcAft>
                          <a:spcPts val="0"/>
                        </a:spcAft>
                        <a:buNone/>
                      </a:pPr>
                      <a:r>
                        <a:rPr lang="en" sz="1800" dirty="0">
                          <a:solidFill>
                            <a:schemeClr val="dk2"/>
                          </a:solidFill>
                          <a:latin typeface="Aldrich"/>
                          <a:ea typeface="Aldrich"/>
                          <a:cs typeface="Aldrich"/>
                          <a:sym typeface="Aldrich"/>
                        </a:rPr>
                        <a:t>Year</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2"/>
                          </a:solidFill>
                          <a:latin typeface="Aldrich"/>
                          <a:ea typeface="Aldrich"/>
                          <a:cs typeface="Aldrich"/>
                          <a:sym typeface="Aldrich"/>
                        </a:rPr>
                        <a:t>country</a:t>
                      </a:r>
                      <a:endParaRPr sz="18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sz="2000" dirty="0">
                          <a:solidFill>
                            <a:schemeClr val="dk2"/>
                          </a:solidFill>
                          <a:latin typeface="Aldrich"/>
                          <a:ea typeface="Aldrich"/>
                          <a:cs typeface="Aldrich"/>
                          <a:sym typeface="Aldrich"/>
                        </a:rPr>
                        <a:t>co2</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sz="2100" dirty="0" err="1">
                          <a:solidFill>
                            <a:schemeClr val="dk2"/>
                          </a:solidFill>
                          <a:latin typeface="Aldrich"/>
                          <a:ea typeface="Aldrich"/>
                          <a:cs typeface="Aldrich"/>
                          <a:sym typeface="Aldrich"/>
                        </a:rPr>
                        <a:t>c.p.c</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pop</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sz="2100" dirty="0">
                          <a:solidFill>
                            <a:schemeClr val="dk2"/>
                          </a:solidFill>
                          <a:latin typeface="Aldrich"/>
                          <a:ea typeface="Aldrich"/>
                          <a:cs typeface="Aldrich"/>
                          <a:sym typeface="Aldrich"/>
                        </a:rPr>
                        <a:t>c</a:t>
                      </a:r>
                      <a:r>
                        <a:rPr lang="en" sz="2100" dirty="0">
                          <a:solidFill>
                            <a:schemeClr val="dk2"/>
                          </a:solidFill>
                          <a:latin typeface="Aldrich"/>
                          <a:ea typeface="Aldrich"/>
                          <a:cs typeface="Aldrich"/>
                          <a:sym typeface="Aldrich"/>
                        </a:rPr>
                        <a:t>oal</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oil</a:t>
                      </a:r>
                      <a:endParaRPr sz="2100" dirty="0">
                        <a:solidFill>
                          <a:schemeClr val="dk2"/>
                        </a:solidFill>
                        <a:latin typeface="Aldrich"/>
                        <a:ea typeface="Aldrich"/>
                        <a:cs typeface="Aldrich"/>
                        <a:sym typeface="Aldrich"/>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73300">
                <a:tc>
                  <a:txBody>
                    <a:bodyPr/>
                    <a:lstStyle/>
                    <a:p>
                      <a:pPr marL="0" lvl="0" indent="0" algn="ctr" rtl="0">
                        <a:spcBef>
                          <a:spcPts val="0"/>
                        </a:spcBef>
                        <a:spcAft>
                          <a:spcPts val="0"/>
                        </a:spcAft>
                        <a:buNone/>
                      </a:pPr>
                      <a:r>
                        <a:rPr lang="fr-FR" b="1" dirty="0">
                          <a:solidFill>
                            <a:srgbClr val="FFFF00"/>
                          </a:solidFill>
                          <a:latin typeface="Bai Jamjuree"/>
                          <a:ea typeface="Bai Jamjuree"/>
                          <a:cs typeface="Bai Jamjuree"/>
                          <a:sym typeface="Bai Jamjuree"/>
                        </a:rPr>
                        <a:t>1880</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world</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853.16</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0.603</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1.41e9</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838.524</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FF00"/>
                          </a:solidFill>
                          <a:latin typeface="Bai Jamjuree"/>
                          <a:ea typeface="Bai Jamjuree"/>
                          <a:cs typeface="Bai Jamjuree"/>
                          <a:sym typeface="Bai Jamjuree"/>
                        </a:rPr>
                        <a:t>15.392</a:t>
                      </a:r>
                      <a:endParaRPr b="1" dirty="0">
                        <a:solidFill>
                          <a:srgbClr val="FFFF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73300">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1881</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world</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883.544</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0.621</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1.42e9</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866.278</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17.266</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73300">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1882</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world</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933.16</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0.651</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1.43e9</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914.231</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0" dirty="0">
                          <a:solidFill>
                            <a:schemeClr val="lt1"/>
                          </a:solidFill>
                          <a:latin typeface="Bai Jamjuree"/>
                          <a:ea typeface="Bai Jamjuree"/>
                          <a:cs typeface="Bai Jamjuree"/>
                          <a:sym typeface="Bai Jamjuree"/>
                        </a:rPr>
                        <a:t>18.964</a:t>
                      </a:r>
                      <a:endParaRPr b="0"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73300">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lt1"/>
                          </a:solidFill>
                          <a:latin typeface="Bai Jamjuree"/>
                          <a:ea typeface="Bai Jamjuree"/>
                          <a:cs typeface="Bai Jamjuree"/>
                          <a:sym typeface="Bai Jamjuree"/>
                        </a:rPr>
                        <a:t>…</a:t>
                      </a:r>
                      <a:endParaRPr dirty="0">
                        <a:solidFill>
                          <a:schemeClr val="lt1"/>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373300">
                <a:tc>
                  <a:txBody>
                    <a:bodyPr/>
                    <a:lstStyle/>
                    <a:p>
                      <a:pPr marL="0" lvl="0" indent="0" algn="ctr" rtl="0">
                        <a:spcBef>
                          <a:spcPts val="0"/>
                        </a:spcBef>
                        <a:spcAft>
                          <a:spcPts val="0"/>
                        </a:spcAft>
                        <a:buNone/>
                      </a:pPr>
                      <a:r>
                        <a:rPr lang="en" b="1" dirty="0">
                          <a:solidFill>
                            <a:srgbClr val="FF0000"/>
                          </a:solidFill>
                          <a:latin typeface="Bai Jamjuree"/>
                          <a:ea typeface="Bai Jamjuree"/>
                          <a:cs typeface="Bai Jamjuree"/>
                          <a:sym typeface="Bai Jamjuree"/>
                        </a:rPr>
                        <a:t>2023</a:t>
                      </a:r>
                      <a:endParaRPr b="1"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bg1"/>
                          </a:solidFill>
                          <a:latin typeface="Bai Jamjuree"/>
                          <a:ea typeface="Bai Jamjuree"/>
                          <a:cs typeface="Bai Jamjuree"/>
                          <a:sym typeface="Bai Jamjuree"/>
                        </a:rPr>
                        <a:t> </a:t>
                      </a:r>
                      <a:r>
                        <a:rPr lang="en" sz="1400" b="1" i="0" u="none" strike="noStrike" cap="none" dirty="0">
                          <a:solidFill>
                            <a:srgbClr val="FF0000"/>
                          </a:solidFill>
                          <a:latin typeface="Bai Jamjuree"/>
                          <a:ea typeface="Bai Jamjuree"/>
                          <a:cs typeface="Bai Jamjuree"/>
                          <a:sym typeface="Bai Jamjuree"/>
                        </a:rPr>
                        <a:t>world</a:t>
                      </a:r>
                      <a:endParaRPr sz="1400" b="1" i="0" u="none" strike="noStrike" cap="none"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FF0000"/>
                          </a:solidFill>
                          <a:latin typeface="Bai Jamjuree"/>
                          <a:ea typeface="Bai Jamjuree"/>
                          <a:cs typeface="Bai Jamjuree"/>
                          <a:sym typeface="Bai Jamjuree"/>
                        </a:rPr>
                        <a:t>37149.785</a:t>
                      </a: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b="1" dirty="0">
                          <a:solidFill>
                            <a:srgbClr val="FF0000"/>
                          </a:solidFill>
                          <a:latin typeface="Bai Jamjuree"/>
                          <a:ea typeface="Bai Jamjuree"/>
                          <a:cs typeface="Bai Jamjuree"/>
                          <a:sym typeface="Bai Jamjuree"/>
                        </a:rPr>
                        <a:t>4.658</a:t>
                      </a:r>
                      <a:endParaRPr b="1"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b="1" dirty="0">
                          <a:solidFill>
                            <a:srgbClr val="FF0000"/>
                          </a:solidFill>
                          <a:latin typeface="Bai Jamjuree"/>
                          <a:ea typeface="Bai Jamjuree"/>
                          <a:cs typeface="Bai Jamjuree"/>
                          <a:sym typeface="Bai Jamjuree"/>
                        </a:rPr>
                        <a:t>7.97e9</a:t>
                      </a:r>
                      <a:endParaRPr b="1"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b="1" dirty="0">
                          <a:solidFill>
                            <a:srgbClr val="FF0000"/>
                          </a:solidFill>
                          <a:latin typeface="Bai Jamjuree"/>
                          <a:ea typeface="Bai Jamjuree"/>
                          <a:cs typeface="Bai Jamjuree"/>
                          <a:sym typeface="Bai Jamjuree"/>
                        </a:rPr>
                        <a:t>15219.304</a:t>
                      </a:r>
                      <a:endParaRPr b="1"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fr-FR" b="1" dirty="0">
                          <a:solidFill>
                            <a:srgbClr val="FF0000"/>
                          </a:solidFill>
                          <a:latin typeface="Bai Jamjuree"/>
                          <a:ea typeface="Bai Jamjuree"/>
                          <a:cs typeface="Bai Jamjuree"/>
                          <a:sym typeface="Bai Jamjuree"/>
                        </a:rPr>
                        <a:t>11877.886</a:t>
                      </a:r>
                      <a:endParaRPr b="1" dirty="0">
                        <a:solidFill>
                          <a:srgbClr val="FF0000"/>
                        </a:solidFill>
                        <a:latin typeface="Bai Jamjuree"/>
                        <a:ea typeface="Bai Jamjuree"/>
                        <a:cs typeface="Bai Jamjuree"/>
                        <a:sym typeface="Bai Jamjuree"/>
                      </a:endParaRPr>
                    </a:p>
                  </a:txBody>
                  <a:tcPr marL="91425" marR="91425" marT="11885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113" name="Google Shape;4113;p96"/>
          <p:cNvSpPr/>
          <p:nvPr/>
        </p:nvSpPr>
        <p:spPr>
          <a:xfrm>
            <a:off x="2090544" y="4256927"/>
            <a:ext cx="192600" cy="1950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96"/>
          <p:cNvSpPr/>
          <p:nvPr/>
        </p:nvSpPr>
        <p:spPr>
          <a:xfrm>
            <a:off x="4036219" y="4256927"/>
            <a:ext cx="192600" cy="1950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96"/>
          <p:cNvSpPr/>
          <p:nvPr/>
        </p:nvSpPr>
        <p:spPr>
          <a:xfrm>
            <a:off x="5981894" y="4256927"/>
            <a:ext cx="192600" cy="1950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16" name="Google Shape;4116;p96"/>
          <p:cNvPicPr preferRelativeResize="0"/>
          <p:nvPr/>
        </p:nvPicPr>
        <p:blipFill>
          <a:blip r:embed="rId3">
            <a:alphaModFix/>
          </a:blip>
          <a:stretch>
            <a:fillRect/>
          </a:stretch>
        </p:blipFill>
        <p:spPr>
          <a:xfrm>
            <a:off x="4715239" y="-1581925"/>
            <a:ext cx="2527512" cy="2681250"/>
          </a:xfrm>
          <a:prstGeom prst="rect">
            <a:avLst/>
          </a:prstGeom>
          <a:noFill/>
          <a:ln>
            <a:noFill/>
          </a:ln>
        </p:spPr>
      </p:pic>
      <p:sp>
        <p:nvSpPr>
          <p:cNvPr id="4117" name="Google Shape;4117;p9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9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96">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9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9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116"/>
                                        </p:tgtEl>
                                        <p:attrNameLst>
                                          <p:attrName>style.visibility</p:attrName>
                                        </p:attrNameLst>
                                      </p:cBhvr>
                                      <p:to>
                                        <p:strVal val="visible"/>
                                      </p:to>
                                    </p:set>
                                    <p:anim calcmode="lin" valueType="num">
                                      <p:cBhvr additive="base">
                                        <p:cTn id="7" dur="1000"/>
                                        <p:tgtEl>
                                          <p:spTgt spid="4116"/>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4107"/>
                                        </p:tgtEl>
                                        <p:attrNameLst>
                                          <p:attrName>style.visibility</p:attrName>
                                        </p:attrNameLst>
                                      </p:cBhvr>
                                      <p:to>
                                        <p:strVal val="visible"/>
                                      </p:to>
                                    </p:set>
                                    <p:anim calcmode="lin" valueType="num">
                                      <p:cBhvr additive="base">
                                        <p:cTn id="10" dur="1000"/>
                                        <p:tgtEl>
                                          <p:spTgt spid="4107"/>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4108"/>
                                        </p:tgtEl>
                                        <p:attrNameLst>
                                          <p:attrName>style.visibility</p:attrName>
                                        </p:attrNameLst>
                                      </p:cBhvr>
                                      <p:to>
                                        <p:strVal val="visible"/>
                                      </p:to>
                                    </p:set>
                                    <p:animEffect transition="in" filter="fade">
                                      <p:cBhvr>
                                        <p:cTn id="13" dur="1000"/>
                                        <p:tgtEl>
                                          <p:spTgt spid="4108"/>
                                        </p:tgtEl>
                                      </p:cBhvr>
                                    </p:animEffect>
                                  </p:childTnLst>
                                </p:cTn>
                              </p:par>
                              <p:par>
                                <p:cTn id="14" presetID="10" presetClass="entr" presetSubtype="0" fill="hold" nodeType="withEffect">
                                  <p:stCondLst>
                                    <p:cond delay="0"/>
                                  </p:stCondLst>
                                  <p:childTnLst>
                                    <p:set>
                                      <p:cBhvr>
                                        <p:cTn id="15" dur="1" fill="hold">
                                          <p:stCondLst>
                                            <p:cond delay="0"/>
                                          </p:stCondLst>
                                        </p:cTn>
                                        <p:tgtEl>
                                          <p:spTgt spid="4110"/>
                                        </p:tgtEl>
                                        <p:attrNameLst>
                                          <p:attrName>style.visibility</p:attrName>
                                        </p:attrNameLst>
                                      </p:cBhvr>
                                      <p:to>
                                        <p:strVal val="visible"/>
                                      </p:to>
                                    </p:set>
                                    <p:animEffect transition="in" filter="fade">
                                      <p:cBhvr>
                                        <p:cTn id="16" dur="1000"/>
                                        <p:tgtEl>
                                          <p:spTgt spid="4110"/>
                                        </p:tgtEl>
                                      </p:cBhvr>
                                    </p:animEffect>
                                  </p:childTnLst>
                                </p:cTn>
                              </p:par>
                              <p:par>
                                <p:cTn id="17" presetID="10" presetClass="entr" presetSubtype="0" fill="hold" nodeType="withEffect">
                                  <p:stCondLst>
                                    <p:cond delay="0"/>
                                  </p:stCondLst>
                                  <p:childTnLst>
                                    <p:set>
                                      <p:cBhvr>
                                        <p:cTn id="18" dur="1" fill="hold">
                                          <p:stCondLst>
                                            <p:cond delay="0"/>
                                          </p:stCondLst>
                                        </p:cTn>
                                        <p:tgtEl>
                                          <p:spTgt spid="4112"/>
                                        </p:tgtEl>
                                        <p:attrNameLst>
                                          <p:attrName>style.visibility</p:attrName>
                                        </p:attrNameLst>
                                      </p:cBhvr>
                                      <p:to>
                                        <p:strVal val="visible"/>
                                      </p:to>
                                    </p:set>
                                    <p:animEffect transition="in" filter="fade">
                                      <p:cBhvr>
                                        <p:cTn id="19" dur="1000"/>
                                        <p:tgtEl>
                                          <p:spTgt spid="4112"/>
                                        </p:tgtEl>
                                      </p:cBhvr>
                                    </p:animEffect>
                                  </p:childTnLst>
                                </p:cTn>
                              </p:par>
                              <p:par>
                                <p:cTn id="20" presetID="10" presetClass="entr" presetSubtype="0" fill="hold" nodeType="withEffect">
                                  <p:stCondLst>
                                    <p:cond delay="0"/>
                                  </p:stCondLst>
                                  <p:childTnLst>
                                    <p:set>
                                      <p:cBhvr>
                                        <p:cTn id="21" dur="1" fill="hold">
                                          <p:stCondLst>
                                            <p:cond delay="0"/>
                                          </p:stCondLst>
                                        </p:cTn>
                                        <p:tgtEl>
                                          <p:spTgt spid="4109"/>
                                        </p:tgtEl>
                                        <p:attrNameLst>
                                          <p:attrName>style.visibility</p:attrName>
                                        </p:attrNameLst>
                                      </p:cBhvr>
                                      <p:to>
                                        <p:strVal val="visible"/>
                                      </p:to>
                                    </p:set>
                                    <p:animEffect transition="in" filter="fade">
                                      <p:cBhvr>
                                        <p:cTn id="22" dur="1000"/>
                                        <p:tgtEl>
                                          <p:spTgt spid="4109"/>
                                        </p:tgtEl>
                                      </p:cBhvr>
                                    </p:animEffect>
                                  </p:childTnLst>
                                </p:cTn>
                              </p:par>
                              <p:par>
                                <p:cTn id="23" presetID="23" presetClass="entr" presetSubtype="16" fill="hold" nodeType="withEffect">
                                  <p:stCondLst>
                                    <p:cond delay="0"/>
                                  </p:stCondLst>
                                  <p:childTnLst>
                                    <p:set>
                                      <p:cBhvr>
                                        <p:cTn id="24" dur="1" fill="hold">
                                          <p:stCondLst>
                                            <p:cond delay="0"/>
                                          </p:stCondLst>
                                        </p:cTn>
                                        <p:tgtEl>
                                          <p:spTgt spid="4114"/>
                                        </p:tgtEl>
                                        <p:attrNameLst>
                                          <p:attrName>style.visibility</p:attrName>
                                        </p:attrNameLst>
                                      </p:cBhvr>
                                      <p:to>
                                        <p:strVal val="visible"/>
                                      </p:to>
                                    </p:set>
                                    <p:anim calcmode="lin" valueType="num">
                                      <p:cBhvr additive="base">
                                        <p:cTn id="25" dur="1000"/>
                                        <p:tgtEl>
                                          <p:spTgt spid="4114"/>
                                        </p:tgtEl>
                                        <p:attrNameLst>
                                          <p:attrName>ppt_w</p:attrName>
                                        </p:attrNameLst>
                                      </p:cBhvr>
                                      <p:tavLst>
                                        <p:tav tm="0">
                                          <p:val>
                                            <p:strVal val="0"/>
                                          </p:val>
                                        </p:tav>
                                        <p:tav tm="100000">
                                          <p:val>
                                            <p:strVal val="#ppt_w"/>
                                          </p:val>
                                        </p:tav>
                                      </p:tavLst>
                                    </p:anim>
                                    <p:anim calcmode="lin" valueType="num">
                                      <p:cBhvr additive="base">
                                        <p:cTn id="26" dur="1000"/>
                                        <p:tgtEl>
                                          <p:spTgt spid="4114"/>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4115"/>
                                        </p:tgtEl>
                                        <p:attrNameLst>
                                          <p:attrName>style.visibility</p:attrName>
                                        </p:attrNameLst>
                                      </p:cBhvr>
                                      <p:to>
                                        <p:strVal val="visible"/>
                                      </p:to>
                                    </p:set>
                                    <p:anim calcmode="lin" valueType="num">
                                      <p:cBhvr additive="base">
                                        <p:cTn id="29" dur="1000"/>
                                        <p:tgtEl>
                                          <p:spTgt spid="4115"/>
                                        </p:tgtEl>
                                        <p:attrNameLst>
                                          <p:attrName>ppt_w</p:attrName>
                                        </p:attrNameLst>
                                      </p:cBhvr>
                                      <p:tavLst>
                                        <p:tav tm="0">
                                          <p:val>
                                            <p:strVal val="0"/>
                                          </p:val>
                                        </p:tav>
                                        <p:tav tm="100000">
                                          <p:val>
                                            <p:strVal val="#ppt_w"/>
                                          </p:val>
                                        </p:tav>
                                      </p:tavLst>
                                    </p:anim>
                                    <p:anim calcmode="lin" valueType="num">
                                      <p:cBhvr additive="base">
                                        <p:cTn id="30" dur="1000"/>
                                        <p:tgtEl>
                                          <p:spTgt spid="4115"/>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4113"/>
                                        </p:tgtEl>
                                        <p:attrNameLst>
                                          <p:attrName>style.visibility</p:attrName>
                                        </p:attrNameLst>
                                      </p:cBhvr>
                                      <p:to>
                                        <p:strVal val="visible"/>
                                      </p:to>
                                    </p:set>
                                    <p:anim calcmode="lin" valueType="num">
                                      <p:cBhvr additive="base">
                                        <p:cTn id="33" dur="1000"/>
                                        <p:tgtEl>
                                          <p:spTgt spid="4113"/>
                                        </p:tgtEl>
                                        <p:attrNameLst>
                                          <p:attrName>ppt_w</p:attrName>
                                        </p:attrNameLst>
                                      </p:cBhvr>
                                      <p:tavLst>
                                        <p:tav tm="0">
                                          <p:val>
                                            <p:strVal val="0"/>
                                          </p:val>
                                        </p:tav>
                                        <p:tav tm="100000">
                                          <p:val>
                                            <p:strVal val="#ppt_w"/>
                                          </p:val>
                                        </p:tav>
                                      </p:tavLst>
                                    </p:anim>
                                    <p:anim calcmode="lin" valueType="num">
                                      <p:cBhvr additive="base">
                                        <p:cTn id="34" dur="1000"/>
                                        <p:tgtEl>
                                          <p:spTgt spid="4113"/>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4105"/>
                                        </p:tgtEl>
                                        <p:attrNameLst>
                                          <p:attrName>style.visibility</p:attrName>
                                        </p:attrNameLst>
                                      </p:cBhvr>
                                      <p:to>
                                        <p:strVal val="visible"/>
                                      </p:to>
                                    </p:set>
                                    <p:anim calcmode="lin" valueType="num">
                                      <p:cBhvr additive="base">
                                        <p:cTn id="37" dur="1000"/>
                                        <p:tgtEl>
                                          <p:spTgt spid="4105"/>
                                        </p:tgtEl>
                                        <p:attrNameLst>
                                          <p:attrName>ppt_w</p:attrName>
                                        </p:attrNameLst>
                                      </p:cBhvr>
                                      <p:tavLst>
                                        <p:tav tm="0">
                                          <p:val>
                                            <p:strVal val="0"/>
                                          </p:val>
                                        </p:tav>
                                        <p:tav tm="100000">
                                          <p:val>
                                            <p:strVal val="#ppt_w"/>
                                          </p:val>
                                        </p:tav>
                                      </p:tavLst>
                                    </p:anim>
                                    <p:anim calcmode="lin" valueType="num">
                                      <p:cBhvr additive="base">
                                        <p:cTn id="38" dur="1000"/>
                                        <p:tgtEl>
                                          <p:spTgt spid="4105"/>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additive="base">
                                        <p:cTn id="41" dur="1000"/>
                                        <p:tgtEl>
                                          <p:spTgt spid="4106"/>
                                        </p:tgtEl>
                                        <p:attrNameLst>
                                          <p:attrName>ppt_w</p:attrName>
                                        </p:attrNameLst>
                                      </p:cBhvr>
                                      <p:tavLst>
                                        <p:tav tm="0">
                                          <p:val>
                                            <p:strVal val="0"/>
                                          </p:val>
                                        </p:tav>
                                        <p:tav tm="100000">
                                          <p:val>
                                            <p:strVal val="#ppt_w"/>
                                          </p:val>
                                        </p:tav>
                                      </p:tavLst>
                                    </p:anim>
                                    <p:anim calcmode="lin" valueType="num">
                                      <p:cBhvr additive="base">
                                        <p:cTn id="42" dur="1000"/>
                                        <p:tgtEl>
                                          <p:spTgt spid="4106"/>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4111"/>
                                        </p:tgtEl>
                                        <p:attrNameLst>
                                          <p:attrName>style.visibility</p:attrName>
                                        </p:attrNameLst>
                                      </p:cBhvr>
                                      <p:to>
                                        <p:strVal val="visible"/>
                                      </p:to>
                                    </p:set>
                                    <p:anim calcmode="lin" valueType="num">
                                      <p:cBhvr additive="base">
                                        <p:cTn id="45" dur="1000"/>
                                        <p:tgtEl>
                                          <p:spTgt spid="4111"/>
                                        </p:tgtEl>
                                        <p:attrNameLst>
                                          <p:attrName>ppt_w</p:attrName>
                                        </p:attrNameLst>
                                      </p:cBhvr>
                                      <p:tavLst>
                                        <p:tav tm="0">
                                          <p:val>
                                            <p:strVal val="0"/>
                                          </p:val>
                                        </p:tav>
                                        <p:tav tm="100000">
                                          <p:val>
                                            <p:strVal val="#ppt_w"/>
                                          </p:val>
                                        </p:tav>
                                      </p:tavLst>
                                    </p:anim>
                                    <p:anim calcmode="lin" valueType="num">
                                      <p:cBhvr additive="base">
                                        <p:cTn id="46" dur="1000"/>
                                        <p:tgtEl>
                                          <p:spTgt spid="4111"/>
                                        </p:tgtEl>
                                        <p:attrNameLst>
                                          <p:attrName>ppt_h</p:attrName>
                                        </p:attrNameLst>
                                      </p:cBhvr>
                                      <p:tavLst>
                                        <p:tav tm="0">
                                          <p:val>
                                            <p:strVal val="0"/>
                                          </p:val>
                                        </p:tav>
                                        <p:tav tm="100000">
                                          <p:val>
                                            <p:strVal val="#ppt_h"/>
                                          </p:val>
                                        </p:tav>
                                      </p:tavLst>
                                    </p:anim>
                                  </p:childTnLst>
                                </p:cTn>
                              </p:par>
                              <p:par>
                                <p:cTn id="47" presetID="10" presetClass="entr" presetSubtype="0" fill="hold" nodeType="withEffect">
                                  <p:stCondLst>
                                    <p:cond delay="0"/>
                                  </p:stCondLst>
                                  <p:childTnLst>
                                    <p:set>
                                      <p:cBhvr>
                                        <p:cTn id="48" dur="1" fill="hold">
                                          <p:stCondLst>
                                            <p:cond delay="0"/>
                                          </p:stCondLst>
                                        </p:cTn>
                                        <p:tgtEl>
                                          <p:spTgt spid="4117"/>
                                        </p:tgtEl>
                                        <p:attrNameLst>
                                          <p:attrName>style.visibility</p:attrName>
                                        </p:attrNameLst>
                                      </p:cBhvr>
                                      <p:to>
                                        <p:strVal val="visible"/>
                                      </p:to>
                                    </p:set>
                                    <p:animEffect transition="in" filter="fade">
                                      <p:cBhvr>
                                        <p:cTn id="49" dur="1000"/>
                                        <p:tgtEl>
                                          <p:spTgt spid="4117"/>
                                        </p:tgtEl>
                                      </p:cBhvr>
                                    </p:animEffect>
                                  </p:childTnLst>
                                </p:cTn>
                              </p:par>
                              <p:par>
                                <p:cTn id="50" presetID="10" presetClass="entr" presetSubtype="0" fill="hold" nodeType="withEffect">
                                  <p:stCondLst>
                                    <p:cond delay="0"/>
                                  </p:stCondLst>
                                  <p:childTnLst>
                                    <p:set>
                                      <p:cBhvr>
                                        <p:cTn id="51" dur="1" fill="hold">
                                          <p:stCondLst>
                                            <p:cond delay="0"/>
                                          </p:stCondLst>
                                        </p:cTn>
                                        <p:tgtEl>
                                          <p:spTgt spid="4118"/>
                                        </p:tgtEl>
                                        <p:attrNameLst>
                                          <p:attrName>style.visibility</p:attrName>
                                        </p:attrNameLst>
                                      </p:cBhvr>
                                      <p:to>
                                        <p:strVal val="visible"/>
                                      </p:to>
                                    </p:set>
                                    <p:animEffect transition="in" filter="fade">
                                      <p:cBhvr>
                                        <p:cTn id="52" dur="1000"/>
                                        <p:tgtEl>
                                          <p:spTgt spid="4118"/>
                                        </p:tgtEl>
                                      </p:cBhvr>
                                    </p:animEffect>
                                  </p:childTnLst>
                                </p:cTn>
                              </p:par>
                              <p:par>
                                <p:cTn id="53" presetID="10" presetClass="entr" presetSubtype="0" fill="hold" nodeType="withEffect">
                                  <p:stCondLst>
                                    <p:cond delay="0"/>
                                  </p:stCondLst>
                                  <p:childTnLst>
                                    <p:set>
                                      <p:cBhvr>
                                        <p:cTn id="54" dur="1" fill="hold">
                                          <p:stCondLst>
                                            <p:cond delay="0"/>
                                          </p:stCondLst>
                                        </p:cTn>
                                        <p:tgtEl>
                                          <p:spTgt spid="4119"/>
                                        </p:tgtEl>
                                        <p:attrNameLst>
                                          <p:attrName>style.visibility</p:attrName>
                                        </p:attrNameLst>
                                      </p:cBhvr>
                                      <p:to>
                                        <p:strVal val="visible"/>
                                      </p:to>
                                    </p:set>
                                    <p:animEffect transition="in" filter="fade">
                                      <p:cBhvr>
                                        <p:cTn id="55" dur="1000"/>
                                        <p:tgtEl>
                                          <p:spTgt spid="4119"/>
                                        </p:tgtEl>
                                      </p:cBhvr>
                                    </p:animEffect>
                                  </p:childTnLst>
                                </p:cTn>
                              </p:par>
                              <p:par>
                                <p:cTn id="56" presetID="10" presetClass="entr" presetSubtype="0" fill="hold" nodeType="withEffect">
                                  <p:stCondLst>
                                    <p:cond delay="0"/>
                                  </p:stCondLst>
                                  <p:childTnLst>
                                    <p:set>
                                      <p:cBhvr>
                                        <p:cTn id="57" dur="1" fill="hold">
                                          <p:stCondLst>
                                            <p:cond delay="0"/>
                                          </p:stCondLst>
                                        </p:cTn>
                                        <p:tgtEl>
                                          <p:spTgt spid="4120"/>
                                        </p:tgtEl>
                                        <p:attrNameLst>
                                          <p:attrName>style.visibility</p:attrName>
                                        </p:attrNameLst>
                                      </p:cBhvr>
                                      <p:to>
                                        <p:strVal val="visible"/>
                                      </p:to>
                                    </p:set>
                                    <p:animEffect transition="in" filter="fade">
                                      <p:cBhvr>
                                        <p:cTn id="58" dur="1000"/>
                                        <p:tgtEl>
                                          <p:spTgt spid="4120"/>
                                        </p:tgtEl>
                                      </p:cBhvr>
                                    </p:animEffect>
                                  </p:childTnLst>
                                </p:cTn>
                              </p:par>
                              <p:par>
                                <p:cTn id="59" presetID="10" presetClass="entr" presetSubtype="0" fill="hold" nodeType="withEffect">
                                  <p:stCondLst>
                                    <p:cond delay="0"/>
                                  </p:stCondLst>
                                  <p:childTnLst>
                                    <p:set>
                                      <p:cBhvr>
                                        <p:cTn id="60" dur="1" fill="hold">
                                          <p:stCondLst>
                                            <p:cond delay="0"/>
                                          </p:stCondLst>
                                        </p:cTn>
                                        <p:tgtEl>
                                          <p:spTgt spid="4121"/>
                                        </p:tgtEl>
                                        <p:attrNameLst>
                                          <p:attrName>style.visibility</p:attrName>
                                        </p:attrNameLst>
                                      </p:cBhvr>
                                      <p:to>
                                        <p:strVal val="visible"/>
                                      </p:to>
                                    </p:set>
                                    <p:animEffect transition="in" filter="fade">
                                      <p:cBhvr>
                                        <p:cTn id="61" dur="1000"/>
                                        <p:tgtEl>
                                          <p:spTgt spid="4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2">
          <a:extLst>
            <a:ext uri="{FF2B5EF4-FFF2-40B4-BE49-F238E27FC236}">
              <a16:creationId xmlns:a16="http://schemas.microsoft.com/office/drawing/2014/main" id="{BD12DEB2-DE90-2DB0-2446-687CBE8AF889}"/>
            </a:ext>
          </a:extLst>
        </p:cNvPr>
        <p:cNvGrpSpPr/>
        <p:nvPr/>
      </p:nvGrpSpPr>
      <p:grpSpPr>
        <a:xfrm>
          <a:off x="0" y="0"/>
          <a:ext cx="0" cy="0"/>
          <a:chOff x="0" y="0"/>
          <a:chExt cx="0" cy="0"/>
        </a:xfrm>
      </p:grpSpPr>
      <p:sp>
        <p:nvSpPr>
          <p:cNvPr id="3313" name="Google Shape;3313;p81">
            <a:extLst>
              <a:ext uri="{FF2B5EF4-FFF2-40B4-BE49-F238E27FC236}">
                <a16:creationId xmlns:a16="http://schemas.microsoft.com/office/drawing/2014/main" id="{6D9E8CEA-F479-971A-ABDF-38F427908F25}"/>
              </a:ext>
            </a:extLst>
          </p:cNvPr>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fr-FR" dirty="0" err="1"/>
              <a:t>PostgresSQL</a:t>
            </a:r>
            <a:br>
              <a:rPr lang="fr-FR" dirty="0"/>
            </a:br>
            <a:endParaRPr dirty="0"/>
          </a:p>
        </p:txBody>
      </p:sp>
      <p:sp>
        <p:nvSpPr>
          <p:cNvPr id="3314" name="Google Shape;3314;p81">
            <a:extLst>
              <a:ext uri="{FF2B5EF4-FFF2-40B4-BE49-F238E27FC236}">
                <a16:creationId xmlns:a16="http://schemas.microsoft.com/office/drawing/2014/main" id="{5A061514-42BC-3439-314C-264FACFDCFCB}"/>
              </a:ext>
            </a:extLst>
          </p:cNvPr>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04</a:t>
            </a:r>
            <a:endParaRPr dirty="0"/>
          </a:p>
        </p:txBody>
      </p:sp>
      <p:cxnSp>
        <p:nvCxnSpPr>
          <p:cNvPr id="3316" name="Google Shape;3316;p81">
            <a:extLst>
              <a:ext uri="{FF2B5EF4-FFF2-40B4-BE49-F238E27FC236}">
                <a16:creationId xmlns:a16="http://schemas.microsoft.com/office/drawing/2014/main" id="{6626F8EE-E708-B958-28A5-49B358191B7D}"/>
              </a:ext>
            </a:extLst>
          </p:cNvPr>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a:extLst>
              <a:ext uri="{FF2B5EF4-FFF2-40B4-BE49-F238E27FC236}">
                <a16:creationId xmlns:a16="http://schemas.microsoft.com/office/drawing/2014/main" id="{90657D1C-BD48-BE16-0D85-F4C535F99338}"/>
              </a:ext>
            </a:extLst>
          </p:cNvPr>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a:extLst>
              <a:ext uri="{FF2B5EF4-FFF2-40B4-BE49-F238E27FC236}">
                <a16:creationId xmlns:a16="http://schemas.microsoft.com/office/drawing/2014/main" id="{E405E11E-78A5-371E-D00A-1955E9D8D95E}"/>
              </a:ext>
            </a:extLst>
          </p:cNvPr>
          <p:cNvGrpSpPr/>
          <p:nvPr/>
        </p:nvGrpSpPr>
        <p:grpSpPr>
          <a:xfrm flipH="1">
            <a:off x="5943474" y="3141820"/>
            <a:ext cx="1965289" cy="517060"/>
            <a:chOff x="3539975" y="3523525"/>
            <a:chExt cx="745925" cy="196250"/>
          </a:xfrm>
        </p:grpSpPr>
        <p:sp>
          <p:nvSpPr>
            <p:cNvPr id="3319" name="Google Shape;3319;p81">
              <a:extLst>
                <a:ext uri="{FF2B5EF4-FFF2-40B4-BE49-F238E27FC236}">
                  <a16:creationId xmlns:a16="http://schemas.microsoft.com/office/drawing/2014/main" id="{F346734B-7073-5D7C-B67C-C456B865AD60}"/>
                </a:ext>
              </a:extLst>
            </p:cNvPr>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a:extLst>
                <a:ext uri="{FF2B5EF4-FFF2-40B4-BE49-F238E27FC236}">
                  <a16:creationId xmlns:a16="http://schemas.microsoft.com/office/drawing/2014/main" id="{11D6EDB0-7A13-E482-BED6-45E78E2BF5A1}"/>
                </a:ext>
              </a:extLst>
            </p:cNvPr>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a:extLst>
                <a:ext uri="{FF2B5EF4-FFF2-40B4-BE49-F238E27FC236}">
                  <a16:creationId xmlns:a16="http://schemas.microsoft.com/office/drawing/2014/main" id="{3C21933D-8295-0384-0122-14C73D78ED75}"/>
                </a:ext>
              </a:extLst>
            </p:cNvPr>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a:extLst>
                <a:ext uri="{FF2B5EF4-FFF2-40B4-BE49-F238E27FC236}">
                  <a16:creationId xmlns:a16="http://schemas.microsoft.com/office/drawing/2014/main" id="{7E24749A-35BB-5286-1F89-D00F55817B80}"/>
                </a:ext>
              </a:extLst>
            </p:cNvPr>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a:extLst>
                <a:ext uri="{FF2B5EF4-FFF2-40B4-BE49-F238E27FC236}">
                  <a16:creationId xmlns:a16="http://schemas.microsoft.com/office/drawing/2014/main" id="{4CC2213B-231E-6648-ED14-C44C92C92B47}"/>
                </a:ext>
              </a:extLst>
            </p:cNvPr>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a:extLst>
                <a:ext uri="{FF2B5EF4-FFF2-40B4-BE49-F238E27FC236}">
                  <a16:creationId xmlns:a16="http://schemas.microsoft.com/office/drawing/2014/main" id="{E5B8A271-5EAC-5B09-381F-9A86CB1CBADE}"/>
                </a:ext>
              </a:extLst>
            </p:cNvPr>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a:extLst>
                <a:ext uri="{FF2B5EF4-FFF2-40B4-BE49-F238E27FC236}">
                  <a16:creationId xmlns:a16="http://schemas.microsoft.com/office/drawing/2014/main" id="{CFDB31DE-57DB-BD88-458A-505F28B941F8}"/>
                </a:ext>
              </a:extLst>
            </p:cNvPr>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a:extLst>
                <a:ext uri="{FF2B5EF4-FFF2-40B4-BE49-F238E27FC236}">
                  <a16:creationId xmlns:a16="http://schemas.microsoft.com/office/drawing/2014/main" id="{98A3E881-CDE7-EFFE-E245-5F022637C11F}"/>
                </a:ext>
              </a:extLst>
            </p:cNvPr>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a:extLst>
                <a:ext uri="{FF2B5EF4-FFF2-40B4-BE49-F238E27FC236}">
                  <a16:creationId xmlns:a16="http://schemas.microsoft.com/office/drawing/2014/main" id="{7A4BA154-F37D-CF23-62A6-C23458CDA47E}"/>
                </a:ext>
              </a:extLst>
            </p:cNvPr>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a:extLst>
                <a:ext uri="{FF2B5EF4-FFF2-40B4-BE49-F238E27FC236}">
                  <a16:creationId xmlns:a16="http://schemas.microsoft.com/office/drawing/2014/main" id="{05B238E6-E8BB-3B4C-F70A-6BD92D069413}"/>
                </a:ext>
              </a:extLst>
            </p:cNvPr>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a:extLst>
                <a:ext uri="{FF2B5EF4-FFF2-40B4-BE49-F238E27FC236}">
                  <a16:creationId xmlns:a16="http://schemas.microsoft.com/office/drawing/2014/main" id="{E74BE712-DF87-F82B-FC98-75DC0C93B1A4}"/>
                </a:ext>
              </a:extLst>
            </p:cNvPr>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a:extLst>
                <a:ext uri="{FF2B5EF4-FFF2-40B4-BE49-F238E27FC236}">
                  <a16:creationId xmlns:a16="http://schemas.microsoft.com/office/drawing/2014/main" id="{6AF8769B-DE5B-0B2A-D904-776038743410}"/>
                </a:ext>
              </a:extLst>
            </p:cNvPr>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a:extLst>
                <a:ext uri="{FF2B5EF4-FFF2-40B4-BE49-F238E27FC236}">
                  <a16:creationId xmlns:a16="http://schemas.microsoft.com/office/drawing/2014/main" id="{A1476698-0716-424C-AB2F-2236ACB760BB}"/>
                </a:ext>
              </a:extLst>
            </p:cNvPr>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a:extLst>
                <a:ext uri="{FF2B5EF4-FFF2-40B4-BE49-F238E27FC236}">
                  <a16:creationId xmlns:a16="http://schemas.microsoft.com/office/drawing/2014/main" id="{0D44C6E1-55B5-8ADA-B184-63852D8903D4}"/>
                </a:ext>
              </a:extLst>
            </p:cNvPr>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a:extLst>
                <a:ext uri="{FF2B5EF4-FFF2-40B4-BE49-F238E27FC236}">
                  <a16:creationId xmlns:a16="http://schemas.microsoft.com/office/drawing/2014/main" id="{676441B4-CF20-0323-7B1E-F1BDBC7ACFEC}"/>
                </a:ext>
              </a:extLst>
            </p:cNvPr>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a:extLst>
                <a:ext uri="{FF2B5EF4-FFF2-40B4-BE49-F238E27FC236}">
                  <a16:creationId xmlns:a16="http://schemas.microsoft.com/office/drawing/2014/main" id="{3D6C50D0-3FFE-1A8B-3EEB-7A0D4981A570}"/>
                </a:ext>
              </a:extLst>
            </p:cNvPr>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a:extLst>
              <a:ext uri="{FF2B5EF4-FFF2-40B4-BE49-F238E27FC236}">
                <a16:creationId xmlns:a16="http://schemas.microsoft.com/office/drawing/2014/main" id="{66CF9462-F22D-0F87-B777-302E17F87EA5}"/>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a:extLst>
              <a:ext uri="{FF2B5EF4-FFF2-40B4-BE49-F238E27FC236}">
                <a16:creationId xmlns:a16="http://schemas.microsoft.com/office/drawing/2014/main" id="{5F2DD324-43A2-A2B5-6B81-8D159F2B91D8}"/>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 action="ppaction://noaction"/>
            <a:extLst>
              <a:ext uri="{FF2B5EF4-FFF2-40B4-BE49-F238E27FC236}">
                <a16:creationId xmlns:a16="http://schemas.microsoft.com/office/drawing/2014/main" id="{3AF5391F-9E9D-787B-5574-117DFDDCC9A2}"/>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a:extLst>
              <a:ext uri="{FF2B5EF4-FFF2-40B4-BE49-F238E27FC236}">
                <a16:creationId xmlns:a16="http://schemas.microsoft.com/office/drawing/2014/main" id="{B10DA53D-9C11-5064-D275-580EF2C43DD1}"/>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a:extLst>
              <a:ext uri="{FF2B5EF4-FFF2-40B4-BE49-F238E27FC236}">
                <a16:creationId xmlns:a16="http://schemas.microsoft.com/office/drawing/2014/main" id="{E7AFD28D-5B9E-480B-A57F-7E6341EE6621}"/>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8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3">
          <a:extLst>
            <a:ext uri="{FF2B5EF4-FFF2-40B4-BE49-F238E27FC236}">
              <a16:creationId xmlns:a16="http://schemas.microsoft.com/office/drawing/2014/main" id="{0FD93837-322F-C7DD-01E0-D76375E69EC8}"/>
            </a:ext>
          </a:extLst>
        </p:cNvPr>
        <p:cNvGrpSpPr/>
        <p:nvPr/>
      </p:nvGrpSpPr>
      <p:grpSpPr>
        <a:xfrm>
          <a:off x="0" y="0"/>
          <a:ext cx="0" cy="0"/>
          <a:chOff x="0" y="0"/>
          <a:chExt cx="0" cy="0"/>
        </a:xfrm>
      </p:grpSpPr>
      <p:sp>
        <p:nvSpPr>
          <p:cNvPr id="2925" name="Google Shape;2925;p67">
            <a:extLst>
              <a:ext uri="{FF2B5EF4-FFF2-40B4-BE49-F238E27FC236}">
                <a16:creationId xmlns:a16="http://schemas.microsoft.com/office/drawing/2014/main" id="{FBB5D06D-D17A-D6E5-45E4-5065957ABCD1}"/>
              </a:ext>
            </a:extLst>
          </p:cNvPr>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p>
            <a:pPr marL="0" indent="0"/>
            <a:r>
              <a:rPr lang="fr-FR" dirty="0"/>
              <a:t>PostgreSQL a été utilisé pour organiser les données traitées dans des tables relationnelles. Cela facilite l’exécution de requêtes SQL pour des analyses détaillées des résultats.</a:t>
            </a:r>
          </a:p>
          <a:p>
            <a:pPr marL="0" lvl="0" indent="0" algn="r" rtl="0">
              <a:spcBef>
                <a:spcPts val="0"/>
              </a:spcBef>
              <a:spcAft>
                <a:spcPts val="0"/>
              </a:spcAft>
              <a:buNone/>
            </a:pPr>
            <a:endParaRPr dirty="0"/>
          </a:p>
        </p:txBody>
      </p:sp>
      <p:grpSp>
        <p:nvGrpSpPr>
          <p:cNvPr id="2927" name="Google Shape;2927;p67">
            <a:extLst>
              <a:ext uri="{FF2B5EF4-FFF2-40B4-BE49-F238E27FC236}">
                <a16:creationId xmlns:a16="http://schemas.microsoft.com/office/drawing/2014/main" id="{C6D4D5D9-845F-50E4-449D-6CCA0743D4A2}"/>
              </a:ext>
            </a:extLst>
          </p:cNvPr>
          <p:cNvGrpSpPr/>
          <p:nvPr/>
        </p:nvGrpSpPr>
        <p:grpSpPr>
          <a:xfrm>
            <a:off x="391864" y="3545270"/>
            <a:ext cx="289170" cy="284718"/>
            <a:chOff x="426000" y="3302025"/>
            <a:chExt cx="220875" cy="217475"/>
          </a:xfrm>
        </p:grpSpPr>
        <p:sp>
          <p:nvSpPr>
            <p:cNvPr id="2928" name="Google Shape;2928;p67">
              <a:extLst>
                <a:ext uri="{FF2B5EF4-FFF2-40B4-BE49-F238E27FC236}">
                  <a16:creationId xmlns:a16="http://schemas.microsoft.com/office/drawing/2014/main" id="{B5CDCF31-553B-7601-46B4-1A2E23FADB54}"/>
                </a:ext>
              </a:extLst>
            </p:cNvPr>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a:extLst>
                <a:ext uri="{FF2B5EF4-FFF2-40B4-BE49-F238E27FC236}">
                  <a16:creationId xmlns:a16="http://schemas.microsoft.com/office/drawing/2014/main" id="{3C897962-9202-2B9B-856F-407E4355273B}"/>
                </a:ext>
              </a:extLst>
            </p:cNvPr>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a:extLst>
              <a:ext uri="{FF2B5EF4-FFF2-40B4-BE49-F238E27FC236}">
                <a16:creationId xmlns:a16="http://schemas.microsoft.com/office/drawing/2014/main" id="{81DF16D7-8D82-3CD6-D856-76FDA7A1FADC}"/>
              </a:ext>
            </a:extLst>
          </p:cNvPr>
          <p:cNvGrpSpPr/>
          <p:nvPr/>
        </p:nvGrpSpPr>
        <p:grpSpPr>
          <a:xfrm rot="5400000">
            <a:off x="1273912" y="4127100"/>
            <a:ext cx="357454" cy="956304"/>
            <a:chOff x="357713" y="600975"/>
            <a:chExt cx="357454" cy="956304"/>
          </a:xfrm>
        </p:grpSpPr>
        <p:sp>
          <p:nvSpPr>
            <p:cNvPr id="2931" name="Google Shape;2931;p67">
              <a:extLst>
                <a:ext uri="{FF2B5EF4-FFF2-40B4-BE49-F238E27FC236}">
                  <a16:creationId xmlns:a16="http://schemas.microsoft.com/office/drawing/2014/main" id="{727C5B2B-2363-51CC-337D-766A7CE6C12A}"/>
                </a:ext>
              </a:extLst>
            </p:cNvPr>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a:extLst>
                <a:ext uri="{FF2B5EF4-FFF2-40B4-BE49-F238E27FC236}">
                  <a16:creationId xmlns:a16="http://schemas.microsoft.com/office/drawing/2014/main" id="{FB0BAAF9-46CC-38C8-EEE2-843ECD5C0C4C}"/>
                </a:ext>
              </a:extLst>
            </p:cNvPr>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a:extLst>
                <a:ext uri="{FF2B5EF4-FFF2-40B4-BE49-F238E27FC236}">
                  <a16:creationId xmlns:a16="http://schemas.microsoft.com/office/drawing/2014/main" id="{F354E851-5466-8623-CA54-FC8E9051EE1E}"/>
                </a:ext>
              </a:extLst>
            </p:cNvPr>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a:extLst>
                <a:ext uri="{FF2B5EF4-FFF2-40B4-BE49-F238E27FC236}">
                  <a16:creationId xmlns:a16="http://schemas.microsoft.com/office/drawing/2014/main" id="{9D5356BC-790B-D20D-E533-5B9C63DE2FF3}"/>
                </a:ext>
              </a:extLst>
            </p:cNvPr>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a:extLst>
              <a:ext uri="{FF2B5EF4-FFF2-40B4-BE49-F238E27FC236}">
                <a16:creationId xmlns:a16="http://schemas.microsoft.com/office/drawing/2014/main" id="{3F627901-7A44-C75B-D6D6-3BF3C9CD17D2}"/>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a:extLst>
              <a:ext uri="{FF2B5EF4-FFF2-40B4-BE49-F238E27FC236}">
                <a16:creationId xmlns:a16="http://schemas.microsoft.com/office/drawing/2014/main" id="{E267BDB5-2C61-C05B-235A-7BF4047A32A1}"/>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3" action="ppaction://hlinksldjump"/>
            <a:extLst>
              <a:ext uri="{FF2B5EF4-FFF2-40B4-BE49-F238E27FC236}">
                <a16:creationId xmlns:a16="http://schemas.microsoft.com/office/drawing/2014/main" id="{E9D79FE3-174F-93C1-2CC3-D7FCA1359750}"/>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a:extLst>
              <a:ext uri="{FF2B5EF4-FFF2-40B4-BE49-F238E27FC236}">
                <a16:creationId xmlns:a16="http://schemas.microsoft.com/office/drawing/2014/main" id="{75241B1E-B379-F93C-D321-8A9FFFB60D30}"/>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a:extLst>
              <a:ext uri="{FF2B5EF4-FFF2-40B4-BE49-F238E27FC236}">
                <a16:creationId xmlns:a16="http://schemas.microsoft.com/office/drawing/2014/main" id="{68E5426C-FC2C-40C1-EAC4-A8BDE5D9392C}"/>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 coins arrondis 1">
            <a:extLst>
              <a:ext uri="{FF2B5EF4-FFF2-40B4-BE49-F238E27FC236}">
                <a16:creationId xmlns:a16="http://schemas.microsoft.com/office/drawing/2014/main" id="{BB1FF1A0-9C5D-FE53-13F1-3BBA1D803319}"/>
              </a:ext>
            </a:extLst>
          </p:cNvPr>
          <p:cNvSpPr/>
          <p:nvPr/>
        </p:nvSpPr>
        <p:spPr>
          <a:xfrm>
            <a:off x="715800" y="1069383"/>
            <a:ext cx="3265736" cy="324338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9C98AFC6-5753-B60C-22AC-B7ABEB5504C7}"/>
              </a:ext>
            </a:extLst>
          </p:cNvPr>
          <p:cNvSpPr txBox="1"/>
          <p:nvPr/>
        </p:nvSpPr>
        <p:spPr>
          <a:xfrm>
            <a:off x="891827" y="1244523"/>
            <a:ext cx="2913682" cy="2677656"/>
          </a:xfrm>
          <a:prstGeom prst="rect">
            <a:avLst/>
          </a:prstGeom>
          <a:noFill/>
        </p:spPr>
        <p:txBody>
          <a:bodyPr wrap="square" rtlCol="0">
            <a:spAutoFit/>
          </a:bodyPr>
          <a:lstStyle/>
          <a:p>
            <a:r>
              <a:rPr lang="en-US" dirty="0">
                <a:solidFill>
                  <a:schemeClr val="bg1"/>
                </a:solidFill>
                <a:latin typeface="Bai Jamjuree" panose="020B0604020202020204" charset="-34"/>
                <a:cs typeface="Bai Jamjuree" panose="020B0604020202020204" charset="-34"/>
              </a:rPr>
              <a:t>COPY temperature.co2 ("</a:t>
            </a:r>
            <a:r>
              <a:rPr lang="en-US" dirty="0" err="1">
                <a:solidFill>
                  <a:srgbClr val="FFC000"/>
                </a:solidFill>
                <a:latin typeface="Bai Jamjuree" panose="020B0604020202020204" charset="-34"/>
                <a:cs typeface="Bai Jamjuree" panose="020B0604020202020204" charset="-34"/>
              </a:rPr>
              <a:t>Year</a:t>
            </a:r>
            <a:r>
              <a:rPr lang="en-US" dirty="0" err="1">
                <a:solidFill>
                  <a:schemeClr val="bg1"/>
                </a:solidFill>
                <a:latin typeface="Bai Jamjuree" panose="020B0604020202020204" charset="-34"/>
                <a:cs typeface="Bai Jamjuree" panose="020B0604020202020204" charset="-34"/>
              </a:rPr>
              <a:t>","</a:t>
            </a:r>
            <a:r>
              <a:rPr lang="en-US" dirty="0" err="1">
                <a:solidFill>
                  <a:srgbClr val="FFC000"/>
                </a:solidFill>
                <a:latin typeface="Bai Jamjuree" panose="020B0604020202020204" charset="-34"/>
                <a:cs typeface="Bai Jamjuree" panose="020B0604020202020204" charset="-34"/>
              </a:rPr>
              <a:t>country</a:t>
            </a:r>
            <a:r>
              <a:rPr lang="en-US" dirty="0">
                <a:solidFill>
                  <a:schemeClr val="bg1"/>
                </a:solidFill>
                <a:latin typeface="Bai Jamjuree" panose="020B0604020202020204" charset="-34"/>
                <a:cs typeface="Bai Jamjuree" panose="020B0604020202020204" charset="-34"/>
              </a:rPr>
              <a:t>“,</a:t>
            </a:r>
            <a:r>
              <a:rPr lang="en-US" dirty="0">
                <a:solidFill>
                  <a:schemeClr val="tx2"/>
                </a:solidFill>
                <a:latin typeface="Bai Jamjuree" panose="020B0604020202020204" charset="-34"/>
                <a:cs typeface="Bai Jamjuree" panose="020B0604020202020204" charset="-34"/>
              </a:rPr>
              <a:t> </a:t>
            </a:r>
            <a:r>
              <a:rPr lang="en-US" dirty="0">
                <a:solidFill>
                  <a:srgbClr val="FFC000"/>
                </a:solidFill>
                <a:latin typeface="Bai Jamjuree" panose="020B0604020202020204" charset="-34"/>
                <a:cs typeface="Bai Jamjuree" panose="020B0604020202020204" charset="-34"/>
              </a:rPr>
              <a:t>…</a:t>
            </a:r>
            <a:r>
              <a:rPr lang="en-US" dirty="0">
                <a:solidFill>
                  <a:schemeClr val="tx2"/>
                </a:solidFill>
                <a:latin typeface="Bai Jamjuree" panose="020B0604020202020204" charset="-34"/>
                <a:cs typeface="Bai Jamjuree" panose="020B0604020202020204" charset="-34"/>
              </a:rPr>
              <a:t> </a:t>
            </a:r>
            <a:r>
              <a:rPr lang="en-US" dirty="0">
                <a:solidFill>
                  <a:schemeClr val="bg1"/>
                </a:solidFill>
                <a:latin typeface="Bai Jamjuree" panose="020B0604020202020204" charset="-34"/>
                <a:cs typeface="Bai Jamjuree" panose="020B0604020202020204" charset="-34"/>
              </a:rPr>
              <a:t>,</a:t>
            </a:r>
            <a:r>
              <a:rPr lang="en-US" dirty="0">
                <a:solidFill>
                  <a:schemeClr val="tx2"/>
                </a:solidFill>
                <a:latin typeface="Bai Jamjuree" panose="020B0604020202020204" charset="-34"/>
                <a:cs typeface="Bai Jamjuree" panose="020B0604020202020204" charset="-34"/>
              </a:rPr>
              <a:t> </a:t>
            </a:r>
            <a:r>
              <a:rPr lang="en-US" dirty="0">
                <a:solidFill>
                  <a:schemeClr val="bg1"/>
                </a:solidFill>
                <a:latin typeface="Bai Jamjuree" panose="020B0604020202020204" charset="-34"/>
                <a:cs typeface="Bai Jamjuree" panose="020B0604020202020204" charset="-34"/>
              </a:rPr>
              <a:t>"</a:t>
            </a:r>
            <a:r>
              <a:rPr lang="en-US" dirty="0">
                <a:solidFill>
                  <a:srgbClr val="FFC000"/>
                </a:solidFill>
                <a:latin typeface="Bai Jamjuree" panose="020B0604020202020204" charset="-34"/>
                <a:cs typeface="Bai Jamjuree" panose="020B0604020202020204" charset="-34"/>
              </a:rPr>
              <a:t>oil_co2</a:t>
            </a:r>
            <a:r>
              <a:rPr lang="en-US" dirty="0">
                <a:solidFill>
                  <a:schemeClr val="bg1"/>
                </a:solidFill>
                <a:latin typeface="Bai Jamjuree" panose="020B0604020202020204" charset="-34"/>
                <a:cs typeface="Bai Jamjuree" panose="020B0604020202020204" charset="-34"/>
              </a:rPr>
              <a:t>")</a:t>
            </a:r>
            <a:r>
              <a:rPr lang="en-US" dirty="0">
                <a:solidFill>
                  <a:schemeClr val="tx2"/>
                </a:solidFill>
                <a:latin typeface="Bai Jamjuree" panose="020B0604020202020204" charset="-34"/>
                <a:cs typeface="Bai Jamjuree" panose="020B0604020202020204" charset="-34"/>
              </a:rPr>
              <a:t> FROM </a:t>
            </a:r>
            <a:r>
              <a:rPr lang="en-US" dirty="0">
                <a:solidFill>
                  <a:srgbClr val="FFC000"/>
                </a:solidFill>
                <a:latin typeface="Bai Jamjuree" panose="020B0604020202020204" charset="-34"/>
                <a:cs typeface="Bai Jamjuree" panose="020B0604020202020204" charset="-34"/>
              </a:rPr>
              <a:t>'C:\</a:t>
            </a:r>
            <a:r>
              <a:rPr lang="en-US" dirty="0" err="1">
                <a:solidFill>
                  <a:srgbClr val="FFC000"/>
                </a:solidFill>
                <a:latin typeface="Bai Jamjuree" panose="020B0604020202020204" charset="-34"/>
                <a:cs typeface="Bai Jamjuree" panose="020B0604020202020204" charset="-34"/>
              </a:rPr>
              <a:t>projet</a:t>
            </a:r>
            <a:r>
              <a:rPr lang="en-US" dirty="0">
                <a:solidFill>
                  <a:srgbClr val="FFC000"/>
                </a:solidFill>
                <a:latin typeface="Bai Jamjuree" panose="020B0604020202020204" charset="-34"/>
                <a:cs typeface="Bai Jamjuree" panose="020B0604020202020204" charset="-34"/>
              </a:rPr>
              <a:t>\CO2_cleaned.csv\CO2.csv'</a:t>
            </a:r>
            <a:r>
              <a:rPr lang="en-US" dirty="0">
                <a:solidFill>
                  <a:schemeClr val="tx2"/>
                </a:solidFill>
                <a:latin typeface="Bai Jamjuree" panose="020B0604020202020204" charset="-34"/>
                <a:cs typeface="Bai Jamjuree" panose="020B0604020202020204" charset="-34"/>
              </a:rPr>
              <a:t> </a:t>
            </a:r>
            <a:r>
              <a:rPr lang="en-US" dirty="0">
                <a:solidFill>
                  <a:schemeClr val="bg1"/>
                </a:solidFill>
                <a:latin typeface="Bai Jamjuree" panose="020B0604020202020204" charset="-34"/>
                <a:cs typeface="Bai Jamjuree" panose="020B0604020202020204" charset="-34"/>
              </a:rPr>
              <a:t>DELIMITER</a:t>
            </a:r>
            <a:r>
              <a:rPr lang="en-US" dirty="0">
                <a:solidFill>
                  <a:schemeClr val="tx2"/>
                </a:solidFill>
                <a:latin typeface="Bai Jamjuree" panose="020B0604020202020204" charset="-34"/>
                <a:cs typeface="Bai Jamjuree" panose="020B0604020202020204" charset="-34"/>
              </a:rPr>
              <a:t> </a:t>
            </a:r>
            <a:r>
              <a:rPr lang="en-US" dirty="0">
                <a:solidFill>
                  <a:schemeClr val="bg1"/>
                </a:solidFill>
                <a:latin typeface="Bai Jamjuree" panose="020B0604020202020204" charset="-34"/>
                <a:cs typeface="Bai Jamjuree" panose="020B0604020202020204" charset="-34"/>
              </a:rPr>
              <a:t>'</a:t>
            </a:r>
            <a:r>
              <a:rPr lang="en-US" dirty="0">
                <a:solidFill>
                  <a:srgbClr val="FFC000"/>
                </a:solidFill>
                <a:latin typeface="Bai Jamjuree" panose="020B0604020202020204" charset="-34"/>
                <a:cs typeface="Bai Jamjuree" panose="020B0604020202020204" charset="-34"/>
              </a:rPr>
              <a:t>,</a:t>
            </a:r>
            <a:r>
              <a:rPr lang="en-US" dirty="0">
                <a:solidFill>
                  <a:schemeClr val="bg1"/>
                </a:solidFill>
                <a:latin typeface="Bai Jamjuree" panose="020B0604020202020204" charset="-34"/>
                <a:cs typeface="Bai Jamjuree" panose="020B0604020202020204" charset="-34"/>
              </a:rPr>
              <a:t>'</a:t>
            </a:r>
            <a:r>
              <a:rPr lang="en-US" dirty="0">
                <a:solidFill>
                  <a:schemeClr val="tx2"/>
                </a:solidFill>
                <a:latin typeface="Bai Jamjuree" panose="020B0604020202020204" charset="-34"/>
                <a:cs typeface="Bai Jamjuree" panose="020B0604020202020204" charset="-34"/>
              </a:rPr>
              <a:t> </a:t>
            </a:r>
            <a:r>
              <a:rPr lang="en-US" dirty="0">
                <a:solidFill>
                  <a:schemeClr val="bg1"/>
                </a:solidFill>
                <a:latin typeface="Bai Jamjuree" panose="020B0604020202020204" charset="-34"/>
                <a:cs typeface="Bai Jamjuree" panose="020B0604020202020204" charset="-34"/>
              </a:rPr>
              <a:t>CSV HEADER;</a:t>
            </a:r>
          </a:p>
          <a:p>
            <a:endParaRPr lang="en-US" dirty="0">
              <a:solidFill>
                <a:schemeClr val="tx2"/>
              </a:solidFill>
              <a:latin typeface="Bai Jamjuree" panose="020B0604020202020204" charset="-34"/>
              <a:cs typeface="Bai Jamjuree" panose="020B0604020202020204" charset="-34"/>
            </a:endParaRPr>
          </a:p>
          <a:p>
            <a:r>
              <a:rPr lang="en-US" dirty="0">
                <a:solidFill>
                  <a:schemeClr val="tx2"/>
                </a:solidFill>
                <a:latin typeface="Bai Jamjuree" panose="020B0604020202020204" charset="-34"/>
                <a:cs typeface="Bai Jamjuree" panose="020B0604020202020204" charset="-34"/>
              </a:rPr>
              <a:t>ALTER TABLE </a:t>
            </a:r>
            <a:r>
              <a:rPr lang="en-US" dirty="0">
                <a:solidFill>
                  <a:schemeClr val="bg1"/>
                </a:solidFill>
                <a:latin typeface="Bai Jamjuree" panose="020B0604020202020204" charset="-34"/>
                <a:cs typeface="Bai Jamjuree" panose="020B0604020202020204" charset="-34"/>
              </a:rPr>
              <a:t>temperature.co2 </a:t>
            </a:r>
            <a:r>
              <a:rPr lang="en-US" dirty="0">
                <a:solidFill>
                  <a:schemeClr val="tx2"/>
                </a:solidFill>
                <a:latin typeface="Bai Jamjuree" panose="020B0604020202020204" charset="-34"/>
                <a:cs typeface="Bai Jamjuree" panose="020B0604020202020204" charset="-34"/>
              </a:rPr>
              <a:t>ADD</a:t>
            </a:r>
            <a:r>
              <a:rPr lang="en-US" dirty="0">
                <a:solidFill>
                  <a:schemeClr val="bg1"/>
                </a:solidFill>
                <a:latin typeface="Bai Jamjuree" panose="020B0604020202020204" charset="-34"/>
                <a:cs typeface="Bai Jamjuree" panose="020B0604020202020204" charset="-34"/>
              </a:rPr>
              <a:t> </a:t>
            </a:r>
            <a:r>
              <a:rPr lang="en-US" dirty="0">
                <a:solidFill>
                  <a:schemeClr val="tx2"/>
                </a:solidFill>
                <a:latin typeface="Bai Jamjuree" panose="020B0604020202020204" charset="-34"/>
                <a:cs typeface="Bai Jamjuree" panose="020B0604020202020204" charset="-34"/>
              </a:rPr>
              <a:t>PRIMARY</a:t>
            </a:r>
            <a:r>
              <a:rPr lang="en-US" dirty="0">
                <a:solidFill>
                  <a:schemeClr val="bg1"/>
                </a:solidFill>
                <a:latin typeface="Bai Jamjuree" panose="020B0604020202020204" charset="-34"/>
                <a:cs typeface="Bai Jamjuree" panose="020B0604020202020204" charset="-34"/>
              </a:rPr>
              <a:t> </a:t>
            </a:r>
            <a:r>
              <a:rPr lang="en-US" dirty="0">
                <a:solidFill>
                  <a:schemeClr val="tx2"/>
                </a:solidFill>
                <a:latin typeface="Bai Jamjuree" panose="020B0604020202020204" charset="-34"/>
                <a:cs typeface="Bai Jamjuree" panose="020B0604020202020204" charset="-34"/>
              </a:rPr>
              <a:t>KEY</a:t>
            </a:r>
            <a:r>
              <a:rPr lang="en-US" dirty="0">
                <a:solidFill>
                  <a:schemeClr val="bg1"/>
                </a:solidFill>
                <a:latin typeface="Bai Jamjuree" panose="020B0604020202020204" charset="-34"/>
                <a:cs typeface="Bai Jamjuree" panose="020B0604020202020204" charset="-34"/>
              </a:rPr>
              <a:t> ("</a:t>
            </a:r>
            <a:r>
              <a:rPr lang="en-US" dirty="0">
                <a:solidFill>
                  <a:srgbClr val="FFC000"/>
                </a:solidFill>
                <a:latin typeface="Bai Jamjuree" panose="020B0604020202020204" charset="-34"/>
                <a:cs typeface="Bai Jamjuree" panose="020B0604020202020204" charset="-34"/>
              </a:rPr>
              <a:t>Year</a:t>
            </a:r>
            <a:r>
              <a:rPr lang="en-US" dirty="0">
                <a:solidFill>
                  <a:schemeClr val="bg1"/>
                </a:solidFill>
                <a:latin typeface="Bai Jamjuree" panose="020B0604020202020204" charset="-34"/>
                <a:cs typeface="Bai Jamjuree" panose="020B0604020202020204" charset="-34"/>
              </a:rPr>
              <a:t>");</a:t>
            </a:r>
            <a:endParaRPr lang="fr-FR" dirty="0">
              <a:solidFill>
                <a:schemeClr val="bg1"/>
              </a:solidFill>
              <a:latin typeface="Bai Jamjuree" panose="020B0604020202020204" charset="-34"/>
              <a:cs typeface="Bai Jamjuree" panose="020B0604020202020204" charset="-34"/>
            </a:endParaRPr>
          </a:p>
          <a:p>
            <a:endParaRPr lang="fr-FR" dirty="0">
              <a:solidFill>
                <a:schemeClr val="tx2"/>
              </a:solidFill>
              <a:latin typeface="Bai Jamjuree" panose="020B0604020202020204" charset="-34"/>
              <a:cs typeface="Bai Jamjuree" panose="020B0604020202020204" charset="-34"/>
            </a:endParaRPr>
          </a:p>
          <a:p>
            <a:r>
              <a:rPr lang="fr-FR" dirty="0">
                <a:solidFill>
                  <a:schemeClr val="tx2"/>
                </a:solidFill>
                <a:latin typeface="Bai Jamjuree" panose="020B0604020202020204" charset="-34"/>
                <a:cs typeface="Bai Jamjuree" panose="020B0604020202020204" charset="-34"/>
              </a:rPr>
              <a:t>SELECT</a:t>
            </a:r>
            <a:r>
              <a:rPr lang="fr-FR" dirty="0">
                <a:solidFill>
                  <a:schemeClr val="bg1"/>
                </a:solidFill>
                <a:latin typeface="Bai Jamjuree" panose="020B0604020202020204" charset="-34"/>
                <a:cs typeface="Bai Jamjuree" panose="020B0604020202020204" charset="-34"/>
              </a:rPr>
              <a:t> * </a:t>
            </a:r>
            <a:r>
              <a:rPr lang="fr-FR" dirty="0">
                <a:solidFill>
                  <a:schemeClr val="tx2"/>
                </a:solidFill>
                <a:latin typeface="Bai Jamjuree" panose="020B0604020202020204" charset="-34"/>
                <a:cs typeface="Bai Jamjuree" panose="020B0604020202020204" charset="-34"/>
              </a:rPr>
              <a:t>FROM</a:t>
            </a:r>
            <a:r>
              <a:rPr lang="fr-FR" dirty="0">
                <a:solidFill>
                  <a:schemeClr val="bg1"/>
                </a:solidFill>
                <a:latin typeface="Bai Jamjuree" panose="020B0604020202020204" charset="-34"/>
                <a:cs typeface="Bai Jamjuree" panose="020B0604020202020204" charset="-34"/>
              </a:rPr>
              <a:t> </a:t>
            </a:r>
            <a:r>
              <a:rPr lang="fr-FR" dirty="0" err="1">
                <a:solidFill>
                  <a:schemeClr val="bg1"/>
                </a:solidFill>
                <a:latin typeface="Bai Jamjuree" panose="020B0604020202020204" charset="-34"/>
                <a:cs typeface="Bai Jamjuree" panose="020B0604020202020204" charset="-34"/>
              </a:rPr>
              <a:t>temperature.hemisphere_nord</a:t>
            </a:r>
            <a:r>
              <a:rPr lang="fr-FR" dirty="0">
                <a:solidFill>
                  <a:schemeClr val="bg1"/>
                </a:solidFill>
                <a:latin typeface="Bai Jamjuree" panose="020B0604020202020204" charset="-34"/>
                <a:cs typeface="Bai Jamjuree" panose="020B0604020202020204" charset="-34"/>
              </a:rPr>
              <a:t> </a:t>
            </a:r>
            <a:r>
              <a:rPr lang="fr-FR" dirty="0">
                <a:solidFill>
                  <a:schemeClr val="tx2"/>
                </a:solidFill>
                <a:latin typeface="Bai Jamjuree" panose="020B0604020202020204" charset="-34"/>
                <a:cs typeface="Bai Jamjuree" panose="020B0604020202020204" charset="-34"/>
              </a:rPr>
              <a:t>LIMIT</a:t>
            </a:r>
            <a:r>
              <a:rPr lang="fr-FR" dirty="0">
                <a:solidFill>
                  <a:schemeClr val="bg1"/>
                </a:solidFill>
                <a:latin typeface="Bai Jamjuree" panose="020B0604020202020204" charset="-34"/>
                <a:cs typeface="Bai Jamjuree" panose="020B0604020202020204" charset="-34"/>
              </a:rPr>
              <a:t> </a:t>
            </a:r>
            <a:r>
              <a:rPr lang="fr-FR" dirty="0">
                <a:solidFill>
                  <a:srgbClr val="FFC000"/>
                </a:solidFill>
                <a:latin typeface="Bai Jamjuree" panose="020B0604020202020204" charset="-34"/>
                <a:cs typeface="Bai Jamjuree" panose="020B0604020202020204" charset="-34"/>
              </a:rPr>
              <a:t>5</a:t>
            </a:r>
            <a:r>
              <a:rPr lang="fr-FR" dirty="0">
                <a:solidFill>
                  <a:schemeClr val="bg1"/>
                </a:solidFill>
                <a:latin typeface="Bai Jamjuree" panose="020B0604020202020204" charset="-34"/>
                <a:cs typeface="Bai Jamjuree" panose="020B0604020202020204" charset="-34"/>
              </a:rPr>
              <a:t>;</a:t>
            </a:r>
          </a:p>
        </p:txBody>
      </p:sp>
    </p:spTree>
    <p:extLst>
      <p:ext uri="{BB962C8B-B14F-4D97-AF65-F5344CB8AC3E}">
        <p14:creationId xmlns:p14="http://schemas.microsoft.com/office/powerpoint/2010/main" val="248543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2925"/>
                                        </p:tgtEl>
                                        <p:attrNameLst>
                                          <p:attrName>style.visibility</p:attrName>
                                        </p:attrNameLst>
                                      </p:cBhvr>
                                      <p:to>
                                        <p:strVal val="visible"/>
                                      </p:to>
                                    </p:set>
                                    <p:animEffect transition="in" filter="fade">
                                      <p:cBhvr>
                                        <p:cTn id="13" dur="1000"/>
                                        <p:tgtEl>
                                          <p:spTgt spid="2925"/>
                                        </p:tgtEl>
                                      </p:cBhvr>
                                    </p:animEffect>
                                  </p:childTnLst>
                                </p:cTn>
                              </p:par>
                              <p:par>
                                <p:cTn id="14" presetID="10" presetClass="entr" presetSubtype="0" fill="hold" nodeType="withEffect">
                                  <p:stCondLst>
                                    <p:cond delay="0"/>
                                  </p:stCondLst>
                                  <p:childTnLst>
                                    <p:set>
                                      <p:cBhvr>
                                        <p:cTn id="15" dur="1" fill="hold">
                                          <p:stCondLst>
                                            <p:cond delay="0"/>
                                          </p:stCondLst>
                                        </p:cTn>
                                        <p:tgtEl>
                                          <p:spTgt spid="2935"/>
                                        </p:tgtEl>
                                        <p:attrNameLst>
                                          <p:attrName>style.visibility</p:attrName>
                                        </p:attrNameLst>
                                      </p:cBhvr>
                                      <p:to>
                                        <p:strVal val="visible"/>
                                      </p:to>
                                    </p:set>
                                    <p:animEffect transition="in" filter="fade">
                                      <p:cBhvr>
                                        <p:cTn id="16" dur="1000"/>
                                        <p:tgtEl>
                                          <p:spTgt spid="2935"/>
                                        </p:tgtEl>
                                      </p:cBhvr>
                                    </p:animEffect>
                                  </p:childTnLst>
                                </p:cTn>
                              </p:par>
                              <p:par>
                                <p:cTn id="17" presetID="10" presetClass="entr" presetSubtype="0" fill="hold" nodeType="withEffect">
                                  <p:stCondLst>
                                    <p:cond delay="0"/>
                                  </p:stCondLst>
                                  <p:childTnLst>
                                    <p:set>
                                      <p:cBhvr>
                                        <p:cTn id="18" dur="1" fill="hold">
                                          <p:stCondLst>
                                            <p:cond delay="0"/>
                                          </p:stCondLst>
                                        </p:cTn>
                                        <p:tgtEl>
                                          <p:spTgt spid="2936"/>
                                        </p:tgtEl>
                                        <p:attrNameLst>
                                          <p:attrName>style.visibility</p:attrName>
                                        </p:attrNameLst>
                                      </p:cBhvr>
                                      <p:to>
                                        <p:strVal val="visible"/>
                                      </p:to>
                                    </p:set>
                                    <p:animEffect transition="in" filter="fade">
                                      <p:cBhvr>
                                        <p:cTn id="19" dur="1000"/>
                                        <p:tgtEl>
                                          <p:spTgt spid="2936"/>
                                        </p:tgtEl>
                                      </p:cBhvr>
                                    </p:animEffect>
                                  </p:childTnLst>
                                </p:cTn>
                              </p:par>
                              <p:par>
                                <p:cTn id="20" presetID="10" presetClass="entr" presetSubtype="0" fill="hold" nodeType="withEffect">
                                  <p:stCondLst>
                                    <p:cond delay="0"/>
                                  </p:stCondLst>
                                  <p:childTnLst>
                                    <p:set>
                                      <p:cBhvr>
                                        <p:cTn id="21" dur="1" fill="hold">
                                          <p:stCondLst>
                                            <p:cond delay="0"/>
                                          </p:stCondLst>
                                        </p:cTn>
                                        <p:tgtEl>
                                          <p:spTgt spid="2937"/>
                                        </p:tgtEl>
                                        <p:attrNameLst>
                                          <p:attrName>style.visibility</p:attrName>
                                        </p:attrNameLst>
                                      </p:cBhvr>
                                      <p:to>
                                        <p:strVal val="visible"/>
                                      </p:to>
                                    </p:set>
                                    <p:animEffect transition="in" filter="fade">
                                      <p:cBhvr>
                                        <p:cTn id="22" dur="1000"/>
                                        <p:tgtEl>
                                          <p:spTgt spid="2937"/>
                                        </p:tgtEl>
                                      </p:cBhvr>
                                    </p:animEffect>
                                  </p:childTnLst>
                                </p:cTn>
                              </p:par>
                              <p:par>
                                <p:cTn id="23" presetID="10" presetClass="entr" presetSubtype="0" fill="hold" nodeType="withEffect">
                                  <p:stCondLst>
                                    <p:cond delay="0"/>
                                  </p:stCondLst>
                                  <p:childTnLst>
                                    <p:set>
                                      <p:cBhvr>
                                        <p:cTn id="24" dur="1" fill="hold">
                                          <p:stCondLst>
                                            <p:cond delay="0"/>
                                          </p:stCondLst>
                                        </p:cTn>
                                        <p:tgtEl>
                                          <p:spTgt spid="2938"/>
                                        </p:tgtEl>
                                        <p:attrNameLst>
                                          <p:attrName>style.visibility</p:attrName>
                                        </p:attrNameLst>
                                      </p:cBhvr>
                                      <p:to>
                                        <p:strVal val="visible"/>
                                      </p:to>
                                    </p:set>
                                    <p:animEffect transition="in" filter="fade">
                                      <p:cBhvr>
                                        <p:cTn id="25" dur="1000"/>
                                        <p:tgtEl>
                                          <p:spTgt spid="2938"/>
                                        </p:tgtEl>
                                      </p:cBhvr>
                                    </p:animEffect>
                                  </p:childTnLst>
                                </p:cTn>
                              </p:par>
                              <p:par>
                                <p:cTn id="26" presetID="10" presetClass="entr" presetSubtype="0" fill="hold" nodeType="withEffect">
                                  <p:stCondLst>
                                    <p:cond delay="0"/>
                                  </p:stCondLst>
                                  <p:childTnLst>
                                    <p:set>
                                      <p:cBhvr>
                                        <p:cTn id="27" dur="1" fill="hold">
                                          <p:stCondLst>
                                            <p:cond delay="0"/>
                                          </p:stCondLst>
                                        </p:cTn>
                                        <p:tgtEl>
                                          <p:spTgt spid="2939"/>
                                        </p:tgtEl>
                                        <p:attrNameLst>
                                          <p:attrName>style.visibility</p:attrName>
                                        </p:attrNameLst>
                                      </p:cBhvr>
                                      <p:to>
                                        <p:strVal val="visible"/>
                                      </p:to>
                                    </p:set>
                                    <p:animEffect transition="in" filter="fade">
                                      <p:cBhvr>
                                        <p:cTn id="28"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2"/>
        <p:cNvGrpSpPr/>
        <p:nvPr/>
      </p:nvGrpSpPr>
      <p:grpSpPr>
        <a:xfrm>
          <a:off x="0" y="0"/>
          <a:ext cx="0" cy="0"/>
          <a:chOff x="0" y="0"/>
          <a:chExt cx="0" cy="0"/>
        </a:xfrm>
      </p:grpSpPr>
      <p:sp>
        <p:nvSpPr>
          <p:cNvPr id="4403" name="Google Shape;4403;p10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des données</a:t>
            </a:r>
            <a:endParaRPr dirty="0"/>
          </a:p>
        </p:txBody>
      </p:sp>
      <p:graphicFrame>
        <p:nvGraphicFramePr>
          <p:cNvPr id="4404" name="Google Shape;4404;p103"/>
          <p:cNvGraphicFramePr/>
          <p:nvPr>
            <p:extLst>
              <p:ext uri="{D42A27DB-BD31-4B8C-83A1-F6EECF244321}">
                <p14:modId xmlns:p14="http://schemas.microsoft.com/office/powerpoint/2010/main" val="933211066"/>
              </p:ext>
            </p:extLst>
          </p:nvPr>
        </p:nvGraphicFramePr>
        <p:xfrm>
          <a:off x="1669655" y="1153666"/>
          <a:ext cx="5877199" cy="3312025"/>
        </p:xfrm>
        <a:graphic>
          <a:graphicData uri="http://schemas.openxmlformats.org/drawingml/2006/table">
            <a:tbl>
              <a:tblPr>
                <a:noFill/>
                <a:tableStyleId>{ECC8144D-2321-4307-9C19-50024EC69280}</a:tableStyleId>
              </a:tblPr>
              <a:tblGrid>
                <a:gridCol w="1669594">
                  <a:extLst>
                    <a:ext uri="{9D8B030D-6E8A-4147-A177-3AD203B41FA5}">
                      <a16:colId xmlns:a16="http://schemas.microsoft.com/office/drawing/2014/main" val="20000"/>
                    </a:ext>
                  </a:extLst>
                </a:gridCol>
                <a:gridCol w="1417183">
                  <a:extLst>
                    <a:ext uri="{9D8B030D-6E8A-4147-A177-3AD203B41FA5}">
                      <a16:colId xmlns:a16="http://schemas.microsoft.com/office/drawing/2014/main" val="20001"/>
                    </a:ext>
                  </a:extLst>
                </a:gridCol>
                <a:gridCol w="1387887">
                  <a:extLst>
                    <a:ext uri="{9D8B030D-6E8A-4147-A177-3AD203B41FA5}">
                      <a16:colId xmlns:a16="http://schemas.microsoft.com/office/drawing/2014/main" val="20002"/>
                    </a:ext>
                  </a:extLst>
                </a:gridCol>
                <a:gridCol w="1402535">
                  <a:extLst>
                    <a:ext uri="{9D8B030D-6E8A-4147-A177-3AD203B41FA5}">
                      <a16:colId xmlns:a16="http://schemas.microsoft.com/office/drawing/2014/main" val="20003"/>
                    </a:ext>
                  </a:extLst>
                </a:gridCol>
              </a:tblGrid>
              <a:tr h="617525">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Columns</a:t>
                      </a:r>
                      <a:endParaRPr sz="2100" dirty="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type</a:t>
                      </a:r>
                      <a:endParaRPr sz="2100" dirty="0">
                        <a:solidFill>
                          <a:schemeClr val="dk2"/>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sym typeface="Aldrich"/>
                        </a:rPr>
                        <a:t>notnull</a:t>
                      </a:r>
                      <a:endParaRPr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2100" dirty="0">
                          <a:solidFill>
                            <a:schemeClr val="dk2"/>
                          </a:solidFill>
                          <a:latin typeface="Aldrich"/>
                          <a:sym typeface="Aldrich"/>
                        </a:rPr>
                        <a:t>p.k</a:t>
                      </a:r>
                      <a:endParaRPr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73625">
                <a:tc>
                  <a:txBody>
                    <a:bodyPr/>
                    <a:lstStyle/>
                    <a:p>
                      <a:pPr marL="0" lvl="0" indent="0" algn="ctr" rtl="0">
                        <a:spcBef>
                          <a:spcPts val="0"/>
                        </a:spcBef>
                        <a:spcAft>
                          <a:spcPts val="0"/>
                        </a:spcAft>
                        <a:buNone/>
                      </a:pPr>
                      <a:r>
                        <a:rPr lang="en" sz="2100" dirty="0">
                          <a:solidFill>
                            <a:schemeClr val="lt1"/>
                          </a:solidFill>
                          <a:latin typeface="Aldrich"/>
                          <a:ea typeface="Aldrich"/>
                          <a:cs typeface="Aldrich"/>
                          <a:sym typeface="Aldrich"/>
                        </a:rPr>
                        <a:t>Year</a:t>
                      </a:r>
                      <a:endParaRPr sz="2100" dirty="0">
                        <a:solidFill>
                          <a:schemeClr val="lt1"/>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sz="1800" dirty="0" err="1">
                          <a:solidFill>
                            <a:schemeClr val="bg1"/>
                          </a:solidFill>
                          <a:latin typeface="Bai Jamjuree" panose="020B0604020202020204" charset="-34"/>
                          <a:cs typeface="Bai Jamjuree" panose="020B0604020202020204" charset="-34"/>
                        </a:rPr>
                        <a:t>integer</a:t>
                      </a:r>
                      <a:endParaRPr dirty="0">
                        <a:solidFill>
                          <a:schemeClr val="bg1"/>
                        </a:solidFill>
                        <a:latin typeface="Bai Jamjuree" panose="020B0604020202020204" charset="-34"/>
                        <a:cs typeface="Bai Jamjuree" panose="020B0604020202020204" charset="-34"/>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73625">
                <a:tc>
                  <a:txBody>
                    <a:bodyPr/>
                    <a:lstStyle/>
                    <a:p>
                      <a:pPr marL="0" lvl="0" indent="0" algn="ctr" rtl="0">
                        <a:spcBef>
                          <a:spcPts val="0"/>
                        </a:spcBef>
                        <a:spcAft>
                          <a:spcPts val="0"/>
                        </a:spcAft>
                        <a:buNone/>
                      </a:pPr>
                      <a:r>
                        <a:rPr lang="en" sz="2100" dirty="0">
                          <a:solidFill>
                            <a:schemeClr val="lt1"/>
                          </a:solidFill>
                          <a:latin typeface="Aldrich"/>
                          <a:ea typeface="Aldrich"/>
                          <a:cs typeface="Aldrich"/>
                          <a:sym typeface="Aldrich"/>
                        </a:rPr>
                        <a:t>country</a:t>
                      </a:r>
                      <a:endParaRPr sz="2100" dirty="0">
                        <a:solidFill>
                          <a:schemeClr val="lt1"/>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sz="1800" dirty="0" err="1">
                          <a:solidFill>
                            <a:schemeClr val="bg1"/>
                          </a:solidFill>
                          <a:latin typeface="Bai Jamjuree" panose="020B0604020202020204" charset="-34"/>
                          <a:cs typeface="Bai Jamjuree" panose="020B0604020202020204" charset="-34"/>
                        </a:rPr>
                        <a:t>Var.char</a:t>
                      </a:r>
                      <a:endParaRPr sz="18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73625">
                <a:tc>
                  <a:txBody>
                    <a:bodyPr/>
                    <a:lstStyle/>
                    <a:p>
                      <a:pPr marL="0" lvl="0" indent="0" algn="ctr" rtl="0">
                        <a:spcBef>
                          <a:spcPts val="0"/>
                        </a:spcBef>
                        <a:spcAft>
                          <a:spcPts val="0"/>
                        </a:spcAft>
                        <a:buNone/>
                      </a:pPr>
                      <a:r>
                        <a:rPr lang="en" sz="2100" dirty="0">
                          <a:solidFill>
                            <a:schemeClr val="lt1"/>
                          </a:solidFill>
                          <a:latin typeface="Aldrich"/>
                          <a:ea typeface="Aldrich"/>
                          <a:cs typeface="Aldrich"/>
                          <a:sym typeface="Aldrich"/>
                        </a:rPr>
                        <a:t>co2</a:t>
                      </a:r>
                      <a:endParaRPr sz="2100" dirty="0">
                        <a:solidFill>
                          <a:schemeClr val="lt1"/>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sz="1800" dirty="0" err="1">
                          <a:solidFill>
                            <a:schemeClr val="bg1"/>
                          </a:solidFill>
                          <a:latin typeface="Bai Jamjuree" panose="020B0604020202020204" charset="-34"/>
                          <a:cs typeface="Bai Jamjuree" panose="020B0604020202020204" charset="-34"/>
                        </a:rPr>
                        <a:t>numeric</a:t>
                      </a:r>
                      <a:endParaRPr sz="18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73625">
                <a:tc>
                  <a:txBody>
                    <a:bodyPr/>
                    <a:lstStyle/>
                    <a:p>
                      <a:pPr marL="0" lvl="0" indent="0" algn="ctr" rtl="0">
                        <a:spcBef>
                          <a:spcPts val="0"/>
                        </a:spcBef>
                        <a:spcAft>
                          <a:spcPts val="0"/>
                        </a:spcAft>
                        <a:buNone/>
                      </a:pPr>
                      <a:r>
                        <a:rPr lang="en" sz="2100" dirty="0">
                          <a:solidFill>
                            <a:schemeClr val="lt1"/>
                          </a:solidFill>
                          <a:latin typeface="Aldrich"/>
                          <a:ea typeface="Aldrich"/>
                          <a:cs typeface="Aldrich"/>
                          <a:sym typeface="Aldrich"/>
                        </a:rPr>
                        <a:t>c.p.c</a:t>
                      </a:r>
                      <a:endParaRPr sz="2100" dirty="0">
                        <a:solidFill>
                          <a:schemeClr val="lt1"/>
                        </a:solidFill>
                        <a:latin typeface="Aldrich"/>
                        <a:ea typeface="Aldrich"/>
                        <a:cs typeface="Aldrich"/>
                        <a:sym typeface="Aldric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fr-FR" sz="1800" dirty="0" err="1">
                          <a:solidFill>
                            <a:schemeClr val="bg1"/>
                          </a:solidFill>
                          <a:latin typeface="Bai Jamjuree" panose="020B0604020202020204" charset="-34"/>
                          <a:cs typeface="Bai Jamjuree" panose="020B0604020202020204" charset="-34"/>
                        </a:rPr>
                        <a:t>numeric</a:t>
                      </a:r>
                      <a:endParaRPr sz="18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4405" name="Google Shape;4405;p103"/>
          <p:cNvGrpSpPr/>
          <p:nvPr/>
        </p:nvGrpSpPr>
        <p:grpSpPr>
          <a:xfrm>
            <a:off x="6567778" y="1834422"/>
            <a:ext cx="555517" cy="554294"/>
            <a:chOff x="5265017" y="3086305"/>
            <a:chExt cx="555517" cy="554294"/>
          </a:xfrm>
        </p:grpSpPr>
        <p:sp>
          <p:nvSpPr>
            <p:cNvPr id="4406" name="Google Shape;4406;p103"/>
            <p:cNvSpPr/>
            <p:nvPr/>
          </p:nvSpPr>
          <p:spPr>
            <a:xfrm>
              <a:off x="5265017" y="30863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03"/>
            <p:cNvSpPr/>
            <p:nvPr/>
          </p:nvSpPr>
          <p:spPr>
            <a:xfrm>
              <a:off x="5375255" y="3249721"/>
              <a:ext cx="324954" cy="23717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08" name="Google Shape;4408;p103"/>
          <p:cNvGrpSpPr/>
          <p:nvPr/>
        </p:nvGrpSpPr>
        <p:grpSpPr>
          <a:xfrm>
            <a:off x="5084289" y="3177459"/>
            <a:ext cx="555517" cy="554294"/>
            <a:chOff x="5265017" y="3086305"/>
            <a:chExt cx="555517" cy="554294"/>
          </a:xfrm>
        </p:grpSpPr>
        <p:sp>
          <p:nvSpPr>
            <p:cNvPr id="4409" name="Google Shape;4409;p103"/>
            <p:cNvSpPr/>
            <p:nvPr/>
          </p:nvSpPr>
          <p:spPr>
            <a:xfrm>
              <a:off x="5265017" y="30863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03"/>
            <p:cNvSpPr/>
            <p:nvPr/>
          </p:nvSpPr>
          <p:spPr>
            <a:xfrm>
              <a:off x="5375255" y="3249721"/>
              <a:ext cx="324954" cy="23717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4411" name="Google Shape;4411;p103"/>
          <p:cNvGrpSpPr/>
          <p:nvPr/>
        </p:nvGrpSpPr>
        <p:grpSpPr>
          <a:xfrm>
            <a:off x="5081321" y="1839175"/>
            <a:ext cx="555517" cy="554294"/>
            <a:chOff x="5265017" y="3086305"/>
            <a:chExt cx="555517" cy="554294"/>
          </a:xfrm>
        </p:grpSpPr>
        <p:sp>
          <p:nvSpPr>
            <p:cNvPr id="4412" name="Google Shape;4412;p103"/>
            <p:cNvSpPr/>
            <p:nvPr/>
          </p:nvSpPr>
          <p:spPr>
            <a:xfrm>
              <a:off x="5265017" y="30863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03"/>
            <p:cNvSpPr/>
            <p:nvPr/>
          </p:nvSpPr>
          <p:spPr>
            <a:xfrm>
              <a:off x="5375255" y="3249721"/>
              <a:ext cx="324954" cy="23717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14" name="Google Shape;4414;p103"/>
          <p:cNvGrpSpPr/>
          <p:nvPr/>
        </p:nvGrpSpPr>
        <p:grpSpPr>
          <a:xfrm flipH="1">
            <a:off x="4407463" y="-1003403"/>
            <a:ext cx="2019176" cy="2019176"/>
            <a:chOff x="1943325" y="-220375"/>
            <a:chExt cx="1298672" cy="1298672"/>
          </a:xfrm>
        </p:grpSpPr>
        <p:sp>
          <p:nvSpPr>
            <p:cNvPr id="4415" name="Google Shape;4415;p10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0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0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0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0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0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0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0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0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0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0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0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0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0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0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0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0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0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0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0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0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0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0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0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0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0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0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0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0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0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0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0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0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0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0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0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0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0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0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0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0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0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0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0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0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0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0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0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3" name="Google Shape;4463;p10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0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0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0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0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1" name="Google Shape;4471;p103"/>
          <p:cNvGrpSpPr/>
          <p:nvPr/>
        </p:nvGrpSpPr>
        <p:grpSpPr>
          <a:xfrm>
            <a:off x="5083874" y="3861012"/>
            <a:ext cx="555517" cy="554294"/>
            <a:chOff x="5265017" y="3086305"/>
            <a:chExt cx="555517" cy="554294"/>
          </a:xfrm>
        </p:grpSpPr>
        <p:sp>
          <p:nvSpPr>
            <p:cNvPr id="4472" name="Google Shape;4472;p103"/>
            <p:cNvSpPr/>
            <p:nvPr/>
          </p:nvSpPr>
          <p:spPr>
            <a:xfrm>
              <a:off x="5265017" y="30863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03"/>
            <p:cNvSpPr/>
            <p:nvPr/>
          </p:nvSpPr>
          <p:spPr>
            <a:xfrm>
              <a:off x="5375255" y="3249721"/>
              <a:ext cx="324954" cy="23717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74" name="Google Shape;4474;p103"/>
          <p:cNvGrpSpPr/>
          <p:nvPr/>
        </p:nvGrpSpPr>
        <p:grpSpPr>
          <a:xfrm>
            <a:off x="5076277" y="2531362"/>
            <a:ext cx="555517" cy="554294"/>
            <a:chOff x="5265017" y="3086305"/>
            <a:chExt cx="555517" cy="554294"/>
          </a:xfrm>
        </p:grpSpPr>
        <p:sp>
          <p:nvSpPr>
            <p:cNvPr id="4475" name="Google Shape;4475;p103"/>
            <p:cNvSpPr/>
            <p:nvPr/>
          </p:nvSpPr>
          <p:spPr>
            <a:xfrm>
              <a:off x="5265017" y="308630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03"/>
            <p:cNvSpPr/>
            <p:nvPr/>
          </p:nvSpPr>
          <p:spPr>
            <a:xfrm>
              <a:off x="5375255" y="3249721"/>
              <a:ext cx="324954" cy="237177"/>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4414"/>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4403"/>
                                        </p:tgtEl>
                                        <p:attrNameLst>
                                          <p:attrName>style.visibility</p:attrName>
                                        </p:attrNameLst>
                                      </p:cBhvr>
                                      <p:to>
                                        <p:strVal val="visible"/>
                                      </p:to>
                                    </p:set>
                                    <p:anim calcmode="lin" valueType="num">
                                      <p:cBhvr additive="base">
                                        <p:cTn id="9" dur="1100"/>
                                        <p:tgtEl>
                                          <p:spTgt spid="4403"/>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4404"/>
                                        </p:tgtEl>
                                        <p:attrNameLst>
                                          <p:attrName>style.visibility</p:attrName>
                                        </p:attrNameLst>
                                      </p:cBhvr>
                                      <p:to>
                                        <p:strVal val="visible"/>
                                      </p:to>
                                    </p:set>
                                    <p:animEffect transition="in" filter="fade">
                                      <p:cBhvr>
                                        <p:cTn id="12" dur="1000"/>
                                        <p:tgtEl>
                                          <p:spTgt spid="4404"/>
                                        </p:tgtEl>
                                      </p:cBhvr>
                                    </p:animEffect>
                                  </p:childTnLst>
                                </p:cTn>
                              </p:par>
                              <p:par>
                                <p:cTn id="13" presetID="23" presetClass="entr" presetSubtype="16" fill="hold" nodeType="withEffect">
                                  <p:stCondLst>
                                    <p:cond delay="0"/>
                                  </p:stCondLst>
                                  <p:childTnLst>
                                    <p:set>
                                      <p:cBhvr>
                                        <p:cTn id="14" dur="1" fill="hold">
                                          <p:stCondLst>
                                            <p:cond delay="0"/>
                                          </p:stCondLst>
                                        </p:cTn>
                                        <p:tgtEl>
                                          <p:spTgt spid="4405"/>
                                        </p:tgtEl>
                                        <p:attrNameLst>
                                          <p:attrName>style.visibility</p:attrName>
                                        </p:attrNameLst>
                                      </p:cBhvr>
                                      <p:to>
                                        <p:strVal val="visible"/>
                                      </p:to>
                                    </p:set>
                                    <p:anim calcmode="lin" valueType="num">
                                      <p:cBhvr additive="base">
                                        <p:cTn id="15" dur="1000"/>
                                        <p:tgtEl>
                                          <p:spTgt spid="4405"/>
                                        </p:tgtEl>
                                        <p:attrNameLst>
                                          <p:attrName>ppt_w</p:attrName>
                                        </p:attrNameLst>
                                      </p:cBhvr>
                                      <p:tavLst>
                                        <p:tav tm="0">
                                          <p:val>
                                            <p:strVal val="0"/>
                                          </p:val>
                                        </p:tav>
                                        <p:tav tm="100000">
                                          <p:val>
                                            <p:strVal val="#ppt_w"/>
                                          </p:val>
                                        </p:tav>
                                      </p:tavLst>
                                    </p:anim>
                                    <p:anim calcmode="lin" valueType="num">
                                      <p:cBhvr additive="base">
                                        <p:cTn id="16" dur="1000"/>
                                        <p:tgtEl>
                                          <p:spTgt spid="4405"/>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4408"/>
                                        </p:tgtEl>
                                        <p:attrNameLst>
                                          <p:attrName>style.visibility</p:attrName>
                                        </p:attrNameLst>
                                      </p:cBhvr>
                                      <p:to>
                                        <p:strVal val="visible"/>
                                      </p:to>
                                    </p:set>
                                    <p:anim calcmode="lin" valueType="num">
                                      <p:cBhvr additive="base">
                                        <p:cTn id="19" dur="1000"/>
                                        <p:tgtEl>
                                          <p:spTgt spid="4408"/>
                                        </p:tgtEl>
                                        <p:attrNameLst>
                                          <p:attrName>ppt_w</p:attrName>
                                        </p:attrNameLst>
                                      </p:cBhvr>
                                      <p:tavLst>
                                        <p:tav tm="0">
                                          <p:val>
                                            <p:strVal val="0"/>
                                          </p:val>
                                        </p:tav>
                                        <p:tav tm="100000">
                                          <p:val>
                                            <p:strVal val="#ppt_w"/>
                                          </p:val>
                                        </p:tav>
                                      </p:tavLst>
                                    </p:anim>
                                    <p:anim calcmode="lin" valueType="num">
                                      <p:cBhvr additive="base">
                                        <p:cTn id="20" dur="1000"/>
                                        <p:tgtEl>
                                          <p:spTgt spid="4408"/>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4411"/>
                                        </p:tgtEl>
                                        <p:attrNameLst>
                                          <p:attrName>style.visibility</p:attrName>
                                        </p:attrNameLst>
                                      </p:cBhvr>
                                      <p:to>
                                        <p:strVal val="visible"/>
                                      </p:to>
                                    </p:set>
                                    <p:anim calcmode="lin" valueType="num">
                                      <p:cBhvr additive="base">
                                        <p:cTn id="23" dur="1000"/>
                                        <p:tgtEl>
                                          <p:spTgt spid="4411"/>
                                        </p:tgtEl>
                                        <p:attrNameLst>
                                          <p:attrName>ppt_w</p:attrName>
                                        </p:attrNameLst>
                                      </p:cBhvr>
                                      <p:tavLst>
                                        <p:tav tm="0">
                                          <p:val>
                                            <p:strVal val="0"/>
                                          </p:val>
                                        </p:tav>
                                        <p:tav tm="100000">
                                          <p:val>
                                            <p:strVal val="#ppt_w"/>
                                          </p:val>
                                        </p:tav>
                                      </p:tavLst>
                                    </p:anim>
                                    <p:anim calcmode="lin" valueType="num">
                                      <p:cBhvr additive="base">
                                        <p:cTn id="24" dur="1000"/>
                                        <p:tgtEl>
                                          <p:spTgt spid="4411"/>
                                        </p:tgtEl>
                                        <p:attrNameLst>
                                          <p:attrName>ppt_h</p:attrName>
                                        </p:attrNameLst>
                                      </p:cBhvr>
                                      <p:tavLst>
                                        <p:tav tm="0">
                                          <p:val>
                                            <p:strVal val="0"/>
                                          </p:val>
                                        </p:tav>
                                        <p:tav tm="100000">
                                          <p:val>
                                            <p:strVal val="#ppt_h"/>
                                          </p:val>
                                        </p:tav>
                                      </p:tavLst>
                                    </p:anim>
                                  </p:childTnLst>
                                </p:cTn>
                              </p:par>
                              <p:par>
                                <p:cTn id="25" presetID="10" presetClass="entr" presetSubtype="0" fill="hold" nodeType="withEffect">
                                  <p:stCondLst>
                                    <p:cond delay="0"/>
                                  </p:stCondLst>
                                  <p:childTnLst>
                                    <p:set>
                                      <p:cBhvr>
                                        <p:cTn id="26" dur="1" fill="hold">
                                          <p:stCondLst>
                                            <p:cond delay="0"/>
                                          </p:stCondLst>
                                        </p:cTn>
                                        <p:tgtEl>
                                          <p:spTgt spid="4463"/>
                                        </p:tgtEl>
                                        <p:attrNameLst>
                                          <p:attrName>style.visibility</p:attrName>
                                        </p:attrNameLst>
                                      </p:cBhvr>
                                      <p:to>
                                        <p:strVal val="visible"/>
                                      </p:to>
                                    </p:set>
                                    <p:animEffect transition="in" filter="fade">
                                      <p:cBhvr>
                                        <p:cTn id="27" dur="1000"/>
                                        <p:tgtEl>
                                          <p:spTgt spid="4463"/>
                                        </p:tgtEl>
                                      </p:cBhvr>
                                    </p:animEffect>
                                  </p:childTnLst>
                                </p:cTn>
                              </p:par>
                              <p:par>
                                <p:cTn id="28" presetID="10" presetClass="entr" presetSubtype="0" fill="hold" nodeType="withEffect">
                                  <p:stCondLst>
                                    <p:cond delay="0"/>
                                  </p:stCondLst>
                                  <p:childTnLst>
                                    <p:set>
                                      <p:cBhvr>
                                        <p:cTn id="29" dur="1" fill="hold">
                                          <p:stCondLst>
                                            <p:cond delay="0"/>
                                          </p:stCondLst>
                                        </p:cTn>
                                        <p:tgtEl>
                                          <p:spTgt spid="4464"/>
                                        </p:tgtEl>
                                        <p:attrNameLst>
                                          <p:attrName>style.visibility</p:attrName>
                                        </p:attrNameLst>
                                      </p:cBhvr>
                                      <p:to>
                                        <p:strVal val="visible"/>
                                      </p:to>
                                    </p:set>
                                    <p:animEffect transition="in" filter="fade">
                                      <p:cBhvr>
                                        <p:cTn id="30" dur="1000"/>
                                        <p:tgtEl>
                                          <p:spTgt spid="4464"/>
                                        </p:tgtEl>
                                      </p:cBhvr>
                                    </p:animEffect>
                                  </p:childTnLst>
                                </p:cTn>
                              </p:par>
                              <p:par>
                                <p:cTn id="31" presetID="10" presetClass="entr" presetSubtype="0" fill="hold" nodeType="withEffect">
                                  <p:stCondLst>
                                    <p:cond delay="0"/>
                                  </p:stCondLst>
                                  <p:childTnLst>
                                    <p:set>
                                      <p:cBhvr>
                                        <p:cTn id="32" dur="1" fill="hold">
                                          <p:stCondLst>
                                            <p:cond delay="0"/>
                                          </p:stCondLst>
                                        </p:cTn>
                                        <p:tgtEl>
                                          <p:spTgt spid="4465"/>
                                        </p:tgtEl>
                                        <p:attrNameLst>
                                          <p:attrName>style.visibility</p:attrName>
                                        </p:attrNameLst>
                                      </p:cBhvr>
                                      <p:to>
                                        <p:strVal val="visible"/>
                                      </p:to>
                                    </p:set>
                                    <p:animEffect transition="in" filter="fade">
                                      <p:cBhvr>
                                        <p:cTn id="33" dur="1000"/>
                                        <p:tgtEl>
                                          <p:spTgt spid="4465"/>
                                        </p:tgtEl>
                                      </p:cBhvr>
                                    </p:animEffect>
                                  </p:childTnLst>
                                </p:cTn>
                              </p:par>
                              <p:par>
                                <p:cTn id="34" presetID="10" presetClass="entr" presetSubtype="0" fill="hold" nodeType="withEffect">
                                  <p:stCondLst>
                                    <p:cond delay="0"/>
                                  </p:stCondLst>
                                  <p:childTnLst>
                                    <p:set>
                                      <p:cBhvr>
                                        <p:cTn id="35" dur="1" fill="hold">
                                          <p:stCondLst>
                                            <p:cond delay="0"/>
                                          </p:stCondLst>
                                        </p:cTn>
                                        <p:tgtEl>
                                          <p:spTgt spid="4466"/>
                                        </p:tgtEl>
                                        <p:attrNameLst>
                                          <p:attrName>style.visibility</p:attrName>
                                        </p:attrNameLst>
                                      </p:cBhvr>
                                      <p:to>
                                        <p:strVal val="visible"/>
                                      </p:to>
                                    </p:set>
                                    <p:animEffect transition="in" filter="fade">
                                      <p:cBhvr>
                                        <p:cTn id="36" dur="1000"/>
                                        <p:tgtEl>
                                          <p:spTgt spid="4466"/>
                                        </p:tgtEl>
                                      </p:cBhvr>
                                    </p:animEffect>
                                  </p:childTnLst>
                                </p:cTn>
                              </p:par>
                              <p:par>
                                <p:cTn id="37" presetID="10" presetClass="entr" presetSubtype="0" fill="hold" nodeType="withEffect">
                                  <p:stCondLst>
                                    <p:cond delay="0"/>
                                  </p:stCondLst>
                                  <p:childTnLst>
                                    <p:set>
                                      <p:cBhvr>
                                        <p:cTn id="38" dur="1" fill="hold">
                                          <p:stCondLst>
                                            <p:cond delay="0"/>
                                          </p:stCondLst>
                                        </p:cTn>
                                        <p:tgtEl>
                                          <p:spTgt spid="4467"/>
                                        </p:tgtEl>
                                        <p:attrNameLst>
                                          <p:attrName>style.visibility</p:attrName>
                                        </p:attrNameLst>
                                      </p:cBhvr>
                                      <p:to>
                                        <p:strVal val="visible"/>
                                      </p:to>
                                    </p:set>
                                    <p:animEffect transition="in" filter="fade">
                                      <p:cBhvr>
                                        <p:cTn id="39" dur="1000"/>
                                        <p:tgtEl>
                                          <p:spTgt spid="4467"/>
                                        </p:tgtEl>
                                      </p:cBhvr>
                                    </p:animEffect>
                                  </p:childTnLst>
                                </p:cTn>
                              </p:par>
                              <p:par>
                                <p:cTn id="40" presetID="23" presetClass="entr" presetSubtype="16" fill="hold" nodeType="withEffect">
                                  <p:stCondLst>
                                    <p:cond delay="0"/>
                                  </p:stCondLst>
                                  <p:childTnLst>
                                    <p:set>
                                      <p:cBhvr>
                                        <p:cTn id="41" dur="1" fill="hold">
                                          <p:stCondLst>
                                            <p:cond delay="0"/>
                                          </p:stCondLst>
                                        </p:cTn>
                                        <p:tgtEl>
                                          <p:spTgt spid="4471"/>
                                        </p:tgtEl>
                                        <p:attrNameLst>
                                          <p:attrName>style.visibility</p:attrName>
                                        </p:attrNameLst>
                                      </p:cBhvr>
                                      <p:to>
                                        <p:strVal val="visible"/>
                                      </p:to>
                                    </p:set>
                                    <p:anim calcmode="lin" valueType="num">
                                      <p:cBhvr additive="base">
                                        <p:cTn id="42" dur="1000"/>
                                        <p:tgtEl>
                                          <p:spTgt spid="4471"/>
                                        </p:tgtEl>
                                        <p:attrNameLst>
                                          <p:attrName>ppt_w</p:attrName>
                                        </p:attrNameLst>
                                      </p:cBhvr>
                                      <p:tavLst>
                                        <p:tav tm="0">
                                          <p:val>
                                            <p:strVal val="0"/>
                                          </p:val>
                                        </p:tav>
                                        <p:tav tm="100000">
                                          <p:val>
                                            <p:strVal val="#ppt_w"/>
                                          </p:val>
                                        </p:tav>
                                      </p:tavLst>
                                    </p:anim>
                                    <p:anim calcmode="lin" valueType="num">
                                      <p:cBhvr additive="base">
                                        <p:cTn id="43" dur="1000"/>
                                        <p:tgtEl>
                                          <p:spTgt spid="4471"/>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4474"/>
                                        </p:tgtEl>
                                        <p:attrNameLst>
                                          <p:attrName>style.visibility</p:attrName>
                                        </p:attrNameLst>
                                      </p:cBhvr>
                                      <p:to>
                                        <p:strVal val="visible"/>
                                      </p:to>
                                    </p:set>
                                    <p:anim calcmode="lin" valueType="num">
                                      <p:cBhvr additive="base">
                                        <p:cTn id="46" dur="1000"/>
                                        <p:tgtEl>
                                          <p:spTgt spid="4474"/>
                                        </p:tgtEl>
                                        <p:attrNameLst>
                                          <p:attrName>ppt_w</p:attrName>
                                        </p:attrNameLst>
                                      </p:cBhvr>
                                      <p:tavLst>
                                        <p:tav tm="0">
                                          <p:val>
                                            <p:strVal val="0"/>
                                          </p:val>
                                        </p:tav>
                                        <p:tav tm="100000">
                                          <p:val>
                                            <p:strVal val="#ppt_w"/>
                                          </p:val>
                                        </p:tav>
                                      </p:tavLst>
                                    </p:anim>
                                    <p:anim calcmode="lin" valueType="num">
                                      <p:cBhvr additive="base">
                                        <p:cTn id="47" dur="1000"/>
                                        <p:tgtEl>
                                          <p:spTgt spid="447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3">
          <a:extLst>
            <a:ext uri="{FF2B5EF4-FFF2-40B4-BE49-F238E27FC236}">
              <a16:creationId xmlns:a16="http://schemas.microsoft.com/office/drawing/2014/main" id="{9879D65E-48BD-3E2E-3295-2955B40963FC}"/>
            </a:ext>
          </a:extLst>
        </p:cNvPr>
        <p:cNvGrpSpPr/>
        <p:nvPr/>
      </p:nvGrpSpPr>
      <p:grpSpPr>
        <a:xfrm>
          <a:off x="0" y="0"/>
          <a:ext cx="0" cy="0"/>
          <a:chOff x="0" y="0"/>
          <a:chExt cx="0" cy="0"/>
        </a:xfrm>
      </p:grpSpPr>
      <p:sp>
        <p:nvSpPr>
          <p:cNvPr id="2764" name="Google Shape;2764;p64">
            <a:extLst>
              <a:ext uri="{FF2B5EF4-FFF2-40B4-BE49-F238E27FC236}">
                <a16:creationId xmlns:a16="http://schemas.microsoft.com/office/drawing/2014/main" id="{DCD748DD-EC55-A68F-C862-F7D49860781C}"/>
              </a:ext>
            </a:extLst>
          </p:cNvPr>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Power BI</a:t>
            </a:r>
            <a:endParaRPr sz="6000" dirty="0"/>
          </a:p>
        </p:txBody>
      </p:sp>
      <p:sp>
        <p:nvSpPr>
          <p:cNvPr id="2765" name="Google Shape;2765;p64">
            <a:extLst>
              <a:ext uri="{FF2B5EF4-FFF2-40B4-BE49-F238E27FC236}">
                <a16:creationId xmlns:a16="http://schemas.microsoft.com/office/drawing/2014/main" id="{EB05593E-BABB-B242-7D1F-6E5291106650}"/>
              </a:ext>
            </a:extLst>
          </p:cNvPr>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05</a:t>
            </a:r>
            <a:endParaRPr dirty="0"/>
          </a:p>
        </p:txBody>
      </p:sp>
      <p:grpSp>
        <p:nvGrpSpPr>
          <p:cNvPr id="2767" name="Google Shape;2767;p64">
            <a:extLst>
              <a:ext uri="{FF2B5EF4-FFF2-40B4-BE49-F238E27FC236}">
                <a16:creationId xmlns:a16="http://schemas.microsoft.com/office/drawing/2014/main" id="{8EA6C635-D1E1-3978-97F0-2E0FA9719E57}"/>
              </a:ext>
            </a:extLst>
          </p:cNvPr>
          <p:cNvGrpSpPr/>
          <p:nvPr/>
        </p:nvGrpSpPr>
        <p:grpSpPr>
          <a:xfrm flipH="1">
            <a:off x="2124013" y="1936921"/>
            <a:ext cx="793256" cy="182899"/>
            <a:chOff x="2685575" y="2835950"/>
            <a:chExt cx="433000" cy="99825"/>
          </a:xfrm>
        </p:grpSpPr>
        <p:sp>
          <p:nvSpPr>
            <p:cNvPr id="2768" name="Google Shape;2768;p64">
              <a:extLst>
                <a:ext uri="{FF2B5EF4-FFF2-40B4-BE49-F238E27FC236}">
                  <a16:creationId xmlns:a16="http://schemas.microsoft.com/office/drawing/2014/main" id="{5A50682D-B623-1881-4790-65C35C7E6357}"/>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a:extLst>
                <a:ext uri="{FF2B5EF4-FFF2-40B4-BE49-F238E27FC236}">
                  <a16:creationId xmlns:a16="http://schemas.microsoft.com/office/drawing/2014/main" id="{E9C20838-6450-65D2-734B-DE73F4C23D34}"/>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a:extLst>
                <a:ext uri="{FF2B5EF4-FFF2-40B4-BE49-F238E27FC236}">
                  <a16:creationId xmlns:a16="http://schemas.microsoft.com/office/drawing/2014/main" id="{3935CA23-0815-5EB5-6128-F8A91503FA1E}"/>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a:extLst>
                <a:ext uri="{FF2B5EF4-FFF2-40B4-BE49-F238E27FC236}">
                  <a16:creationId xmlns:a16="http://schemas.microsoft.com/office/drawing/2014/main" id="{4024C875-364C-F53C-26AA-BC3BD512E274}"/>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a:extLst>
              <a:ext uri="{FF2B5EF4-FFF2-40B4-BE49-F238E27FC236}">
                <a16:creationId xmlns:a16="http://schemas.microsoft.com/office/drawing/2014/main" id="{C8B3955A-12ED-DA85-5533-9FEB19DC62E3}"/>
              </a:ext>
            </a:extLst>
          </p:cNvPr>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a:extLst>
              <a:ext uri="{FF2B5EF4-FFF2-40B4-BE49-F238E27FC236}">
                <a16:creationId xmlns:a16="http://schemas.microsoft.com/office/drawing/2014/main" id="{12FEAFF8-FBEE-E8AA-63B9-05A4DD79F853}"/>
              </a:ext>
            </a:extLst>
          </p:cNvPr>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a:extLst>
              <a:ext uri="{FF2B5EF4-FFF2-40B4-BE49-F238E27FC236}">
                <a16:creationId xmlns:a16="http://schemas.microsoft.com/office/drawing/2014/main" id="{B3F71C98-4AC6-AEBD-D626-E8CA6290DA60}"/>
              </a:ext>
            </a:extLst>
          </p:cNvPr>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a:extLst>
              <a:ext uri="{FF2B5EF4-FFF2-40B4-BE49-F238E27FC236}">
                <a16:creationId xmlns:a16="http://schemas.microsoft.com/office/drawing/2014/main" id="{B605E605-BB20-A6B5-0481-D8E45F47F2EB}"/>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a:extLst>
              <a:ext uri="{FF2B5EF4-FFF2-40B4-BE49-F238E27FC236}">
                <a16:creationId xmlns:a16="http://schemas.microsoft.com/office/drawing/2014/main" id="{2C904430-379F-CAAD-03F6-D8EA22F9AA0A}"/>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 action="ppaction://noaction"/>
            <a:extLst>
              <a:ext uri="{FF2B5EF4-FFF2-40B4-BE49-F238E27FC236}">
                <a16:creationId xmlns:a16="http://schemas.microsoft.com/office/drawing/2014/main" id="{27C178F7-01BD-0253-E8F7-504FCE0078DE}"/>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a:extLst>
              <a:ext uri="{FF2B5EF4-FFF2-40B4-BE49-F238E27FC236}">
                <a16:creationId xmlns:a16="http://schemas.microsoft.com/office/drawing/2014/main" id="{7A142D9A-98A0-1FE1-04E6-A3F9CFEEB134}"/>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a:extLst>
              <a:ext uri="{FF2B5EF4-FFF2-40B4-BE49-F238E27FC236}">
                <a16:creationId xmlns:a16="http://schemas.microsoft.com/office/drawing/2014/main" id="{565CFFA6-8D43-47AE-EBA3-6D28D58A7912}"/>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20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94"/>
        <p:cNvGrpSpPr/>
        <p:nvPr/>
      </p:nvGrpSpPr>
      <p:grpSpPr>
        <a:xfrm>
          <a:off x="0" y="0"/>
          <a:ext cx="0" cy="0"/>
          <a:chOff x="0" y="0"/>
          <a:chExt cx="0" cy="0"/>
        </a:xfrm>
      </p:grpSpPr>
      <p:sp>
        <p:nvSpPr>
          <p:cNvPr id="4495" name="Google Shape;4495;p10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SNEAK PEEK</a:t>
            </a:r>
            <a:endParaRPr/>
          </a:p>
        </p:txBody>
      </p:sp>
      <p:grpSp>
        <p:nvGrpSpPr>
          <p:cNvPr id="4496" name="Google Shape;4496;p105"/>
          <p:cNvGrpSpPr/>
          <p:nvPr/>
        </p:nvGrpSpPr>
        <p:grpSpPr>
          <a:xfrm>
            <a:off x="2514200" y="1329350"/>
            <a:ext cx="4122900" cy="2743500"/>
            <a:chOff x="2514200" y="1253150"/>
            <a:chExt cx="4122900" cy="2743500"/>
          </a:xfrm>
        </p:grpSpPr>
        <p:sp>
          <p:nvSpPr>
            <p:cNvPr id="4497" name="Google Shape;4497;p105"/>
            <p:cNvSpPr/>
            <p:nvPr/>
          </p:nvSpPr>
          <p:spPr>
            <a:xfrm>
              <a:off x="2514200" y="1253150"/>
              <a:ext cx="4122900" cy="2743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05"/>
            <p:cNvSpPr/>
            <p:nvPr/>
          </p:nvSpPr>
          <p:spPr>
            <a:xfrm>
              <a:off x="2689500" y="3754012"/>
              <a:ext cx="3569700" cy="48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05"/>
            <p:cNvSpPr/>
            <p:nvPr/>
          </p:nvSpPr>
          <p:spPr>
            <a:xfrm>
              <a:off x="2689350" y="3754012"/>
              <a:ext cx="3765000" cy="4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05"/>
            <p:cNvSpPr/>
            <p:nvPr/>
          </p:nvSpPr>
          <p:spPr>
            <a:xfrm>
              <a:off x="6194963" y="3729249"/>
              <a:ext cx="98400" cy="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1" name="Google Shape;4501;p105"/>
          <p:cNvSpPr txBox="1"/>
          <p:nvPr/>
        </p:nvSpPr>
        <p:spPr>
          <a:xfrm>
            <a:off x="2263200" y="4242250"/>
            <a:ext cx="4617600" cy="3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Bai Jamjuree"/>
                <a:ea typeface="Bai Jamjuree"/>
                <a:cs typeface="Bai Jamjuree"/>
                <a:sym typeface="Bai Jamjuree"/>
              </a:rPr>
              <a:t>Insert your multimedia content here</a:t>
            </a:r>
            <a:endParaRPr>
              <a:solidFill>
                <a:schemeClr val="lt1"/>
              </a:solidFill>
              <a:latin typeface="Bai Jamjuree"/>
              <a:ea typeface="Bai Jamjuree"/>
              <a:cs typeface="Bai Jamjuree"/>
              <a:sym typeface="Bai Jamjuree"/>
            </a:endParaRPr>
          </a:p>
        </p:txBody>
      </p:sp>
      <p:grpSp>
        <p:nvGrpSpPr>
          <p:cNvPr id="4503" name="Google Shape;4503;p105"/>
          <p:cNvGrpSpPr/>
          <p:nvPr/>
        </p:nvGrpSpPr>
        <p:grpSpPr>
          <a:xfrm>
            <a:off x="5258308" y="722871"/>
            <a:ext cx="793256" cy="182899"/>
            <a:chOff x="2685575" y="2835950"/>
            <a:chExt cx="433000" cy="99825"/>
          </a:xfrm>
        </p:grpSpPr>
        <p:sp>
          <p:nvSpPr>
            <p:cNvPr id="4504" name="Google Shape;4504;p10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0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0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0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1" name="Google Shape;4511;p105"/>
          <p:cNvSpPr/>
          <p:nvPr/>
        </p:nvSpPr>
        <p:spPr>
          <a:xfrm>
            <a:off x="7435260" y="25717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0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0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0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0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0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ZoneTexte 3">
            <a:extLst>
              <a:ext uri="{FF2B5EF4-FFF2-40B4-BE49-F238E27FC236}">
                <a16:creationId xmlns:a16="http://schemas.microsoft.com/office/drawing/2014/main" id="{7F20443F-1A65-70F5-AE5E-90143C9E0AB8}"/>
              </a:ext>
            </a:extLst>
          </p:cNvPr>
          <p:cNvSpPr txBox="1"/>
          <p:nvPr/>
        </p:nvSpPr>
        <p:spPr>
          <a:xfrm>
            <a:off x="2608027" y="1666202"/>
            <a:ext cx="3685335" cy="1600438"/>
          </a:xfrm>
          <a:prstGeom prst="rect">
            <a:avLst/>
          </a:prstGeom>
          <a:noFill/>
        </p:spPr>
        <p:txBody>
          <a:bodyPr wrap="square">
            <a:spAutoFit/>
          </a:bodyPr>
          <a:lstStyle/>
          <a:p>
            <a:pPr marL="0" lvl="0" indent="0">
              <a:buNone/>
            </a:pPr>
            <a:r>
              <a:rPr lang="fr-FR" dirty="0">
                <a:solidFill>
                  <a:schemeClr val="bg1"/>
                </a:solidFill>
                <a:latin typeface="Bai Jamjuree" panose="020B0604020202020204" charset="-34"/>
                <a:cs typeface="Bai Jamjuree" panose="020B0604020202020204" charset="-34"/>
              </a:rPr>
              <a:t>Power BI a été utilisé pour créer des tableaux de bord interactifs, permettant de visualiser les tendances des émissions de CO2 et des anomalies de température. Il offre une interface conviviale pour explorer les données.</a:t>
            </a:r>
          </a:p>
          <a:p>
            <a:pPr marL="0" lvl="0" indent="0">
              <a:buNone/>
            </a:pPr>
            <a:r>
              <a:rPr lang="fr-FR" dirty="0">
                <a:solidFill>
                  <a:schemeClr val="bg1"/>
                </a:solidFill>
                <a:latin typeface="Bai Jamjuree" panose="020B0604020202020204" charset="-34"/>
                <a:cs typeface="Bai Jamjuree" panose="020B0604020202020204" charset="-34"/>
              </a:rPr>
              <a:t>DEMONSTRATION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96"/>
                                        </p:tgtEl>
                                        <p:attrNameLst>
                                          <p:attrName>style.visibility</p:attrName>
                                        </p:attrNameLst>
                                      </p:cBhvr>
                                      <p:to>
                                        <p:strVal val="visible"/>
                                      </p:to>
                                    </p:set>
                                    <p:animEffect transition="in" filter="fade">
                                      <p:cBhvr>
                                        <p:cTn id="7" dur="1000"/>
                                        <p:tgtEl>
                                          <p:spTgt spid="4496"/>
                                        </p:tgtEl>
                                      </p:cBhvr>
                                    </p:animEffect>
                                  </p:childTnLst>
                                </p:cTn>
                              </p:par>
                              <p:par>
                                <p:cTn id="8" presetID="2" presetClass="entr" presetSubtype="2" fill="hold" nodeType="withEffect">
                                  <p:stCondLst>
                                    <p:cond delay="0"/>
                                  </p:stCondLst>
                                  <p:childTnLst>
                                    <p:set>
                                      <p:cBhvr>
                                        <p:cTn id="9" dur="1" fill="hold">
                                          <p:stCondLst>
                                            <p:cond delay="0"/>
                                          </p:stCondLst>
                                        </p:cTn>
                                        <p:tgtEl>
                                          <p:spTgt spid="4503"/>
                                        </p:tgtEl>
                                        <p:attrNameLst>
                                          <p:attrName>style.visibility</p:attrName>
                                        </p:attrNameLst>
                                      </p:cBhvr>
                                      <p:to>
                                        <p:strVal val="visible"/>
                                      </p:to>
                                    </p:set>
                                    <p:anim calcmode="lin" valueType="num">
                                      <p:cBhvr additive="base">
                                        <p:cTn id="10" dur="1000"/>
                                        <p:tgtEl>
                                          <p:spTgt spid="450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4495"/>
                                        </p:tgtEl>
                                        <p:attrNameLst>
                                          <p:attrName>style.visibility</p:attrName>
                                        </p:attrNameLst>
                                      </p:cBhvr>
                                      <p:to>
                                        <p:strVal val="visible"/>
                                      </p:to>
                                    </p:set>
                                    <p:anim calcmode="lin" valueType="num">
                                      <p:cBhvr additive="base">
                                        <p:cTn id="13" dur="1000"/>
                                        <p:tgtEl>
                                          <p:spTgt spid="4495"/>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501"/>
                                        </p:tgtEl>
                                        <p:attrNameLst>
                                          <p:attrName>style.visibility</p:attrName>
                                        </p:attrNameLst>
                                      </p:cBhvr>
                                      <p:to>
                                        <p:strVal val="visible"/>
                                      </p:to>
                                    </p:set>
                                    <p:anim calcmode="lin" valueType="num">
                                      <p:cBhvr additive="base">
                                        <p:cTn id="16" dur="1000"/>
                                        <p:tgtEl>
                                          <p:spTgt spid="4501"/>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4511"/>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4512"/>
                                        </p:tgtEl>
                                        <p:attrNameLst>
                                          <p:attrName>style.visibility</p:attrName>
                                        </p:attrNameLst>
                                      </p:cBhvr>
                                      <p:to>
                                        <p:strVal val="visible"/>
                                      </p:to>
                                    </p:set>
                                    <p:animEffect transition="in" filter="fade">
                                      <p:cBhvr>
                                        <p:cTn id="21" dur="1000"/>
                                        <p:tgtEl>
                                          <p:spTgt spid="4512"/>
                                        </p:tgtEl>
                                      </p:cBhvr>
                                    </p:animEffect>
                                  </p:childTnLst>
                                </p:cTn>
                              </p:par>
                              <p:par>
                                <p:cTn id="22" presetID="10" presetClass="entr" presetSubtype="0" fill="hold" nodeType="withEffect">
                                  <p:stCondLst>
                                    <p:cond delay="0"/>
                                  </p:stCondLst>
                                  <p:childTnLst>
                                    <p:set>
                                      <p:cBhvr>
                                        <p:cTn id="23" dur="1" fill="hold">
                                          <p:stCondLst>
                                            <p:cond delay="0"/>
                                          </p:stCondLst>
                                        </p:cTn>
                                        <p:tgtEl>
                                          <p:spTgt spid="4513"/>
                                        </p:tgtEl>
                                        <p:attrNameLst>
                                          <p:attrName>style.visibility</p:attrName>
                                        </p:attrNameLst>
                                      </p:cBhvr>
                                      <p:to>
                                        <p:strVal val="visible"/>
                                      </p:to>
                                    </p:set>
                                    <p:animEffect transition="in" filter="fade">
                                      <p:cBhvr>
                                        <p:cTn id="24" dur="1000"/>
                                        <p:tgtEl>
                                          <p:spTgt spid="4513"/>
                                        </p:tgtEl>
                                      </p:cBhvr>
                                    </p:animEffect>
                                  </p:childTnLst>
                                </p:cTn>
                              </p:par>
                              <p:par>
                                <p:cTn id="25" presetID="10" presetClass="entr" presetSubtype="0" fill="hold" nodeType="withEffect">
                                  <p:stCondLst>
                                    <p:cond delay="0"/>
                                  </p:stCondLst>
                                  <p:childTnLst>
                                    <p:set>
                                      <p:cBhvr>
                                        <p:cTn id="26" dur="1" fill="hold">
                                          <p:stCondLst>
                                            <p:cond delay="0"/>
                                          </p:stCondLst>
                                        </p:cTn>
                                        <p:tgtEl>
                                          <p:spTgt spid="4514"/>
                                        </p:tgtEl>
                                        <p:attrNameLst>
                                          <p:attrName>style.visibility</p:attrName>
                                        </p:attrNameLst>
                                      </p:cBhvr>
                                      <p:to>
                                        <p:strVal val="visible"/>
                                      </p:to>
                                    </p:set>
                                    <p:animEffect transition="in" filter="fade">
                                      <p:cBhvr>
                                        <p:cTn id="27" dur="1000"/>
                                        <p:tgtEl>
                                          <p:spTgt spid="4514"/>
                                        </p:tgtEl>
                                      </p:cBhvr>
                                    </p:animEffect>
                                  </p:childTnLst>
                                </p:cTn>
                              </p:par>
                              <p:par>
                                <p:cTn id="28" presetID="10" presetClass="entr" presetSubtype="0" fill="hold" nodeType="withEffect">
                                  <p:stCondLst>
                                    <p:cond delay="0"/>
                                  </p:stCondLst>
                                  <p:childTnLst>
                                    <p:set>
                                      <p:cBhvr>
                                        <p:cTn id="29" dur="1" fill="hold">
                                          <p:stCondLst>
                                            <p:cond delay="0"/>
                                          </p:stCondLst>
                                        </p:cTn>
                                        <p:tgtEl>
                                          <p:spTgt spid="4515"/>
                                        </p:tgtEl>
                                        <p:attrNameLst>
                                          <p:attrName>style.visibility</p:attrName>
                                        </p:attrNameLst>
                                      </p:cBhvr>
                                      <p:to>
                                        <p:strVal val="visible"/>
                                      </p:to>
                                    </p:set>
                                    <p:animEffect transition="in" filter="fade">
                                      <p:cBhvr>
                                        <p:cTn id="30" dur="1000"/>
                                        <p:tgtEl>
                                          <p:spTgt spid="4515"/>
                                        </p:tgtEl>
                                      </p:cBhvr>
                                    </p:animEffect>
                                  </p:childTnLst>
                                </p:cTn>
                              </p:par>
                              <p:par>
                                <p:cTn id="31" presetID="10" presetClass="entr" presetSubtype="0" fill="hold" nodeType="withEffect">
                                  <p:stCondLst>
                                    <p:cond delay="0"/>
                                  </p:stCondLst>
                                  <p:childTnLst>
                                    <p:set>
                                      <p:cBhvr>
                                        <p:cTn id="32" dur="1" fill="hold">
                                          <p:stCondLst>
                                            <p:cond delay="0"/>
                                          </p:stCondLst>
                                        </p:cTn>
                                        <p:tgtEl>
                                          <p:spTgt spid="4516"/>
                                        </p:tgtEl>
                                        <p:attrNameLst>
                                          <p:attrName>style.visibility</p:attrName>
                                        </p:attrNameLst>
                                      </p:cBhvr>
                                      <p:to>
                                        <p:strVal val="visible"/>
                                      </p:to>
                                    </p:set>
                                    <p:animEffect transition="in" filter="fade">
                                      <p:cBhvr>
                                        <p:cTn id="33" dur="1000"/>
                                        <p:tgtEl>
                                          <p:spTgt spid="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5"/>
        <p:cNvGrpSpPr/>
        <p:nvPr/>
      </p:nvGrpSpPr>
      <p:grpSpPr>
        <a:xfrm>
          <a:off x="0" y="0"/>
          <a:ext cx="0" cy="0"/>
          <a:chOff x="0" y="0"/>
          <a:chExt cx="0" cy="0"/>
        </a:xfrm>
      </p:grpSpPr>
      <p:sp>
        <p:nvSpPr>
          <p:cNvPr id="2686" name="Google Shape;2686;p62"/>
          <p:cNvSpPr txBox="1">
            <a:spLocks noGrp="1"/>
          </p:cNvSpPr>
          <p:nvPr>
            <p:ph type="title"/>
          </p:nvPr>
        </p:nvSpPr>
        <p:spPr>
          <a:xfrm>
            <a:off x="1000925" y="1087913"/>
            <a:ext cx="4635900" cy="632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Conclusion</a:t>
            </a:r>
            <a:endParaRPr dirty="0"/>
          </a:p>
        </p:txBody>
      </p:sp>
      <p:sp>
        <p:nvSpPr>
          <p:cNvPr id="2687" name="Google Shape;2687;p62"/>
          <p:cNvSpPr txBox="1">
            <a:spLocks noGrp="1"/>
          </p:cNvSpPr>
          <p:nvPr>
            <p:ph type="subTitle" idx="1"/>
          </p:nvPr>
        </p:nvSpPr>
        <p:spPr>
          <a:xfrm>
            <a:off x="1000925" y="1906650"/>
            <a:ext cx="4635900" cy="1330200"/>
          </a:xfrm>
          <a:prstGeom prst="rect">
            <a:avLst/>
          </a:prstGeom>
        </p:spPr>
        <p:txBody>
          <a:bodyPr spcFirstLastPara="1" wrap="square" lIns="91425" tIns="91425" rIns="91425" bIns="91425" anchor="t" anchorCtr="0">
            <a:noAutofit/>
          </a:bodyPr>
          <a:lstStyle/>
          <a:p>
            <a:pPr marL="0" lvl="0" indent="0">
              <a:buClr>
                <a:schemeClr val="dk1"/>
              </a:buClr>
              <a:buSzPts val="1100"/>
            </a:pPr>
            <a:r>
              <a:rPr lang="fr-FR" dirty="0"/>
              <a:t>Ce projet met en œuvre une architecture moderne pour l'analyse des émissions de CO2 et des anomalies de température en s'appuyant sur des outils robustes comme Docker, Kafka, </a:t>
            </a:r>
            <a:r>
              <a:rPr lang="fr-FR" dirty="0" err="1"/>
              <a:t>PySpark</a:t>
            </a:r>
            <a:r>
              <a:rPr lang="fr-FR" dirty="0"/>
              <a:t>, Hadoop, PostgreSQL et Power BI. Grâce à cette chaîne de traitement, nous avons pu collecter, nettoyer, stocker et visualiser des données environnementales complexes de manière efficace et évolutive. </a:t>
            </a:r>
            <a:endParaRPr dirty="0"/>
          </a:p>
        </p:txBody>
      </p:sp>
      <p:pic>
        <p:nvPicPr>
          <p:cNvPr id="2688" name="Google Shape;2688;p62"/>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689" name="Google Shape;2689;p6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2">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88"/>
                                        </p:tgtEl>
                                        <p:attrNameLst>
                                          <p:attrName>style.visibility</p:attrName>
                                        </p:attrNameLst>
                                      </p:cBhvr>
                                      <p:to>
                                        <p:strVal val="visible"/>
                                      </p:to>
                                    </p:set>
                                    <p:anim calcmode="lin" valueType="num">
                                      <p:cBhvr additive="base">
                                        <p:cTn id="7" dur="1000"/>
                                        <p:tgtEl>
                                          <p:spTgt spid="268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686"/>
                                        </p:tgtEl>
                                        <p:attrNameLst>
                                          <p:attrName>style.visibility</p:attrName>
                                        </p:attrNameLst>
                                      </p:cBhvr>
                                      <p:to>
                                        <p:strVal val="visible"/>
                                      </p:to>
                                    </p:set>
                                    <p:anim calcmode="lin" valueType="num">
                                      <p:cBhvr additive="base">
                                        <p:cTn id="10" dur="1000"/>
                                        <p:tgtEl>
                                          <p:spTgt spid="268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687"/>
                                        </p:tgtEl>
                                        <p:attrNameLst>
                                          <p:attrName>style.visibility</p:attrName>
                                        </p:attrNameLst>
                                      </p:cBhvr>
                                      <p:to>
                                        <p:strVal val="visible"/>
                                      </p:to>
                                    </p:set>
                                    <p:animEffect transition="in" filter="fade">
                                      <p:cBhvr>
                                        <p:cTn id="13" dur="1000"/>
                                        <p:tgtEl>
                                          <p:spTgt spid="2687"/>
                                        </p:tgtEl>
                                      </p:cBhvr>
                                    </p:animEffect>
                                  </p:childTnLst>
                                </p:cTn>
                              </p:par>
                              <p:par>
                                <p:cTn id="14" presetID="10" presetClass="entr" presetSubtype="0" fill="hold" nodeType="withEffect">
                                  <p:stCondLst>
                                    <p:cond delay="0"/>
                                  </p:stCondLst>
                                  <p:childTnLst>
                                    <p:set>
                                      <p:cBhvr>
                                        <p:cTn id="15" dur="1" fill="hold">
                                          <p:stCondLst>
                                            <p:cond delay="0"/>
                                          </p:stCondLst>
                                        </p:cTn>
                                        <p:tgtEl>
                                          <p:spTgt spid="2689"/>
                                        </p:tgtEl>
                                        <p:attrNameLst>
                                          <p:attrName>style.visibility</p:attrName>
                                        </p:attrNameLst>
                                      </p:cBhvr>
                                      <p:to>
                                        <p:strVal val="visible"/>
                                      </p:to>
                                    </p:set>
                                    <p:animEffect transition="in" filter="fade">
                                      <p:cBhvr>
                                        <p:cTn id="16" dur="1000"/>
                                        <p:tgtEl>
                                          <p:spTgt spid="2689"/>
                                        </p:tgtEl>
                                      </p:cBhvr>
                                    </p:animEffect>
                                  </p:childTnLst>
                                </p:cTn>
                              </p:par>
                              <p:par>
                                <p:cTn id="17" presetID="10" presetClass="entr" presetSubtype="0" fill="hold" nodeType="withEffect">
                                  <p:stCondLst>
                                    <p:cond delay="0"/>
                                  </p:stCondLst>
                                  <p:childTnLst>
                                    <p:set>
                                      <p:cBhvr>
                                        <p:cTn id="18" dur="1" fill="hold">
                                          <p:stCondLst>
                                            <p:cond delay="0"/>
                                          </p:stCondLst>
                                        </p:cTn>
                                        <p:tgtEl>
                                          <p:spTgt spid="2690"/>
                                        </p:tgtEl>
                                        <p:attrNameLst>
                                          <p:attrName>style.visibility</p:attrName>
                                        </p:attrNameLst>
                                      </p:cBhvr>
                                      <p:to>
                                        <p:strVal val="visible"/>
                                      </p:to>
                                    </p:set>
                                    <p:animEffect transition="in" filter="fade">
                                      <p:cBhvr>
                                        <p:cTn id="19" dur="1000"/>
                                        <p:tgtEl>
                                          <p:spTgt spid="2690"/>
                                        </p:tgtEl>
                                      </p:cBhvr>
                                    </p:animEffect>
                                  </p:childTnLst>
                                </p:cTn>
                              </p:par>
                              <p:par>
                                <p:cTn id="20" presetID="10" presetClass="entr" presetSubtype="0" fill="hold" nodeType="withEffect">
                                  <p:stCondLst>
                                    <p:cond delay="0"/>
                                  </p:stCondLst>
                                  <p:childTnLst>
                                    <p:set>
                                      <p:cBhvr>
                                        <p:cTn id="21" dur="1" fill="hold">
                                          <p:stCondLst>
                                            <p:cond delay="0"/>
                                          </p:stCondLst>
                                        </p:cTn>
                                        <p:tgtEl>
                                          <p:spTgt spid="2691"/>
                                        </p:tgtEl>
                                        <p:attrNameLst>
                                          <p:attrName>style.visibility</p:attrName>
                                        </p:attrNameLst>
                                      </p:cBhvr>
                                      <p:to>
                                        <p:strVal val="visible"/>
                                      </p:to>
                                    </p:set>
                                    <p:animEffect transition="in" filter="fade">
                                      <p:cBhvr>
                                        <p:cTn id="22" dur="1000"/>
                                        <p:tgtEl>
                                          <p:spTgt spid="2691"/>
                                        </p:tgtEl>
                                      </p:cBhvr>
                                    </p:animEffect>
                                  </p:childTnLst>
                                </p:cTn>
                              </p:par>
                              <p:par>
                                <p:cTn id="23" presetID="10" presetClass="entr" presetSubtype="0" fill="hold" nodeType="withEffect">
                                  <p:stCondLst>
                                    <p:cond delay="0"/>
                                  </p:stCondLst>
                                  <p:childTnLst>
                                    <p:set>
                                      <p:cBhvr>
                                        <p:cTn id="24" dur="1" fill="hold">
                                          <p:stCondLst>
                                            <p:cond delay="0"/>
                                          </p:stCondLst>
                                        </p:cTn>
                                        <p:tgtEl>
                                          <p:spTgt spid="2692"/>
                                        </p:tgtEl>
                                        <p:attrNameLst>
                                          <p:attrName>style.visibility</p:attrName>
                                        </p:attrNameLst>
                                      </p:cBhvr>
                                      <p:to>
                                        <p:strVal val="visible"/>
                                      </p:to>
                                    </p:set>
                                    <p:animEffect transition="in" filter="fade">
                                      <p:cBhvr>
                                        <p:cTn id="25" dur="1000"/>
                                        <p:tgtEl>
                                          <p:spTgt spid="2692"/>
                                        </p:tgtEl>
                                      </p:cBhvr>
                                    </p:animEffect>
                                  </p:childTnLst>
                                </p:cTn>
                              </p:par>
                              <p:par>
                                <p:cTn id="26" presetID="10" presetClass="entr" presetSubtype="0" fill="hold" nodeType="withEffect">
                                  <p:stCondLst>
                                    <p:cond delay="0"/>
                                  </p:stCondLst>
                                  <p:childTnLst>
                                    <p:set>
                                      <p:cBhvr>
                                        <p:cTn id="27" dur="1" fill="hold">
                                          <p:stCondLst>
                                            <p:cond delay="0"/>
                                          </p:stCondLst>
                                        </p:cTn>
                                        <p:tgtEl>
                                          <p:spTgt spid="2693"/>
                                        </p:tgtEl>
                                        <p:attrNameLst>
                                          <p:attrName>style.visibility</p:attrName>
                                        </p:attrNameLst>
                                      </p:cBhvr>
                                      <p:to>
                                        <p:strVal val="visible"/>
                                      </p:to>
                                    </p:set>
                                    <p:animEffect transition="in" filter="fade">
                                      <p:cBhvr>
                                        <p:cTn id="28" dur="1000"/>
                                        <p:tgtEl>
                                          <p:spTgt spid="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grpSp>
        <p:nvGrpSpPr>
          <p:cNvPr id="3526" name="Google Shape;3526;p86"/>
          <p:cNvGrpSpPr/>
          <p:nvPr/>
        </p:nvGrpSpPr>
        <p:grpSpPr>
          <a:xfrm>
            <a:off x="2290890" y="573334"/>
            <a:ext cx="1965289" cy="517060"/>
            <a:chOff x="3539975" y="3523525"/>
            <a:chExt cx="745925" cy="196250"/>
          </a:xfrm>
        </p:grpSpPr>
        <p:sp>
          <p:nvSpPr>
            <p:cNvPr id="3527" name="Google Shape;3527;p8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8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8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8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8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8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8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8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8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8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8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8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8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8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8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8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3" name="Google Shape;3543;p86"/>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MERCI </a:t>
            </a:r>
            <a:r>
              <a:rPr lang="en" dirty="0">
                <a:solidFill>
                  <a:schemeClr val="dk2"/>
                </a:solidFill>
              </a:rPr>
              <a:t>!</a:t>
            </a:r>
            <a:endParaRPr dirty="0">
              <a:solidFill>
                <a:schemeClr val="dk2"/>
              </a:solidFill>
            </a:endParaRPr>
          </a:p>
        </p:txBody>
      </p:sp>
      <p:cxnSp>
        <p:nvCxnSpPr>
          <p:cNvPr id="3544" name="Google Shape;3544;p86"/>
          <p:cNvCxnSpPr/>
          <p:nvPr/>
        </p:nvCxnSpPr>
        <p:spPr>
          <a:xfrm>
            <a:off x="3340884" y="3654852"/>
            <a:ext cx="2580600" cy="0"/>
          </a:xfrm>
          <a:prstGeom prst="straightConnector1">
            <a:avLst/>
          </a:prstGeom>
          <a:noFill/>
          <a:ln w="9525" cap="flat" cmpd="sng">
            <a:solidFill>
              <a:schemeClr val="lt1"/>
            </a:solidFill>
            <a:prstDash val="solid"/>
            <a:round/>
            <a:headEnd type="none" w="med" len="med"/>
            <a:tailEnd type="none" w="med" len="med"/>
          </a:ln>
        </p:spPr>
      </p:cxnSp>
      <p:grpSp>
        <p:nvGrpSpPr>
          <p:cNvPr id="3545" name="Google Shape;3545;p86"/>
          <p:cNvGrpSpPr/>
          <p:nvPr/>
        </p:nvGrpSpPr>
        <p:grpSpPr>
          <a:xfrm>
            <a:off x="5633458" y="-1519770"/>
            <a:ext cx="2795003" cy="2795003"/>
            <a:chOff x="1943325" y="-220375"/>
            <a:chExt cx="1298672" cy="1298672"/>
          </a:xfrm>
        </p:grpSpPr>
        <p:sp>
          <p:nvSpPr>
            <p:cNvPr id="3546" name="Google Shape;3546;p8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8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8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8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8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8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8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8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8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8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8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8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8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8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8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8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8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8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8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8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8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8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8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8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8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8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8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8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8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8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4" name="Google Shape;3594;p86"/>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95" name="Google Shape;3595;p86"/>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sp>
        <p:nvSpPr>
          <p:cNvPr id="3596" name="Google Shape;3596;p8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8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86">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594"/>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3545"/>
                                        </p:tgtEl>
                                        <p:attrNameLst>
                                          <p:attrName>r</p:attrName>
                                        </p:attrNameLst>
                                      </p:cBhvr>
                                    </p:animRot>
                                  </p:childTnLst>
                                </p:cTn>
                              </p:par>
                              <p:par>
                                <p:cTn id="9" presetID="2" presetClass="entr" presetSubtype="8" fill="hold" nodeType="withEffect">
                                  <p:stCondLst>
                                    <p:cond delay="0"/>
                                  </p:stCondLst>
                                  <p:childTnLst>
                                    <p:set>
                                      <p:cBhvr>
                                        <p:cTn id="10" dur="1" fill="hold">
                                          <p:stCondLst>
                                            <p:cond delay="0"/>
                                          </p:stCondLst>
                                        </p:cTn>
                                        <p:tgtEl>
                                          <p:spTgt spid="3526"/>
                                        </p:tgtEl>
                                        <p:attrNameLst>
                                          <p:attrName>style.visibility</p:attrName>
                                        </p:attrNameLst>
                                      </p:cBhvr>
                                      <p:to>
                                        <p:strVal val="visible"/>
                                      </p:to>
                                    </p:set>
                                    <p:anim calcmode="lin" valueType="num">
                                      <p:cBhvr additive="base">
                                        <p:cTn id="11" dur="1000"/>
                                        <p:tgtEl>
                                          <p:spTgt spid="3526"/>
                                        </p:tgtEl>
                                        <p:attrNameLst>
                                          <p:attrName>ppt_x</p:attrName>
                                        </p:attrNameLst>
                                      </p:cBhvr>
                                      <p:tavLst>
                                        <p:tav tm="0">
                                          <p:val>
                                            <p:strVal val="#ppt_x-1"/>
                                          </p:val>
                                        </p:tav>
                                        <p:tav tm="100000">
                                          <p:val>
                                            <p:strVal val="#ppt_x"/>
                                          </p:val>
                                        </p:tav>
                                      </p:tavLst>
                                    </p:anim>
                                  </p:childTnLst>
                                </p:cTn>
                              </p:par>
                              <p:par>
                                <p:cTn id="12" presetID="2" presetClass="entr" presetSubtype="1" fill="hold" nodeType="withEffect">
                                  <p:stCondLst>
                                    <p:cond delay="0"/>
                                  </p:stCondLst>
                                  <p:childTnLst>
                                    <p:set>
                                      <p:cBhvr>
                                        <p:cTn id="13" dur="1" fill="hold">
                                          <p:stCondLst>
                                            <p:cond delay="0"/>
                                          </p:stCondLst>
                                        </p:cTn>
                                        <p:tgtEl>
                                          <p:spTgt spid="3543"/>
                                        </p:tgtEl>
                                        <p:attrNameLst>
                                          <p:attrName>style.visibility</p:attrName>
                                        </p:attrNameLst>
                                      </p:cBhvr>
                                      <p:to>
                                        <p:strVal val="visible"/>
                                      </p:to>
                                    </p:set>
                                    <p:anim calcmode="lin" valueType="num">
                                      <p:cBhvr additive="base">
                                        <p:cTn id="14" dur="1000"/>
                                        <p:tgtEl>
                                          <p:spTgt spid="3543"/>
                                        </p:tgtEl>
                                        <p:attrNameLst>
                                          <p:attrName>ppt_y</p:attrName>
                                        </p:attrNameLst>
                                      </p:cBhvr>
                                      <p:tavLst>
                                        <p:tav tm="0">
                                          <p:val>
                                            <p:strVal val="#ppt_y-1"/>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544"/>
                                        </p:tgtEl>
                                        <p:attrNameLst>
                                          <p:attrName>style.visibility</p:attrName>
                                        </p:attrNameLst>
                                      </p:cBhvr>
                                      <p:to>
                                        <p:strVal val="visible"/>
                                      </p:to>
                                    </p:set>
                                    <p:anim calcmode="lin" valueType="num">
                                      <p:cBhvr additive="base">
                                        <p:cTn id="17" dur="1000"/>
                                        <p:tgtEl>
                                          <p:spTgt spid="3544"/>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3596"/>
                                        </p:tgtEl>
                                        <p:attrNameLst>
                                          <p:attrName>style.visibility</p:attrName>
                                        </p:attrNameLst>
                                      </p:cBhvr>
                                      <p:to>
                                        <p:strVal val="visible"/>
                                      </p:to>
                                    </p:set>
                                    <p:animEffect transition="in" filter="fade">
                                      <p:cBhvr>
                                        <p:cTn id="20" dur="1000"/>
                                        <p:tgtEl>
                                          <p:spTgt spid="3596"/>
                                        </p:tgtEl>
                                      </p:cBhvr>
                                    </p:animEffect>
                                  </p:childTnLst>
                                </p:cTn>
                              </p:par>
                              <p:par>
                                <p:cTn id="21" presetID="10" presetClass="entr" presetSubtype="0" fill="hold" nodeType="withEffect">
                                  <p:stCondLst>
                                    <p:cond delay="0"/>
                                  </p:stCondLst>
                                  <p:childTnLst>
                                    <p:set>
                                      <p:cBhvr>
                                        <p:cTn id="22" dur="1" fill="hold">
                                          <p:stCondLst>
                                            <p:cond delay="0"/>
                                          </p:stCondLst>
                                        </p:cTn>
                                        <p:tgtEl>
                                          <p:spTgt spid="3597"/>
                                        </p:tgtEl>
                                        <p:attrNameLst>
                                          <p:attrName>style.visibility</p:attrName>
                                        </p:attrNameLst>
                                      </p:cBhvr>
                                      <p:to>
                                        <p:strVal val="visible"/>
                                      </p:to>
                                    </p:set>
                                    <p:animEffect transition="in" filter="fade">
                                      <p:cBhvr>
                                        <p:cTn id="23" dur="1000"/>
                                        <p:tgtEl>
                                          <p:spTgt spid="3597"/>
                                        </p:tgtEl>
                                      </p:cBhvr>
                                    </p:animEffect>
                                  </p:childTnLst>
                                </p:cTn>
                              </p:par>
                              <p:par>
                                <p:cTn id="24" presetID="10" presetClass="entr" presetSubtype="0" fill="hold" nodeType="withEffect">
                                  <p:stCondLst>
                                    <p:cond delay="0"/>
                                  </p:stCondLst>
                                  <p:childTnLst>
                                    <p:set>
                                      <p:cBhvr>
                                        <p:cTn id="25" dur="1" fill="hold">
                                          <p:stCondLst>
                                            <p:cond delay="0"/>
                                          </p:stCondLst>
                                        </p:cTn>
                                        <p:tgtEl>
                                          <p:spTgt spid="3598"/>
                                        </p:tgtEl>
                                        <p:attrNameLst>
                                          <p:attrName>style.visibility</p:attrName>
                                        </p:attrNameLst>
                                      </p:cBhvr>
                                      <p:to>
                                        <p:strVal val="visible"/>
                                      </p:to>
                                    </p:set>
                                    <p:animEffect transition="in" filter="fade">
                                      <p:cBhvr>
                                        <p:cTn id="26" dur="1000"/>
                                        <p:tgtEl>
                                          <p:spTgt spid="3598"/>
                                        </p:tgtEl>
                                      </p:cBhvr>
                                    </p:animEffect>
                                  </p:childTnLst>
                                </p:cTn>
                              </p:par>
                              <p:par>
                                <p:cTn id="27" presetID="10" presetClass="entr" presetSubtype="0" fill="hold" nodeType="withEffect">
                                  <p:stCondLst>
                                    <p:cond delay="0"/>
                                  </p:stCondLst>
                                  <p:childTnLst>
                                    <p:set>
                                      <p:cBhvr>
                                        <p:cTn id="28" dur="1" fill="hold">
                                          <p:stCondLst>
                                            <p:cond delay="0"/>
                                          </p:stCondLst>
                                        </p:cTn>
                                        <p:tgtEl>
                                          <p:spTgt spid="3599"/>
                                        </p:tgtEl>
                                        <p:attrNameLst>
                                          <p:attrName>style.visibility</p:attrName>
                                        </p:attrNameLst>
                                      </p:cBhvr>
                                      <p:to>
                                        <p:strVal val="visible"/>
                                      </p:to>
                                    </p:set>
                                    <p:animEffect transition="in" filter="fade">
                                      <p:cBhvr>
                                        <p:cTn id="29" dur="1000"/>
                                        <p:tgtEl>
                                          <p:spTgt spid="3599"/>
                                        </p:tgtEl>
                                      </p:cBhvr>
                                    </p:animEffect>
                                  </p:childTnLst>
                                </p:cTn>
                              </p:par>
                              <p:par>
                                <p:cTn id="30" presetID="10" presetClass="entr" presetSubtype="0" fill="hold" nodeType="withEffect">
                                  <p:stCondLst>
                                    <p:cond delay="0"/>
                                  </p:stCondLst>
                                  <p:childTnLst>
                                    <p:set>
                                      <p:cBhvr>
                                        <p:cTn id="31" dur="1" fill="hold">
                                          <p:stCondLst>
                                            <p:cond delay="0"/>
                                          </p:stCondLst>
                                        </p:cTn>
                                        <p:tgtEl>
                                          <p:spTgt spid="3600"/>
                                        </p:tgtEl>
                                        <p:attrNameLst>
                                          <p:attrName>style.visibility</p:attrName>
                                        </p:attrNameLst>
                                      </p:cBhvr>
                                      <p:to>
                                        <p:strVal val="visible"/>
                                      </p:to>
                                    </p:set>
                                    <p:animEffect transition="in" filter="fade">
                                      <p:cBhvr>
                                        <p:cTn id="32" dur="1000"/>
                                        <p:tgtEl>
                                          <p:spTgt spid="3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INTRODUCTION</a:t>
            </a:r>
            <a:endParaRPr/>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fr-FR" dirty="0"/>
              <a:t>Analyse météorologique à l’aide de données d’anomalie de température et d’émissions de Co2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par>
                                <p:cTn id="30" presetID="10" presetClass="entr" presetSubtype="0" fill="hold" nodeType="withEffect">
                                  <p:stCondLst>
                                    <p:cond delay="0"/>
                                  </p:stCondLst>
                                  <p:childTnLst>
                                    <p:set>
                                      <p:cBhvr>
                                        <p:cTn id="31" dur="1" fill="hold">
                                          <p:stCondLst>
                                            <p:cond delay="0"/>
                                          </p:stCondLst>
                                        </p:cTn>
                                        <p:tgtEl>
                                          <p:spTgt spid="2759"/>
                                        </p:tgtEl>
                                        <p:attrNameLst>
                                          <p:attrName>style.visibility</p:attrName>
                                        </p:attrNameLst>
                                      </p:cBhvr>
                                      <p:to>
                                        <p:strVal val="visible"/>
                                      </p:to>
                                    </p:set>
                                    <p:animEffect transition="in" filter="fade">
                                      <p:cBhvr>
                                        <p:cTn id="32" dur="1000"/>
                                        <p:tgtEl>
                                          <p:spTgt spid="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8"/>
        <p:cNvGrpSpPr/>
        <p:nvPr/>
      </p:nvGrpSpPr>
      <p:grpSpPr>
        <a:xfrm>
          <a:off x="0" y="0"/>
          <a:ext cx="0" cy="0"/>
          <a:chOff x="0" y="0"/>
          <a:chExt cx="0" cy="0"/>
        </a:xfrm>
      </p:grpSpPr>
      <p:sp>
        <p:nvSpPr>
          <p:cNvPr id="3089" name="Google Shape;3089;p7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SOMMAIRE</a:t>
            </a:r>
            <a:endParaRPr dirty="0"/>
          </a:p>
        </p:txBody>
      </p:sp>
      <p:grpSp>
        <p:nvGrpSpPr>
          <p:cNvPr id="3090" name="Google Shape;3090;p76"/>
          <p:cNvGrpSpPr/>
          <p:nvPr/>
        </p:nvGrpSpPr>
        <p:grpSpPr>
          <a:xfrm rot="-281942">
            <a:off x="3695784" y="2020872"/>
            <a:ext cx="1752386" cy="1746764"/>
            <a:chOff x="6039282" y="1042577"/>
            <a:chExt cx="734315" cy="731929"/>
          </a:xfrm>
        </p:grpSpPr>
        <p:sp>
          <p:nvSpPr>
            <p:cNvPr id="3091" name="Google Shape;3091;p76"/>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6"/>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6"/>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6"/>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6"/>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6"/>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6"/>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6"/>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6"/>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6"/>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6"/>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6"/>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6"/>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6"/>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6"/>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6"/>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6"/>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6"/>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6"/>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6"/>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6"/>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2" name="Google Shape;3112;p76"/>
          <p:cNvSpPr txBox="1"/>
          <p:nvPr/>
        </p:nvSpPr>
        <p:spPr>
          <a:xfrm>
            <a:off x="3578987" y="1094950"/>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Docker</a:t>
            </a:r>
            <a:endParaRPr sz="2100" dirty="0">
              <a:solidFill>
                <a:schemeClr val="dk2"/>
              </a:solidFill>
              <a:latin typeface="Aldrich"/>
              <a:ea typeface="Aldrich"/>
              <a:cs typeface="Aldrich"/>
              <a:sym typeface="Aldrich"/>
            </a:endParaRPr>
          </a:p>
        </p:txBody>
      </p:sp>
      <p:sp>
        <p:nvSpPr>
          <p:cNvPr id="3114" name="Google Shape;3114;p76"/>
          <p:cNvSpPr txBox="1"/>
          <p:nvPr/>
        </p:nvSpPr>
        <p:spPr>
          <a:xfrm>
            <a:off x="1428379" y="1904490"/>
            <a:ext cx="1986000" cy="607088"/>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endParaRPr lang="en" sz="2100" dirty="0">
              <a:solidFill>
                <a:schemeClr val="dk2"/>
              </a:solidFill>
              <a:latin typeface="Aldrich"/>
              <a:ea typeface="Aldrich"/>
              <a:cs typeface="Aldrich"/>
              <a:sym typeface="Aldrich"/>
            </a:endParaRPr>
          </a:p>
          <a:p>
            <a:pPr marL="0" lvl="0" indent="0" algn="ctr" rtl="0">
              <a:spcBef>
                <a:spcPts val="0"/>
              </a:spcBef>
              <a:spcAft>
                <a:spcPts val="0"/>
              </a:spcAft>
              <a:buNone/>
            </a:pPr>
            <a:r>
              <a:rPr lang="en" sz="2100" dirty="0">
                <a:solidFill>
                  <a:schemeClr val="dk2"/>
                </a:solidFill>
                <a:latin typeface="Aldrich"/>
                <a:ea typeface="Aldrich"/>
                <a:cs typeface="Aldrich"/>
                <a:sym typeface="Aldrich"/>
              </a:rPr>
              <a:t>Kafka</a:t>
            </a:r>
            <a:endParaRPr sz="2100" dirty="0">
              <a:solidFill>
                <a:schemeClr val="dk2"/>
              </a:solidFill>
              <a:latin typeface="Aldrich"/>
              <a:ea typeface="Aldrich"/>
              <a:cs typeface="Aldrich"/>
              <a:sym typeface="Aldrich"/>
            </a:endParaRPr>
          </a:p>
        </p:txBody>
      </p:sp>
      <p:sp>
        <p:nvSpPr>
          <p:cNvPr id="3116" name="Google Shape;3116;p76"/>
          <p:cNvSpPr txBox="1"/>
          <p:nvPr/>
        </p:nvSpPr>
        <p:spPr>
          <a:xfrm>
            <a:off x="1498602" y="3265240"/>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endParaRPr lang="en" sz="2100" dirty="0">
              <a:solidFill>
                <a:schemeClr val="dk2"/>
              </a:solidFill>
              <a:latin typeface="Aldrich"/>
              <a:ea typeface="Aldrich"/>
              <a:cs typeface="Aldrich"/>
              <a:sym typeface="Aldrich"/>
            </a:endParaRPr>
          </a:p>
          <a:p>
            <a:pPr marL="0" lvl="0" indent="0" algn="ctr" rtl="0">
              <a:spcBef>
                <a:spcPts val="0"/>
              </a:spcBef>
              <a:spcAft>
                <a:spcPts val="0"/>
              </a:spcAft>
              <a:buNone/>
            </a:pPr>
            <a:r>
              <a:rPr lang="en" sz="2100" dirty="0">
                <a:solidFill>
                  <a:schemeClr val="dk2"/>
                </a:solidFill>
                <a:latin typeface="Aldrich"/>
                <a:ea typeface="Aldrich"/>
                <a:cs typeface="Aldrich"/>
                <a:sym typeface="Aldrich"/>
              </a:rPr>
              <a:t>Spark</a:t>
            </a:r>
            <a:endParaRPr sz="2100" dirty="0">
              <a:solidFill>
                <a:schemeClr val="dk2"/>
              </a:solidFill>
              <a:latin typeface="Aldrich"/>
              <a:ea typeface="Aldrich"/>
              <a:cs typeface="Aldrich"/>
              <a:sym typeface="Aldrich"/>
            </a:endParaRPr>
          </a:p>
        </p:txBody>
      </p:sp>
      <p:sp>
        <p:nvSpPr>
          <p:cNvPr id="3118" name="Google Shape;3118;p76"/>
          <p:cNvSpPr txBox="1"/>
          <p:nvPr/>
        </p:nvSpPr>
        <p:spPr>
          <a:xfrm>
            <a:off x="3579012" y="3953938"/>
            <a:ext cx="1986000" cy="4206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100" dirty="0">
                <a:solidFill>
                  <a:schemeClr val="dk2"/>
                </a:solidFill>
                <a:latin typeface="Aldrich"/>
                <a:ea typeface="Aldrich"/>
                <a:cs typeface="Aldrich"/>
                <a:sym typeface="Aldrich"/>
              </a:rPr>
              <a:t>PostgresSql</a:t>
            </a:r>
            <a:endParaRPr sz="2100" dirty="0">
              <a:solidFill>
                <a:schemeClr val="dk2"/>
              </a:solidFill>
              <a:latin typeface="Aldrich"/>
              <a:ea typeface="Aldrich"/>
              <a:cs typeface="Aldrich"/>
              <a:sym typeface="Aldrich"/>
            </a:endParaRPr>
          </a:p>
        </p:txBody>
      </p:sp>
      <p:sp>
        <p:nvSpPr>
          <p:cNvPr id="3120" name="Google Shape;3120;p76"/>
          <p:cNvSpPr txBox="1"/>
          <p:nvPr/>
        </p:nvSpPr>
        <p:spPr>
          <a:xfrm>
            <a:off x="5515862" y="2676550"/>
            <a:ext cx="1986000" cy="420600"/>
          </a:xfrm>
          <a:prstGeom prst="rect">
            <a:avLst/>
          </a:prstGeom>
          <a:noFill/>
          <a:ln>
            <a:noFill/>
          </a:ln>
        </p:spPr>
        <p:txBody>
          <a:bodyPr spcFirstLastPara="1" wrap="square" lIns="91425" tIns="54850" rIns="91425" bIns="91425" anchor="t" anchorCtr="0">
            <a:noAutofit/>
          </a:bodyPr>
          <a:lstStyle/>
          <a:p>
            <a:pPr marL="0" lvl="0" indent="0" algn="ctr" rtl="0">
              <a:spcBef>
                <a:spcPts val="0"/>
              </a:spcBef>
              <a:spcAft>
                <a:spcPts val="0"/>
              </a:spcAft>
              <a:buNone/>
            </a:pPr>
            <a:r>
              <a:rPr lang="en" sz="2100" dirty="0">
                <a:solidFill>
                  <a:schemeClr val="accent1"/>
                </a:solidFill>
                <a:latin typeface="Aldrich"/>
                <a:ea typeface="Aldrich"/>
                <a:cs typeface="Aldrich"/>
                <a:sym typeface="Aldrich"/>
              </a:rPr>
              <a:t>Visualisation</a:t>
            </a:r>
            <a:endParaRPr sz="2100" dirty="0">
              <a:solidFill>
                <a:schemeClr val="accent1"/>
              </a:solidFill>
              <a:latin typeface="Aldrich"/>
              <a:ea typeface="Aldrich"/>
              <a:cs typeface="Aldrich"/>
              <a:sym typeface="Aldrich"/>
            </a:endParaRPr>
          </a:p>
        </p:txBody>
      </p:sp>
      <p:cxnSp>
        <p:nvCxnSpPr>
          <p:cNvPr id="3121" name="Google Shape;3121;p76"/>
          <p:cNvCxnSpPr>
            <a:cxnSpLocks/>
            <a:endCxn id="3114" idx="0"/>
          </p:cNvCxnSpPr>
          <p:nvPr/>
        </p:nvCxnSpPr>
        <p:spPr>
          <a:xfrm rot="10800000" flipV="1">
            <a:off x="2421380" y="1305250"/>
            <a:ext cx="1494115" cy="599240"/>
          </a:xfrm>
          <a:prstGeom prst="bentConnector2">
            <a:avLst/>
          </a:prstGeom>
          <a:noFill/>
          <a:ln w="9525" cap="flat" cmpd="sng">
            <a:solidFill>
              <a:schemeClr val="lt1"/>
            </a:solidFill>
            <a:prstDash val="solid"/>
            <a:round/>
            <a:headEnd type="none" w="med" len="med"/>
            <a:tailEnd type="triangle" w="med" len="med"/>
          </a:ln>
        </p:spPr>
      </p:cxnSp>
      <p:cxnSp>
        <p:nvCxnSpPr>
          <p:cNvPr id="3122" name="Google Shape;3122;p76"/>
          <p:cNvCxnSpPr>
            <a:cxnSpLocks/>
          </p:cNvCxnSpPr>
          <p:nvPr/>
        </p:nvCxnSpPr>
        <p:spPr>
          <a:xfrm rot="-5400000" flipH="1">
            <a:off x="2173728" y="3149542"/>
            <a:ext cx="494700" cy="600"/>
          </a:xfrm>
          <a:prstGeom prst="bentConnector3">
            <a:avLst>
              <a:gd name="adj1" fmla="val 50000"/>
            </a:avLst>
          </a:prstGeom>
          <a:noFill/>
          <a:ln w="9525" cap="flat" cmpd="sng">
            <a:solidFill>
              <a:schemeClr val="lt1"/>
            </a:solidFill>
            <a:prstDash val="solid"/>
            <a:round/>
            <a:headEnd type="none" w="med" len="med"/>
            <a:tailEnd type="triangle" w="med" len="med"/>
          </a:ln>
        </p:spPr>
      </p:cxnSp>
      <p:cxnSp>
        <p:nvCxnSpPr>
          <p:cNvPr id="3123" name="Google Shape;3123;p76"/>
          <p:cNvCxnSpPr>
            <a:endCxn id="3118" idx="1"/>
          </p:cNvCxnSpPr>
          <p:nvPr/>
        </p:nvCxnSpPr>
        <p:spPr>
          <a:xfrm>
            <a:off x="2481012" y="3955138"/>
            <a:ext cx="1098000" cy="209100"/>
          </a:xfrm>
          <a:prstGeom prst="bentConnector3">
            <a:avLst>
              <a:gd name="adj1" fmla="val -450"/>
            </a:avLst>
          </a:prstGeom>
          <a:noFill/>
          <a:ln w="9525" cap="flat" cmpd="sng">
            <a:solidFill>
              <a:schemeClr val="lt1"/>
            </a:solidFill>
            <a:prstDash val="solid"/>
            <a:round/>
            <a:headEnd type="none" w="med" len="med"/>
            <a:tailEnd type="triangle" w="med" len="med"/>
          </a:ln>
        </p:spPr>
      </p:cxnSp>
      <p:cxnSp>
        <p:nvCxnSpPr>
          <p:cNvPr id="3124" name="Google Shape;3124;p76"/>
          <p:cNvCxnSpPr>
            <a:stCxn id="3118" idx="3"/>
            <a:endCxn id="3120" idx="2"/>
          </p:cNvCxnSpPr>
          <p:nvPr/>
        </p:nvCxnSpPr>
        <p:spPr>
          <a:xfrm rot="10800000" flipH="1">
            <a:off x="5565012" y="3097138"/>
            <a:ext cx="943800" cy="1067100"/>
          </a:xfrm>
          <a:prstGeom prst="bentConnector2">
            <a:avLst/>
          </a:prstGeom>
          <a:noFill/>
          <a:ln w="9525" cap="flat" cmpd="sng">
            <a:solidFill>
              <a:schemeClr val="lt1"/>
            </a:solidFill>
            <a:prstDash val="solid"/>
            <a:round/>
            <a:headEnd type="none" w="med" len="med"/>
            <a:tailEnd type="triangle" w="med" len="med"/>
          </a:ln>
        </p:spPr>
      </p:cxnSp>
      <p:sp>
        <p:nvSpPr>
          <p:cNvPr id="3125" name="Google Shape;3125;p76"/>
          <p:cNvSpPr/>
          <p:nvPr/>
        </p:nvSpPr>
        <p:spPr>
          <a:xfrm>
            <a:off x="4294217" y="26178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6" name="Google Shape;3126;p76"/>
          <p:cNvGrpSpPr/>
          <p:nvPr/>
        </p:nvGrpSpPr>
        <p:grpSpPr>
          <a:xfrm>
            <a:off x="4413556" y="2749221"/>
            <a:ext cx="311764" cy="312622"/>
            <a:chOff x="-1333200" y="2770450"/>
            <a:chExt cx="291450" cy="292225"/>
          </a:xfrm>
        </p:grpSpPr>
        <p:sp>
          <p:nvSpPr>
            <p:cNvPr id="3127" name="Google Shape;3127;p76"/>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6"/>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9" name="Google Shape;3129;p76"/>
          <p:cNvGrpSpPr/>
          <p:nvPr/>
        </p:nvGrpSpPr>
        <p:grpSpPr>
          <a:xfrm>
            <a:off x="6740858" y="1878871"/>
            <a:ext cx="793256" cy="182899"/>
            <a:chOff x="2685575" y="2835950"/>
            <a:chExt cx="433000" cy="99825"/>
          </a:xfrm>
        </p:grpSpPr>
        <p:sp>
          <p:nvSpPr>
            <p:cNvPr id="3130" name="Google Shape;3130;p7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4" name="Google Shape;3134;p7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090"/>
                                        </p:tgtEl>
                                        <p:attrNameLst>
                                          <p:attrName>r</p:attrName>
                                        </p:attrNameLst>
                                      </p:cBhvr>
                                    </p:animRot>
                                  </p:childTnLst>
                                </p:cTn>
                              </p:par>
                              <p:par>
                                <p:cTn id="7" presetID="10" presetClass="entr" presetSubtype="0" fill="hold" nodeType="withEffect">
                                  <p:stCondLst>
                                    <p:cond delay="0"/>
                                  </p:stCondLst>
                                  <p:childTnLst>
                                    <p:set>
                                      <p:cBhvr>
                                        <p:cTn id="8" dur="1" fill="hold">
                                          <p:stCondLst>
                                            <p:cond delay="0"/>
                                          </p:stCondLst>
                                        </p:cTn>
                                        <p:tgtEl>
                                          <p:spTgt spid="3126"/>
                                        </p:tgtEl>
                                        <p:attrNameLst>
                                          <p:attrName>style.visibility</p:attrName>
                                        </p:attrNameLst>
                                      </p:cBhvr>
                                      <p:to>
                                        <p:strVal val="visible"/>
                                      </p:to>
                                    </p:set>
                                    <p:animEffect transition="in" filter="fade">
                                      <p:cBhvr>
                                        <p:cTn id="9" dur="1000"/>
                                        <p:tgtEl>
                                          <p:spTgt spid="3126"/>
                                        </p:tgtEl>
                                      </p:cBhvr>
                                    </p:animEffect>
                                  </p:childTnLst>
                                </p:cTn>
                              </p:par>
                              <p:par>
                                <p:cTn id="10" presetID="23" presetClass="entr" presetSubtype="16" fill="hold" nodeType="withEffect">
                                  <p:stCondLst>
                                    <p:cond delay="0"/>
                                  </p:stCondLst>
                                  <p:childTnLst>
                                    <p:set>
                                      <p:cBhvr>
                                        <p:cTn id="11" dur="1" fill="hold">
                                          <p:stCondLst>
                                            <p:cond delay="0"/>
                                          </p:stCondLst>
                                        </p:cTn>
                                        <p:tgtEl>
                                          <p:spTgt spid="3125"/>
                                        </p:tgtEl>
                                        <p:attrNameLst>
                                          <p:attrName>style.visibility</p:attrName>
                                        </p:attrNameLst>
                                      </p:cBhvr>
                                      <p:to>
                                        <p:strVal val="visible"/>
                                      </p:to>
                                    </p:set>
                                    <p:anim calcmode="lin" valueType="num">
                                      <p:cBhvr additive="base">
                                        <p:cTn id="12" dur="1000"/>
                                        <p:tgtEl>
                                          <p:spTgt spid="3125"/>
                                        </p:tgtEl>
                                        <p:attrNameLst>
                                          <p:attrName>ppt_w</p:attrName>
                                        </p:attrNameLst>
                                      </p:cBhvr>
                                      <p:tavLst>
                                        <p:tav tm="0">
                                          <p:val>
                                            <p:strVal val="0"/>
                                          </p:val>
                                        </p:tav>
                                        <p:tav tm="100000">
                                          <p:val>
                                            <p:strVal val="#ppt_w"/>
                                          </p:val>
                                        </p:tav>
                                      </p:tavLst>
                                    </p:anim>
                                    <p:anim calcmode="lin" valueType="num">
                                      <p:cBhvr additive="base">
                                        <p:cTn id="13" dur="1000"/>
                                        <p:tgtEl>
                                          <p:spTgt spid="3125"/>
                                        </p:tgtEl>
                                        <p:attrNameLst>
                                          <p:attrName>ppt_h</p:attrName>
                                        </p:attrNameLst>
                                      </p:cBhvr>
                                      <p:tavLst>
                                        <p:tav tm="0">
                                          <p:val>
                                            <p:strVal val="0"/>
                                          </p:val>
                                        </p:tav>
                                        <p:tav tm="100000">
                                          <p:val>
                                            <p:strVal val="#ppt_h"/>
                                          </p:val>
                                        </p:tav>
                                      </p:tavLst>
                                    </p:anim>
                                  </p:childTnLst>
                                </p:cTn>
                              </p:par>
                              <p:par>
                                <p:cTn id="14" presetID="10" presetClass="entr" presetSubtype="0" fill="hold" nodeType="withEffect">
                                  <p:stCondLst>
                                    <p:cond delay="0"/>
                                  </p:stCondLst>
                                  <p:childTnLst>
                                    <p:set>
                                      <p:cBhvr>
                                        <p:cTn id="15" dur="1" fill="hold">
                                          <p:stCondLst>
                                            <p:cond delay="0"/>
                                          </p:stCondLst>
                                        </p:cTn>
                                        <p:tgtEl>
                                          <p:spTgt spid="3114"/>
                                        </p:tgtEl>
                                        <p:attrNameLst>
                                          <p:attrName>style.visibility</p:attrName>
                                        </p:attrNameLst>
                                      </p:cBhvr>
                                      <p:to>
                                        <p:strVal val="visible"/>
                                      </p:to>
                                    </p:set>
                                    <p:animEffect transition="in" filter="fade">
                                      <p:cBhvr>
                                        <p:cTn id="16" dur="1000"/>
                                        <p:tgtEl>
                                          <p:spTgt spid="3114"/>
                                        </p:tgtEl>
                                      </p:cBhvr>
                                    </p:animEffect>
                                  </p:childTnLst>
                                </p:cTn>
                              </p:par>
                              <p:par>
                                <p:cTn id="17" presetID="10" presetClass="entr" presetSubtype="0" fill="hold" nodeType="withEffect">
                                  <p:stCondLst>
                                    <p:cond delay="0"/>
                                  </p:stCondLst>
                                  <p:childTnLst>
                                    <p:set>
                                      <p:cBhvr>
                                        <p:cTn id="18" dur="1" fill="hold">
                                          <p:stCondLst>
                                            <p:cond delay="0"/>
                                          </p:stCondLst>
                                        </p:cTn>
                                        <p:tgtEl>
                                          <p:spTgt spid="3116"/>
                                        </p:tgtEl>
                                        <p:attrNameLst>
                                          <p:attrName>style.visibility</p:attrName>
                                        </p:attrNameLst>
                                      </p:cBhvr>
                                      <p:to>
                                        <p:strVal val="visible"/>
                                      </p:to>
                                    </p:set>
                                    <p:animEffect transition="in" filter="fade">
                                      <p:cBhvr>
                                        <p:cTn id="19" dur="1000"/>
                                        <p:tgtEl>
                                          <p:spTgt spid="3116"/>
                                        </p:tgtEl>
                                      </p:cBhvr>
                                    </p:animEffect>
                                  </p:childTnLst>
                                </p:cTn>
                              </p:par>
                              <p:par>
                                <p:cTn id="20" presetID="10" presetClass="entr" presetSubtype="0" fill="hold" nodeType="withEffect">
                                  <p:stCondLst>
                                    <p:cond delay="0"/>
                                  </p:stCondLst>
                                  <p:childTnLst>
                                    <p:set>
                                      <p:cBhvr>
                                        <p:cTn id="21" dur="1" fill="hold">
                                          <p:stCondLst>
                                            <p:cond delay="0"/>
                                          </p:stCondLst>
                                        </p:cTn>
                                        <p:tgtEl>
                                          <p:spTgt spid="3118"/>
                                        </p:tgtEl>
                                        <p:attrNameLst>
                                          <p:attrName>style.visibility</p:attrName>
                                        </p:attrNameLst>
                                      </p:cBhvr>
                                      <p:to>
                                        <p:strVal val="visible"/>
                                      </p:to>
                                    </p:set>
                                    <p:animEffect transition="in" filter="fade">
                                      <p:cBhvr>
                                        <p:cTn id="22" dur="1000"/>
                                        <p:tgtEl>
                                          <p:spTgt spid="3118"/>
                                        </p:tgtEl>
                                      </p:cBhvr>
                                    </p:animEffect>
                                  </p:childTnLst>
                                </p:cTn>
                              </p:par>
                              <p:par>
                                <p:cTn id="23" presetID="10" presetClass="entr" presetSubtype="0" fill="hold" nodeType="withEffect">
                                  <p:stCondLst>
                                    <p:cond delay="0"/>
                                  </p:stCondLst>
                                  <p:childTnLst>
                                    <p:set>
                                      <p:cBhvr>
                                        <p:cTn id="24" dur="1" fill="hold">
                                          <p:stCondLst>
                                            <p:cond delay="0"/>
                                          </p:stCondLst>
                                        </p:cTn>
                                        <p:tgtEl>
                                          <p:spTgt spid="3120"/>
                                        </p:tgtEl>
                                        <p:attrNameLst>
                                          <p:attrName>style.visibility</p:attrName>
                                        </p:attrNameLst>
                                      </p:cBhvr>
                                      <p:to>
                                        <p:strVal val="visible"/>
                                      </p:to>
                                    </p:set>
                                    <p:animEffect transition="in" filter="fade">
                                      <p:cBhvr>
                                        <p:cTn id="25" dur="1000"/>
                                        <p:tgtEl>
                                          <p:spTgt spid="3120"/>
                                        </p:tgtEl>
                                      </p:cBhvr>
                                    </p:animEffect>
                                  </p:childTnLst>
                                </p:cTn>
                              </p:par>
                              <p:par>
                                <p:cTn id="26" presetID="10" presetClass="entr" presetSubtype="0" fill="hold" nodeType="withEffect">
                                  <p:stCondLst>
                                    <p:cond delay="0"/>
                                  </p:stCondLst>
                                  <p:childTnLst>
                                    <p:set>
                                      <p:cBhvr>
                                        <p:cTn id="27" dur="1" fill="hold">
                                          <p:stCondLst>
                                            <p:cond delay="0"/>
                                          </p:stCondLst>
                                        </p:cTn>
                                        <p:tgtEl>
                                          <p:spTgt spid="3121"/>
                                        </p:tgtEl>
                                        <p:attrNameLst>
                                          <p:attrName>style.visibility</p:attrName>
                                        </p:attrNameLst>
                                      </p:cBhvr>
                                      <p:to>
                                        <p:strVal val="visible"/>
                                      </p:to>
                                    </p:set>
                                    <p:animEffect transition="in" filter="fade">
                                      <p:cBhvr>
                                        <p:cTn id="28" dur="1000"/>
                                        <p:tgtEl>
                                          <p:spTgt spid="3121"/>
                                        </p:tgtEl>
                                      </p:cBhvr>
                                    </p:animEffect>
                                  </p:childTnLst>
                                </p:cTn>
                              </p:par>
                              <p:par>
                                <p:cTn id="29" presetID="10" presetClass="entr" presetSubtype="0" fill="hold" nodeType="withEffect">
                                  <p:stCondLst>
                                    <p:cond delay="0"/>
                                  </p:stCondLst>
                                  <p:childTnLst>
                                    <p:set>
                                      <p:cBhvr>
                                        <p:cTn id="30" dur="1" fill="hold">
                                          <p:stCondLst>
                                            <p:cond delay="0"/>
                                          </p:stCondLst>
                                        </p:cTn>
                                        <p:tgtEl>
                                          <p:spTgt spid="3122"/>
                                        </p:tgtEl>
                                        <p:attrNameLst>
                                          <p:attrName>style.visibility</p:attrName>
                                        </p:attrNameLst>
                                      </p:cBhvr>
                                      <p:to>
                                        <p:strVal val="visible"/>
                                      </p:to>
                                    </p:set>
                                    <p:animEffect transition="in" filter="fade">
                                      <p:cBhvr>
                                        <p:cTn id="31" dur="1000"/>
                                        <p:tgtEl>
                                          <p:spTgt spid="3122"/>
                                        </p:tgtEl>
                                      </p:cBhvr>
                                    </p:animEffect>
                                  </p:childTnLst>
                                </p:cTn>
                              </p:par>
                              <p:par>
                                <p:cTn id="32" presetID="10" presetClass="entr" presetSubtype="0" fill="hold" nodeType="withEffect">
                                  <p:stCondLst>
                                    <p:cond delay="0"/>
                                  </p:stCondLst>
                                  <p:childTnLst>
                                    <p:set>
                                      <p:cBhvr>
                                        <p:cTn id="33" dur="1" fill="hold">
                                          <p:stCondLst>
                                            <p:cond delay="0"/>
                                          </p:stCondLst>
                                        </p:cTn>
                                        <p:tgtEl>
                                          <p:spTgt spid="3123"/>
                                        </p:tgtEl>
                                        <p:attrNameLst>
                                          <p:attrName>style.visibility</p:attrName>
                                        </p:attrNameLst>
                                      </p:cBhvr>
                                      <p:to>
                                        <p:strVal val="visible"/>
                                      </p:to>
                                    </p:set>
                                    <p:animEffect transition="in" filter="fade">
                                      <p:cBhvr>
                                        <p:cTn id="34" dur="1000"/>
                                        <p:tgtEl>
                                          <p:spTgt spid="3123"/>
                                        </p:tgtEl>
                                      </p:cBhvr>
                                    </p:animEffect>
                                  </p:childTnLst>
                                </p:cTn>
                              </p:par>
                              <p:par>
                                <p:cTn id="35" presetID="10" presetClass="entr" presetSubtype="0" fill="hold" nodeType="withEffect">
                                  <p:stCondLst>
                                    <p:cond delay="0"/>
                                  </p:stCondLst>
                                  <p:childTnLst>
                                    <p:set>
                                      <p:cBhvr>
                                        <p:cTn id="36" dur="1" fill="hold">
                                          <p:stCondLst>
                                            <p:cond delay="0"/>
                                          </p:stCondLst>
                                        </p:cTn>
                                        <p:tgtEl>
                                          <p:spTgt spid="3124"/>
                                        </p:tgtEl>
                                        <p:attrNameLst>
                                          <p:attrName>style.visibility</p:attrName>
                                        </p:attrNameLst>
                                      </p:cBhvr>
                                      <p:to>
                                        <p:strVal val="visible"/>
                                      </p:to>
                                    </p:set>
                                    <p:animEffect transition="in" filter="fade">
                                      <p:cBhvr>
                                        <p:cTn id="37" dur="1000"/>
                                        <p:tgtEl>
                                          <p:spTgt spid="3124"/>
                                        </p:tgtEl>
                                      </p:cBhvr>
                                    </p:animEffect>
                                  </p:childTnLst>
                                </p:cTn>
                              </p:par>
                              <p:par>
                                <p:cTn id="38" presetID="10" presetClass="entr" presetSubtype="0" fill="hold" nodeType="withEffect">
                                  <p:stCondLst>
                                    <p:cond delay="0"/>
                                  </p:stCondLst>
                                  <p:childTnLst>
                                    <p:set>
                                      <p:cBhvr>
                                        <p:cTn id="39" dur="1" fill="hold">
                                          <p:stCondLst>
                                            <p:cond delay="0"/>
                                          </p:stCondLst>
                                        </p:cTn>
                                        <p:tgtEl>
                                          <p:spTgt spid="3112"/>
                                        </p:tgtEl>
                                        <p:attrNameLst>
                                          <p:attrName>style.visibility</p:attrName>
                                        </p:attrNameLst>
                                      </p:cBhvr>
                                      <p:to>
                                        <p:strVal val="visible"/>
                                      </p:to>
                                    </p:set>
                                    <p:animEffect transition="in" filter="fade">
                                      <p:cBhvr>
                                        <p:cTn id="40" dur="1000"/>
                                        <p:tgtEl>
                                          <p:spTgt spid="3112"/>
                                        </p:tgtEl>
                                      </p:cBhvr>
                                    </p:animEffect>
                                  </p:childTnLst>
                                </p:cTn>
                              </p:par>
                              <p:par>
                                <p:cTn id="41" presetID="2" presetClass="entr" presetSubtype="2" fill="hold" nodeType="withEffect">
                                  <p:stCondLst>
                                    <p:cond delay="0"/>
                                  </p:stCondLst>
                                  <p:childTnLst>
                                    <p:set>
                                      <p:cBhvr>
                                        <p:cTn id="42" dur="1" fill="hold">
                                          <p:stCondLst>
                                            <p:cond delay="0"/>
                                          </p:stCondLst>
                                        </p:cTn>
                                        <p:tgtEl>
                                          <p:spTgt spid="3129"/>
                                        </p:tgtEl>
                                        <p:attrNameLst>
                                          <p:attrName>style.visibility</p:attrName>
                                        </p:attrNameLst>
                                      </p:cBhvr>
                                      <p:to>
                                        <p:strVal val="visible"/>
                                      </p:to>
                                    </p:set>
                                    <p:anim calcmode="lin" valueType="num">
                                      <p:cBhvr additive="base">
                                        <p:cTn id="43" dur="1000"/>
                                        <p:tgtEl>
                                          <p:spTgt spid="3129"/>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0"/>
                                  </p:stCondLst>
                                  <p:childTnLst>
                                    <p:set>
                                      <p:cBhvr>
                                        <p:cTn id="45" dur="1" fill="hold">
                                          <p:stCondLst>
                                            <p:cond delay="0"/>
                                          </p:stCondLst>
                                        </p:cTn>
                                        <p:tgtEl>
                                          <p:spTgt spid="3089"/>
                                        </p:tgtEl>
                                        <p:attrNameLst>
                                          <p:attrName>style.visibility</p:attrName>
                                        </p:attrNameLst>
                                      </p:cBhvr>
                                      <p:to>
                                        <p:strVal val="visible"/>
                                      </p:to>
                                    </p:set>
                                    <p:anim calcmode="lin" valueType="num">
                                      <p:cBhvr additive="base">
                                        <p:cTn id="46" dur="1000"/>
                                        <p:tgtEl>
                                          <p:spTgt spid="3089"/>
                                        </p:tgtEl>
                                        <p:attrNameLst>
                                          <p:attrName>ppt_x</p:attrName>
                                        </p:attrNameLst>
                                      </p:cBhvr>
                                      <p:tavLst>
                                        <p:tav tm="0">
                                          <p:val>
                                            <p:strVal val="#ppt_x-1"/>
                                          </p:val>
                                        </p:tav>
                                        <p:tav tm="100000">
                                          <p:val>
                                            <p:strVal val="#ppt_x"/>
                                          </p:val>
                                        </p:tav>
                                      </p:tavLst>
                                    </p:anim>
                                  </p:childTnLst>
                                </p:cTn>
                              </p:par>
                              <p:par>
                                <p:cTn id="47" presetID="10" presetClass="entr" presetSubtype="0" fill="hold" nodeType="withEffect">
                                  <p:stCondLst>
                                    <p:cond delay="0"/>
                                  </p:stCondLst>
                                  <p:childTnLst>
                                    <p:set>
                                      <p:cBhvr>
                                        <p:cTn id="48" dur="1" fill="hold">
                                          <p:stCondLst>
                                            <p:cond delay="0"/>
                                          </p:stCondLst>
                                        </p:cTn>
                                        <p:tgtEl>
                                          <p:spTgt spid="3134"/>
                                        </p:tgtEl>
                                        <p:attrNameLst>
                                          <p:attrName>style.visibility</p:attrName>
                                        </p:attrNameLst>
                                      </p:cBhvr>
                                      <p:to>
                                        <p:strVal val="visible"/>
                                      </p:to>
                                    </p:set>
                                    <p:animEffect transition="in" filter="fade">
                                      <p:cBhvr>
                                        <p:cTn id="49" dur="1000"/>
                                        <p:tgtEl>
                                          <p:spTgt spid="3134"/>
                                        </p:tgtEl>
                                      </p:cBhvr>
                                    </p:animEffect>
                                  </p:childTnLst>
                                </p:cTn>
                              </p:par>
                              <p:par>
                                <p:cTn id="50" presetID="10" presetClass="entr" presetSubtype="0" fill="hold" nodeType="withEffect">
                                  <p:stCondLst>
                                    <p:cond delay="0"/>
                                  </p:stCondLst>
                                  <p:childTnLst>
                                    <p:set>
                                      <p:cBhvr>
                                        <p:cTn id="51" dur="1" fill="hold">
                                          <p:stCondLst>
                                            <p:cond delay="0"/>
                                          </p:stCondLst>
                                        </p:cTn>
                                        <p:tgtEl>
                                          <p:spTgt spid="3135"/>
                                        </p:tgtEl>
                                        <p:attrNameLst>
                                          <p:attrName>style.visibility</p:attrName>
                                        </p:attrNameLst>
                                      </p:cBhvr>
                                      <p:to>
                                        <p:strVal val="visible"/>
                                      </p:to>
                                    </p:set>
                                    <p:animEffect transition="in" filter="fade">
                                      <p:cBhvr>
                                        <p:cTn id="52" dur="1000"/>
                                        <p:tgtEl>
                                          <p:spTgt spid="3135"/>
                                        </p:tgtEl>
                                      </p:cBhvr>
                                    </p:animEffect>
                                  </p:childTnLst>
                                </p:cTn>
                              </p:par>
                              <p:par>
                                <p:cTn id="53" presetID="10" presetClass="entr" presetSubtype="0" fill="hold" nodeType="withEffect">
                                  <p:stCondLst>
                                    <p:cond delay="0"/>
                                  </p:stCondLst>
                                  <p:childTnLst>
                                    <p:set>
                                      <p:cBhvr>
                                        <p:cTn id="54" dur="1" fill="hold">
                                          <p:stCondLst>
                                            <p:cond delay="0"/>
                                          </p:stCondLst>
                                        </p:cTn>
                                        <p:tgtEl>
                                          <p:spTgt spid="3136"/>
                                        </p:tgtEl>
                                        <p:attrNameLst>
                                          <p:attrName>style.visibility</p:attrName>
                                        </p:attrNameLst>
                                      </p:cBhvr>
                                      <p:to>
                                        <p:strVal val="visible"/>
                                      </p:to>
                                    </p:set>
                                    <p:animEffect transition="in" filter="fade">
                                      <p:cBhvr>
                                        <p:cTn id="55" dur="1000"/>
                                        <p:tgtEl>
                                          <p:spTgt spid="3136"/>
                                        </p:tgtEl>
                                      </p:cBhvr>
                                    </p:animEffect>
                                  </p:childTnLst>
                                </p:cTn>
                              </p:par>
                              <p:par>
                                <p:cTn id="56" presetID="10" presetClass="entr" presetSubtype="0" fill="hold" nodeType="withEffect">
                                  <p:stCondLst>
                                    <p:cond delay="0"/>
                                  </p:stCondLst>
                                  <p:childTnLst>
                                    <p:set>
                                      <p:cBhvr>
                                        <p:cTn id="57" dur="1" fill="hold">
                                          <p:stCondLst>
                                            <p:cond delay="0"/>
                                          </p:stCondLst>
                                        </p:cTn>
                                        <p:tgtEl>
                                          <p:spTgt spid="3137"/>
                                        </p:tgtEl>
                                        <p:attrNameLst>
                                          <p:attrName>style.visibility</p:attrName>
                                        </p:attrNameLst>
                                      </p:cBhvr>
                                      <p:to>
                                        <p:strVal val="visible"/>
                                      </p:to>
                                    </p:set>
                                    <p:animEffect transition="in" filter="fade">
                                      <p:cBhvr>
                                        <p:cTn id="58" dur="1000"/>
                                        <p:tgtEl>
                                          <p:spTgt spid="3137"/>
                                        </p:tgtEl>
                                      </p:cBhvr>
                                    </p:animEffect>
                                  </p:childTnLst>
                                </p:cTn>
                              </p:par>
                              <p:par>
                                <p:cTn id="59" presetID="10" presetClass="entr" presetSubtype="0" fill="hold" nodeType="withEffect">
                                  <p:stCondLst>
                                    <p:cond delay="0"/>
                                  </p:stCondLst>
                                  <p:childTnLst>
                                    <p:set>
                                      <p:cBhvr>
                                        <p:cTn id="60" dur="1" fill="hold">
                                          <p:stCondLst>
                                            <p:cond delay="0"/>
                                          </p:stCondLst>
                                        </p:cTn>
                                        <p:tgtEl>
                                          <p:spTgt spid="3138"/>
                                        </p:tgtEl>
                                        <p:attrNameLst>
                                          <p:attrName>style.visibility</p:attrName>
                                        </p:attrNameLst>
                                      </p:cBhvr>
                                      <p:to>
                                        <p:strVal val="visible"/>
                                      </p:to>
                                    </p:set>
                                    <p:animEffect transition="in" filter="fade">
                                      <p:cBhvr>
                                        <p:cTn id="61" dur="1000"/>
                                        <p:tgtEl>
                                          <p:spTgt spid="3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Docker</a:t>
            </a:r>
            <a:r>
              <a:rPr lang="en" sz="6000" dirty="0"/>
              <a:t> </a:t>
            </a:r>
            <a:endParaRPr sz="6000" dirty="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01</a:t>
            </a:r>
            <a:endParaRPr/>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6">
          <a:extLst>
            <a:ext uri="{FF2B5EF4-FFF2-40B4-BE49-F238E27FC236}">
              <a16:creationId xmlns:a16="http://schemas.microsoft.com/office/drawing/2014/main" id="{F5B4A4AC-8369-D45F-EFC8-F55ABE53D513}"/>
            </a:ext>
          </a:extLst>
        </p:cNvPr>
        <p:cNvGrpSpPr/>
        <p:nvPr/>
      </p:nvGrpSpPr>
      <p:grpSpPr>
        <a:xfrm>
          <a:off x="0" y="0"/>
          <a:ext cx="0" cy="0"/>
          <a:chOff x="0" y="0"/>
          <a:chExt cx="0" cy="0"/>
        </a:xfrm>
      </p:grpSpPr>
      <p:sp>
        <p:nvSpPr>
          <p:cNvPr id="3008" name="Google Shape;3008;p71">
            <a:extLst>
              <a:ext uri="{FF2B5EF4-FFF2-40B4-BE49-F238E27FC236}">
                <a16:creationId xmlns:a16="http://schemas.microsoft.com/office/drawing/2014/main" id="{A049476A-59CE-137C-D148-F13EB7262BCF}"/>
              </a:ext>
            </a:extLst>
          </p:cNvPr>
          <p:cNvSpPr txBox="1">
            <a:spLocks noGrp="1"/>
          </p:cNvSpPr>
          <p:nvPr>
            <p:ph type="subTitle" idx="1"/>
          </p:nvPr>
        </p:nvSpPr>
        <p:spPr>
          <a:xfrm>
            <a:off x="784009" y="1862670"/>
            <a:ext cx="3396000" cy="1747221"/>
          </a:xfrm>
          <a:prstGeom prst="rect">
            <a:avLst/>
          </a:prstGeom>
        </p:spPr>
        <p:txBody>
          <a:bodyPr spcFirstLastPara="1" wrap="square" lIns="91425" tIns="91425" rIns="91425" bIns="91425" anchor="t" anchorCtr="0">
            <a:noAutofit/>
          </a:bodyPr>
          <a:lstStyle/>
          <a:p>
            <a:pPr marL="0" lvl="0" indent="0"/>
            <a:r>
              <a:rPr lang="fr-FR" dirty="0"/>
              <a:t>Docker a été utilisé pour conteneuriser et orchestrer les services comme Kafka, Spark, et PostgreSQL. Il garantit un déploiement reproductible et scalable, simplifiant la gestion des dépendances.</a:t>
            </a:r>
            <a:endParaRPr dirty="0"/>
          </a:p>
        </p:txBody>
      </p:sp>
      <p:sp>
        <p:nvSpPr>
          <p:cNvPr id="3010" name="Google Shape;3010;p71">
            <a:extLst>
              <a:ext uri="{FF2B5EF4-FFF2-40B4-BE49-F238E27FC236}">
                <a16:creationId xmlns:a16="http://schemas.microsoft.com/office/drawing/2014/main" id="{0DA84CC4-570D-5953-F4CA-C32C6CD89BC1}"/>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a:extLst>
              <a:ext uri="{FF2B5EF4-FFF2-40B4-BE49-F238E27FC236}">
                <a16:creationId xmlns:a16="http://schemas.microsoft.com/office/drawing/2014/main" id="{F48A8C4D-47AC-728B-031C-FCFCA8C97535}"/>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3" action="ppaction://hlinksldjump"/>
            <a:extLst>
              <a:ext uri="{FF2B5EF4-FFF2-40B4-BE49-F238E27FC236}">
                <a16:creationId xmlns:a16="http://schemas.microsoft.com/office/drawing/2014/main" id="{B7D04C0C-C471-823C-5EFD-0C1B853DD12E}"/>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a:extLst>
              <a:ext uri="{FF2B5EF4-FFF2-40B4-BE49-F238E27FC236}">
                <a16:creationId xmlns:a16="http://schemas.microsoft.com/office/drawing/2014/main" id="{5F7D2B26-4912-2D19-2497-BD4D2062BB1B}"/>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a:extLst>
              <a:ext uri="{FF2B5EF4-FFF2-40B4-BE49-F238E27FC236}">
                <a16:creationId xmlns:a16="http://schemas.microsoft.com/office/drawing/2014/main" id="{86C43842-BC51-690A-68D2-C68C4DF97F34}"/>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 coins arrondis 3">
            <a:extLst>
              <a:ext uri="{FF2B5EF4-FFF2-40B4-BE49-F238E27FC236}">
                <a16:creationId xmlns:a16="http://schemas.microsoft.com/office/drawing/2014/main" id="{A9A6481E-32FA-5ECB-6817-F32FD155037C}"/>
              </a:ext>
            </a:extLst>
          </p:cNvPr>
          <p:cNvSpPr/>
          <p:nvPr/>
        </p:nvSpPr>
        <p:spPr>
          <a:xfrm>
            <a:off x="4963992" y="796037"/>
            <a:ext cx="3917615" cy="247990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E12E7A27-E57F-FED2-4250-86A0A076FEDE}"/>
              </a:ext>
            </a:extLst>
          </p:cNvPr>
          <p:cNvSpPr txBox="1"/>
          <p:nvPr/>
        </p:nvSpPr>
        <p:spPr>
          <a:xfrm>
            <a:off x="5279666" y="1089329"/>
            <a:ext cx="3395207" cy="1815882"/>
          </a:xfrm>
          <a:prstGeom prst="rect">
            <a:avLst/>
          </a:prstGeom>
          <a:noFill/>
        </p:spPr>
        <p:txBody>
          <a:bodyPr wrap="square" rtlCol="0">
            <a:spAutoFit/>
          </a:bodyPr>
          <a:lstStyle/>
          <a:p>
            <a:r>
              <a:rPr lang="fr-FR" dirty="0">
                <a:solidFill>
                  <a:schemeClr val="accent5"/>
                </a:solidFill>
                <a:latin typeface="Bai Jamjuree" panose="020B0604020202020204" charset="-34"/>
                <a:cs typeface="Bai Jamjuree" panose="020B0604020202020204" charset="-34"/>
              </a:rPr>
              <a:t>docker run --</a:t>
            </a:r>
            <a:r>
              <a:rPr lang="fr-FR" dirty="0" err="1">
                <a:solidFill>
                  <a:schemeClr val="accent5"/>
                </a:solidFill>
                <a:latin typeface="Bai Jamjuree" panose="020B0604020202020204" charset="-34"/>
                <a:cs typeface="Bai Jamjuree" panose="020B0604020202020204" charset="-34"/>
              </a:rPr>
              <a:t>name</a:t>
            </a:r>
            <a:r>
              <a:rPr lang="fr-FR" dirty="0">
                <a:solidFill>
                  <a:schemeClr val="accent5"/>
                </a:solidFill>
                <a:latin typeface="Bai Jamjuree" panose="020B0604020202020204" charset="-34"/>
                <a:cs typeface="Bai Jamjuree" panose="020B0604020202020204" charset="-34"/>
              </a:rPr>
              <a:t> </a:t>
            </a:r>
          </a:p>
          <a:p>
            <a:r>
              <a:rPr lang="fr-FR" dirty="0">
                <a:solidFill>
                  <a:srgbClr val="FF0000"/>
                </a:solidFill>
                <a:latin typeface="Bai Jamjuree" panose="020B0604020202020204" charset="-34"/>
                <a:cs typeface="Bai Jamjuree" panose="020B0604020202020204" charset="-34"/>
              </a:rPr>
              <a:t>\033[91m</a:t>
            </a:r>
            <a:r>
              <a:rPr lang="fr-FR" dirty="0">
                <a:solidFill>
                  <a:schemeClr val="accent3"/>
                </a:solidFill>
                <a:latin typeface="Bai Jamjuree" panose="020B0604020202020204" charset="-34"/>
                <a:cs typeface="Bai Jamjuree" panose="020B0604020202020204" charset="-34"/>
              </a:rPr>
              <a:t>my-container</a:t>
            </a:r>
            <a:r>
              <a:rPr lang="fr-FR" dirty="0">
                <a:solidFill>
                  <a:schemeClr val="accent5"/>
                </a:solidFill>
                <a:latin typeface="Bai Jamjuree" panose="020B0604020202020204" charset="-34"/>
                <a:cs typeface="Bai Jamjuree" panose="020B0604020202020204" charset="-34"/>
              </a:rPr>
              <a:t>\033[0m -e</a:t>
            </a:r>
            <a:r>
              <a:rPr lang="fr-FR" dirty="0">
                <a:latin typeface="Bai Jamjuree" panose="020B0604020202020204" charset="-34"/>
                <a:cs typeface="Bai Jamjuree" panose="020B0604020202020204" charset="-34"/>
              </a:rPr>
              <a:t> </a:t>
            </a:r>
            <a:r>
              <a:rPr lang="fr-FR" dirty="0">
                <a:solidFill>
                  <a:schemeClr val="accent2"/>
                </a:solidFill>
                <a:latin typeface="Bai Jamjuree" panose="020B0604020202020204" charset="-34"/>
                <a:cs typeface="Bai Jamjuree" panose="020B0604020202020204" charset="-34"/>
              </a:rPr>
              <a:t>\</a:t>
            </a:r>
          </a:p>
          <a:p>
            <a:r>
              <a:rPr lang="fr-FR" dirty="0">
                <a:solidFill>
                  <a:srgbClr val="00B0F0"/>
                </a:solidFill>
                <a:latin typeface="Bai Jamjuree" panose="020B0604020202020204" charset="-34"/>
                <a:cs typeface="Bai Jamjuree" panose="020B0604020202020204" charset="-34"/>
              </a:rPr>
              <a:t>033[94m</a:t>
            </a:r>
            <a:r>
              <a:rPr lang="fr-FR" dirty="0">
                <a:solidFill>
                  <a:schemeClr val="accent5"/>
                </a:solidFill>
                <a:latin typeface="Bai Jamjuree" panose="020B0604020202020204" charset="-34"/>
                <a:cs typeface="Bai Jamjuree" panose="020B0604020202020204" charset="-34"/>
              </a:rPr>
              <a:t>POSTGRES_USER\033[0m=\</a:t>
            </a:r>
            <a:r>
              <a:rPr lang="fr-FR" dirty="0">
                <a:solidFill>
                  <a:schemeClr val="bg2"/>
                </a:solidFill>
                <a:latin typeface="Bai Jamjuree" panose="020B0604020202020204" charset="-34"/>
                <a:cs typeface="Bai Jamjuree" panose="020B0604020202020204" charset="-34"/>
              </a:rPr>
              <a:t>033[92m</a:t>
            </a:r>
            <a:r>
              <a:rPr lang="fr-FR" dirty="0">
                <a:solidFill>
                  <a:schemeClr val="accent5"/>
                </a:solidFill>
                <a:latin typeface="Bai Jamjuree" panose="020B0604020202020204" charset="-34"/>
                <a:cs typeface="Bai Jamjuree" panose="020B0604020202020204" charset="-34"/>
              </a:rPr>
              <a:t>user\033[0m -e \</a:t>
            </a:r>
            <a:r>
              <a:rPr lang="fr-FR" dirty="0">
                <a:solidFill>
                  <a:srgbClr val="00B0F0"/>
                </a:solidFill>
                <a:latin typeface="Bai Jamjuree" panose="020B0604020202020204" charset="-34"/>
                <a:cs typeface="Bai Jamjuree" panose="020B0604020202020204" charset="-34"/>
              </a:rPr>
              <a:t>033[94m</a:t>
            </a:r>
            <a:r>
              <a:rPr lang="fr-FR" dirty="0">
                <a:solidFill>
                  <a:schemeClr val="accent5"/>
                </a:solidFill>
                <a:latin typeface="Bai Jamjuree" panose="020B0604020202020204" charset="-34"/>
                <a:cs typeface="Bai Jamjuree" panose="020B0604020202020204" charset="-34"/>
              </a:rPr>
              <a:t>POSTGRES_PASSWORD\033[0m=\</a:t>
            </a:r>
            <a:r>
              <a:rPr lang="fr-FR" dirty="0">
                <a:solidFill>
                  <a:schemeClr val="bg2"/>
                </a:solidFill>
                <a:latin typeface="Bai Jamjuree" panose="020B0604020202020204" charset="-34"/>
                <a:cs typeface="Bai Jamjuree" panose="020B0604020202020204" charset="-34"/>
              </a:rPr>
              <a:t>033[92m</a:t>
            </a:r>
            <a:r>
              <a:rPr lang="fr-FR" dirty="0">
                <a:solidFill>
                  <a:schemeClr val="accent5"/>
                </a:solidFill>
                <a:latin typeface="Bai Jamjuree" panose="020B0604020202020204" charset="-34"/>
                <a:cs typeface="Bai Jamjuree" panose="020B0604020202020204" charset="-34"/>
              </a:rPr>
              <a:t>password\033[0m -p \</a:t>
            </a:r>
            <a:r>
              <a:rPr lang="fr-FR" dirty="0">
                <a:solidFill>
                  <a:srgbClr val="FFFF00"/>
                </a:solidFill>
                <a:latin typeface="Bai Jamjuree" panose="020B0604020202020204" charset="-34"/>
                <a:cs typeface="Bai Jamjuree" panose="020B0604020202020204" charset="-34"/>
              </a:rPr>
              <a:t>033[93m</a:t>
            </a:r>
            <a:r>
              <a:rPr lang="fr-FR" dirty="0">
                <a:solidFill>
                  <a:schemeClr val="accent5"/>
                </a:solidFill>
                <a:latin typeface="Bai Jamjuree" panose="020B0604020202020204" charset="-34"/>
                <a:cs typeface="Bai Jamjuree" panose="020B0604020202020204" charset="-34"/>
              </a:rPr>
              <a:t>5432:5432\033[0m \</a:t>
            </a:r>
            <a:r>
              <a:rPr lang="fr-FR" dirty="0">
                <a:solidFill>
                  <a:schemeClr val="accent1">
                    <a:lumMod val="75000"/>
                  </a:schemeClr>
                </a:solidFill>
                <a:latin typeface="Bai Jamjuree" panose="020B0604020202020204" charset="-34"/>
                <a:cs typeface="Bai Jamjuree" panose="020B0604020202020204" charset="-34"/>
              </a:rPr>
              <a:t>033[95m</a:t>
            </a:r>
            <a:r>
              <a:rPr lang="fr-FR" dirty="0">
                <a:solidFill>
                  <a:schemeClr val="accent5"/>
                </a:solidFill>
                <a:latin typeface="Bai Jamjuree" panose="020B0604020202020204" charset="-34"/>
                <a:cs typeface="Bai Jamjuree" panose="020B0604020202020204" charset="-34"/>
              </a:rPr>
              <a:t>postgres:latest\033[0m</a:t>
            </a:r>
            <a:endParaRPr lang="fr-FR" dirty="0">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179560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08"/>
                                        </p:tgtEl>
                                        <p:attrNameLst>
                                          <p:attrName>style.visibility</p:attrName>
                                        </p:attrNameLst>
                                      </p:cBhvr>
                                      <p:to>
                                        <p:strVal val="visible"/>
                                      </p:to>
                                    </p:set>
                                    <p:animEffect transition="in" filter="fade">
                                      <p:cBhvr>
                                        <p:cTn id="7" dur="1000"/>
                                        <p:tgtEl>
                                          <p:spTgt spid="3008"/>
                                        </p:tgtEl>
                                      </p:cBhvr>
                                    </p:animEffect>
                                  </p:childTnLst>
                                </p:cTn>
                              </p:par>
                              <p:par>
                                <p:cTn id="8" presetID="10" presetClass="entr" presetSubtype="0" fill="hold" nodeType="withEffect">
                                  <p:stCondLst>
                                    <p:cond delay="0"/>
                                  </p:stCondLst>
                                  <p:childTnLst>
                                    <p:set>
                                      <p:cBhvr>
                                        <p:cTn id="9" dur="1" fill="hold">
                                          <p:stCondLst>
                                            <p:cond delay="0"/>
                                          </p:stCondLst>
                                        </p:cTn>
                                        <p:tgtEl>
                                          <p:spTgt spid="3010"/>
                                        </p:tgtEl>
                                        <p:attrNameLst>
                                          <p:attrName>style.visibility</p:attrName>
                                        </p:attrNameLst>
                                      </p:cBhvr>
                                      <p:to>
                                        <p:strVal val="visible"/>
                                      </p:to>
                                    </p:set>
                                    <p:animEffect transition="in" filter="fade">
                                      <p:cBhvr>
                                        <p:cTn id="10" dur="1000"/>
                                        <p:tgtEl>
                                          <p:spTgt spid="3010"/>
                                        </p:tgtEl>
                                      </p:cBhvr>
                                    </p:animEffect>
                                  </p:childTnLst>
                                </p:cTn>
                              </p:par>
                              <p:par>
                                <p:cTn id="11" presetID="10" presetClass="entr" presetSubtype="0" fill="hold" nodeType="withEffect">
                                  <p:stCondLst>
                                    <p:cond delay="0"/>
                                  </p:stCondLst>
                                  <p:childTnLst>
                                    <p:set>
                                      <p:cBhvr>
                                        <p:cTn id="12" dur="1" fill="hold">
                                          <p:stCondLst>
                                            <p:cond delay="0"/>
                                          </p:stCondLst>
                                        </p:cTn>
                                        <p:tgtEl>
                                          <p:spTgt spid="3011"/>
                                        </p:tgtEl>
                                        <p:attrNameLst>
                                          <p:attrName>style.visibility</p:attrName>
                                        </p:attrNameLst>
                                      </p:cBhvr>
                                      <p:to>
                                        <p:strVal val="visible"/>
                                      </p:to>
                                    </p:set>
                                    <p:animEffect transition="in" filter="fade">
                                      <p:cBhvr>
                                        <p:cTn id="13" dur="1000"/>
                                        <p:tgtEl>
                                          <p:spTgt spid="3011"/>
                                        </p:tgtEl>
                                      </p:cBhvr>
                                    </p:animEffect>
                                  </p:childTnLst>
                                </p:cTn>
                              </p:par>
                              <p:par>
                                <p:cTn id="14" presetID="10" presetClass="entr" presetSubtype="0" fill="hold" nodeType="withEffect">
                                  <p:stCondLst>
                                    <p:cond delay="0"/>
                                  </p:stCondLst>
                                  <p:childTnLst>
                                    <p:set>
                                      <p:cBhvr>
                                        <p:cTn id="15" dur="1" fill="hold">
                                          <p:stCondLst>
                                            <p:cond delay="0"/>
                                          </p:stCondLst>
                                        </p:cTn>
                                        <p:tgtEl>
                                          <p:spTgt spid="3012"/>
                                        </p:tgtEl>
                                        <p:attrNameLst>
                                          <p:attrName>style.visibility</p:attrName>
                                        </p:attrNameLst>
                                      </p:cBhvr>
                                      <p:to>
                                        <p:strVal val="visible"/>
                                      </p:to>
                                    </p:set>
                                    <p:animEffect transition="in" filter="fade">
                                      <p:cBhvr>
                                        <p:cTn id="16" dur="1000"/>
                                        <p:tgtEl>
                                          <p:spTgt spid="3012"/>
                                        </p:tgtEl>
                                      </p:cBhvr>
                                    </p:animEffect>
                                  </p:childTnLst>
                                </p:cTn>
                              </p:par>
                              <p:par>
                                <p:cTn id="17" presetID="10" presetClass="entr" presetSubtype="0" fill="hold" nodeType="withEffect">
                                  <p:stCondLst>
                                    <p:cond delay="0"/>
                                  </p:stCondLst>
                                  <p:childTnLst>
                                    <p:set>
                                      <p:cBhvr>
                                        <p:cTn id="18" dur="1" fill="hold">
                                          <p:stCondLst>
                                            <p:cond delay="0"/>
                                          </p:stCondLst>
                                        </p:cTn>
                                        <p:tgtEl>
                                          <p:spTgt spid="3013"/>
                                        </p:tgtEl>
                                        <p:attrNameLst>
                                          <p:attrName>style.visibility</p:attrName>
                                        </p:attrNameLst>
                                      </p:cBhvr>
                                      <p:to>
                                        <p:strVal val="visible"/>
                                      </p:to>
                                    </p:set>
                                    <p:animEffect transition="in" filter="fade">
                                      <p:cBhvr>
                                        <p:cTn id="19" dur="1000"/>
                                        <p:tgtEl>
                                          <p:spTgt spid="3013"/>
                                        </p:tgtEl>
                                      </p:cBhvr>
                                    </p:animEffect>
                                  </p:childTnLst>
                                </p:cTn>
                              </p:par>
                              <p:par>
                                <p:cTn id="20" presetID="10" presetClass="entr" presetSubtype="0" fill="hold" nodeType="withEffect">
                                  <p:stCondLst>
                                    <p:cond delay="0"/>
                                  </p:stCondLst>
                                  <p:childTnLst>
                                    <p:set>
                                      <p:cBhvr>
                                        <p:cTn id="21" dur="1" fill="hold">
                                          <p:stCondLst>
                                            <p:cond delay="0"/>
                                          </p:stCondLst>
                                        </p:cTn>
                                        <p:tgtEl>
                                          <p:spTgt spid="3014"/>
                                        </p:tgtEl>
                                        <p:attrNameLst>
                                          <p:attrName>style.visibility</p:attrName>
                                        </p:attrNameLst>
                                      </p:cBhvr>
                                      <p:to>
                                        <p:strVal val="visible"/>
                                      </p:to>
                                    </p:set>
                                    <p:animEffect transition="in" filter="fade">
                                      <p:cBhvr>
                                        <p:cTn id="22" dur="1000"/>
                                        <p:tgtEl>
                                          <p:spTgt spid="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fr-FR" dirty="0"/>
              <a:t>KAFKA</a:t>
            </a:r>
            <a:endParaRPr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02</a:t>
            </a:r>
            <a:endParaRPr/>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5" name="Google Shape;2925;p67"/>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p>
            <a:pPr marL="0" lvl="0" indent="0"/>
            <a:r>
              <a:rPr lang="fr-FR" dirty="0"/>
              <a:t>Kafka a permis de collecter et d’organiser les flux de données en temps réel. Chaque type de données (émissions de CO2, anomalies de température) est stocké dans des topics pour être consommé efficacement.</a:t>
            </a:r>
            <a:endParaRPr dirty="0"/>
          </a:p>
        </p:txBody>
      </p:sp>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 coins arrondis 2">
            <a:extLst>
              <a:ext uri="{FF2B5EF4-FFF2-40B4-BE49-F238E27FC236}">
                <a16:creationId xmlns:a16="http://schemas.microsoft.com/office/drawing/2014/main" id="{5CDBF70A-008E-E350-AEEA-742189F4A363}"/>
              </a:ext>
            </a:extLst>
          </p:cNvPr>
          <p:cNvSpPr/>
          <p:nvPr/>
        </p:nvSpPr>
        <p:spPr>
          <a:xfrm>
            <a:off x="798163" y="1131376"/>
            <a:ext cx="3037668" cy="2537024"/>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E09F66A-03D9-5D5F-6D9F-6703A391A9ED}"/>
              </a:ext>
            </a:extLst>
          </p:cNvPr>
          <p:cNvSpPr txBox="1"/>
          <p:nvPr/>
        </p:nvSpPr>
        <p:spPr>
          <a:xfrm>
            <a:off x="1038386" y="1410346"/>
            <a:ext cx="2642461" cy="2031325"/>
          </a:xfrm>
          <a:prstGeom prst="rect">
            <a:avLst/>
          </a:prstGeom>
          <a:noFill/>
        </p:spPr>
        <p:txBody>
          <a:bodyPr wrap="square" rtlCol="0">
            <a:spAutoFit/>
          </a:bodyPr>
          <a:lstStyle/>
          <a:p>
            <a:r>
              <a:rPr lang="fr-FR" dirty="0">
                <a:solidFill>
                  <a:schemeClr val="accent2"/>
                </a:solidFill>
                <a:latin typeface="Bai Jamjuree" panose="020B0604020202020204" charset="-34"/>
                <a:cs typeface="Bai Jamjuree" panose="020B0604020202020204" charset="-34"/>
              </a:rPr>
              <a:t>kafka-topics.sh --</a:t>
            </a:r>
            <a:r>
              <a:rPr lang="fr-FR" dirty="0" err="1">
                <a:solidFill>
                  <a:schemeClr val="accent2"/>
                </a:solidFill>
                <a:latin typeface="Bai Jamjuree" panose="020B0604020202020204" charset="-34"/>
                <a:cs typeface="Bai Jamjuree" panose="020B0604020202020204" charset="-34"/>
              </a:rPr>
              <a:t>create</a:t>
            </a:r>
            <a:r>
              <a:rPr lang="fr-FR" dirty="0">
                <a:solidFill>
                  <a:schemeClr val="accent2"/>
                </a:solidFill>
                <a:latin typeface="Bai Jamjuree" panose="020B0604020202020204" charset="-34"/>
                <a:cs typeface="Bai Jamjuree" panose="020B0604020202020204" charset="-34"/>
              </a:rPr>
              <a:t> --topic </a:t>
            </a:r>
          </a:p>
          <a:p>
            <a:r>
              <a:rPr lang="fr-FR" dirty="0">
                <a:solidFill>
                  <a:schemeClr val="accent2"/>
                </a:solidFill>
                <a:latin typeface="Bai Jamjuree" panose="020B0604020202020204" charset="-34"/>
                <a:cs typeface="Bai Jamjuree" panose="020B0604020202020204" charset="-34"/>
              </a:rPr>
              <a:t>\</a:t>
            </a:r>
            <a:r>
              <a:rPr lang="fr-FR" dirty="0">
                <a:solidFill>
                  <a:srgbClr val="FF0000"/>
                </a:solidFill>
                <a:latin typeface="Bai Jamjuree" panose="020B0604020202020204" charset="-34"/>
                <a:cs typeface="Bai Jamjuree" panose="020B0604020202020204" charset="-34"/>
              </a:rPr>
              <a:t>033[91m</a:t>
            </a:r>
            <a:r>
              <a:rPr lang="fr-FR" dirty="0">
                <a:solidFill>
                  <a:schemeClr val="accent2"/>
                </a:solidFill>
                <a:latin typeface="Bai Jamjuree" panose="020B0604020202020204" charset="-34"/>
                <a:cs typeface="Bai Jamjuree" panose="020B0604020202020204" charset="-34"/>
              </a:rPr>
              <a:t>my-topic\033[0m --</a:t>
            </a:r>
            <a:r>
              <a:rPr lang="fr-FR" dirty="0" err="1">
                <a:solidFill>
                  <a:schemeClr val="accent2"/>
                </a:solidFill>
                <a:latin typeface="Bai Jamjuree" panose="020B0604020202020204" charset="-34"/>
                <a:cs typeface="Bai Jamjuree" panose="020B0604020202020204" charset="-34"/>
              </a:rPr>
              <a:t>bootstrap</a:t>
            </a:r>
            <a:r>
              <a:rPr lang="fr-FR" dirty="0">
                <a:solidFill>
                  <a:schemeClr val="accent2"/>
                </a:solidFill>
                <a:latin typeface="Bai Jamjuree" panose="020B0604020202020204" charset="-34"/>
                <a:cs typeface="Bai Jamjuree" panose="020B0604020202020204" charset="-34"/>
              </a:rPr>
              <a:t>-server \</a:t>
            </a:r>
            <a:r>
              <a:rPr lang="fr-FR" dirty="0">
                <a:solidFill>
                  <a:srgbClr val="00B0F0"/>
                </a:solidFill>
                <a:latin typeface="Bai Jamjuree" panose="020B0604020202020204" charset="-34"/>
                <a:cs typeface="Bai Jamjuree" panose="020B0604020202020204" charset="-34"/>
              </a:rPr>
              <a:t>033[94m</a:t>
            </a:r>
            <a:r>
              <a:rPr lang="fr-FR" dirty="0">
                <a:solidFill>
                  <a:schemeClr val="accent2"/>
                </a:solidFill>
                <a:latin typeface="Bai Jamjuree" panose="020B0604020202020204" charset="-34"/>
                <a:cs typeface="Bai Jamjuree" panose="020B0604020202020204" charset="-34"/>
              </a:rPr>
              <a:t>localhost:9092\033[0m --partitions \</a:t>
            </a:r>
            <a:r>
              <a:rPr lang="fr-FR" dirty="0">
                <a:solidFill>
                  <a:srgbClr val="00B050"/>
                </a:solidFill>
                <a:latin typeface="Bai Jamjuree" panose="020B0604020202020204" charset="-34"/>
                <a:cs typeface="Bai Jamjuree" panose="020B0604020202020204" charset="-34"/>
              </a:rPr>
              <a:t>033[92m</a:t>
            </a:r>
            <a:r>
              <a:rPr lang="fr-FR" dirty="0">
                <a:solidFill>
                  <a:schemeClr val="accent2"/>
                </a:solidFill>
                <a:latin typeface="Bai Jamjuree" panose="020B0604020202020204" charset="-34"/>
                <a:cs typeface="Bai Jamjuree" panose="020B0604020202020204" charset="-34"/>
              </a:rPr>
              <a:t>3\033[0m --</a:t>
            </a:r>
            <a:r>
              <a:rPr lang="fr-FR" dirty="0" err="1">
                <a:solidFill>
                  <a:schemeClr val="accent2"/>
                </a:solidFill>
                <a:latin typeface="Bai Jamjuree" panose="020B0604020202020204" charset="-34"/>
                <a:cs typeface="Bai Jamjuree" panose="020B0604020202020204" charset="-34"/>
              </a:rPr>
              <a:t>replication</a:t>
            </a:r>
            <a:r>
              <a:rPr lang="fr-FR" dirty="0">
                <a:solidFill>
                  <a:schemeClr val="accent2"/>
                </a:solidFill>
                <a:latin typeface="Bai Jamjuree" panose="020B0604020202020204" charset="-34"/>
                <a:cs typeface="Bai Jamjuree" panose="020B0604020202020204" charset="-34"/>
              </a:rPr>
              <a:t>-factor \</a:t>
            </a:r>
            <a:r>
              <a:rPr lang="fr-FR" dirty="0">
                <a:solidFill>
                  <a:srgbClr val="FFFF00"/>
                </a:solidFill>
                <a:latin typeface="Bai Jamjuree" panose="020B0604020202020204" charset="-34"/>
                <a:cs typeface="Bai Jamjuree" panose="020B0604020202020204" charset="-34"/>
              </a:rPr>
              <a:t>033[93m</a:t>
            </a:r>
            <a:r>
              <a:rPr lang="fr-FR" dirty="0">
                <a:solidFill>
                  <a:schemeClr val="accent2"/>
                </a:solidFill>
                <a:latin typeface="Bai Jamjuree" panose="020B0604020202020204" charset="-34"/>
                <a:cs typeface="Bai Jamjuree" panose="020B0604020202020204" charset="-34"/>
              </a:rPr>
              <a:t>2\033[0m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2925"/>
                                        </p:tgtEl>
                                        <p:attrNameLst>
                                          <p:attrName>style.visibility</p:attrName>
                                        </p:attrNameLst>
                                      </p:cBhvr>
                                      <p:to>
                                        <p:strVal val="visible"/>
                                      </p:to>
                                    </p:set>
                                    <p:animEffect transition="in" filter="fade">
                                      <p:cBhvr>
                                        <p:cTn id="13" dur="1000"/>
                                        <p:tgtEl>
                                          <p:spTgt spid="2925"/>
                                        </p:tgtEl>
                                      </p:cBhvr>
                                    </p:animEffect>
                                  </p:childTnLst>
                                </p:cTn>
                              </p:par>
                              <p:par>
                                <p:cTn id="14" presetID="10" presetClass="entr" presetSubtype="0" fill="hold" nodeType="withEffect">
                                  <p:stCondLst>
                                    <p:cond delay="0"/>
                                  </p:stCondLst>
                                  <p:childTnLst>
                                    <p:set>
                                      <p:cBhvr>
                                        <p:cTn id="15" dur="1" fill="hold">
                                          <p:stCondLst>
                                            <p:cond delay="0"/>
                                          </p:stCondLst>
                                        </p:cTn>
                                        <p:tgtEl>
                                          <p:spTgt spid="2935"/>
                                        </p:tgtEl>
                                        <p:attrNameLst>
                                          <p:attrName>style.visibility</p:attrName>
                                        </p:attrNameLst>
                                      </p:cBhvr>
                                      <p:to>
                                        <p:strVal val="visible"/>
                                      </p:to>
                                    </p:set>
                                    <p:animEffect transition="in" filter="fade">
                                      <p:cBhvr>
                                        <p:cTn id="16" dur="1000"/>
                                        <p:tgtEl>
                                          <p:spTgt spid="2935"/>
                                        </p:tgtEl>
                                      </p:cBhvr>
                                    </p:animEffect>
                                  </p:childTnLst>
                                </p:cTn>
                              </p:par>
                              <p:par>
                                <p:cTn id="17" presetID="10" presetClass="entr" presetSubtype="0" fill="hold" nodeType="withEffect">
                                  <p:stCondLst>
                                    <p:cond delay="0"/>
                                  </p:stCondLst>
                                  <p:childTnLst>
                                    <p:set>
                                      <p:cBhvr>
                                        <p:cTn id="18" dur="1" fill="hold">
                                          <p:stCondLst>
                                            <p:cond delay="0"/>
                                          </p:stCondLst>
                                        </p:cTn>
                                        <p:tgtEl>
                                          <p:spTgt spid="2936"/>
                                        </p:tgtEl>
                                        <p:attrNameLst>
                                          <p:attrName>style.visibility</p:attrName>
                                        </p:attrNameLst>
                                      </p:cBhvr>
                                      <p:to>
                                        <p:strVal val="visible"/>
                                      </p:to>
                                    </p:set>
                                    <p:animEffect transition="in" filter="fade">
                                      <p:cBhvr>
                                        <p:cTn id="19" dur="1000"/>
                                        <p:tgtEl>
                                          <p:spTgt spid="2936"/>
                                        </p:tgtEl>
                                      </p:cBhvr>
                                    </p:animEffect>
                                  </p:childTnLst>
                                </p:cTn>
                              </p:par>
                              <p:par>
                                <p:cTn id="20" presetID="10" presetClass="entr" presetSubtype="0" fill="hold" nodeType="withEffect">
                                  <p:stCondLst>
                                    <p:cond delay="0"/>
                                  </p:stCondLst>
                                  <p:childTnLst>
                                    <p:set>
                                      <p:cBhvr>
                                        <p:cTn id="21" dur="1" fill="hold">
                                          <p:stCondLst>
                                            <p:cond delay="0"/>
                                          </p:stCondLst>
                                        </p:cTn>
                                        <p:tgtEl>
                                          <p:spTgt spid="2937"/>
                                        </p:tgtEl>
                                        <p:attrNameLst>
                                          <p:attrName>style.visibility</p:attrName>
                                        </p:attrNameLst>
                                      </p:cBhvr>
                                      <p:to>
                                        <p:strVal val="visible"/>
                                      </p:to>
                                    </p:set>
                                    <p:animEffect transition="in" filter="fade">
                                      <p:cBhvr>
                                        <p:cTn id="22" dur="1000"/>
                                        <p:tgtEl>
                                          <p:spTgt spid="2937"/>
                                        </p:tgtEl>
                                      </p:cBhvr>
                                    </p:animEffect>
                                  </p:childTnLst>
                                </p:cTn>
                              </p:par>
                              <p:par>
                                <p:cTn id="23" presetID="10" presetClass="entr" presetSubtype="0" fill="hold" nodeType="withEffect">
                                  <p:stCondLst>
                                    <p:cond delay="0"/>
                                  </p:stCondLst>
                                  <p:childTnLst>
                                    <p:set>
                                      <p:cBhvr>
                                        <p:cTn id="24" dur="1" fill="hold">
                                          <p:stCondLst>
                                            <p:cond delay="0"/>
                                          </p:stCondLst>
                                        </p:cTn>
                                        <p:tgtEl>
                                          <p:spTgt spid="2938"/>
                                        </p:tgtEl>
                                        <p:attrNameLst>
                                          <p:attrName>style.visibility</p:attrName>
                                        </p:attrNameLst>
                                      </p:cBhvr>
                                      <p:to>
                                        <p:strVal val="visible"/>
                                      </p:to>
                                    </p:set>
                                    <p:animEffect transition="in" filter="fade">
                                      <p:cBhvr>
                                        <p:cTn id="25" dur="1000"/>
                                        <p:tgtEl>
                                          <p:spTgt spid="2938"/>
                                        </p:tgtEl>
                                      </p:cBhvr>
                                    </p:animEffect>
                                  </p:childTnLst>
                                </p:cTn>
                              </p:par>
                              <p:par>
                                <p:cTn id="26" presetID="10" presetClass="entr" presetSubtype="0" fill="hold" nodeType="withEffect">
                                  <p:stCondLst>
                                    <p:cond delay="0"/>
                                  </p:stCondLst>
                                  <p:childTnLst>
                                    <p:set>
                                      <p:cBhvr>
                                        <p:cTn id="27" dur="1" fill="hold">
                                          <p:stCondLst>
                                            <p:cond delay="0"/>
                                          </p:stCondLst>
                                        </p:cTn>
                                        <p:tgtEl>
                                          <p:spTgt spid="2939"/>
                                        </p:tgtEl>
                                        <p:attrNameLst>
                                          <p:attrName>style.visibility</p:attrName>
                                        </p:attrNameLst>
                                      </p:cBhvr>
                                      <p:to>
                                        <p:strVal val="visible"/>
                                      </p:to>
                                    </p:set>
                                    <p:animEffect transition="in" filter="fade">
                                      <p:cBhvr>
                                        <p:cTn id="28"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3">
          <a:extLst>
            <a:ext uri="{FF2B5EF4-FFF2-40B4-BE49-F238E27FC236}">
              <a16:creationId xmlns:a16="http://schemas.microsoft.com/office/drawing/2014/main" id="{59955670-EF04-AB78-12AE-90A5497AE1AE}"/>
            </a:ext>
          </a:extLst>
        </p:cNvPr>
        <p:cNvGrpSpPr/>
        <p:nvPr/>
      </p:nvGrpSpPr>
      <p:grpSpPr>
        <a:xfrm>
          <a:off x="0" y="0"/>
          <a:ext cx="0" cy="0"/>
          <a:chOff x="0" y="0"/>
          <a:chExt cx="0" cy="0"/>
        </a:xfrm>
      </p:grpSpPr>
      <p:sp>
        <p:nvSpPr>
          <p:cNvPr id="2764" name="Google Shape;2764;p64">
            <a:extLst>
              <a:ext uri="{FF2B5EF4-FFF2-40B4-BE49-F238E27FC236}">
                <a16:creationId xmlns:a16="http://schemas.microsoft.com/office/drawing/2014/main" id="{D339D0B4-5E99-EB67-3F30-C8B70F856617}"/>
              </a:ext>
            </a:extLst>
          </p:cNvPr>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Spark/Hadoop</a:t>
            </a:r>
            <a:r>
              <a:rPr lang="en" sz="6000" dirty="0"/>
              <a:t> </a:t>
            </a:r>
            <a:endParaRPr sz="6000" dirty="0"/>
          </a:p>
        </p:txBody>
      </p:sp>
      <p:sp>
        <p:nvSpPr>
          <p:cNvPr id="2765" name="Google Shape;2765;p64">
            <a:extLst>
              <a:ext uri="{FF2B5EF4-FFF2-40B4-BE49-F238E27FC236}">
                <a16:creationId xmlns:a16="http://schemas.microsoft.com/office/drawing/2014/main" id="{F59EDC73-90AB-DB93-A266-3E9C8ED6E169}"/>
              </a:ext>
            </a:extLst>
          </p:cNvPr>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03</a:t>
            </a:r>
            <a:endParaRPr dirty="0"/>
          </a:p>
        </p:txBody>
      </p:sp>
      <p:grpSp>
        <p:nvGrpSpPr>
          <p:cNvPr id="2767" name="Google Shape;2767;p64">
            <a:extLst>
              <a:ext uri="{FF2B5EF4-FFF2-40B4-BE49-F238E27FC236}">
                <a16:creationId xmlns:a16="http://schemas.microsoft.com/office/drawing/2014/main" id="{34F7D235-9A23-37F7-E5D6-1C24C3602E56}"/>
              </a:ext>
            </a:extLst>
          </p:cNvPr>
          <p:cNvGrpSpPr/>
          <p:nvPr/>
        </p:nvGrpSpPr>
        <p:grpSpPr>
          <a:xfrm flipH="1">
            <a:off x="2124013" y="1936921"/>
            <a:ext cx="793256" cy="182899"/>
            <a:chOff x="2685575" y="2835950"/>
            <a:chExt cx="433000" cy="99825"/>
          </a:xfrm>
        </p:grpSpPr>
        <p:sp>
          <p:nvSpPr>
            <p:cNvPr id="2768" name="Google Shape;2768;p64">
              <a:extLst>
                <a:ext uri="{FF2B5EF4-FFF2-40B4-BE49-F238E27FC236}">
                  <a16:creationId xmlns:a16="http://schemas.microsoft.com/office/drawing/2014/main" id="{4DC47D8E-5AAD-9A5D-AB1E-438251A632DC}"/>
                </a:ext>
              </a:extLst>
            </p:cNvPr>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a:extLst>
                <a:ext uri="{FF2B5EF4-FFF2-40B4-BE49-F238E27FC236}">
                  <a16:creationId xmlns:a16="http://schemas.microsoft.com/office/drawing/2014/main" id="{B3DC33D6-FD83-C856-D035-DAA353FF56C5}"/>
                </a:ext>
              </a:extLst>
            </p:cNvPr>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a:extLst>
                <a:ext uri="{FF2B5EF4-FFF2-40B4-BE49-F238E27FC236}">
                  <a16:creationId xmlns:a16="http://schemas.microsoft.com/office/drawing/2014/main" id="{A3035DBC-DC21-16F4-C906-E256EA2974FC}"/>
                </a:ext>
              </a:extLst>
            </p:cNvPr>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a:extLst>
                <a:ext uri="{FF2B5EF4-FFF2-40B4-BE49-F238E27FC236}">
                  <a16:creationId xmlns:a16="http://schemas.microsoft.com/office/drawing/2014/main" id="{CD639909-E29E-B3F0-58A5-BAA6BA693992}"/>
                </a:ext>
              </a:extLst>
            </p:cNvPr>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a:extLst>
              <a:ext uri="{FF2B5EF4-FFF2-40B4-BE49-F238E27FC236}">
                <a16:creationId xmlns:a16="http://schemas.microsoft.com/office/drawing/2014/main" id="{A6DC5FE3-96C8-D0AF-14F0-90080AF4B245}"/>
              </a:ext>
            </a:extLst>
          </p:cNvPr>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a:extLst>
              <a:ext uri="{FF2B5EF4-FFF2-40B4-BE49-F238E27FC236}">
                <a16:creationId xmlns:a16="http://schemas.microsoft.com/office/drawing/2014/main" id="{87C8EA23-33DE-50DE-2ED1-313A8E1F95AF}"/>
              </a:ext>
            </a:extLst>
          </p:cNvPr>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a:extLst>
              <a:ext uri="{FF2B5EF4-FFF2-40B4-BE49-F238E27FC236}">
                <a16:creationId xmlns:a16="http://schemas.microsoft.com/office/drawing/2014/main" id="{19119F62-0707-BAE3-ED6D-8B9B7FA55FDF}"/>
              </a:ext>
            </a:extLst>
          </p:cNvPr>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a:extLst>
              <a:ext uri="{FF2B5EF4-FFF2-40B4-BE49-F238E27FC236}">
                <a16:creationId xmlns:a16="http://schemas.microsoft.com/office/drawing/2014/main" id="{46C89CCC-B716-B08A-F046-77C781EBA70A}"/>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a:extLst>
              <a:ext uri="{FF2B5EF4-FFF2-40B4-BE49-F238E27FC236}">
                <a16:creationId xmlns:a16="http://schemas.microsoft.com/office/drawing/2014/main" id="{29CAE316-48D7-340D-7E95-C2FBB17F42C7}"/>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a:extLst>
              <a:ext uri="{FF2B5EF4-FFF2-40B4-BE49-F238E27FC236}">
                <a16:creationId xmlns:a16="http://schemas.microsoft.com/office/drawing/2014/main" id="{ABD1BF32-CE39-D30D-4562-B1BDD1806190}"/>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a:extLst>
              <a:ext uri="{FF2B5EF4-FFF2-40B4-BE49-F238E27FC236}">
                <a16:creationId xmlns:a16="http://schemas.microsoft.com/office/drawing/2014/main" id="{49C5D57F-D14A-876A-C14C-DA9886EAFC45}"/>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a:extLst>
              <a:ext uri="{FF2B5EF4-FFF2-40B4-BE49-F238E27FC236}">
                <a16:creationId xmlns:a16="http://schemas.microsoft.com/office/drawing/2014/main" id="{34490A6B-6012-5655-22FD-8CB7329D6DFA}"/>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14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6">
          <a:extLst>
            <a:ext uri="{FF2B5EF4-FFF2-40B4-BE49-F238E27FC236}">
              <a16:creationId xmlns:a16="http://schemas.microsoft.com/office/drawing/2014/main" id="{825EF640-14A8-64C1-C8D4-498EAC34C0BC}"/>
            </a:ext>
          </a:extLst>
        </p:cNvPr>
        <p:cNvGrpSpPr/>
        <p:nvPr/>
      </p:nvGrpSpPr>
      <p:grpSpPr>
        <a:xfrm>
          <a:off x="0" y="0"/>
          <a:ext cx="0" cy="0"/>
          <a:chOff x="0" y="0"/>
          <a:chExt cx="0" cy="0"/>
        </a:xfrm>
      </p:grpSpPr>
      <p:sp>
        <p:nvSpPr>
          <p:cNvPr id="3008" name="Google Shape;3008;p71">
            <a:extLst>
              <a:ext uri="{FF2B5EF4-FFF2-40B4-BE49-F238E27FC236}">
                <a16:creationId xmlns:a16="http://schemas.microsoft.com/office/drawing/2014/main" id="{B8296E7D-1C2F-1B77-A6CC-6B446FA8EC09}"/>
              </a:ext>
            </a:extLst>
          </p:cNvPr>
          <p:cNvSpPr txBox="1">
            <a:spLocks noGrp="1"/>
          </p:cNvSpPr>
          <p:nvPr>
            <p:ph type="subTitle" idx="1"/>
          </p:nvPr>
        </p:nvSpPr>
        <p:spPr>
          <a:xfrm>
            <a:off x="784010" y="2332050"/>
            <a:ext cx="3396000" cy="1444820"/>
          </a:xfrm>
          <a:prstGeom prst="rect">
            <a:avLst/>
          </a:prstGeom>
        </p:spPr>
        <p:txBody>
          <a:bodyPr spcFirstLastPara="1" wrap="square" lIns="91425" tIns="91425" rIns="91425" bIns="91425" anchor="t" anchorCtr="0">
            <a:noAutofit/>
          </a:bodyPr>
          <a:lstStyle/>
          <a:p>
            <a:pPr marL="0" indent="0"/>
            <a:r>
              <a:rPr lang="fr-FR" dirty="0" err="1"/>
              <a:t>PySpark</a:t>
            </a:r>
            <a:r>
              <a:rPr lang="fr-FR" dirty="0"/>
              <a:t> a été utilisé pour le nettoyage et l’analyse des données avec un traitement distribué. </a:t>
            </a:r>
          </a:p>
          <a:p>
            <a:pPr marL="0" indent="0"/>
            <a:r>
              <a:rPr lang="fr-FR" dirty="0"/>
              <a:t>Hadoop, quant à lui, a servi de système de stockage évolutif pour les fichiers volumineux.</a:t>
            </a:r>
          </a:p>
          <a:p>
            <a:pPr marL="0" lvl="0" indent="0" algn="l" rtl="0">
              <a:spcBef>
                <a:spcPts val="0"/>
              </a:spcBef>
              <a:spcAft>
                <a:spcPts val="0"/>
              </a:spcAft>
              <a:buNone/>
            </a:pPr>
            <a:endParaRPr dirty="0"/>
          </a:p>
        </p:txBody>
      </p:sp>
      <p:sp>
        <p:nvSpPr>
          <p:cNvPr id="3010" name="Google Shape;3010;p71">
            <a:extLst>
              <a:ext uri="{FF2B5EF4-FFF2-40B4-BE49-F238E27FC236}">
                <a16:creationId xmlns:a16="http://schemas.microsoft.com/office/drawing/2014/main" id="{37AC2E14-84C0-BB46-88EF-A7BF44E4DD47}"/>
              </a:ext>
            </a:extLst>
          </p:cNvPr>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a:extLst>
              <a:ext uri="{FF2B5EF4-FFF2-40B4-BE49-F238E27FC236}">
                <a16:creationId xmlns:a16="http://schemas.microsoft.com/office/drawing/2014/main" id="{369B6B22-729D-CEAE-2CB6-AB330152DDFE}"/>
              </a:ext>
            </a:extLst>
          </p:cNvPr>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3" action="ppaction://hlinksldjump"/>
            <a:extLst>
              <a:ext uri="{FF2B5EF4-FFF2-40B4-BE49-F238E27FC236}">
                <a16:creationId xmlns:a16="http://schemas.microsoft.com/office/drawing/2014/main" id="{0A8DC52F-BF55-43B9-6776-E0A7DF229145}"/>
              </a:ext>
            </a:extLst>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a:extLst>
              <a:ext uri="{FF2B5EF4-FFF2-40B4-BE49-F238E27FC236}">
                <a16:creationId xmlns:a16="http://schemas.microsoft.com/office/drawing/2014/main" id="{FFEE2059-0787-A415-F27C-14BFCE12E58E}"/>
              </a:ext>
            </a:extLst>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a:extLst>
              <a:ext uri="{FF2B5EF4-FFF2-40B4-BE49-F238E27FC236}">
                <a16:creationId xmlns:a16="http://schemas.microsoft.com/office/drawing/2014/main" id="{1E4001EC-0FB9-7157-3B88-23E6DDDB831C}"/>
              </a:ext>
            </a:extLst>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 coins arrondis 1">
            <a:extLst>
              <a:ext uri="{FF2B5EF4-FFF2-40B4-BE49-F238E27FC236}">
                <a16:creationId xmlns:a16="http://schemas.microsoft.com/office/drawing/2014/main" id="{16FD01CA-2493-D9D9-B081-E557881B35D8}"/>
              </a:ext>
            </a:extLst>
          </p:cNvPr>
          <p:cNvSpPr/>
          <p:nvPr/>
        </p:nvSpPr>
        <p:spPr>
          <a:xfrm>
            <a:off x="4683318" y="1121134"/>
            <a:ext cx="3593636" cy="2822713"/>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8F59ABF7-402C-0114-9A64-A0032059CB81}"/>
              </a:ext>
            </a:extLst>
          </p:cNvPr>
          <p:cNvSpPr txBox="1"/>
          <p:nvPr/>
        </p:nvSpPr>
        <p:spPr>
          <a:xfrm>
            <a:off x="4961614" y="1447137"/>
            <a:ext cx="3164910" cy="2426305"/>
          </a:xfrm>
          <a:prstGeom prst="rect">
            <a:avLst/>
          </a:prstGeom>
          <a:noFill/>
        </p:spPr>
        <p:txBody>
          <a:bodyPr wrap="square" rtlCol="0">
            <a:spAutoFit/>
          </a:bodyPr>
          <a:lstStyle/>
          <a:p>
            <a:pPr>
              <a:lnSpc>
                <a:spcPts val="1425"/>
              </a:lnSpc>
            </a:pPr>
            <a:r>
              <a:rPr lang="fr-FR" b="0" dirty="0" err="1">
                <a:solidFill>
                  <a:schemeClr val="accent1"/>
                </a:solidFill>
                <a:effectLst/>
                <a:latin typeface="Bai Jamjuree" panose="020B0604020202020204" charset="-34"/>
                <a:cs typeface="Bai Jamjuree" panose="020B0604020202020204" charset="-34"/>
              </a:rPr>
              <a:t>from</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pyspark.sql</a:t>
            </a:r>
            <a:r>
              <a:rPr lang="fr-FR" b="0" dirty="0">
                <a:solidFill>
                  <a:schemeClr val="accent3"/>
                </a:solidFill>
                <a:effectLst/>
                <a:latin typeface="Bai Jamjuree" panose="020B0604020202020204" charset="-34"/>
                <a:cs typeface="Bai Jamjuree" panose="020B0604020202020204" charset="-34"/>
              </a:rPr>
              <a:t> </a:t>
            </a:r>
            <a:r>
              <a:rPr lang="fr-FR" b="0" dirty="0">
                <a:solidFill>
                  <a:schemeClr val="accent1"/>
                </a:solidFill>
                <a:effectLst/>
                <a:latin typeface="Bai Jamjuree" panose="020B0604020202020204" charset="-34"/>
                <a:cs typeface="Bai Jamjuree" panose="020B0604020202020204" charset="-34"/>
              </a:rPr>
              <a:t>import</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SparkSession</a:t>
            </a:r>
            <a:endParaRPr lang="fr-FR" b="0" dirty="0">
              <a:solidFill>
                <a:schemeClr val="accent3"/>
              </a:solidFill>
              <a:effectLst/>
              <a:latin typeface="Bai Jamjuree" panose="020B0604020202020204" charset="-34"/>
              <a:cs typeface="Bai Jamjuree" panose="020B0604020202020204" charset="-34"/>
            </a:endParaRPr>
          </a:p>
          <a:p>
            <a:pPr>
              <a:lnSpc>
                <a:spcPts val="1425"/>
              </a:lnSpc>
            </a:pPr>
            <a:endParaRPr lang="fr-FR" b="0" dirty="0">
              <a:solidFill>
                <a:srgbClr val="C586C0"/>
              </a:solidFill>
              <a:effectLst/>
              <a:latin typeface="Bai Jamjuree" panose="020B0604020202020204" charset="-34"/>
              <a:cs typeface="Bai Jamjuree" panose="020B0604020202020204" charset="-34"/>
            </a:endParaRPr>
          </a:p>
          <a:p>
            <a:pPr>
              <a:lnSpc>
                <a:spcPts val="1425"/>
              </a:lnSpc>
            </a:pPr>
            <a:r>
              <a:rPr lang="fr-FR" b="0" dirty="0" err="1">
                <a:solidFill>
                  <a:schemeClr val="accent1"/>
                </a:solidFill>
                <a:effectLst/>
                <a:latin typeface="Bai Jamjuree" panose="020B0604020202020204" charset="-34"/>
                <a:cs typeface="Bai Jamjuree" panose="020B0604020202020204" charset="-34"/>
              </a:rPr>
              <a:t>from</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pyspark.sql.types</a:t>
            </a:r>
            <a:r>
              <a:rPr lang="fr-FR" b="0" dirty="0">
                <a:solidFill>
                  <a:schemeClr val="accent3"/>
                </a:solidFill>
                <a:effectLst/>
                <a:latin typeface="Bai Jamjuree" panose="020B0604020202020204" charset="-34"/>
                <a:cs typeface="Bai Jamjuree" panose="020B0604020202020204" charset="-34"/>
              </a:rPr>
              <a:t> </a:t>
            </a:r>
            <a:r>
              <a:rPr lang="fr-FR" b="0" dirty="0">
                <a:solidFill>
                  <a:schemeClr val="accent1"/>
                </a:solidFill>
                <a:effectLst/>
                <a:latin typeface="Bai Jamjuree" panose="020B0604020202020204" charset="-34"/>
                <a:cs typeface="Bai Jamjuree" panose="020B0604020202020204" charset="-34"/>
              </a:rPr>
              <a:t>import</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DoubleType</a:t>
            </a:r>
            <a:endParaRPr lang="fr-FR" b="0" dirty="0">
              <a:solidFill>
                <a:schemeClr val="accent3"/>
              </a:solidFill>
              <a:effectLst/>
              <a:latin typeface="Bai Jamjuree" panose="020B0604020202020204" charset="-34"/>
              <a:cs typeface="Bai Jamjuree" panose="020B0604020202020204" charset="-34"/>
            </a:endParaRPr>
          </a:p>
          <a:p>
            <a:pPr>
              <a:lnSpc>
                <a:spcPts val="1425"/>
              </a:lnSpc>
            </a:pPr>
            <a:endParaRPr lang="fr-FR" b="0" dirty="0">
              <a:solidFill>
                <a:srgbClr val="C586C0"/>
              </a:solidFill>
              <a:effectLst/>
              <a:latin typeface="Bai Jamjuree" panose="020B0604020202020204" charset="-34"/>
              <a:cs typeface="Bai Jamjuree" panose="020B0604020202020204" charset="-34"/>
            </a:endParaRPr>
          </a:p>
          <a:p>
            <a:pPr>
              <a:lnSpc>
                <a:spcPts val="1425"/>
              </a:lnSpc>
            </a:pPr>
            <a:r>
              <a:rPr lang="fr-FR" b="0" dirty="0" err="1">
                <a:solidFill>
                  <a:schemeClr val="accent1"/>
                </a:solidFill>
                <a:effectLst/>
                <a:latin typeface="Bai Jamjuree" panose="020B0604020202020204" charset="-34"/>
                <a:cs typeface="Bai Jamjuree" panose="020B0604020202020204" charset="-34"/>
              </a:rPr>
              <a:t>from</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pyspark.sql.functions</a:t>
            </a:r>
            <a:r>
              <a:rPr lang="fr-FR" b="0" dirty="0">
                <a:solidFill>
                  <a:schemeClr val="accent3"/>
                </a:solidFill>
                <a:effectLst/>
                <a:latin typeface="Bai Jamjuree" panose="020B0604020202020204" charset="-34"/>
                <a:cs typeface="Bai Jamjuree" panose="020B0604020202020204" charset="-34"/>
              </a:rPr>
              <a:t> </a:t>
            </a:r>
            <a:r>
              <a:rPr lang="fr-FR" b="0" dirty="0">
                <a:solidFill>
                  <a:schemeClr val="accent1"/>
                </a:solidFill>
                <a:effectLst/>
                <a:latin typeface="Bai Jamjuree" panose="020B0604020202020204" charset="-34"/>
                <a:cs typeface="Bai Jamjuree" panose="020B0604020202020204" charset="-34"/>
              </a:rPr>
              <a:t>import</a:t>
            </a:r>
            <a:r>
              <a:rPr lang="fr-FR" b="0" dirty="0">
                <a:solidFill>
                  <a:srgbClr val="CCCCCC"/>
                </a:solidFill>
                <a:effectLst/>
                <a:latin typeface="Bai Jamjuree" panose="020B0604020202020204" charset="-34"/>
                <a:cs typeface="Bai Jamjuree" panose="020B0604020202020204" charset="-34"/>
              </a:rPr>
              <a:t> </a:t>
            </a:r>
            <a:r>
              <a:rPr lang="fr-FR" b="0" dirty="0">
                <a:solidFill>
                  <a:schemeClr val="accent3"/>
                </a:solidFill>
                <a:effectLst/>
                <a:latin typeface="Bai Jamjuree" panose="020B0604020202020204" charset="-34"/>
                <a:cs typeface="Bai Jamjuree" panose="020B0604020202020204" charset="-34"/>
              </a:rPr>
              <a:t>col, </a:t>
            </a:r>
            <a:r>
              <a:rPr lang="fr-FR" b="0" dirty="0" err="1">
                <a:solidFill>
                  <a:schemeClr val="accent3"/>
                </a:solidFill>
                <a:effectLst/>
                <a:latin typeface="Bai Jamjuree" panose="020B0604020202020204" charset="-34"/>
                <a:cs typeface="Bai Jamjuree" panose="020B0604020202020204" charset="-34"/>
              </a:rPr>
              <a:t>mean</a:t>
            </a:r>
            <a:r>
              <a:rPr lang="fr-FR" b="0" dirty="0">
                <a:solidFill>
                  <a:schemeClr val="accent3"/>
                </a:solidFill>
                <a:effectLst/>
                <a:latin typeface="Bai Jamjuree" panose="020B0604020202020204" charset="-34"/>
                <a:cs typeface="Bai Jamjuree" panose="020B0604020202020204" charset="-34"/>
              </a:rPr>
              <a:t>, count, </a:t>
            </a:r>
            <a:r>
              <a:rPr lang="fr-FR" b="0" dirty="0" err="1">
                <a:solidFill>
                  <a:schemeClr val="accent3"/>
                </a:solidFill>
                <a:effectLst/>
                <a:latin typeface="Bai Jamjuree" panose="020B0604020202020204" charset="-34"/>
                <a:cs typeface="Bai Jamjuree" panose="020B0604020202020204" charset="-34"/>
              </a:rPr>
              <a:t>desc</a:t>
            </a:r>
            <a:endParaRPr lang="fr-FR" b="0" dirty="0">
              <a:solidFill>
                <a:schemeClr val="accent3"/>
              </a:solidFill>
              <a:effectLst/>
              <a:latin typeface="Bai Jamjuree" panose="020B0604020202020204" charset="-34"/>
              <a:cs typeface="Bai Jamjuree" panose="020B0604020202020204" charset="-34"/>
            </a:endParaRPr>
          </a:p>
          <a:p>
            <a:pPr>
              <a:lnSpc>
                <a:spcPts val="1425"/>
              </a:lnSpc>
            </a:pPr>
            <a:endParaRPr lang="fr-FR" dirty="0">
              <a:solidFill>
                <a:srgbClr val="CCCCCC"/>
              </a:solidFill>
              <a:latin typeface="Bai Jamjuree" panose="020B0604020202020204" charset="-34"/>
              <a:cs typeface="Bai Jamjuree" panose="020B0604020202020204" charset="-34"/>
            </a:endParaRPr>
          </a:p>
          <a:p>
            <a:pPr>
              <a:lnSpc>
                <a:spcPts val="1425"/>
              </a:lnSpc>
            </a:pPr>
            <a:endParaRPr lang="fr-FR" b="0" dirty="0">
              <a:solidFill>
                <a:srgbClr val="CCCCCC"/>
              </a:solidFill>
              <a:effectLst/>
              <a:latin typeface="Bai Jamjuree" panose="020B0604020202020204" charset="-34"/>
              <a:cs typeface="Bai Jamjuree" panose="020B0604020202020204" charset="-34"/>
            </a:endParaRPr>
          </a:p>
          <a:p>
            <a:pPr>
              <a:lnSpc>
                <a:spcPts val="1425"/>
              </a:lnSpc>
            </a:pPr>
            <a:r>
              <a:rPr lang="fr-FR" b="0" dirty="0" err="1">
                <a:solidFill>
                  <a:srgbClr val="0070C0"/>
                </a:solidFill>
                <a:effectLst/>
                <a:latin typeface="Bai Jamjuree" panose="020B0604020202020204" charset="-34"/>
                <a:cs typeface="Bai Jamjuree" panose="020B0604020202020204" charset="-34"/>
              </a:rPr>
              <a:t>spark</a:t>
            </a:r>
            <a:r>
              <a:rPr lang="fr-FR" b="0" dirty="0">
                <a:solidFill>
                  <a:srgbClr val="CCCCCC"/>
                </a:solidFill>
                <a:effectLst/>
                <a:latin typeface="Bai Jamjuree" panose="020B0604020202020204" charset="-34"/>
                <a:cs typeface="Bai Jamjuree" panose="020B0604020202020204" charset="-34"/>
              </a:rPr>
              <a:t> </a:t>
            </a:r>
            <a:r>
              <a:rPr lang="fr-FR" b="0" dirty="0">
                <a:solidFill>
                  <a:srgbClr val="D4D4D4"/>
                </a:solidFill>
                <a:effectLst/>
                <a:latin typeface="Bai Jamjuree" panose="020B0604020202020204" charset="-34"/>
                <a:cs typeface="Bai Jamjuree" panose="020B0604020202020204" charset="-34"/>
              </a:rPr>
              <a:t>=</a:t>
            </a: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SparkSession.builder</a:t>
            </a:r>
            <a:r>
              <a:rPr lang="fr-FR" b="0" dirty="0">
                <a:solidFill>
                  <a:schemeClr val="accent3"/>
                </a:solidFill>
                <a:effectLst/>
                <a:latin typeface="Bai Jamjuree" panose="020B0604020202020204" charset="-34"/>
                <a:cs typeface="Bai Jamjuree" panose="020B0604020202020204" charset="-34"/>
              </a:rPr>
              <a:t> \</a:t>
            </a:r>
          </a:p>
          <a:p>
            <a:pPr>
              <a:lnSpc>
                <a:spcPts val="1425"/>
              </a:lnSpc>
            </a:pPr>
            <a:r>
              <a:rPr lang="fr-FR" b="0" dirty="0">
                <a:solidFill>
                  <a:srgbClr val="CCCCCC"/>
                </a:solidFill>
                <a:effectLst/>
                <a:latin typeface="Bai Jamjuree" panose="020B0604020202020204" charset="-34"/>
                <a:cs typeface="Bai Jamjuree" panose="020B0604020202020204" charset="-34"/>
              </a:rPr>
              <a:t>    </a:t>
            </a:r>
            <a:r>
              <a:rPr lang="fr-FR" b="0" dirty="0">
                <a:solidFill>
                  <a:schemeClr val="accent3"/>
                </a:solidFill>
                <a:effectLst/>
                <a:latin typeface="Bai Jamjuree" panose="020B0604020202020204" charset="-34"/>
                <a:cs typeface="Bai Jamjuree" panose="020B0604020202020204" charset="-34"/>
              </a:rPr>
              <a:t>.</a:t>
            </a:r>
            <a:r>
              <a:rPr lang="fr-FR" b="0" dirty="0" err="1">
                <a:solidFill>
                  <a:schemeClr val="accent3"/>
                </a:solidFill>
                <a:effectLst/>
                <a:latin typeface="Bai Jamjuree" panose="020B0604020202020204" charset="-34"/>
                <a:cs typeface="Bai Jamjuree" panose="020B0604020202020204" charset="-34"/>
              </a:rPr>
              <a:t>appName</a:t>
            </a:r>
            <a:r>
              <a:rPr lang="fr-FR" b="0" dirty="0">
                <a:solidFill>
                  <a:srgbClr val="CCCCCC"/>
                </a:solidFill>
                <a:effectLst/>
                <a:latin typeface="Bai Jamjuree" panose="020B0604020202020204" charset="-34"/>
                <a:cs typeface="Bai Jamjuree" panose="020B0604020202020204" charset="-34"/>
              </a:rPr>
              <a:t>(</a:t>
            </a:r>
            <a:r>
              <a:rPr lang="fr-FR" b="0" dirty="0">
                <a:solidFill>
                  <a:srgbClr val="CE9178"/>
                </a:solidFill>
                <a:effectLst/>
                <a:latin typeface="Bai Jamjuree" panose="020B0604020202020204" charset="-34"/>
                <a:cs typeface="Bai Jamjuree" panose="020B0604020202020204" charset="-34"/>
              </a:rPr>
              <a:t>"</a:t>
            </a:r>
            <a:r>
              <a:rPr lang="fr-FR" b="0" dirty="0" err="1">
                <a:solidFill>
                  <a:srgbClr val="FFC000"/>
                </a:solidFill>
                <a:effectLst/>
                <a:latin typeface="Bai Jamjuree" panose="020B0604020202020204" charset="-34"/>
                <a:cs typeface="Bai Jamjuree" panose="020B0604020202020204" charset="-34"/>
              </a:rPr>
              <a:t>DataProcessing</a:t>
            </a:r>
            <a:r>
              <a:rPr lang="fr-FR" b="0" dirty="0">
                <a:solidFill>
                  <a:srgbClr val="CE9178"/>
                </a:solidFill>
                <a:effectLst/>
                <a:latin typeface="Bai Jamjuree" panose="020B0604020202020204" charset="-34"/>
                <a:cs typeface="Bai Jamjuree" panose="020B0604020202020204" charset="-34"/>
              </a:rPr>
              <a:t>"</a:t>
            </a:r>
            <a:r>
              <a:rPr lang="fr-FR" b="0" dirty="0">
                <a:solidFill>
                  <a:schemeClr val="accent3"/>
                </a:solidFill>
                <a:effectLst/>
                <a:latin typeface="Bai Jamjuree" panose="020B0604020202020204" charset="-34"/>
                <a:cs typeface="Bai Jamjuree" panose="020B0604020202020204" charset="-34"/>
              </a:rPr>
              <a:t>)</a:t>
            </a:r>
            <a:r>
              <a:rPr lang="fr-FR" b="0" dirty="0">
                <a:solidFill>
                  <a:srgbClr val="CCCCCC"/>
                </a:solidFill>
                <a:effectLst/>
                <a:latin typeface="Bai Jamjuree" panose="020B0604020202020204" charset="-34"/>
                <a:cs typeface="Bai Jamjuree" panose="020B0604020202020204" charset="-34"/>
              </a:rPr>
              <a:t> </a:t>
            </a:r>
            <a:r>
              <a:rPr lang="fr-FR" b="0" dirty="0">
                <a:solidFill>
                  <a:schemeClr val="accent3"/>
                </a:solidFill>
                <a:effectLst/>
                <a:latin typeface="Bai Jamjuree" panose="020B0604020202020204" charset="-34"/>
                <a:cs typeface="Bai Jamjuree" panose="020B0604020202020204" charset="-34"/>
              </a:rPr>
              <a:t>\</a:t>
            </a:r>
          </a:p>
          <a:p>
            <a:pPr>
              <a:lnSpc>
                <a:spcPts val="1425"/>
              </a:lnSpc>
            </a:pPr>
            <a:r>
              <a:rPr lang="fr-FR" b="0" dirty="0">
                <a:solidFill>
                  <a:srgbClr val="CCCCCC"/>
                </a:solidFill>
                <a:effectLst/>
                <a:latin typeface="Bai Jamjuree" panose="020B0604020202020204" charset="-34"/>
                <a:cs typeface="Bai Jamjuree" panose="020B0604020202020204" charset="-34"/>
              </a:rPr>
              <a:t>    .</a:t>
            </a:r>
            <a:r>
              <a:rPr lang="fr-FR" b="0" dirty="0" err="1">
                <a:solidFill>
                  <a:schemeClr val="accent3"/>
                </a:solidFill>
                <a:effectLst/>
                <a:latin typeface="Bai Jamjuree" panose="020B0604020202020204" charset="-34"/>
                <a:cs typeface="Bai Jamjuree" panose="020B0604020202020204" charset="-34"/>
              </a:rPr>
              <a:t>getOrCreate</a:t>
            </a:r>
            <a:r>
              <a:rPr lang="fr-FR" b="0" dirty="0">
                <a:solidFill>
                  <a:schemeClr val="accent3"/>
                </a:solidFill>
                <a:effectLst/>
                <a:latin typeface="Bai Jamjuree" panose="020B0604020202020204" charset="-34"/>
                <a:cs typeface="Bai Jamjuree" panose="020B0604020202020204" charset="-34"/>
              </a:rPr>
              <a:t>()</a:t>
            </a:r>
          </a:p>
        </p:txBody>
      </p:sp>
    </p:spTree>
    <p:extLst>
      <p:ext uri="{BB962C8B-B14F-4D97-AF65-F5344CB8AC3E}">
        <p14:creationId xmlns:p14="http://schemas.microsoft.com/office/powerpoint/2010/main" val="98987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08"/>
                                        </p:tgtEl>
                                        <p:attrNameLst>
                                          <p:attrName>style.visibility</p:attrName>
                                        </p:attrNameLst>
                                      </p:cBhvr>
                                      <p:to>
                                        <p:strVal val="visible"/>
                                      </p:to>
                                    </p:set>
                                    <p:animEffect transition="in" filter="fade">
                                      <p:cBhvr>
                                        <p:cTn id="7" dur="1000"/>
                                        <p:tgtEl>
                                          <p:spTgt spid="3008"/>
                                        </p:tgtEl>
                                      </p:cBhvr>
                                    </p:animEffect>
                                  </p:childTnLst>
                                </p:cTn>
                              </p:par>
                              <p:par>
                                <p:cTn id="8" presetID="10" presetClass="entr" presetSubtype="0" fill="hold" nodeType="withEffect">
                                  <p:stCondLst>
                                    <p:cond delay="0"/>
                                  </p:stCondLst>
                                  <p:childTnLst>
                                    <p:set>
                                      <p:cBhvr>
                                        <p:cTn id="9" dur="1" fill="hold">
                                          <p:stCondLst>
                                            <p:cond delay="0"/>
                                          </p:stCondLst>
                                        </p:cTn>
                                        <p:tgtEl>
                                          <p:spTgt spid="3010"/>
                                        </p:tgtEl>
                                        <p:attrNameLst>
                                          <p:attrName>style.visibility</p:attrName>
                                        </p:attrNameLst>
                                      </p:cBhvr>
                                      <p:to>
                                        <p:strVal val="visible"/>
                                      </p:to>
                                    </p:set>
                                    <p:animEffect transition="in" filter="fade">
                                      <p:cBhvr>
                                        <p:cTn id="10" dur="1000"/>
                                        <p:tgtEl>
                                          <p:spTgt spid="3010"/>
                                        </p:tgtEl>
                                      </p:cBhvr>
                                    </p:animEffect>
                                  </p:childTnLst>
                                </p:cTn>
                              </p:par>
                              <p:par>
                                <p:cTn id="11" presetID="10" presetClass="entr" presetSubtype="0" fill="hold" nodeType="withEffect">
                                  <p:stCondLst>
                                    <p:cond delay="0"/>
                                  </p:stCondLst>
                                  <p:childTnLst>
                                    <p:set>
                                      <p:cBhvr>
                                        <p:cTn id="12" dur="1" fill="hold">
                                          <p:stCondLst>
                                            <p:cond delay="0"/>
                                          </p:stCondLst>
                                        </p:cTn>
                                        <p:tgtEl>
                                          <p:spTgt spid="3011"/>
                                        </p:tgtEl>
                                        <p:attrNameLst>
                                          <p:attrName>style.visibility</p:attrName>
                                        </p:attrNameLst>
                                      </p:cBhvr>
                                      <p:to>
                                        <p:strVal val="visible"/>
                                      </p:to>
                                    </p:set>
                                    <p:animEffect transition="in" filter="fade">
                                      <p:cBhvr>
                                        <p:cTn id="13" dur="1000"/>
                                        <p:tgtEl>
                                          <p:spTgt spid="3011"/>
                                        </p:tgtEl>
                                      </p:cBhvr>
                                    </p:animEffect>
                                  </p:childTnLst>
                                </p:cTn>
                              </p:par>
                              <p:par>
                                <p:cTn id="14" presetID="10" presetClass="entr" presetSubtype="0" fill="hold" nodeType="withEffect">
                                  <p:stCondLst>
                                    <p:cond delay="0"/>
                                  </p:stCondLst>
                                  <p:childTnLst>
                                    <p:set>
                                      <p:cBhvr>
                                        <p:cTn id="15" dur="1" fill="hold">
                                          <p:stCondLst>
                                            <p:cond delay="0"/>
                                          </p:stCondLst>
                                        </p:cTn>
                                        <p:tgtEl>
                                          <p:spTgt spid="3012"/>
                                        </p:tgtEl>
                                        <p:attrNameLst>
                                          <p:attrName>style.visibility</p:attrName>
                                        </p:attrNameLst>
                                      </p:cBhvr>
                                      <p:to>
                                        <p:strVal val="visible"/>
                                      </p:to>
                                    </p:set>
                                    <p:animEffect transition="in" filter="fade">
                                      <p:cBhvr>
                                        <p:cTn id="16" dur="1000"/>
                                        <p:tgtEl>
                                          <p:spTgt spid="3012"/>
                                        </p:tgtEl>
                                      </p:cBhvr>
                                    </p:animEffect>
                                  </p:childTnLst>
                                </p:cTn>
                              </p:par>
                              <p:par>
                                <p:cTn id="17" presetID="10" presetClass="entr" presetSubtype="0" fill="hold" nodeType="withEffect">
                                  <p:stCondLst>
                                    <p:cond delay="0"/>
                                  </p:stCondLst>
                                  <p:childTnLst>
                                    <p:set>
                                      <p:cBhvr>
                                        <p:cTn id="18" dur="1" fill="hold">
                                          <p:stCondLst>
                                            <p:cond delay="0"/>
                                          </p:stCondLst>
                                        </p:cTn>
                                        <p:tgtEl>
                                          <p:spTgt spid="3013"/>
                                        </p:tgtEl>
                                        <p:attrNameLst>
                                          <p:attrName>style.visibility</p:attrName>
                                        </p:attrNameLst>
                                      </p:cBhvr>
                                      <p:to>
                                        <p:strVal val="visible"/>
                                      </p:to>
                                    </p:set>
                                    <p:animEffect transition="in" filter="fade">
                                      <p:cBhvr>
                                        <p:cTn id="19" dur="1000"/>
                                        <p:tgtEl>
                                          <p:spTgt spid="3013"/>
                                        </p:tgtEl>
                                      </p:cBhvr>
                                    </p:animEffect>
                                  </p:childTnLst>
                                </p:cTn>
                              </p:par>
                              <p:par>
                                <p:cTn id="20" presetID="10" presetClass="entr" presetSubtype="0" fill="hold" nodeType="withEffect">
                                  <p:stCondLst>
                                    <p:cond delay="0"/>
                                  </p:stCondLst>
                                  <p:childTnLst>
                                    <p:set>
                                      <p:cBhvr>
                                        <p:cTn id="21" dur="1" fill="hold">
                                          <p:stCondLst>
                                            <p:cond delay="0"/>
                                          </p:stCondLst>
                                        </p:cTn>
                                        <p:tgtEl>
                                          <p:spTgt spid="3014"/>
                                        </p:tgtEl>
                                        <p:attrNameLst>
                                          <p:attrName>style.visibility</p:attrName>
                                        </p:attrNameLst>
                                      </p:cBhvr>
                                      <p:to>
                                        <p:strVal val="visible"/>
                                      </p:to>
                                    </p:set>
                                    <p:animEffect transition="in" filter="fade">
                                      <p:cBhvr>
                                        <p:cTn id="22" dur="1000"/>
                                        <p:tgtEl>
                                          <p:spTgt spid="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TotalTime>
  <Words>535</Words>
  <Application>Microsoft Office PowerPoint</Application>
  <PresentationFormat>Affichage à l'écran (16:9)</PresentationFormat>
  <Paragraphs>112</Paragraphs>
  <Slides>17</Slides>
  <Notes>17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Bai Jamjuree</vt:lpstr>
      <vt:lpstr>Aldrich</vt:lpstr>
      <vt:lpstr>Arial</vt:lpstr>
      <vt:lpstr>Data Science Project Proposal XL by Slidesgo</vt:lpstr>
      <vt:lpstr>BIG DATA  Projet</vt:lpstr>
      <vt:lpstr>INTRODUCTION</vt:lpstr>
      <vt:lpstr>SOMMAIRE</vt:lpstr>
      <vt:lpstr>Docker </vt:lpstr>
      <vt:lpstr>Présentation PowerPoint</vt:lpstr>
      <vt:lpstr>KAFKA</vt:lpstr>
      <vt:lpstr>Présentation PowerPoint</vt:lpstr>
      <vt:lpstr>Spark/Hadoop </vt:lpstr>
      <vt:lpstr>Présentation PowerPoint</vt:lpstr>
      <vt:lpstr>Emissions Co2 Traitées</vt:lpstr>
      <vt:lpstr>PostgresSQL </vt:lpstr>
      <vt:lpstr>Présentation PowerPoint</vt:lpstr>
      <vt:lpstr>Table des données</vt:lpstr>
      <vt:lpstr>Power BI</vt:lpstr>
      <vt:lpstr>SNEAK PEEK</vt:lpstr>
      <vt:lpstr>Conclusion</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Rayan Rizqi</dc:creator>
  <cp:lastModifiedBy>Rayan Rizqi</cp:lastModifiedBy>
  <cp:revision>6</cp:revision>
  <dcterms:modified xsi:type="dcterms:W3CDTF">2024-12-11T11:44:42Z</dcterms:modified>
</cp:coreProperties>
</file>