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68" r:id="rId2"/>
    <p:sldId id="307" r:id="rId3"/>
    <p:sldId id="271" r:id="rId4"/>
    <p:sldId id="272" r:id="rId5"/>
    <p:sldId id="308" r:id="rId6"/>
    <p:sldId id="273" r:id="rId7"/>
    <p:sldId id="274" r:id="rId8"/>
    <p:sldId id="275" r:id="rId9"/>
    <p:sldId id="277" r:id="rId10"/>
    <p:sldId id="278" r:id="rId11"/>
    <p:sldId id="291" r:id="rId12"/>
    <p:sldId id="292" r:id="rId13"/>
    <p:sldId id="293" r:id="rId14"/>
    <p:sldId id="287" r:id="rId15"/>
    <p:sldId id="306" r:id="rId16"/>
    <p:sldId id="288" r:id="rId17"/>
    <p:sldId id="289" r:id="rId18"/>
    <p:sldId id="290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</p:sldIdLst>
  <p:sldSz cx="12192000" cy="6858000"/>
  <p:notesSz cx="6858000" cy="9144000"/>
  <p:embeddedFontLst>
    <p:embeddedFont>
      <p:font typeface="Bauhaus 93" panose="04030905020B02020C02" pitchFamily="82" charset="0"/>
      <p:regular r:id="rId29"/>
    </p:embeddedFont>
    <p:embeddedFont>
      <p:font typeface="Berlin Sans FB" panose="020E0602020502020306" pitchFamily="34" charset="0"/>
      <p:regular r:id="rId30"/>
      <p:bold r:id="rId31"/>
    </p:embeddedFont>
    <p:embeddedFont>
      <p:font typeface="Bernard MT Condensed" panose="02050806060905020404" pitchFamily="18" charset="0"/>
      <p:regular r:id="rId32"/>
    </p:embeddedFont>
    <p:embeddedFont>
      <p:font typeface="Century Schoolbook" panose="02040604050505020304" pitchFamily="18" charset="0"/>
      <p:regular r:id="rId33"/>
      <p:bold r:id="rId34"/>
      <p:italic r:id="rId35"/>
      <p:boldItalic r:id="rId36"/>
    </p:embeddedFont>
    <p:embeddedFont>
      <p:font typeface="Cooper Black" panose="0208090404030B020404" pitchFamily="18" charset="0"/>
      <p:regular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954"/>
    <a:srgbClr val="0FAB7C"/>
    <a:srgbClr val="4472C4"/>
    <a:srgbClr val="336E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92564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6410881-33E4-3161-803B-DCDF7CFE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9B19D165-1A29-20BD-A756-3F0326823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374962D8-3B49-10E9-A331-9A0BC7904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8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00E67FE-9144-AE32-C492-799F2AE94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4922C25-CE1B-CBEE-1F6A-B444AE990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C9A81F61-5E38-7353-A31B-FFD4F267D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56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64B9E4E-B0C4-198D-AF39-C22E0FC0D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5B9E0A93-BE39-F52B-1684-170509475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AC3D5D39-9227-1942-D60E-321FC90F2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00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D7F9E74-06D7-E5FC-0583-9B69FA22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ECFEC26-0B74-DA9A-CE81-C9EF13A0D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9FA9C946-DD4B-09E3-D070-A195A064E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D8018C2-22C4-FD37-5F85-6C297754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566B758B-ED7D-CE28-58B0-33B3C9C57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1D572D15-77E3-6E9E-764C-97C8C5D39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35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32005DD-DB59-7104-DD9A-C7E924E7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7549FB80-A026-229A-133B-8E30262BC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697488E3-A369-F533-6211-4E9BE55EB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21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3D5E4DC-4882-C6EF-4D6B-520A383F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D4661D00-98BE-695D-CAF2-DAF7277B4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5FEA2E32-63EA-DC91-90D1-B044E9285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B28CD0F-DE69-1AD4-FC7C-0B05D008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D3FA206E-4F1C-5C97-30C0-56337BE1F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58C18F4B-258A-448B-31C0-959DB07F8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37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2668B93-D277-9FA1-07AC-784063C8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E3B258CB-73D1-7A15-BA26-817869B7F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DD404426-52D1-D1D8-EF3D-FBA3159CB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83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FB697C6-959F-EF30-F152-C5280883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002A78F-3FC5-DA2E-DB80-A134474753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7806CB55-C14A-9BE7-1EC9-EC28D48C4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38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18718AB-463B-42B6-916F-81822A55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79B7BFC9-1BCC-3D2B-B624-7AD43832A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B88E1EFC-3E51-8362-01A5-610194DDB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2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0AA7A43-C2D8-7FFA-B442-82279001F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>
            <a:extLst>
              <a:ext uri="{FF2B5EF4-FFF2-40B4-BE49-F238E27FC236}">
                <a16:creationId xmlns:a16="http://schemas.microsoft.com/office/drawing/2014/main" id="{3490E387-0EFF-2213-234C-1D07A60C9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FE2C7613-AAFE-C39F-C788-D0F33F846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38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5/17/2025</a:t>
            </a:r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hyperlink" Target="https://www.linkedin.com/in/omnia-el-nakeeb-aa745a320?utm_source=share&amp;utm_campaign=share_via&amp;utm_content=profile&amp;utm_medium=android_app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linkedin.com/in/ebraam-gerges" TargetMode="External"/><Relationship Id="rId12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hyperlink" Target="https://www.linkedin.com/in/renad-ragab-8b8503338?utm_source=share&amp;utm_campaign=share_via&amp;utm_content=profile&amp;utm_medium=android_app" TargetMode="External"/><Relationship Id="rId5" Type="http://schemas.openxmlformats.org/officeDocument/2006/relationships/hyperlink" Target="https://www.linkedin.com/in/aya-alaa-hussin" TargetMode="External"/><Relationship Id="rId10" Type="http://schemas.openxmlformats.org/officeDocument/2006/relationships/image" Target="../media/image10.jpeg"/><Relationship Id="rId4" Type="http://schemas.openxmlformats.org/officeDocument/2006/relationships/image" Target="../media/image7.png"/><Relationship Id="rId9" Type="http://schemas.openxmlformats.org/officeDocument/2006/relationships/hyperlink" Target="https://www.linkedin.com/in/pe-eslam-shak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4004DBD-8D09-7BC3-E7C2-B749A048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5B0C9EA5-3D0E-7B54-F3C7-1236DDC6E0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C1372EA8-A43C-4F0B-1C15-3E14AA3EDC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46BE1EDE-95FA-EF81-9F67-7A774CC945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AAF8CA-6267-2356-5BD8-4A53B1C7D932}"/>
              </a:ext>
            </a:extLst>
          </p:cNvPr>
          <p:cNvSpPr txBox="1"/>
          <p:nvPr/>
        </p:nvSpPr>
        <p:spPr>
          <a:xfrm>
            <a:off x="580571" y="2433960"/>
            <a:ext cx="10584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  <a:t>Store Sales Dataset</a:t>
            </a:r>
            <a:b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</a:br>
            <a:r>
              <a:rPr lang="en-US" sz="5400" b="1" u="sng" dirty="0">
                <a:solidFill>
                  <a:srgbClr val="057954"/>
                </a:solidFill>
                <a:latin typeface="Century Schoolbook" pitchFamily="18" charset="0"/>
              </a:rPr>
              <a:t> 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AD2F78-B44E-D323-40C3-7D2BACC0875A}"/>
              </a:ext>
            </a:extLst>
          </p:cNvPr>
          <p:cNvSpPr txBox="1"/>
          <p:nvPr/>
        </p:nvSpPr>
        <p:spPr>
          <a:xfrm>
            <a:off x="4555977" y="7918636"/>
            <a:ext cx="313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dirty="0">
                <a:solidFill>
                  <a:srgbClr val="336EA8"/>
                </a:solidFill>
              </a:rPr>
              <a:t>Our Team</a:t>
            </a:r>
          </a:p>
        </p:txBody>
      </p:sp>
      <p:sp>
        <p:nvSpPr>
          <p:cNvPr id="4" name="Google Shape;105;p1">
            <a:extLst>
              <a:ext uri="{FF2B5EF4-FFF2-40B4-BE49-F238E27FC236}">
                <a16:creationId xmlns:a16="http://schemas.microsoft.com/office/drawing/2014/main" id="{ACFB528B-EFC2-2096-9AC6-63E4CC82E0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118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0A3D0F1-FE2E-FF8B-7269-3F08B219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567C1D02-0CDA-5CFA-2D56-2EE924D0C1C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BD85ABC6-E672-FF4F-1FDD-0E1FA0F6B2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90F99D1-A7D9-5FF0-84B5-EF348551D9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2AB0D8FE-7B3E-FE3A-7865-F21F95CDE6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69B96-25B2-B785-D1AB-1FEB76FECDCC}"/>
              </a:ext>
            </a:extLst>
          </p:cNvPr>
          <p:cNvSpPr txBox="1"/>
          <p:nvPr/>
        </p:nvSpPr>
        <p:spPr>
          <a:xfrm>
            <a:off x="1339126" y="398794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Cleaning and Preprocessing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A6B61-11CD-2115-647A-B46ED0B6F896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6D2339-FBF3-069D-8BA5-0B2D6A0121D0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D2E0B4-69DA-7F0E-8EDE-F5C6D2FF6446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5B370-07C3-F68B-12DA-72B54C1377F6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9A7677-7A5D-54BD-DEB5-0551390986B2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E1EB3-0803-29B3-1AAC-B66C4D3D61B9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85956-C92B-7B96-B11B-FC0DF31C4EF0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A11B8F-5557-08F2-14D4-F3782ECE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674" y="1499226"/>
            <a:ext cx="8773886" cy="44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06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21CA969-0062-D3FB-D4CB-5501A9A6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6036D192-CB11-AEAF-C56A-2EED8DD1C9B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631FEA6-8BA8-02F8-174B-3201D4ACB7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9D912653-C4A4-53DF-2E12-EDB0A9CEC3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BE0C05CD-EC59-F2DB-5049-DA62096D28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C42F39-3F88-6B33-5B7C-3B6621D30D0A}"/>
              </a:ext>
            </a:extLst>
          </p:cNvPr>
          <p:cNvSpPr txBox="1"/>
          <p:nvPr/>
        </p:nvSpPr>
        <p:spPr>
          <a:xfrm>
            <a:off x="3363506" y="2944188"/>
            <a:ext cx="10152927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Cooper Black" pitchFamily="18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6E713-A15E-E279-CDDC-E3074C136CE9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9672B9-FFDC-00A6-AB79-805D738DE57E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B604C2-3ABC-F587-CFE8-66D57710EFBB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CE9CD4-D1BF-B900-9095-45D094E5B03B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A56204-8CF4-F84E-1730-A8FE09E9EF1D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9441F-342C-50CE-DF9A-344392421FB6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B181DA-48FB-B4D0-FD97-8DC50843F154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90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FC0F392-16D6-8971-9117-9BD6BD77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93AAD11C-C715-C790-D98D-AD1AEC6733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69DDC156-F66C-3929-7B72-CBC938EBAF1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B65E8277-2DC9-8AF5-87B8-9D92275B65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A4BA2E23-B4D6-E450-2A4B-CD7CF48330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7C1F2-1391-A597-AB8A-B9D601F0F73D}"/>
              </a:ext>
            </a:extLst>
          </p:cNvPr>
          <p:cNvSpPr txBox="1"/>
          <p:nvPr/>
        </p:nvSpPr>
        <p:spPr>
          <a:xfrm>
            <a:off x="3635055" y="435227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BA9A41-550C-B9E7-103F-2A4F4302C6A5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F5FF24-F786-42C3-827F-13E51805323B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91F330-D9A3-96C1-9F07-FFF851AA54C8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67181-C08E-DB3E-4825-0E2EB4BEA6E3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F4B5A1-B142-C438-3670-731765B57ED1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AEE674-30A3-90F6-A6DD-E760241CE2ED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EAAAA3-7D32-2F12-95F1-0612C772BA1D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6453C2-3E03-7A80-93C2-A0443043D61C}"/>
              </a:ext>
            </a:extLst>
          </p:cNvPr>
          <p:cNvSpPr txBox="1"/>
          <p:nvPr/>
        </p:nvSpPr>
        <p:spPr>
          <a:xfrm>
            <a:off x="1237526" y="1552438"/>
            <a:ext cx="9902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started by exploring and studying the dataset thoroughly to understand its structure and contents.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001E5-2F2B-B6F4-26DA-38993E9CDDE2}"/>
              </a:ext>
            </a:extLst>
          </p:cNvPr>
          <p:cNvSpPr txBox="1"/>
          <p:nvPr/>
        </p:nvSpPr>
        <p:spPr>
          <a:xfrm>
            <a:off x="1237526" y="2365028"/>
            <a:ext cx="8256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divided the data into four separate sheets based on logical categories: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68FA1-B1F4-F3F7-5360-BD316732F7F1}"/>
              </a:ext>
            </a:extLst>
          </p:cNvPr>
          <p:cNvSpPr txBox="1"/>
          <p:nvPr/>
        </p:nvSpPr>
        <p:spPr>
          <a:xfrm>
            <a:off x="1805940" y="2761856"/>
            <a:ext cx="68046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Contained all customer-related information. 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Orders Sheet: Included order details and transactions.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Products Sheet: Focused on product information and classifications.</a:t>
            </a:r>
            <a:endParaRPr lang="ar-EG" b="1" dirty="0">
              <a:latin typeface="TT Norms Bold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T Norms Bold"/>
              </a:rPr>
              <a:t>Shipping Sheet: Covered shipping details and logistics.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BEB24-293E-B11A-0028-69C3051D4B37}"/>
              </a:ext>
            </a:extLst>
          </p:cNvPr>
          <p:cNvSpPr txBox="1"/>
          <p:nvPr/>
        </p:nvSpPr>
        <p:spPr>
          <a:xfrm>
            <a:off x="1288326" y="3905765"/>
            <a:ext cx="9417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established relationships between the sheets to ensure proper data integration and referential integrity.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542E7-89D6-7106-3474-76DCABC4A808}"/>
              </a:ext>
            </a:extLst>
          </p:cNvPr>
          <p:cNvSpPr txBox="1"/>
          <p:nvPr/>
        </p:nvSpPr>
        <p:spPr>
          <a:xfrm>
            <a:off x="1349478" y="4678702"/>
            <a:ext cx="9902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We designed an Entity-Relationship Diagram (ERD) using 'Figma' Website to visually represent the data structure and connections.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846C9-A65A-802E-FCAF-5C49F975550A}"/>
              </a:ext>
            </a:extLst>
          </p:cNvPr>
          <p:cNvSpPr txBox="1"/>
          <p:nvPr/>
        </p:nvSpPr>
        <p:spPr>
          <a:xfrm>
            <a:off x="1349478" y="5492352"/>
            <a:ext cx="9318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T Norms Bold"/>
              </a:rPr>
              <a:t>The entire modeling and transformation process was implemented using SQL.</a:t>
            </a:r>
          </a:p>
        </p:txBody>
      </p:sp>
    </p:spTree>
    <p:extLst>
      <p:ext uri="{BB962C8B-B14F-4D97-AF65-F5344CB8AC3E}">
        <p14:creationId xmlns:p14="http://schemas.microsoft.com/office/powerpoint/2010/main" val="2185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1CE3D00-0C99-4FB9-EE57-611E89BB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7FA41603-283E-2579-86FA-525F99789C2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A05FEE3E-BE74-2C86-7987-24A842909E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3254907-D9E0-F6C0-75CC-145A5A6A11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DB5EBAA9-85A0-AFC8-9288-23211CA57A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A44451-3190-E6E7-69A5-040E474550E9}"/>
              </a:ext>
            </a:extLst>
          </p:cNvPr>
          <p:cNvSpPr txBox="1"/>
          <p:nvPr/>
        </p:nvSpPr>
        <p:spPr>
          <a:xfrm>
            <a:off x="3454946" y="460068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Modeling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C27DC-C1A3-4D90-03D5-EF019D0E9065}"/>
              </a:ext>
            </a:extLst>
          </p:cNvPr>
          <p:cNvGrpSpPr/>
          <p:nvPr/>
        </p:nvGrpSpPr>
        <p:grpSpPr>
          <a:xfrm>
            <a:off x="1237526" y="8021128"/>
            <a:ext cx="9430474" cy="4086864"/>
            <a:chOff x="1237526" y="1894648"/>
            <a:chExt cx="9430474" cy="40868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801630-F391-8B08-52EB-1ABD7EE936E8}"/>
                </a:ext>
              </a:extLst>
            </p:cNvPr>
            <p:cNvSpPr txBox="1"/>
            <p:nvPr/>
          </p:nvSpPr>
          <p:spPr>
            <a:xfrm>
              <a:off x="1237526" y="1894648"/>
              <a:ext cx="4191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 is found in clean form</a:t>
              </a:r>
              <a:r>
                <a:rPr lang="en-US" sz="2400" dirty="0"/>
                <a:t>.</a:t>
              </a:r>
              <a:endParaRPr lang="en-US" sz="2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843135-4A63-5B2F-7862-ECD0A8F3AEA9}"/>
                </a:ext>
              </a:extLst>
            </p:cNvPr>
            <p:cNvSpPr txBox="1"/>
            <p:nvPr/>
          </p:nvSpPr>
          <p:spPr>
            <a:xfrm>
              <a:off x="6266726" y="1894648"/>
              <a:ext cx="4191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Our dataset looks a bit tidy with no duplicated values 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9D7A2F-D41C-ACF2-4BE4-76BBDF51EDF1}"/>
                </a:ext>
              </a:extLst>
            </p:cNvPr>
            <p:cNvSpPr txBox="1"/>
            <p:nvPr/>
          </p:nvSpPr>
          <p:spPr>
            <a:xfrm>
              <a:off x="1247686" y="2748474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"Postal Code" column has 11 null values that need to be handled , so we replaced them by suitable postal code for the mentioned state.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5E1046-19A0-57D5-76E6-C86801A17A89}"/>
                </a:ext>
              </a:extLst>
            </p:cNvPr>
            <p:cNvSpPr txBox="1"/>
            <p:nvPr/>
          </p:nvSpPr>
          <p:spPr>
            <a:xfrm>
              <a:off x="1288326" y="3584137"/>
              <a:ext cx="93796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"Order Date" column into three columns : "order-Day" , "order-Month" , "order-Year".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8B9CE1-E567-BDE3-79D3-EE6622EA296E}"/>
                </a:ext>
              </a:extLst>
            </p:cNvPr>
            <p:cNvSpPr txBox="1"/>
            <p:nvPr/>
          </p:nvSpPr>
          <p:spPr>
            <a:xfrm>
              <a:off x="1308646" y="4399481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separated "Ship Date" column into three columns : "ship-Day" , "ship-Month" , "ship-Year".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7ED5FC-94EE-1951-F7A0-8275363638A0}"/>
                </a:ext>
              </a:extLst>
            </p:cNvPr>
            <p:cNvSpPr txBox="1"/>
            <p:nvPr/>
          </p:nvSpPr>
          <p:spPr>
            <a:xfrm>
              <a:off x="1339126" y="5273626"/>
              <a:ext cx="89834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We added "Ship-Quarter" column depending on "ship-Month" that we created before.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D5B4A9C-8181-912D-6A0F-4CDC34CAD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68" y="1439033"/>
            <a:ext cx="82391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8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9F48-C3C5-EAF8-CB1B-6699C7B2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EB0C99-9483-A9DA-7AC4-B70B1B668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4397B2FC-48DA-D0CD-782B-8BB0AD580C1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3B09E4-ADEA-B2AE-9F88-B542ACFF6238}"/>
              </a:ext>
            </a:extLst>
          </p:cNvPr>
          <p:cNvSpPr txBox="1">
            <a:spLocks/>
          </p:cNvSpPr>
          <p:nvPr/>
        </p:nvSpPr>
        <p:spPr>
          <a:xfrm>
            <a:off x="526473" y="278252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u="sng" dirty="0">
                <a:solidFill>
                  <a:srgbClr val="0070C0"/>
                </a:solidFill>
                <a:latin typeface="Cooper Black" pitchFamily="18" charset="0"/>
              </a:rPr>
              <a:t>Visualization Dashboards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9177-07B0-8A45-3F1F-9BDFAE288B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8322F-4DA7-05A4-83CD-833FBE4D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FE1B2-05A2-BF08-70FC-0B10E4C66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84232341-841D-E84A-FE2A-942AC3A2274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680093-1466-05E0-46CC-47A8F83833AD}"/>
              </a:ext>
            </a:extLst>
          </p:cNvPr>
          <p:cNvSpPr txBox="1">
            <a:spLocks/>
          </p:cNvSpPr>
          <p:nvPr/>
        </p:nvSpPr>
        <p:spPr>
          <a:xfrm>
            <a:off x="526473" y="52700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pic>
        <p:nvPicPr>
          <p:cNvPr id="15" name="Picture 14" descr="A yellow and blue sign with blue text&#10;&#10;AI-generated content may be incorrect.">
            <a:extLst>
              <a:ext uri="{FF2B5EF4-FFF2-40B4-BE49-F238E27FC236}">
                <a16:creationId xmlns:a16="http://schemas.microsoft.com/office/drawing/2014/main" id="{25514F08-E368-F4EE-472A-93A0DE4A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1694831"/>
            <a:ext cx="7872082" cy="42443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BD42-517C-E1BA-A807-39CBD0BA65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4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22F2-1816-6C94-4E7C-81A0D5999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5D651-A696-DF4F-F1DA-2147D8A23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0ABDA48C-7D0F-13FD-F15D-EF7E23DF8BC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966C12-36BE-741E-929C-AF69F98F53CB}"/>
              </a:ext>
            </a:extLst>
          </p:cNvPr>
          <p:cNvSpPr txBox="1">
            <a:spLocks/>
          </p:cNvSpPr>
          <p:nvPr/>
        </p:nvSpPr>
        <p:spPr>
          <a:xfrm>
            <a:off x="366815" y="454437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0CBB73-DEB6-2D0A-F56C-FF9D1C8EC869}"/>
              </a:ext>
            </a:extLst>
          </p:cNvPr>
          <p:cNvGrpSpPr/>
          <p:nvPr/>
        </p:nvGrpSpPr>
        <p:grpSpPr>
          <a:xfrm>
            <a:off x="-33028232" y="813877"/>
            <a:ext cx="44018238" cy="5805401"/>
            <a:chOff x="-33028232" y="733511"/>
            <a:chExt cx="44018238" cy="5805401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4AA1922C-61BA-4B29-60C4-DB6D9706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0F2B6531-029E-F272-A876-1AE91EC93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429100" y="733511"/>
              <a:ext cx="10315304" cy="5544476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8C4FF3D0-A0CE-071F-B5EA-63897DC51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3028232" y="733511"/>
              <a:ext cx="11057907" cy="5805401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9DE1-D607-CB86-C9EE-F8841C56B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DAC31-3974-F8B1-2301-549748D1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195FC-1980-18F1-E04B-A3ADDB3DC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D68666E5-07AE-959C-623F-AACD23CBB1E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36D924-B82D-A9F5-98A5-27FBA2A35B83}"/>
              </a:ext>
            </a:extLst>
          </p:cNvPr>
          <p:cNvSpPr txBox="1">
            <a:spLocks/>
          </p:cNvSpPr>
          <p:nvPr/>
        </p:nvSpPr>
        <p:spPr>
          <a:xfrm>
            <a:off x="526473" y="52700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B8B28F-8133-3FF8-3871-72F2D853BB65}"/>
              </a:ext>
            </a:extLst>
          </p:cNvPr>
          <p:cNvGrpSpPr/>
          <p:nvPr/>
        </p:nvGrpSpPr>
        <p:grpSpPr>
          <a:xfrm>
            <a:off x="-15187196" y="1442973"/>
            <a:ext cx="42651642" cy="5095939"/>
            <a:chOff x="-31661636" y="1442973"/>
            <a:chExt cx="42651642" cy="5095939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ED32BFAD-82A0-6B6A-6FF2-8DC1E78D0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221DFF0C-C2A7-2CC8-AF3D-0024733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74ED732C-820F-25AC-AB45-E8698DA3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661636" y="1442973"/>
              <a:ext cx="9706551" cy="5095939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72A6-D3F2-AC62-EA1B-FFD3B88985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5EB1C-E9B0-7713-B566-418B7B1B0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54EFEE-D404-FE9E-7D38-787D5B0EA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D77B31F-CFFC-FC87-5C75-97BA9E1E0B0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A5A13-7A70-D520-E01F-85E2B8F165F0}"/>
              </a:ext>
            </a:extLst>
          </p:cNvPr>
          <p:cNvSpPr txBox="1">
            <a:spLocks/>
          </p:cNvSpPr>
          <p:nvPr/>
        </p:nvSpPr>
        <p:spPr>
          <a:xfrm>
            <a:off x="526471" y="50858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Visualization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962143-B585-D748-9389-A3CE7FC7AF4D}"/>
              </a:ext>
            </a:extLst>
          </p:cNvPr>
          <p:cNvGrpSpPr/>
          <p:nvPr/>
        </p:nvGrpSpPr>
        <p:grpSpPr>
          <a:xfrm>
            <a:off x="1401141" y="1436844"/>
            <a:ext cx="42596442" cy="4835014"/>
            <a:chOff x="-31606436" y="1442973"/>
            <a:chExt cx="42596442" cy="4835014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16B3FFA3-5DD7-B9DE-D5F4-54CEC5C28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79443243-38F6-56DE-329A-682780F12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F525FC-5D00-7318-EBD6-348C12A6A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-31606436" y="1442973"/>
              <a:ext cx="9087477" cy="4828885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2C23-0BEF-079B-3522-E43B88063D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4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D30DA-0C24-8EC8-7ED8-716E6DF8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74FE8-CCAD-5C35-BE09-315885CAF2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509401BD-2143-2E98-C186-BCFF2350A45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5D577-B7F6-1448-EEF2-031AC927DBD6}"/>
              </a:ext>
            </a:extLst>
          </p:cNvPr>
          <p:cNvSpPr txBox="1">
            <a:spLocks/>
          </p:cNvSpPr>
          <p:nvPr/>
        </p:nvSpPr>
        <p:spPr>
          <a:xfrm>
            <a:off x="221673" y="2752049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Cooper Black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  <a:latin typeface="Bauhaus 93" pitchFamily="82" charset="0"/>
              </a:rPr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E708E0-05F1-3250-FB4E-6331CD266B92}"/>
              </a:ext>
            </a:extLst>
          </p:cNvPr>
          <p:cNvGrpSpPr/>
          <p:nvPr/>
        </p:nvGrpSpPr>
        <p:grpSpPr>
          <a:xfrm>
            <a:off x="13189685" y="1442973"/>
            <a:ext cx="42651641" cy="4835014"/>
            <a:chOff x="-31661635" y="1442973"/>
            <a:chExt cx="42651641" cy="4835014"/>
          </a:xfrm>
        </p:grpSpPr>
        <p:pic>
          <p:nvPicPr>
            <p:cNvPr id="6" name="Picture 5" descr="A screenshot of a data dashboard&#10;&#10;AI-generated content may be incorrect.">
              <a:extLst>
                <a:ext uri="{FF2B5EF4-FFF2-40B4-BE49-F238E27FC236}">
                  <a16:creationId xmlns:a16="http://schemas.microsoft.com/office/drawing/2014/main" id="{99E10B1A-14AA-8E57-0391-B3DFFE1B9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2028" y="1442973"/>
              <a:ext cx="9047978" cy="4835013"/>
            </a:xfrm>
            <a:prstGeom prst="rect">
              <a:avLst/>
            </a:prstGeom>
          </p:spPr>
        </p:pic>
        <p:pic>
          <p:nvPicPr>
            <p:cNvPr id="8" name="Picture 7" descr="A close-up of a dashboard&#10;&#10;AI-generated content may be incorrect.">
              <a:extLst>
                <a:ext uri="{FF2B5EF4-FFF2-40B4-BE49-F238E27FC236}">
                  <a16:creationId xmlns:a16="http://schemas.microsoft.com/office/drawing/2014/main" id="{65821CBA-8D51-E038-56F8-2DDF52691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5109172" y="1442973"/>
              <a:ext cx="8995375" cy="4835014"/>
            </a:xfrm>
            <a:prstGeom prst="rect">
              <a:avLst/>
            </a:prstGeom>
          </p:spPr>
        </p:pic>
        <p:pic>
          <p:nvPicPr>
            <p:cNvPr id="10" name="Picture 9" descr="A screenshot of a dashboard&#10;&#10;AI-generated content may be incorrect.">
              <a:extLst>
                <a:ext uri="{FF2B5EF4-FFF2-40B4-BE49-F238E27FC236}">
                  <a16:creationId xmlns:a16="http://schemas.microsoft.com/office/drawing/2014/main" id="{D871D515-D24D-DD88-5D4B-5DAAD7EDC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1661635" y="1442973"/>
              <a:ext cx="9197876" cy="4828885"/>
            </a:xfrm>
            <a:prstGeom prst="rect">
              <a:avLst/>
            </a:prstGeom>
          </p:spPr>
        </p:pic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B8F8-405D-E38B-AB2D-FB641638FC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1B35-DAB1-C7F5-236A-C1D9074A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0">
            <a:extLst>
              <a:ext uri="{FF2B5EF4-FFF2-40B4-BE49-F238E27FC236}">
                <a16:creationId xmlns:a16="http://schemas.microsoft.com/office/drawing/2014/main" id="{A4046B5B-8A2B-A59E-7D43-12B43EDCCEFA}"/>
              </a:ext>
            </a:extLst>
          </p:cNvPr>
          <p:cNvGrpSpPr/>
          <p:nvPr/>
        </p:nvGrpSpPr>
        <p:grpSpPr>
          <a:xfrm>
            <a:off x="6200865" y="2771612"/>
            <a:ext cx="1645920" cy="1645920"/>
            <a:chOff x="0" y="0"/>
            <a:chExt cx="5082579" cy="5082579"/>
          </a:xfrm>
        </p:grpSpPr>
        <p:grpSp>
          <p:nvGrpSpPr>
            <p:cNvPr id="55" name="Group 21">
              <a:extLst>
                <a:ext uri="{FF2B5EF4-FFF2-40B4-BE49-F238E27FC236}">
                  <a16:creationId xmlns:a16="http://schemas.microsoft.com/office/drawing/2014/main" id="{004D4FD9-FBF9-22A3-8A74-F6E085DBC684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id="{15B80ACA-7D76-5FE1-0EE3-FC76891133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Box 23">
                <a:extLst>
                  <a:ext uri="{FF2B5EF4-FFF2-40B4-BE49-F238E27FC236}">
                    <a16:creationId xmlns:a16="http://schemas.microsoft.com/office/drawing/2014/main" id="{04269353-9917-F8D9-A244-7902A6A8A97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56" name="Group 24">
              <a:extLst>
                <a:ext uri="{FF2B5EF4-FFF2-40B4-BE49-F238E27FC236}">
                  <a16:creationId xmlns:a16="http://schemas.microsoft.com/office/drawing/2014/main" id="{B78E2D59-53F6-B86F-C261-A7D49A4C3A61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B599C418-3372-AD7A-BA18-4F4A28AD6A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4443" t="-3972" b="-63137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48" name="Group 8">
            <a:extLst>
              <a:ext uri="{FF2B5EF4-FFF2-40B4-BE49-F238E27FC236}">
                <a16:creationId xmlns:a16="http://schemas.microsoft.com/office/drawing/2014/main" id="{4AB5AE6B-EC99-D357-390C-2168F789D2EE}"/>
              </a:ext>
            </a:extLst>
          </p:cNvPr>
          <p:cNvGrpSpPr/>
          <p:nvPr/>
        </p:nvGrpSpPr>
        <p:grpSpPr>
          <a:xfrm>
            <a:off x="742950" y="2186960"/>
            <a:ext cx="1645920" cy="1645920"/>
            <a:chOff x="0" y="0"/>
            <a:chExt cx="5081450" cy="5081450"/>
          </a:xfrm>
        </p:grpSpPr>
        <p:grpSp>
          <p:nvGrpSpPr>
            <p:cNvPr id="49" name="Group 9">
              <a:extLst>
                <a:ext uri="{FF2B5EF4-FFF2-40B4-BE49-F238E27FC236}">
                  <a16:creationId xmlns:a16="http://schemas.microsoft.com/office/drawing/2014/main" id="{92BE99F4-5798-CC3F-B450-CB0A46BA5850}"/>
                </a:ext>
              </a:extLst>
            </p:cNvPr>
            <p:cNvGrpSpPr/>
            <p:nvPr/>
          </p:nvGrpSpPr>
          <p:grpSpPr>
            <a:xfrm>
              <a:off x="0" y="0"/>
              <a:ext cx="5081450" cy="5081450"/>
              <a:chOff x="0" y="0"/>
              <a:chExt cx="812800" cy="812800"/>
            </a:xfrm>
          </p:grpSpPr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1626D750-A5B5-4471-84D6-E51DBB75034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11">
                <a:extLst>
                  <a:ext uri="{FF2B5EF4-FFF2-40B4-BE49-F238E27FC236}">
                    <a16:creationId xmlns:a16="http://schemas.microsoft.com/office/drawing/2014/main" id="{273A79DC-17CA-2593-8E60-13B84AE6A8E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50" name="Group 12">
              <a:extLst>
                <a:ext uri="{FF2B5EF4-FFF2-40B4-BE49-F238E27FC236}">
                  <a16:creationId xmlns:a16="http://schemas.microsoft.com/office/drawing/2014/main" id="{8EF92E7A-82F6-0955-8601-19B9A1090173}"/>
                </a:ext>
              </a:extLst>
            </p:cNvPr>
            <p:cNvGrpSpPr/>
            <p:nvPr/>
          </p:nvGrpSpPr>
          <p:grpSpPr>
            <a:xfrm>
              <a:off x="185607" y="185607"/>
              <a:ext cx="4710235" cy="4710235"/>
              <a:chOff x="0" y="0"/>
              <a:chExt cx="812800" cy="812800"/>
            </a:xfrm>
          </p:grpSpPr>
          <p:sp>
            <p:nvSpPr>
              <p:cNvPr id="51" name="Freeform 13">
                <a:extLst>
                  <a:ext uri="{FF2B5EF4-FFF2-40B4-BE49-F238E27FC236}">
                    <a16:creationId xmlns:a16="http://schemas.microsoft.com/office/drawing/2014/main" id="{70019D3B-8FAA-7A15-73C2-F26704A9950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t="-9043" r="-16229" b="-45929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EABF02-B790-CE02-350B-557E524FEC20}"/>
              </a:ext>
            </a:extLst>
          </p:cNvPr>
          <p:cNvSpPr txBox="1"/>
          <p:nvPr/>
        </p:nvSpPr>
        <p:spPr>
          <a:xfrm>
            <a:off x="4136591" y="978664"/>
            <a:ext cx="3826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b="1" i="1" dirty="0">
                <a:solidFill>
                  <a:srgbClr val="336EA8"/>
                </a:solidFill>
                <a:latin typeface="Century Schoolbook" pitchFamily="18" charset="0"/>
              </a:rPr>
              <a:t>Our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7A254-9AE0-CD3E-717C-516904C323EA}"/>
              </a:ext>
            </a:extLst>
          </p:cNvPr>
          <p:cNvSpPr txBox="1"/>
          <p:nvPr/>
        </p:nvSpPr>
        <p:spPr>
          <a:xfrm>
            <a:off x="278329" y="4207785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Mahmoud Gamal </a:t>
            </a:r>
          </a:p>
        </p:txBody>
      </p:sp>
      <p:pic>
        <p:nvPicPr>
          <p:cNvPr id="45" name="Picture 44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5FC8D7AA-5853-8A5D-CCA6-D774ABD1A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316" y="3923075"/>
            <a:ext cx="376905" cy="376905"/>
          </a:xfrm>
          <a:prstGeom prst="rect">
            <a:avLst/>
          </a:prstGeom>
        </p:spPr>
      </p:pic>
      <p:pic>
        <p:nvPicPr>
          <p:cNvPr id="46" name="Picture 45" descr="A blue circle with white letters on it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4896060A-D0EF-F05D-7F55-A50F69F2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326" y="4588940"/>
            <a:ext cx="376905" cy="3769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2E6D586-BEAB-AD95-E007-7E80C2DC995D}"/>
              </a:ext>
            </a:extLst>
          </p:cNvPr>
          <p:cNvSpPr txBox="1"/>
          <p:nvPr/>
        </p:nvSpPr>
        <p:spPr>
          <a:xfrm>
            <a:off x="5662426" y="4908904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Aya Alaa 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7CE2E2A0-B22C-A89C-224C-C1BFE2077DCC}"/>
              </a:ext>
            </a:extLst>
          </p:cNvPr>
          <p:cNvGrpSpPr/>
          <p:nvPr/>
        </p:nvGrpSpPr>
        <p:grpSpPr>
          <a:xfrm>
            <a:off x="4365054" y="2211746"/>
            <a:ext cx="1645920" cy="1645920"/>
            <a:chOff x="0" y="0"/>
            <a:chExt cx="5082579" cy="5082579"/>
          </a:xfrm>
        </p:grpSpPr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66A8BED9-C614-3A06-3CF1-108C2B21A326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64" name="Freeform 4">
                <a:extLst>
                  <a:ext uri="{FF2B5EF4-FFF2-40B4-BE49-F238E27FC236}">
                    <a16:creationId xmlns:a16="http://schemas.microsoft.com/office/drawing/2014/main" id="{1EC6C349-D3B9-533E-AAC4-200752E4DD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5">
                <a:extLst>
                  <a:ext uri="{FF2B5EF4-FFF2-40B4-BE49-F238E27FC236}">
                    <a16:creationId xmlns:a16="http://schemas.microsoft.com/office/drawing/2014/main" id="{116D7DA7-95A6-778A-6183-171FF44E7940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62" name="Group 6">
              <a:extLst>
                <a:ext uri="{FF2B5EF4-FFF2-40B4-BE49-F238E27FC236}">
                  <a16:creationId xmlns:a16="http://schemas.microsoft.com/office/drawing/2014/main" id="{A003EB06-6DE8-80CA-FC74-F39D44A8826F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BD2E8D13-2437-C2EC-29F7-775A2804559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11200" t="-7086" r="-12639" b="-58033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66" name="Picture 65" descr="A blue circle with white letters on it&#10;&#10;AI-generated content may be incorrect.">
            <a:hlinkClick r:id="rId7"/>
            <a:extLst>
              <a:ext uri="{FF2B5EF4-FFF2-40B4-BE49-F238E27FC236}">
                <a16:creationId xmlns:a16="http://schemas.microsoft.com/office/drawing/2014/main" id="{1B583E6C-9F0B-B5BD-6AF3-59C21135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561" y="3935958"/>
            <a:ext cx="376905" cy="37690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0D70C33-E523-081A-322B-7FB3421084F3}"/>
              </a:ext>
            </a:extLst>
          </p:cNvPr>
          <p:cNvSpPr txBox="1"/>
          <p:nvPr/>
        </p:nvSpPr>
        <p:spPr>
          <a:xfrm>
            <a:off x="3906924" y="4229582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Ebraam Gerges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9BD63C-30F4-A673-1ACE-67C1E7499598}"/>
              </a:ext>
            </a:extLst>
          </p:cNvPr>
          <p:cNvSpPr txBox="1"/>
          <p:nvPr/>
        </p:nvSpPr>
        <p:spPr>
          <a:xfrm>
            <a:off x="4570983" y="4683385"/>
            <a:ext cx="191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rgbClr val="336EA8"/>
              </a:buClr>
              <a:defRPr sz="4800">
                <a:solidFill>
                  <a:srgbClr val="336EA8"/>
                </a:solidFill>
              </a:defRPr>
            </a:lvl1pPr>
          </a:lstStyle>
          <a:p>
            <a:r>
              <a:rPr lang="en-US" sz="1800" dirty="0">
                <a:latin typeface="Bernard MT Condensed" pitchFamily="18" charset="0"/>
              </a:rPr>
              <a:t>Team Leader</a:t>
            </a:r>
          </a:p>
        </p:txBody>
      </p:sp>
      <p:grpSp>
        <p:nvGrpSpPr>
          <p:cNvPr id="71" name="Group 14">
            <a:extLst>
              <a:ext uri="{FF2B5EF4-FFF2-40B4-BE49-F238E27FC236}">
                <a16:creationId xmlns:a16="http://schemas.microsoft.com/office/drawing/2014/main" id="{F01F7035-1217-3D47-48D9-E4ECBA770F8B}"/>
              </a:ext>
            </a:extLst>
          </p:cNvPr>
          <p:cNvGrpSpPr/>
          <p:nvPr/>
        </p:nvGrpSpPr>
        <p:grpSpPr>
          <a:xfrm>
            <a:off x="2557081" y="2771612"/>
            <a:ext cx="1645920" cy="1645920"/>
            <a:chOff x="0" y="0"/>
            <a:chExt cx="5082579" cy="5082579"/>
          </a:xfrm>
        </p:grpSpPr>
        <p:grpSp>
          <p:nvGrpSpPr>
            <p:cNvPr id="72" name="Group 15">
              <a:extLst>
                <a:ext uri="{FF2B5EF4-FFF2-40B4-BE49-F238E27FC236}">
                  <a16:creationId xmlns:a16="http://schemas.microsoft.com/office/drawing/2014/main" id="{76FD23ED-CFED-0A89-250D-4A4B4380CD33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75" name="Freeform 16">
                <a:extLst>
                  <a:ext uri="{FF2B5EF4-FFF2-40B4-BE49-F238E27FC236}">
                    <a16:creationId xmlns:a16="http://schemas.microsoft.com/office/drawing/2014/main" id="{F0AB2712-A1ED-93A1-00D6-11C2FB5A9B9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Box 17">
                <a:extLst>
                  <a:ext uri="{FF2B5EF4-FFF2-40B4-BE49-F238E27FC236}">
                    <a16:creationId xmlns:a16="http://schemas.microsoft.com/office/drawing/2014/main" id="{D559AA73-9664-2362-1FC1-450E788D83D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73" name="Group 18">
              <a:extLst>
                <a:ext uri="{FF2B5EF4-FFF2-40B4-BE49-F238E27FC236}">
                  <a16:creationId xmlns:a16="http://schemas.microsoft.com/office/drawing/2014/main" id="{BE8A627D-1298-1E1C-A322-57A88161E675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74" name="Freeform 19">
                <a:extLst>
                  <a:ext uri="{FF2B5EF4-FFF2-40B4-BE49-F238E27FC236}">
                    <a16:creationId xmlns:a16="http://schemas.microsoft.com/office/drawing/2014/main" id="{C8443717-A03C-11D6-51F3-15F4054F45D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31703" t="-2190" r="-24570" b="-106175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77" name="Picture 76" descr="A blue circle with white letters on it&#10;&#10;AI-generated content may be incorrect.">
            <a:hlinkClick r:id="rId9"/>
            <a:extLst>
              <a:ext uri="{FF2B5EF4-FFF2-40B4-BE49-F238E27FC236}">
                <a16:creationId xmlns:a16="http://schemas.microsoft.com/office/drawing/2014/main" id="{9840AD8D-E28D-613F-5950-BD8664CBA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968" y="4575264"/>
            <a:ext cx="376905" cy="37690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BE5D9EF-04E3-26A6-BB8D-7ABEF8A16D41}"/>
              </a:ext>
            </a:extLst>
          </p:cNvPr>
          <p:cNvSpPr txBox="1"/>
          <p:nvPr/>
        </p:nvSpPr>
        <p:spPr>
          <a:xfrm>
            <a:off x="2102351" y="4870619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Eslam Mohamed</a:t>
            </a:r>
          </a:p>
        </p:txBody>
      </p:sp>
      <p:grpSp>
        <p:nvGrpSpPr>
          <p:cNvPr id="79" name="Group 26">
            <a:extLst>
              <a:ext uri="{FF2B5EF4-FFF2-40B4-BE49-F238E27FC236}">
                <a16:creationId xmlns:a16="http://schemas.microsoft.com/office/drawing/2014/main" id="{7FCF3E8D-B9D4-A713-A75C-7A1B72B29688}"/>
              </a:ext>
            </a:extLst>
          </p:cNvPr>
          <p:cNvGrpSpPr/>
          <p:nvPr/>
        </p:nvGrpSpPr>
        <p:grpSpPr>
          <a:xfrm>
            <a:off x="8023668" y="2220946"/>
            <a:ext cx="1645920" cy="1645920"/>
            <a:chOff x="0" y="0"/>
            <a:chExt cx="5082579" cy="5082579"/>
          </a:xfrm>
        </p:grpSpPr>
        <p:grpSp>
          <p:nvGrpSpPr>
            <p:cNvPr id="80" name="Group 27">
              <a:extLst>
                <a:ext uri="{FF2B5EF4-FFF2-40B4-BE49-F238E27FC236}">
                  <a16:creationId xmlns:a16="http://schemas.microsoft.com/office/drawing/2014/main" id="{E3107628-31BE-CF74-F5A2-61F0FD2F9DBA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83" name="Freeform 28">
                <a:extLst>
                  <a:ext uri="{FF2B5EF4-FFF2-40B4-BE49-F238E27FC236}">
                    <a16:creationId xmlns:a16="http://schemas.microsoft.com/office/drawing/2014/main" id="{B7A733EF-E337-9259-2B7E-255472688D7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TextBox 29">
                <a:extLst>
                  <a:ext uri="{FF2B5EF4-FFF2-40B4-BE49-F238E27FC236}">
                    <a16:creationId xmlns:a16="http://schemas.microsoft.com/office/drawing/2014/main" id="{2239DC7B-28CF-03FC-EB1E-9B3439C8931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81" name="Group 30">
              <a:extLst>
                <a:ext uri="{FF2B5EF4-FFF2-40B4-BE49-F238E27FC236}">
                  <a16:creationId xmlns:a16="http://schemas.microsoft.com/office/drawing/2014/main" id="{3CF98FE6-26CD-97B6-65A0-10A6136A5F59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82" name="Freeform 31">
                <a:extLst>
                  <a:ext uri="{FF2B5EF4-FFF2-40B4-BE49-F238E27FC236}">
                    <a16:creationId xmlns:a16="http://schemas.microsoft.com/office/drawing/2014/main" id="{0C0548D5-4ACF-9B18-453F-42AB573AC1F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t="-13380" b="-64396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5" name="Picture 84" descr="A blue circle with white letters on it&#10;&#10;AI-generated content may be incorrect.">
            <a:hlinkClick r:id="rId11"/>
            <a:extLst>
              <a:ext uri="{FF2B5EF4-FFF2-40B4-BE49-F238E27FC236}">
                <a16:creationId xmlns:a16="http://schemas.microsoft.com/office/drawing/2014/main" id="{AA0B05B8-9C3B-CB1E-73E1-7C96E51C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888" y="3960136"/>
            <a:ext cx="376905" cy="37690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6C14583-8702-C1B7-F0B5-02FDBE7294A0}"/>
              </a:ext>
            </a:extLst>
          </p:cNvPr>
          <p:cNvSpPr txBox="1"/>
          <p:nvPr/>
        </p:nvSpPr>
        <p:spPr>
          <a:xfrm>
            <a:off x="7548251" y="4253760"/>
            <a:ext cx="2792529" cy="45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800" b="1" dirty="0">
                <a:solidFill>
                  <a:srgbClr val="FF0000"/>
                </a:solidFill>
                <a:latin typeface="Georgia" pitchFamily="18" charset="0"/>
              </a:rPr>
              <a:t>Renad Ragab </a:t>
            </a:r>
          </a:p>
        </p:txBody>
      </p:sp>
      <p:sp>
        <p:nvSpPr>
          <p:cNvPr id="87" name="Google Shape;107;p1">
            <a:extLst>
              <a:ext uri="{FF2B5EF4-FFF2-40B4-BE49-F238E27FC236}">
                <a16:creationId xmlns:a16="http://schemas.microsoft.com/office/drawing/2014/main" id="{1C5C624D-1920-A61C-2818-0F4B625C36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02EE5C9-9B33-BA9E-9A09-BC693777C1B4}"/>
              </a:ext>
            </a:extLst>
          </p:cNvPr>
          <p:cNvGrpSpPr/>
          <p:nvPr/>
        </p:nvGrpSpPr>
        <p:grpSpPr>
          <a:xfrm>
            <a:off x="9813861" y="2771612"/>
            <a:ext cx="1645920" cy="1645920"/>
            <a:chOff x="0" y="0"/>
            <a:chExt cx="5082579" cy="5082579"/>
          </a:xfrm>
        </p:grpSpPr>
        <p:grpSp>
          <p:nvGrpSpPr>
            <p:cNvPr id="3" name="Group 33">
              <a:extLst>
                <a:ext uri="{FF2B5EF4-FFF2-40B4-BE49-F238E27FC236}">
                  <a16:creationId xmlns:a16="http://schemas.microsoft.com/office/drawing/2014/main" id="{60659C46-DCCD-9A73-A9D3-9BF86EFA90AB}"/>
                </a:ext>
              </a:extLst>
            </p:cNvPr>
            <p:cNvGrpSpPr/>
            <p:nvPr/>
          </p:nvGrpSpPr>
          <p:grpSpPr>
            <a:xfrm>
              <a:off x="0" y="0"/>
              <a:ext cx="5082579" cy="5082579"/>
              <a:chOff x="0" y="0"/>
              <a:chExt cx="812800" cy="812800"/>
            </a:xfrm>
          </p:grpSpPr>
          <p:sp>
            <p:nvSpPr>
              <p:cNvPr id="6" name="Freeform 34">
                <a:extLst>
                  <a:ext uri="{FF2B5EF4-FFF2-40B4-BE49-F238E27FC236}">
                    <a16:creationId xmlns:a16="http://schemas.microsoft.com/office/drawing/2014/main" id="{C78D5FA2-65D7-12AE-7AC8-EF2A88B8876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471C3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35">
                <a:extLst>
                  <a:ext uri="{FF2B5EF4-FFF2-40B4-BE49-F238E27FC236}">
                    <a16:creationId xmlns:a16="http://schemas.microsoft.com/office/drawing/2014/main" id="{C8CA7F3F-3707-5576-77F2-EF433A5AAF9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109"/>
                  </a:lnSpc>
                </a:pPr>
                <a:endParaRPr/>
              </a:p>
            </p:txBody>
          </p:sp>
        </p:grpSp>
        <p:grpSp>
          <p:nvGrpSpPr>
            <p:cNvPr id="4" name="Group 36">
              <a:extLst>
                <a:ext uri="{FF2B5EF4-FFF2-40B4-BE49-F238E27FC236}">
                  <a16:creationId xmlns:a16="http://schemas.microsoft.com/office/drawing/2014/main" id="{ED056B67-D0B9-F4A0-32B2-54A31BB865EF}"/>
                </a:ext>
              </a:extLst>
            </p:cNvPr>
            <p:cNvGrpSpPr/>
            <p:nvPr/>
          </p:nvGrpSpPr>
          <p:grpSpPr>
            <a:xfrm>
              <a:off x="185649" y="185649"/>
              <a:ext cx="4711281" cy="4711281"/>
              <a:chOff x="0" y="0"/>
              <a:chExt cx="812800" cy="812800"/>
            </a:xfrm>
          </p:grpSpPr>
          <p:sp>
            <p:nvSpPr>
              <p:cNvPr id="5" name="Freeform 37">
                <a:extLst>
                  <a:ext uri="{FF2B5EF4-FFF2-40B4-BE49-F238E27FC236}">
                    <a16:creationId xmlns:a16="http://schemas.microsoft.com/office/drawing/2014/main" id="{017D57E9-066F-F47B-C8F6-7A6BA35B81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t="-35310" r="-851" b="-75344"/>
                </a:stretch>
              </a:blip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8" name="Picture 7" descr="A blue circle with white letters on it&#10;&#10;AI-generated content may be incorrect.">
            <a:hlinkClick r:id="rId13"/>
            <a:extLst>
              <a:ext uri="{FF2B5EF4-FFF2-40B4-BE49-F238E27FC236}">
                <a16:creationId xmlns:a16="http://schemas.microsoft.com/office/drawing/2014/main" id="{AF2D5979-5CF7-42E1-5AFA-F133B95A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903" y="4545488"/>
            <a:ext cx="376905" cy="376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90D5F-3BBF-F22A-ADD2-9086D5243DCB}"/>
              </a:ext>
            </a:extLst>
          </p:cNvPr>
          <p:cNvSpPr txBox="1"/>
          <p:nvPr/>
        </p:nvSpPr>
        <p:spPr>
          <a:xfrm>
            <a:off x="9418286" y="4871323"/>
            <a:ext cx="2792529" cy="41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336EA8"/>
              </a:buClr>
            </a:pPr>
            <a:r>
              <a:rPr lang="en-US" sz="1600" b="1" dirty="0">
                <a:solidFill>
                  <a:srgbClr val="FF0000"/>
                </a:solidFill>
                <a:latin typeface="Georgia" pitchFamily="18" charset="0"/>
              </a:rPr>
              <a:t>Omnia Abdelraheem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3CC45A8-303E-0CAE-4B69-7A4D33CEAD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5/17/2025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42ECB6-5432-7FC5-5E6B-24CFBF8DB2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BF8E2-F632-A84C-38BC-C6FC97B9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F5260E-6FA9-B2B6-92A2-8727EAE4CE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955F21AF-7F00-4F1F-C253-9315CEFA42A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A61267-A9DC-7D16-557B-B93F43091316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  <a:latin typeface="Bernard MT Condensed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DF0A9-62B7-38A1-DEC3-87ACA312CB65}"/>
              </a:ext>
            </a:extLst>
          </p:cNvPr>
          <p:cNvSpPr txBox="1"/>
          <p:nvPr/>
        </p:nvSpPr>
        <p:spPr>
          <a:xfrm>
            <a:off x="57531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The IKEA dashboards provide a comprehensive overview of</a:t>
            </a:r>
            <a:r>
              <a:rPr lang="ar-EG" sz="2000" b="1" dirty="0">
                <a:solidFill>
                  <a:srgbClr val="FF0000"/>
                </a:solidFill>
                <a:latin typeface="TT Norms Bold"/>
              </a:rPr>
              <a:t>:</a:t>
            </a: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120CC-1516-216C-2115-C0181383F971}"/>
              </a:ext>
            </a:extLst>
          </p:cNvPr>
          <p:cNvSpPr txBox="1"/>
          <p:nvPr/>
        </p:nvSpPr>
        <p:spPr>
          <a:xfrm>
            <a:off x="12954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A2186-97F4-09AC-091B-C1BEC7D6E354}"/>
              </a:ext>
            </a:extLst>
          </p:cNvPr>
          <p:cNvSpPr txBox="1"/>
          <p:nvPr/>
        </p:nvSpPr>
        <p:spPr>
          <a:xfrm>
            <a:off x="575310" y="4062420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C7C5-F5B4-53FA-AA00-B93C788A7AB1}"/>
              </a:ext>
            </a:extLst>
          </p:cNvPr>
          <p:cNvSpPr txBox="1"/>
          <p:nvPr/>
        </p:nvSpPr>
        <p:spPr>
          <a:xfrm>
            <a:off x="12954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8FC21-B7D8-DF0F-EF5C-89901BC7D2D0}"/>
              </a:ext>
            </a:extLst>
          </p:cNvPr>
          <p:cNvSpPr txBox="1"/>
          <p:nvPr/>
        </p:nvSpPr>
        <p:spPr>
          <a:xfrm>
            <a:off x="990600" y="491472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1- Customer 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ED179-E928-332C-8BFA-FBB38F9B1348}"/>
              </a:ext>
            </a:extLst>
          </p:cNvPr>
          <p:cNvSpPr txBox="1"/>
          <p:nvPr/>
        </p:nvSpPr>
        <p:spPr>
          <a:xfrm>
            <a:off x="4487545" y="552675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2- Product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61B47-2EDA-5A84-AF2C-65193751E9F4}"/>
              </a:ext>
            </a:extLst>
          </p:cNvPr>
          <p:cNvSpPr txBox="1"/>
          <p:nvPr/>
        </p:nvSpPr>
        <p:spPr>
          <a:xfrm>
            <a:off x="126238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C5C375-BFB1-49A1-9332-AAFC89FD1109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3- Order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E09B-79D7-495D-0C96-76DBBE8173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5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F48B-5C95-E794-4864-97587DFC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5F87B-134D-B1FA-3897-DC1483C0E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A1BC2B6-99FD-2CE7-E8C0-ADCEAE16461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9CF225-E252-4BFD-D4C9-932D8AEBDB88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9ED78-5E23-7B0C-0692-F5959EDDB23C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CD239-3D21-442C-EFF5-DFFCD54E9561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0B9B0-A307-A20F-0771-50BD98D52D05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6B6A3-9343-45D8-7A91-784B45E96B3E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1B4B7-E601-DEF5-0627-DE4FD6E76AEF}"/>
              </a:ext>
            </a:extLst>
          </p:cNvPr>
          <p:cNvSpPr txBox="1"/>
          <p:nvPr/>
        </p:nvSpPr>
        <p:spPr>
          <a:xfrm>
            <a:off x="4196080" y="245741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1- Customer Behavior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22B33-96A7-9A7D-F2F8-BAAF0EA8A2BC}"/>
              </a:ext>
            </a:extLst>
          </p:cNvPr>
          <p:cNvSpPr txBox="1"/>
          <p:nvPr/>
        </p:nvSpPr>
        <p:spPr>
          <a:xfrm>
            <a:off x="4487545" y="550687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2- Product Performance: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3DC8A2-40D4-22BD-406D-52F91A6AA108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BF169E-6343-35C8-C377-89A685BBA7A3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Order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1A631-275D-22CB-074D-E06196FF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80" y="3755711"/>
            <a:ext cx="2231051" cy="192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3AB94-2A85-BB1D-B891-823EB4FF9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44" y="5011938"/>
            <a:ext cx="2399961" cy="833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95CC4-8010-20B8-5C3C-8C1E0DCE16EC}"/>
              </a:ext>
            </a:extLst>
          </p:cNvPr>
          <p:cNvSpPr txBox="1"/>
          <p:nvPr/>
        </p:nvSpPr>
        <p:spPr>
          <a:xfrm>
            <a:off x="552407" y="3410344"/>
            <a:ext cx="3280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The company has a strong customer base, with a high percentage of repeat customers (98%).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BC47-33B6-83C3-0524-2C34CBC40C59}"/>
              </a:ext>
            </a:extLst>
          </p:cNvPr>
          <p:cNvSpPr txBox="1"/>
          <p:nvPr/>
        </p:nvSpPr>
        <p:spPr>
          <a:xfrm>
            <a:off x="3470910" y="4513678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Average sales per customer is $21K.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44618-1E37-A39A-6D7C-D05CFB9E791B}"/>
              </a:ext>
            </a:extLst>
          </p:cNvPr>
          <p:cNvSpPr txBox="1"/>
          <p:nvPr/>
        </p:nvSpPr>
        <p:spPr>
          <a:xfrm>
            <a:off x="6296321" y="3481565"/>
            <a:ext cx="328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Most customers are in the Consumer segment.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58B16-0A25-DA06-B4F6-71B80F81ADA9}"/>
              </a:ext>
            </a:extLst>
          </p:cNvPr>
          <p:cNvSpPr txBox="1"/>
          <p:nvPr/>
        </p:nvSpPr>
        <p:spPr>
          <a:xfrm>
            <a:off x="8867140" y="4539423"/>
            <a:ext cx="288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Top 5 Customers by Sales are Joel Eaton, </a:t>
            </a:r>
            <a:r>
              <a:rPr lang="en-US" b="1" dirty="0" err="1">
                <a:latin typeface="TT Norms Bold"/>
              </a:rPr>
              <a:t>Zuschuss</a:t>
            </a:r>
            <a:r>
              <a:rPr lang="en-US" b="1" dirty="0">
                <a:latin typeface="TT Norms Bold"/>
              </a:rPr>
              <a:t> Carroll, Christopher Schild, Seth Vernon, and Hunter Lopez 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242885-F863-BCB4-E22F-FDA4520B7294}"/>
              </a:ext>
            </a:extLst>
          </p:cNvPr>
          <p:cNvCxnSpPr>
            <a:cxnSpLocks/>
          </p:cNvCxnSpPr>
          <p:nvPr/>
        </p:nvCxnSpPr>
        <p:spPr>
          <a:xfrm>
            <a:off x="1447800" y="2924070"/>
            <a:ext cx="9029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C40604-F5FA-C3E2-0CBA-242613719BF0}"/>
              </a:ext>
            </a:extLst>
          </p:cNvPr>
          <p:cNvCxnSpPr/>
          <p:nvPr/>
        </p:nvCxnSpPr>
        <p:spPr>
          <a:xfrm>
            <a:off x="1464045" y="2924070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70FC48-696B-CB97-5F10-2D3247A965B0}"/>
              </a:ext>
            </a:extLst>
          </p:cNvPr>
          <p:cNvCxnSpPr>
            <a:cxnSpLocks/>
          </p:cNvCxnSpPr>
          <p:nvPr/>
        </p:nvCxnSpPr>
        <p:spPr>
          <a:xfrm>
            <a:off x="4947285" y="2939253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87A78-DE30-C79D-9482-55A664985FF7}"/>
              </a:ext>
            </a:extLst>
          </p:cNvPr>
          <p:cNvCxnSpPr/>
          <p:nvPr/>
        </p:nvCxnSpPr>
        <p:spPr>
          <a:xfrm>
            <a:off x="7678155" y="2920259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10EEA-18A6-6DF0-7F23-BCF401DB0059}"/>
              </a:ext>
            </a:extLst>
          </p:cNvPr>
          <p:cNvCxnSpPr>
            <a:cxnSpLocks/>
          </p:cNvCxnSpPr>
          <p:nvPr/>
        </p:nvCxnSpPr>
        <p:spPr>
          <a:xfrm>
            <a:off x="10473606" y="2901584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49C6-B291-0336-4871-B7D58F55C8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2D8C-616A-E083-CB38-499AFE1B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A2D11-0CF4-9C8D-B1CE-F0110C9DE4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B4E90FE-B068-0506-9541-9F2EA126CA4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48987D-C2AC-968A-279E-3B597BAB4C71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94DC5-CF88-D106-C232-B1A9EAA0D5B6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EFC42-66EF-C9A3-0917-637B57CF5B81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8E8F5-1376-2D83-9745-2E235EC23ADE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B712F-18F4-604A-03BC-0DC7B4B6CF66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4A998-078D-B27C-4B17-D5BA44397F55}"/>
              </a:ext>
            </a:extLst>
          </p:cNvPr>
          <p:cNvSpPr txBox="1"/>
          <p:nvPr/>
        </p:nvSpPr>
        <p:spPr>
          <a:xfrm>
            <a:off x="4251960" y="246765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2- Product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6D6718-EA1C-D632-A370-F1B4EA4DDB7B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0A340-9792-C672-45C7-65EDDD3DCBCC}"/>
              </a:ext>
            </a:extLst>
          </p:cNvPr>
          <p:cNvSpPr txBox="1"/>
          <p:nvPr/>
        </p:nvSpPr>
        <p:spPr>
          <a:xfrm>
            <a:off x="7858760" y="49128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3- Order Analysis: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FB07F-AC80-0A34-325A-D341CE35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551" y="3755711"/>
            <a:ext cx="2231051" cy="19204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54CFC2-6F64-6F87-D68F-699B0579B52F}"/>
              </a:ext>
            </a:extLst>
          </p:cNvPr>
          <p:cNvSpPr txBox="1"/>
          <p:nvPr/>
        </p:nvSpPr>
        <p:spPr>
          <a:xfrm>
            <a:off x="1851836" y="4637254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Office Supplies is the top-selling category.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A3B0C-B917-17F2-15D5-E2CDE2185397}"/>
              </a:ext>
            </a:extLst>
          </p:cNvPr>
          <p:cNvSpPr txBox="1"/>
          <p:nvPr/>
        </p:nvSpPr>
        <p:spPr>
          <a:xfrm>
            <a:off x="7318551" y="459649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Chairs are the top-selling subcategory.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D89F56-4D01-B394-5DFD-7645D8E14044}"/>
              </a:ext>
            </a:extLst>
          </p:cNvPr>
          <p:cNvCxnSpPr>
            <a:cxnSpLocks/>
          </p:cNvCxnSpPr>
          <p:nvPr/>
        </p:nvCxnSpPr>
        <p:spPr>
          <a:xfrm>
            <a:off x="2727236" y="2939253"/>
            <a:ext cx="550063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FF2B17-9077-EA38-A70A-F4131DBB1DA6}"/>
              </a:ext>
            </a:extLst>
          </p:cNvPr>
          <p:cNvCxnSpPr>
            <a:cxnSpLocks/>
          </p:cNvCxnSpPr>
          <p:nvPr/>
        </p:nvCxnSpPr>
        <p:spPr>
          <a:xfrm>
            <a:off x="2727236" y="2924070"/>
            <a:ext cx="0" cy="1472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8B803A-F249-19F4-990B-64C352055B2D}"/>
              </a:ext>
            </a:extLst>
          </p:cNvPr>
          <p:cNvCxnSpPr>
            <a:cxnSpLocks/>
          </p:cNvCxnSpPr>
          <p:nvPr/>
        </p:nvCxnSpPr>
        <p:spPr>
          <a:xfrm>
            <a:off x="8209257" y="2939253"/>
            <a:ext cx="0" cy="1457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4103-3FC3-DBB6-B1B8-BACC293184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C550F-4767-8242-3292-16ACA753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8961B-4E28-B072-7D0B-7964BD5BDA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20A06A8F-4692-32F6-A079-F0D80D1C8F7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73D2E9-ED32-D726-CAB0-202788CF6C87}"/>
              </a:ext>
            </a:extLst>
          </p:cNvPr>
          <p:cNvSpPr txBox="1">
            <a:spLocks/>
          </p:cNvSpPr>
          <p:nvPr/>
        </p:nvSpPr>
        <p:spPr>
          <a:xfrm>
            <a:off x="267393" y="5147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nard MT Condensed" pitchFamily="18" charset="0"/>
              </a:rPr>
              <a:t>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857F7-3333-3C2E-4BC4-902039585E38}"/>
              </a:ext>
            </a:extLst>
          </p:cNvPr>
          <p:cNvSpPr txBox="1"/>
          <p:nvPr/>
        </p:nvSpPr>
        <p:spPr>
          <a:xfrm>
            <a:off x="-8005990" y="1891253"/>
            <a:ext cx="7451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T Norms Bold"/>
              </a:rPr>
              <a:t>The IKEA dashboards provide a comprehensive overview of</a:t>
            </a:r>
            <a:r>
              <a:rPr lang="ar-EG" sz="2000" b="1" dirty="0">
                <a:latin typeface="TT Norms Bold"/>
              </a:rPr>
              <a:t>:</a:t>
            </a:r>
            <a:r>
              <a:rPr lang="en-US" sz="2000" b="1" dirty="0">
                <a:latin typeface="TT Norms Bold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96978-F364-D267-F6BE-6EAB518781EB}"/>
              </a:ext>
            </a:extLst>
          </p:cNvPr>
          <p:cNvSpPr txBox="1"/>
          <p:nvPr/>
        </p:nvSpPr>
        <p:spPr>
          <a:xfrm>
            <a:off x="-7285900" y="2959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customer behavior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78FA6-D4A5-76B1-1853-663BACFB536F}"/>
              </a:ext>
            </a:extLst>
          </p:cNvPr>
          <p:cNvSpPr txBox="1"/>
          <p:nvPr/>
        </p:nvSpPr>
        <p:spPr>
          <a:xfrm>
            <a:off x="575310" y="1608588"/>
            <a:ext cx="9716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Consumer segment Analysis of the key performance indicators (KPIs) reveals several important insights: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4A5C-7A35-8E79-1554-D6E229C52EC3}"/>
              </a:ext>
            </a:extLst>
          </p:cNvPr>
          <p:cNvSpPr txBox="1"/>
          <p:nvPr/>
        </p:nvSpPr>
        <p:spPr>
          <a:xfrm>
            <a:off x="-7285900" y="2384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the company's sales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BEAB9F-4AE5-47CE-24E7-5C2B35D3DCB9}"/>
              </a:ext>
            </a:extLst>
          </p:cNvPr>
          <p:cNvSpPr txBox="1"/>
          <p:nvPr/>
        </p:nvSpPr>
        <p:spPr>
          <a:xfrm>
            <a:off x="-7318920" y="3446348"/>
            <a:ext cx="651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T Norms Bold"/>
              </a:rPr>
              <a:t>product effectiveness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3A3AF-7C13-9CE1-CE78-890C07E0B261}"/>
              </a:ext>
            </a:extLst>
          </p:cNvPr>
          <p:cNvSpPr txBox="1"/>
          <p:nvPr/>
        </p:nvSpPr>
        <p:spPr>
          <a:xfrm>
            <a:off x="4879340" y="240094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T Norms Bold"/>
              </a:rPr>
              <a:t>3- Order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ED0A7-F323-4C8E-9B66-8AF5300F9F74}"/>
              </a:ext>
            </a:extLst>
          </p:cNvPr>
          <p:cNvSpPr txBox="1"/>
          <p:nvPr/>
        </p:nvSpPr>
        <p:spPr>
          <a:xfrm>
            <a:off x="1006434" y="3410344"/>
            <a:ext cx="328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Total sales are $16M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B188D-4DB3-7903-588A-5C736E03B50D}"/>
              </a:ext>
            </a:extLst>
          </p:cNvPr>
          <p:cNvSpPr txBox="1"/>
          <p:nvPr/>
        </p:nvSpPr>
        <p:spPr>
          <a:xfrm>
            <a:off x="4128440" y="457524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Average orders per month are </a:t>
            </a:r>
            <a:r>
              <a:rPr lang="ar-EG" b="1" dirty="0">
                <a:latin typeface="TT Norms Bold"/>
              </a:rPr>
              <a:t>465</a:t>
            </a:r>
            <a:r>
              <a:rPr lang="en-US" b="1" dirty="0">
                <a:latin typeface="TT Norms Bold"/>
              </a:rPr>
              <a:t>, with </a:t>
            </a:r>
            <a:r>
              <a:rPr lang="ar-EG" b="1" dirty="0">
                <a:latin typeface="TT Norms Bold"/>
              </a:rPr>
              <a:t>8</a:t>
            </a:r>
            <a:r>
              <a:rPr lang="en-US" b="1" dirty="0">
                <a:latin typeface="TT Norms Bold"/>
              </a:rPr>
              <a:t> orders per day.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C5F227-FEB3-BFCB-C4D8-FEBCCFC61C43}"/>
              </a:ext>
            </a:extLst>
          </p:cNvPr>
          <p:cNvCxnSpPr>
            <a:cxnSpLocks/>
          </p:cNvCxnSpPr>
          <p:nvPr/>
        </p:nvCxnSpPr>
        <p:spPr>
          <a:xfrm>
            <a:off x="1611589" y="2924070"/>
            <a:ext cx="902961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3E883-08A1-57E4-370D-E9BB77B31689}"/>
              </a:ext>
            </a:extLst>
          </p:cNvPr>
          <p:cNvCxnSpPr/>
          <p:nvPr/>
        </p:nvCxnSpPr>
        <p:spPr>
          <a:xfrm>
            <a:off x="1627834" y="2924070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528BF-1487-6E4D-2D53-454BB254A60B}"/>
              </a:ext>
            </a:extLst>
          </p:cNvPr>
          <p:cNvCxnSpPr>
            <a:cxnSpLocks/>
          </p:cNvCxnSpPr>
          <p:nvPr/>
        </p:nvCxnSpPr>
        <p:spPr>
          <a:xfrm>
            <a:off x="5111074" y="2939253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D85B4-4A7E-050E-D133-8E8B79F020CE}"/>
              </a:ext>
            </a:extLst>
          </p:cNvPr>
          <p:cNvCxnSpPr/>
          <p:nvPr/>
        </p:nvCxnSpPr>
        <p:spPr>
          <a:xfrm>
            <a:off x="7841944" y="2920259"/>
            <a:ext cx="0" cy="404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8844E-4BF4-3C7D-085D-9A9A85801CF7}"/>
              </a:ext>
            </a:extLst>
          </p:cNvPr>
          <p:cNvCxnSpPr>
            <a:cxnSpLocks/>
          </p:cNvCxnSpPr>
          <p:nvPr/>
        </p:nvCxnSpPr>
        <p:spPr>
          <a:xfrm>
            <a:off x="10637395" y="2901584"/>
            <a:ext cx="0" cy="15543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FFC2F-4251-81BF-D8C7-413366980C9D}"/>
              </a:ext>
            </a:extLst>
          </p:cNvPr>
          <p:cNvSpPr txBox="1"/>
          <p:nvPr/>
        </p:nvSpPr>
        <p:spPr>
          <a:xfrm>
            <a:off x="6734480" y="3446348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Most orders come from the Consumer segment.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3696D-3A9A-7E6F-1306-1B1638F47498}"/>
              </a:ext>
            </a:extLst>
          </p:cNvPr>
          <p:cNvSpPr txBox="1"/>
          <p:nvPr/>
        </p:nvSpPr>
        <p:spPr>
          <a:xfrm>
            <a:off x="9422724" y="4575245"/>
            <a:ext cx="2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T Norms Bold"/>
              </a:rPr>
              <a:t>California is the state with the highest number of orders.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DE666-58F6-51C0-4B4A-953C6014DE4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7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BDDB-3366-C749-4339-7A74A263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170CB-CA9A-C92E-4D55-C0EC23879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EBE0F116-EED3-6F97-7845-497432D0B76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063A0F-6C59-16DE-B64F-B613978704CB}"/>
              </a:ext>
            </a:extLst>
          </p:cNvPr>
          <p:cNvSpPr txBox="1">
            <a:spLocks/>
          </p:cNvSpPr>
          <p:nvPr/>
        </p:nvSpPr>
        <p:spPr>
          <a:xfrm>
            <a:off x="526473" y="310551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Cooper Black" pitchFamily="18" charset="0"/>
              </a:rPr>
              <a:t>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0C0-65D9-4766-AFAB-CD8272635D4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5B58-8134-E16D-CF83-97B40827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EB540-F693-1E81-AF6D-A7FB2996E9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8A846E17-4FBB-3D61-8E32-EA42D86D70E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60D757-38A3-23BB-E493-84F8807C6720}"/>
              </a:ext>
            </a:extLst>
          </p:cNvPr>
          <p:cNvSpPr txBox="1">
            <a:spLocks/>
          </p:cNvSpPr>
          <p:nvPr/>
        </p:nvSpPr>
        <p:spPr>
          <a:xfrm>
            <a:off x="682336" y="545198"/>
            <a:ext cx="10827327" cy="18565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b="1" u="sng" dirty="0">
                <a:solidFill>
                  <a:srgbClr val="0070C0"/>
                </a:solidFill>
                <a:latin typeface="Berlin Sans FB" pitchFamily="34" charset="0"/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99AD9-55C5-4DA8-54D3-7DD1515D6801}"/>
              </a:ext>
            </a:extLst>
          </p:cNvPr>
          <p:cNvSpPr txBox="1"/>
          <p:nvPr/>
        </p:nvSpPr>
        <p:spPr>
          <a:xfrm>
            <a:off x="838200" y="1878487"/>
            <a:ext cx="838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Boost Loyalty</a:t>
            </a:r>
            <a:r>
              <a:rPr lang="en-US" b="1" dirty="0">
                <a:latin typeface="TT Norms Bold"/>
              </a:rPr>
              <a:t>: Implement targeted loyalty programs to reward repeat customers (98% rate).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DADC6-104E-3FF0-B79F-4F6CDDB50753}"/>
              </a:ext>
            </a:extLst>
          </p:cNvPr>
          <p:cNvSpPr txBox="1"/>
          <p:nvPr/>
        </p:nvSpPr>
        <p:spPr>
          <a:xfrm>
            <a:off x="838200" y="2401707"/>
            <a:ext cx="812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Segment Marketing: </a:t>
            </a:r>
            <a:r>
              <a:rPr lang="en-US" b="1" dirty="0">
                <a:latin typeface="TT Norms Bold"/>
              </a:rPr>
              <a:t>Tailor marketing to customer groups (Consumer, Corporate, Home Office).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8B4ED-701C-6668-1444-55C9F8902D68}"/>
              </a:ext>
            </a:extLst>
          </p:cNvPr>
          <p:cNvSpPr txBox="1"/>
          <p:nvPr/>
        </p:nvSpPr>
        <p:spPr>
          <a:xfrm>
            <a:off x="838200" y="2984073"/>
            <a:ext cx="812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Maximize Top Category: </a:t>
            </a:r>
            <a:r>
              <a:rPr lang="en-US" b="1" dirty="0">
                <a:latin typeface="TT Norms Bold"/>
              </a:rPr>
              <a:t>Focus on the strong Office Supplies category to drive sales.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FD6A03-73E0-BE75-8853-4A8D7A0A7C52}"/>
              </a:ext>
            </a:extLst>
          </p:cNvPr>
          <p:cNvSpPr txBox="1"/>
          <p:nvPr/>
        </p:nvSpPr>
        <p:spPr>
          <a:xfrm>
            <a:off x="838200" y="3581938"/>
            <a:ext cx="79400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Promote Best Sellers: </a:t>
            </a:r>
            <a:r>
              <a:rPr lang="en-US" b="1" dirty="0">
                <a:latin typeface="TT Norms Bold"/>
              </a:rPr>
              <a:t>Increase marketing for top-selling sub-categories like Chairs.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410CB-7D10-D0F7-BCDA-C3327641A5AA}"/>
              </a:ext>
            </a:extLst>
          </p:cNvPr>
          <p:cNvSpPr txBox="1"/>
          <p:nvPr/>
        </p:nvSpPr>
        <p:spPr>
          <a:xfrm>
            <a:off x="838200" y="4101161"/>
            <a:ext cx="838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Analyze Order Trends: </a:t>
            </a:r>
            <a:r>
              <a:rPr lang="en-US" b="1" dirty="0">
                <a:latin typeface="TT Norms Bold"/>
              </a:rPr>
              <a:t>Adjust inventory based on monthly order fluctuations.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5FC833-81CA-B469-B18D-43EED0837407}"/>
              </a:ext>
            </a:extLst>
          </p:cNvPr>
          <p:cNvSpPr txBox="1"/>
          <p:nvPr/>
        </p:nvSpPr>
        <p:spPr>
          <a:xfrm>
            <a:off x="838200" y="4526502"/>
            <a:ext cx="82753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57954"/>
                </a:solidFill>
                <a:latin typeface="TT Norms Bold"/>
              </a:rPr>
              <a:t>Optimize Regional Strategy: </a:t>
            </a:r>
            <a:r>
              <a:rPr lang="en-US" b="1" dirty="0">
                <a:latin typeface="TT Norms Bold"/>
              </a:rPr>
              <a:t>Tailor sales and distribution based on top-performing states.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EF63-42EC-95E0-A75A-76FAD894DF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6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5CD9-8BF9-DE0C-B837-4DE2DF8CB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C700D-3737-882E-7C27-2CEEEF176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Google Shape;105;p1">
            <a:extLst>
              <a:ext uri="{FF2B5EF4-FFF2-40B4-BE49-F238E27FC236}">
                <a16:creationId xmlns:a16="http://schemas.microsoft.com/office/drawing/2014/main" id="{48539E4E-21C6-FFC6-03AF-6B3E1DB67F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9BEA688F-8B0E-3874-0DAE-FC261722C48A}"/>
              </a:ext>
            </a:extLst>
          </p:cNvPr>
          <p:cNvSpPr/>
          <p:nvPr/>
        </p:nvSpPr>
        <p:spPr>
          <a:xfrm>
            <a:off x="2658857" y="1813948"/>
            <a:ext cx="3237370" cy="3877597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7" y="0"/>
                </a:lnTo>
                <a:lnTo>
                  <a:pt x="3626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C5D934A8-2B88-935A-00C1-058554E67B0D}"/>
              </a:ext>
            </a:extLst>
          </p:cNvPr>
          <p:cNvSpPr/>
          <p:nvPr/>
        </p:nvSpPr>
        <p:spPr>
          <a:xfrm>
            <a:off x="6510266" y="2688362"/>
            <a:ext cx="2946810" cy="2488988"/>
          </a:xfrm>
          <a:custGeom>
            <a:avLst/>
            <a:gdLst/>
            <a:ahLst/>
            <a:cxnLst/>
            <a:rect l="l" t="t" r="r" b="b"/>
            <a:pathLst>
              <a:path w="5300870" h="4114800">
                <a:moveTo>
                  <a:pt x="0" y="0"/>
                </a:moveTo>
                <a:lnTo>
                  <a:pt x="5300869" y="0"/>
                </a:lnTo>
                <a:lnTo>
                  <a:pt x="53008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CCAAB-85C8-2590-68E9-D93BB3B1C9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90EBF3B-421A-460B-496D-0C973C07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1CBB0D9C-CFCE-F1B1-40A3-BF7ABE57B73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2ED85E09-CA0F-DD88-A0AC-6F33328D02D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028C64AE-8FF0-3CB1-E96F-B1A08515F2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A0495B2F-7A4D-A011-FF68-C39C02726B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A41CFD-91CB-4E9E-912D-6A66C9669C90}"/>
              </a:ext>
            </a:extLst>
          </p:cNvPr>
          <p:cNvSpPr txBox="1"/>
          <p:nvPr/>
        </p:nvSpPr>
        <p:spPr>
          <a:xfrm>
            <a:off x="4555977" y="7541718"/>
            <a:ext cx="3132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36EA8"/>
              </a:buClr>
            </a:pPr>
            <a:r>
              <a:rPr lang="en-US" sz="4800" dirty="0">
                <a:solidFill>
                  <a:srgbClr val="336EA8"/>
                </a:solidFill>
              </a:rPr>
              <a:t>Our Team</a:t>
            </a:r>
          </a:p>
        </p:txBody>
      </p:sp>
      <p:grpSp>
        <p:nvGrpSpPr>
          <p:cNvPr id="8" name="!Group 81">
            <a:extLst>
              <a:ext uri="{FF2B5EF4-FFF2-40B4-BE49-F238E27FC236}">
                <a16:creationId xmlns:a16="http://schemas.microsoft.com/office/drawing/2014/main" id="{A8AAB6CA-775E-C570-6D95-C0A4A69083E3}"/>
              </a:ext>
            </a:extLst>
          </p:cNvPr>
          <p:cNvGrpSpPr/>
          <p:nvPr/>
        </p:nvGrpSpPr>
        <p:grpSpPr>
          <a:xfrm>
            <a:off x="707924" y="2739776"/>
            <a:ext cx="4092189" cy="1353533"/>
            <a:chOff x="1359691" y="2481513"/>
            <a:chExt cx="3084516" cy="9287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847859-AD42-3667-8325-91A09BA2601F}"/>
                </a:ext>
              </a:extLst>
            </p:cNvPr>
            <p:cNvSpPr/>
            <p:nvPr/>
          </p:nvSpPr>
          <p:spPr>
            <a:xfrm>
              <a:off x="1359691" y="2481513"/>
              <a:ext cx="2900498" cy="928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584C65-9120-515C-9331-1074AB7101A1}"/>
                </a:ext>
              </a:extLst>
            </p:cNvPr>
            <p:cNvSpPr txBox="1"/>
            <p:nvPr/>
          </p:nvSpPr>
          <p:spPr>
            <a:xfrm>
              <a:off x="1709715" y="2640802"/>
              <a:ext cx="2734492" cy="70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7340"/>
                </a:lnSpc>
              </a:pPr>
              <a:r>
                <a:rPr lang="en-US" sz="6000" b="1" dirty="0">
                  <a:solidFill>
                    <a:srgbClr val="FFF9F3"/>
                  </a:solidFill>
                  <a:latin typeface="Georgia" pitchFamily="18" charset="0"/>
                  <a:ea typeface="Impact"/>
                  <a:cs typeface="Impact"/>
                  <a:sym typeface="Impact"/>
                </a:rPr>
                <a:t>Agenda</a:t>
              </a:r>
            </a:p>
          </p:txBody>
        </p:sp>
      </p:grpSp>
      <p:sp>
        <p:nvSpPr>
          <p:cNvPr id="41" name="TextBox 14">
            <a:extLst>
              <a:ext uri="{FF2B5EF4-FFF2-40B4-BE49-F238E27FC236}">
                <a16:creationId xmlns:a16="http://schemas.microsoft.com/office/drawing/2014/main" id="{01BABF0C-26D3-8582-45C6-ED464AE7E3B7}"/>
              </a:ext>
            </a:extLst>
          </p:cNvPr>
          <p:cNvSpPr txBox="1"/>
          <p:nvPr/>
        </p:nvSpPr>
        <p:spPr>
          <a:xfrm>
            <a:off x="5069069" y="1349757"/>
            <a:ext cx="558877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1. Introduction and The Goal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28691943-3E51-09AC-6C56-3650E0377B9E}"/>
              </a:ext>
            </a:extLst>
          </p:cNvPr>
          <p:cNvSpPr txBox="1"/>
          <p:nvPr/>
        </p:nvSpPr>
        <p:spPr>
          <a:xfrm>
            <a:off x="5069069" y="1926927"/>
            <a:ext cx="58021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2. About the dataset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B56525C7-82C9-D41F-1DFE-5DA434DEE2E0}"/>
              </a:ext>
            </a:extLst>
          </p:cNvPr>
          <p:cNvSpPr txBox="1"/>
          <p:nvPr/>
        </p:nvSpPr>
        <p:spPr>
          <a:xfrm>
            <a:off x="5069069" y="2499752"/>
            <a:ext cx="62085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3. Cleaning and Preprocessing</a:t>
            </a: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A3E2F749-A433-39A5-82BF-7E8A4AC05A1C}"/>
              </a:ext>
            </a:extLst>
          </p:cNvPr>
          <p:cNvSpPr txBox="1"/>
          <p:nvPr/>
        </p:nvSpPr>
        <p:spPr>
          <a:xfrm>
            <a:off x="5069069" y="3080511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4. Data Modeling</a:t>
            </a: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8FFA1ABF-73A5-8A24-6CB0-F478561AD934}"/>
              </a:ext>
            </a:extLst>
          </p:cNvPr>
          <p:cNvSpPr txBox="1"/>
          <p:nvPr/>
        </p:nvSpPr>
        <p:spPr>
          <a:xfrm>
            <a:off x="5069069" y="3695988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5. Questions Analysis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6AF4E00-DC7C-E1EA-7D61-B0BE398E3B11}"/>
              </a:ext>
            </a:extLst>
          </p:cNvPr>
          <p:cNvSpPr txBox="1"/>
          <p:nvPr/>
        </p:nvSpPr>
        <p:spPr>
          <a:xfrm>
            <a:off x="5069069" y="4288322"/>
            <a:ext cx="558877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6. Visualization Dashboards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F621E2CD-1E5E-A7F1-A3B6-B77732FFAE73}"/>
              </a:ext>
            </a:extLst>
          </p:cNvPr>
          <p:cNvSpPr txBox="1"/>
          <p:nvPr/>
        </p:nvSpPr>
        <p:spPr>
          <a:xfrm>
            <a:off x="5069069" y="4834358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7. Conclusion</a:t>
            </a: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6C826C45-45C2-A080-CDAB-B7D774E62252}"/>
              </a:ext>
            </a:extLst>
          </p:cNvPr>
          <p:cNvSpPr txBox="1"/>
          <p:nvPr/>
        </p:nvSpPr>
        <p:spPr>
          <a:xfrm>
            <a:off x="5069069" y="5357244"/>
            <a:ext cx="4837955" cy="43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34"/>
              </a:lnSpc>
              <a:spcBef>
                <a:spcPct val="0"/>
              </a:spcBef>
            </a:pP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8. 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037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0284C7C-361C-8A99-C888-C57B10D74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8832979-8B3A-D300-7E5A-3F24BA36F88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0DD5ED05-4C52-1633-ABE2-360E8C0B3F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24E0A9DF-526D-E8AD-A2A2-E806537A5D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43F442A9-74C8-8D88-BF33-A9E4DACB3C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14">
            <a:extLst>
              <a:ext uri="{FF2B5EF4-FFF2-40B4-BE49-F238E27FC236}">
                <a16:creationId xmlns:a16="http://schemas.microsoft.com/office/drawing/2014/main" id="{5358038E-208C-B3A5-F667-5F36FA686E0A}"/>
              </a:ext>
            </a:extLst>
          </p:cNvPr>
          <p:cNvSpPr txBox="1"/>
          <p:nvPr/>
        </p:nvSpPr>
        <p:spPr>
          <a:xfrm>
            <a:off x="644389" y="3793248"/>
            <a:ext cx="1085673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334" b="1" spc="-117" dirty="0">
                <a:solidFill>
                  <a:srgbClr val="FF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It examines</a:t>
            </a:r>
            <a:r>
              <a:rPr lang="en-US" sz="3334" b="1" spc="-117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  <a:sym typeface="TT Norms Bold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1EC5F-7944-0C06-3068-8C8A7CE63415}"/>
              </a:ext>
            </a:extLst>
          </p:cNvPr>
          <p:cNvSpPr txBox="1"/>
          <p:nvPr/>
        </p:nvSpPr>
        <p:spPr>
          <a:xfrm>
            <a:off x="1442719" y="2184400"/>
            <a:ext cx="10353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1. analyzes store sales data for IKEA.</a:t>
            </a:r>
          </a:p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2. focusing on key metrics to understand customer behavior.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3. product performance, and order patterns.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CF107-5251-0D53-D038-157BBFEE1A6A}"/>
              </a:ext>
            </a:extLst>
          </p:cNvPr>
          <p:cNvSpPr txBox="1"/>
          <p:nvPr/>
        </p:nvSpPr>
        <p:spPr>
          <a:xfrm>
            <a:off x="1718200" y="4171801"/>
            <a:ext cx="106973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1. customer demographics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2. sales transactions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3. product categories</a:t>
            </a:r>
            <a:r>
              <a:rPr lang="en-US" sz="2800" b="1" spc="-117" dirty="0">
                <a:solidFill>
                  <a:srgbClr val="000000">
                    <a:lumMod val="85000"/>
                    <a:lumOff val="15000"/>
                  </a:srgbClr>
                </a:solidFill>
                <a:latin typeface="TT Norms Bold"/>
                <a:ea typeface="TT Norms Bold"/>
                <a:cs typeface="TT Norms Bold"/>
                <a:sym typeface="TT Norms Bold"/>
              </a:rPr>
              <a:t>.</a:t>
            </a:r>
            <a:b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</a:br>
            <a:r>
              <a:rPr kumimoji="0" lang="en-US" sz="2800" b="1" i="0" u="none" strike="noStrike" kern="0" cap="none" spc="-117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T Norms Bold"/>
                <a:ea typeface="TT Norms Bold"/>
                <a:cs typeface="TT Norms Bold"/>
                <a:sym typeface="TT Norms Bold"/>
              </a:rPr>
              <a:t>4. order details to identify factors influencing sales performance.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5FACA3-7D3C-8C0A-79AB-8F2250E33B47}"/>
              </a:ext>
            </a:extLst>
          </p:cNvPr>
          <p:cNvSpPr txBox="1"/>
          <p:nvPr/>
        </p:nvSpPr>
        <p:spPr>
          <a:xfrm>
            <a:off x="3548349" y="529063"/>
            <a:ext cx="4430285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Introduction</a:t>
            </a:r>
            <a:r>
              <a:rPr lang="en-US" sz="6000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31435-8C1F-1342-8F70-66CF9F69F753}"/>
              </a:ext>
            </a:extLst>
          </p:cNvPr>
          <p:cNvSpPr txBox="1"/>
          <p:nvPr/>
        </p:nvSpPr>
        <p:spPr>
          <a:xfrm>
            <a:off x="644389" y="1744471"/>
            <a:ext cx="712801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3334" b="1" spc="-117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01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5173A7B-7C57-7373-BF62-C1BC490FD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A602D4-9876-779C-0192-C94179E14CE1}"/>
              </a:ext>
            </a:extLst>
          </p:cNvPr>
          <p:cNvSpPr txBox="1"/>
          <p:nvPr/>
        </p:nvSpPr>
        <p:spPr>
          <a:xfrm>
            <a:off x="850623" y="1673997"/>
            <a:ext cx="7128011" cy="439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457200" algn="just">
              <a:lnSpc>
                <a:spcPts val="3434"/>
              </a:lnSpc>
              <a:spcBef>
                <a:spcPct val="0"/>
              </a:spcBef>
              <a:buFont typeface="Wingdings" panose="05000000000000000000" pitchFamily="2" charset="2"/>
              <a:buChar char="q"/>
              <a:defRPr sz="3334" b="1" spc="-117">
                <a:solidFill>
                  <a:schemeClr val="tx1">
                    <a:lumMod val="85000"/>
                    <a:lumOff val="15000"/>
                  </a:schemeClr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The project aims</a:t>
            </a:r>
            <a:r>
              <a:rPr lang="en-US" dirty="0"/>
              <a:t>:</a:t>
            </a:r>
          </a:p>
        </p:txBody>
      </p:sp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4A8D6273-5D15-57FA-44E4-C93DE6C106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3BDBF0F-1065-B265-A944-6F17FDF38D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FFF19203-133F-6741-37D4-77583E409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2C3354E3-C070-989C-B38A-1AE83D4D60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59CBC-7270-68AE-2B90-A59C617D785E}"/>
              </a:ext>
            </a:extLst>
          </p:cNvPr>
          <p:cNvSpPr txBox="1"/>
          <p:nvPr/>
        </p:nvSpPr>
        <p:spPr>
          <a:xfrm>
            <a:off x="4160257" y="506428"/>
            <a:ext cx="3439423" cy="9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The goal</a:t>
            </a:r>
            <a:endParaRPr lang="en-US" sz="6600" dirty="0">
              <a:solidFill>
                <a:srgbClr val="336EA8"/>
              </a:solidFill>
              <a:latin typeface="Berlin Sans FB" pitchFamily="34" charset="0"/>
              <a:ea typeface="Impact"/>
              <a:cs typeface="Impact"/>
              <a:sym typeface="Impact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B05672-BABD-2FC0-21FC-BEB9AB1BFCA1}"/>
              </a:ext>
            </a:extLst>
          </p:cNvPr>
          <p:cNvGrpSpPr/>
          <p:nvPr/>
        </p:nvGrpSpPr>
        <p:grpSpPr>
          <a:xfrm>
            <a:off x="1430125" y="2298700"/>
            <a:ext cx="7760700" cy="1477328"/>
            <a:chOff x="1442719" y="2353677"/>
            <a:chExt cx="7760700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1BB57E-0EA4-BC2C-B008-87DE61E9A88E}"/>
                </a:ext>
              </a:extLst>
            </p:cNvPr>
            <p:cNvSpPr txBox="1"/>
            <p:nvPr/>
          </p:nvSpPr>
          <p:spPr>
            <a:xfrm>
              <a:off x="1442719" y="2353677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1. provide actionable insights to optimize sales strategies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7B81E9-F7F4-0602-1AB2-8DB28B6F41EF}"/>
                </a:ext>
              </a:extLst>
            </p:cNvPr>
            <p:cNvSpPr txBox="1"/>
            <p:nvPr/>
          </p:nvSpPr>
          <p:spPr>
            <a:xfrm>
              <a:off x="1454096" y="2823900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2. improve customer satisfaction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5215C1-63E5-B2E2-04AA-61D2CAC005DB}"/>
                </a:ext>
              </a:extLst>
            </p:cNvPr>
            <p:cNvSpPr txBox="1"/>
            <p:nvPr/>
          </p:nvSpPr>
          <p:spPr>
            <a:xfrm>
              <a:off x="1455313" y="3307785"/>
              <a:ext cx="77481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kumimoji="0" sz="2800" b="1" kern="0" spc="-117" normalizeH="0" baseline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TT Norms Bold"/>
                  <a:ea typeface="TT Norms Bold"/>
                  <a:cs typeface="TT Norms Bold"/>
                </a:defRPr>
              </a:lvl1pPr>
            </a:lstStyle>
            <a:p>
              <a:r>
                <a:rPr lang="en-US" dirty="0"/>
                <a:t>3. enhance overall business performance.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25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DBFF3AE-EB95-712D-F86B-713D8E02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4FE96434-A734-BBC9-C1B4-291C3AEC343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430A1BB-1FEB-64D1-E03C-14E4E48B1F7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F9E56784-0703-727F-0B7E-7EA0612B7C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8C9AE801-74BC-65A3-67C3-D84AF172AD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A6C97E-5AB0-90A7-41A8-E7029F2DD921}"/>
              </a:ext>
            </a:extLst>
          </p:cNvPr>
          <p:cNvSpPr txBox="1"/>
          <p:nvPr/>
        </p:nvSpPr>
        <p:spPr>
          <a:xfrm>
            <a:off x="1385455" y="2786345"/>
            <a:ext cx="10252363" cy="102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Cooper Black" pitchFamily="18" charset="0"/>
                <a:ea typeface="Impact"/>
                <a:cs typeface="Impact"/>
                <a:sym typeface="Impact"/>
              </a:rPr>
              <a:t>About The Data Dataset</a:t>
            </a:r>
          </a:p>
        </p:txBody>
      </p:sp>
    </p:spTree>
    <p:extLst>
      <p:ext uri="{BB962C8B-B14F-4D97-AF65-F5344CB8AC3E}">
        <p14:creationId xmlns:p14="http://schemas.microsoft.com/office/powerpoint/2010/main" val="171418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070EA1D-DB63-F016-3962-2052BA42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81581CFF-2A7E-F7D5-1D2E-CE12A619F23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8027E5CC-C33F-F333-F524-27BBF088F78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ED723BF9-0E63-7A2D-0F6E-BEE2A9DE75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3ED317DA-C2A7-8A60-7D17-CE7081EFE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B2E59-5024-297C-A82E-61A1C69B3444}"/>
              </a:ext>
            </a:extLst>
          </p:cNvPr>
          <p:cNvSpPr txBox="1"/>
          <p:nvPr/>
        </p:nvSpPr>
        <p:spPr>
          <a:xfrm>
            <a:off x="3010863" y="587155"/>
            <a:ext cx="6369452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6394F-9A3A-46B0-B5E9-5D37D79CA02D}"/>
              </a:ext>
            </a:extLst>
          </p:cNvPr>
          <p:cNvSpPr txBox="1"/>
          <p:nvPr/>
        </p:nvSpPr>
        <p:spPr>
          <a:xfrm>
            <a:off x="546903" y="2150986"/>
            <a:ext cx="53214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This dataset contains information about AKIA Sales from 2015 to 201</a:t>
            </a:r>
            <a:r>
              <a:rPr lang="ar-EG" sz="2800" b="1" dirty="0">
                <a:latin typeface="TT Norms Bold"/>
              </a:rPr>
              <a:t>9</a:t>
            </a:r>
            <a:r>
              <a:rPr lang="en-US" sz="2800" b="1" dirty="0">
                <a:latin typeface="TT Norms Bold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10263-1847-D288-03AD-30A8D5DEEE8A}"/>
              </a:ext>
            </a:extLst>
          </p:cNvPr>
          <p:cNvSpPr txBox="1"/>
          <p:nvPr/>
        </p:nvSpPr>
        <p:spPr>
          <a:xfrm>
            <a:off x="535328" y="4377149"/>
            <a:ext cx="4951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This dataset contains 9800 rows and 18 columns 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9DF86-EA77-B040-55C3-B326247E851D}"/>
              </a:ext>
            </a:extLst>
          </p:cNvPr>
          <p:cNvSpPr txBox="1"/>
          <p:nvPr/>
        </p:nvSpPr>
        <p:spPr>
          <a:xfrm>
            <a:off x="6530094" y="2150986"/>
            <a:ext cx="53214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T Norms Bold"/>
              </a:rPr>
              <a:t>The aim of this analysis is to analyze sales analysis and customer behavior insights.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080D-D2A6-5C45-5CD0-2BFEC61A5675}"/>
              </a:ext>
            </a:extLst>
          </p:cNvPr>
          <p:cNvSpPr txBox="1"/>
          <p:nvPr/>
        </p:nvSpPr>
        <p:spPr>
          <a:xfrm>
            <a:off x="6530094" y="4377149"/>
            <a:ext cx="5321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b="1" dirty="0">
                <a:latin typeface="TT Norms Bold"/>
              </a:rPr>
              <a:t>This </a:t>
            </a:r>
            <a:r>
              <a:rPr lang="fr-FR" sz="2400" b="1" dirty="0" err="1">
                <a:latin typeface="TT Norms Bold"/>
              </a:rPr>
              <a:t>dataset</a:t>
            </a:r>
            <a:r>
              <a:rPr lang="fr-FR" sz="2400" b="1" dirty="0">
                <a:latin typeface="TT Norms Bold"/>
              </a:rPr>
              <a:t> </a:t>
            </a:r>
            <a:r>
              <a:rPr lang="fr-FR" sz="2400" b="1" dirty="0" err="1">
                <a:latin typeface="TT Norms Bold"/>
              </a:rPr>
              <a:t>contains</a:t>
            </a:r>
            <a:r>
              <a:rPr lang="fr-FR" sz="2400" b="1" dirty="0">
                <a:latin typeface="TT Norms Bold"/>
              </a:rPr>
              <a:t> quantitative and qualitative data types.</a:t>
            </a:r>
            <a:endParaRPr lang="en-US" sz="2400" b="1" dirty="0">
              <a:latin typeface="TT Norms Bold"/>
            </a:endParaRPr>
          </a:p>
        </p:txBody>
      </p:sp>
    </p:spTree>
    <p:extLst>
      <p:ext uri="{BB962C8B-B14F-4D97-AF65-F5344CB8AC3E}">
        <p14:creationId xmlns:p14="http://schemas.microsoft.com/office/powerpoint/2010/main" val="4145819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09E58D5-0BA2-BEE8-D747-A3A5ECCA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43EE99-131B-8DC4-FCA3-D99207A9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7" t="48541" r="805"/>
          <a:stretch/>
        </p:blipFill>
        <p:spPr>
          <a:xfrm>
            <a:off x="6458024" y="2871018"/>
            <a:ext cx="5724144" cy="2680745"/>
          </a:xfrm>
          <a:prstGeom prst="rect">
            <a:avLst/>
          </a:prstGeom>
        </p:spPr>
      </p:pic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D20F3590-B547-1A8E-CF9A-353F7B7AC5D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8035E4B-B59A-B6AC-0AE2-A541623C87A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9DC1523F-3248-E7DA-FAF7-80F4CC2F66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E3D67BDF-93FD-2CE0-8709-A862B8A93A9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544CD4-4CA2-FB7D-89E5-E8BFA979FEE9}"/>
              </a:ext>
            </a:extLst>
          </p:cNvPr>
          <p:cNvSpPr txBox="1"/>
          <p:nvPr/>
        </p:nvSpPr>
        <p:spPr>
          <a:xfrm>
            <a:off x="2082969" y="492594"/>
            <a:ext cx="8750110" cy="972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60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Data Fields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639F83-7026-CFAC-E46D-86A5C13B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501"/>
          <a:stretch/>
        </p:blipFill>
        <p:spPr>
          <a:xfrm>
            <a:off x="-123444" y="2606041"/>
            <a:ext cx="6025134" cy="331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618498-22EF-0D1D-566C-681ACEBA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2" t="5300" r="814" b="50906"/>
          <a:stretch/>
        </p:blipFill>
        <p:spPr>
          <a:xfrm>
            <a:off x="0" y="2931997"/>
            <a:ext cx="5852295" cy="25836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7B0B5-53EC-00C7-3277-ABA78D3A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501"/>
          <a:stretch/>
        </p:blipFill>
        <p:spPr>
          <a:xfrm>
            <a:off x="6366077" y="2568251"/>
            <a:ext cx="5860214" cy="3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0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65F4527-686D-2BDD-E608-9D0195D0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>
            <a:extLst>
              <a:ext uri="{FF2B5EF4-FFF2-40B4-BE49-F238E27FC236}">
                <a16:creationId xmlns:a16="http://schemas.microsoft.com/office/drawing/2014/main" id="{6121E824-F31B-A0E4-43F0-E589A138B9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5/17/2025</a:t>
            </a:r>
            <a:endParaRPr dirty="0"/>
          </a:p>
        </p:txBody>
      </p:sp>
      <p:sp>
        <p:nvSpPr>
          <p:cNvPr id="106" name="Google Shape;106;p1">
            <a:extLst>
              <a:ext uri="{FF2B5EF4-FFF2-40B4-BE49-F238E27FC236}">
                <a16:creationId xmlns:a16="http://schemas.microsoft.com/office/drawing/2014/main" id="{C0B36D94-D6C2-9020-2D5B-CC13EA0FAB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">
            <a:extLst>
              <a:ext uri="{FF2B5EF4-FFF2-40B4-BE49-F238E27FC236}">
                <a16:creationId xmlns:a16="http://schemas.microsoft.com/office/drawing/2014/main" id="{58B17BC9-4483-06DC-F06E-EE961D0023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10" name="Google Shape;110;p1" title="download.png">
            <a:extLst>
              <a:ext uri="{FF2B5EF4-FFF2-40B4-BE49-F238E27FC236}">
                <a16:creationId xmlns:a16="http://schemas.microsoft.com/office/drawing/2014/main" id="{1220B24D-CECA-599A-8732-9124608F82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D4004F-1247-9326-8B65-48496DDFB42C}"/>
              </a:ext>
            </a:extLst>
          </p:cNvPr>
          <p:cNvSpPr txBox="1"/>
          <p:nvPr/>
        </p:nvSpPr>
        <p:spPr>
          <a:xfrm>
            <a:off x="1346345" y="614021"/>
            <a:ext cx="10152927" cy="95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340"/>
              </a:lnSpc>
            </a:pPr>
            <a:r>
              <a:rPr lang="en-US" sz="5400" b="1" u="sng" dirty="0">
                <a:solidFill>
                  <a:srgbClr val="336EA8"/>
                </a:solidFill>
                <a:latin typeface="Berlin Sans FB" pitchFamily="34" charset="0"/>
                <a:ea typeface="Impact"/>
                <a:cs typeface="Impact"/>
                <a:sym typeface="Impact"/>
              </a:rPr>
              <a:t>Cleaning and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2FA96-CBBE-8C82-95BC-DAC97F190C75}"/>
              </a:ext>
            </a:extLst>
          </p:cNvPr>
          <p:cNvSpPr txBox="1"/>
          <p:nvPr/>
        </p:nvSpPr>
        <p:spPr>
          <a:xfrm>
            <a:off x="1524000" y="1857908"/>
            <a:ext cx="876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Data Cleaning: </a:t>
            </a:r>
            <a:r>
              <a:rPr lang="en-US" sz="2000" b="1" dirty="0">
                <a:latin typeface="TT Norms Bold"/>
              </a:rPr>
              <a:t>Ensuring the initial data is organized and clean.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C5BE5-4DFE-0801-73A6-78A94BB13D7A}"/>
              </a:ext>
            </a:extLst>
          </p:cNvPr>
          <p:cNvSpPr txBox="1"/>
          <p:nvPr/>
        </p:nvSpPr>
        <p:spPr>
          <a:xfrm>
            <a:off x="1524000" y="2255917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Missing Value Handling: </a:t>
            </a:r>
            <a:r>
              <a:rPr lang="en-US" sz="2000" b="1" dirty="0">
                <a:latin typeface="TT Norms Bold"/>
              </a:rPr>
              <a:t>Addressing the missing entries in the postal code column.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7DE42-EA3B-8D01-0A37-4B3221E6676B}"/>
              </a:ext>
            </a:extLst>
          </p:cNvPr>
          <p:cNvSpPr txBox="1"/>
          <p:nvPr/>
        </p:nvSpPr>
        <p:spPr>
          <a:xfrm>
            <a:off x="1524000" y="2934164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Date Splitting: </a:t>
            </a:r>
            <a:r>
              <a:rPr lang="en-US" sz="2000" b="1" dirty="0">
                <a:latin typeface="TT Norms Bold"/>
              </a:rPr>
              <a:t>Separating the order and ship dates into individual components.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2E0-7DD5-9ABF-7B25-63890F79747B}"/>
              </a:ext>
            </a:extLst>
          </p:cNvPr>
          <p:cNvSpPr txBox="1"/>
          <p:nvPr/>
        </p:nvSpPr>
        <p:spPr>
          <a:xfrm>
            <a:off x="1539240" y="3783247"/>
            <a:ext cx="8768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New Feature Generation: </a:t>
            </a:r>
            <a:r>
              <a:rPr lang="en-US" sz="2000" b="1" dirty="0">
                <a:latin typeface="TT Norms Bold"/>
              </a:rPr>
              <a:t>Creating new attributes like the ship quarter and shipping duration.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10B18-B875-FC69-5791-6B9284E8DC05}"/>
              </a:ext>
            </a:extLst>
          </p:cNvPr>
          <p:cNvSpPr txBox="1"/>
          <p:nvPr/>
        </p:nvSpPr>
        <p:spPr>
          <a:xfrm>
            <a:off x="1524000" y="4648284"/>
            <a:ext cx="8768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TT Norms Bold"/>
              </a:rPr>
              <a:t>No Column Removal: </a:t>
            </a:r>
            <a:r>
              <a:rPr lang="en-US" sz="2000" b="1" dirty="0">
                <a:latin typeface="TT Norms Bold"/>
              </a:rPr>
              <a:t>Retaining all original columns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7993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1245</Words>
  <Application>Microsoft Office PowerPoint</Application>
  <PresentationFormat>Widescreen</PresentationFormat>
  <Paragraphs>190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Wingdings</vt:lpstr>
      <vt:lpstr>Berlin Sans FB</vt:lpstr>
      <vt:lpstr>Bernard MT Condensed</vt:lpstr>
      <vt:lpstr>Bauhaus 93</vt:lpstr>
      <vt:lpstr>Arial</vt:lpstr>
      <vt:lpstr>Cooper Black</vt:lpstr>
      <vt:lpstr>Georgia</vt:lpstr>
      <vt:lpstr>Calibri</vt:lpstr>
      <vt:lpstr>Century Schoolbook</vt:lpstr>
      <vt:lpstr>TT Norms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Ebraam gerges</cp:lastModifiedBy>
  <cp:revision>22</cp:revision>
  <dcterms:created xsi:type="dcterms:W3CDTF">2024-03-14T10:03:54Z</dcterms:created>
  <dcterms:modified xsi:type="dcterms:W3CDTF">2025-05-14T13:42:07Z</dcterms:modified>
</cp:coreProperties>
</file>