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99" r:id="rId3"/>
    <p:sldId id="300" r:id="rId4"/>
    <p:sldId id="301" r:id="rId5"/>
    <p:sldId id="302" r:id="rId6"/>
    <p:sldId id="303" r:id="rId7"/>
    <p:sldId id="257" r:id="rId8"/>
    <p:sldId id="258" r:id="rId9"/>
    <p:sldId id="304" r:id="rId10"/>
    <p:sldId id="259" r:id="rId11"/>
    <p:sldId id="260" r:id="rId12"/>
    <p:sldId id="261" r:id="rId13"/>
    <p:sldId id="309" r:id="rId14"/>
    <p:sldId id="262" r:id="rId15"/>
    <p:sldId id="265" r:id="rId16"/>
    <p:sldId id="308" r:id="rId17"/>
    <p:sldId id="264" r:id="rId18"/>
    <p:sldId id="266" r:id="rId19"/>
    <p:sldId id="274" r:id="rId20"/>
    <p:sldId id="305" r:id="rId21"/>
    <p:sldId id="268" r:id="rId22"/>
    <p:sldId id="269" r:id="rId23"/>
    <p:sldId id="270" r:id="rId24"/>
    <p:sldId id="271" r:id="rId25"/>
    <p:sldId id="272" r:id="rId26"/>
    <p:sldId id="275" r:id="rId27"/>
    <p:sldId id="276" r:id="rId28"/>
    <p:sldId id="296" r:id="rId29"/>
    <p:sldId id="277" r:id="rId30"/>
    <p:sldId id="306" r:id="rId31"/>
    <p:sldId id="280" r:id="rId32"/>
    <p:sldId id="281" r:id="rId33"/>
    <p:sldId id="282" r:id="rId34"/>
    <p:sldId id="283" r:id="rId35"/>
    <p:sldId id="284" r:id="rId36"/>
    <p:sldId id="285" r:id="rId37"/>
    <p:sldId id="286" r:id="rId38"/>
    <p:sldId id="287" r:id="rId39"/>
    <p:sldId id="288" r:id="rId40"/>
    <p:sldId id="289" r:id="rId41"/>
    <p:sldId id="290" r:id="rId42"/>
    <p:sldId id="297" r:id="rId43"/>
    <p:sldId id="307" r:id="rId44"/>
    <p:sldId id="292" r:id="rId45"/>
    <p:sldId id="293" r:id="rId46"/>
    <p:sldId id="294" r:id="rId47"/>
    <p:sldId id="295" r:id="rId48"/>
    <p:sldId id="29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D13C480-9312-4E97-94A8-EA4696235897}">
          <p14:sldIdLst>
            <p14:sldId id="299"/>
            <p14:sldId id="300"/>
            <p14:sldId id="301"/>
            <p14:sldId id="302"/>
            <p14:sldId id="303"/>
            <p14:sldId id="257"/>
            <p14:sldId id="258"/>
          </p14:sldIdLst>
        </p14:section>
        <p14:section name="Overview" id="{A993D8B6-7A82-4CB2-8886-E2B49813620A}">
          <p14:sldIdLst>
            <p14:sldId id="304"/>
            <p14:sldId id="259"/>
            <p14:sldId id="260"/>
            <p14:sldId id="261"/>
            <p14:sldId id="309"/>
            <p14:sldId id="262"/>
            <p14:sldId id="265"/>
            <p14:sldId id="308"/>
            <p14:sldId id="264"/>
            <p14:sldId id="266"/>
            <p14:sldId id="274"/>
          </p14:sldIdLst>
        </p14:section>
        <p14:section name="Components" id="{0F142B86-C445-49C0-B3DA-20D464032D33}">
          <p14:sldIdLst>
            <p14:sldId id="305"/>
            <p14:sldId id="268"/>
            <p14:sldId id="269"/>
            <p14:sldId id="270"/>
            <p14:sldId id="271"/>
            <p14:sldId id="272"/>
            <p14:sldId id="275"/>
            <p14:sldId id="276"/>
            <p14:sldId id="296"/>
            <p14:sldId id="277"/>
          </p14:sldIdLst>
        </p14:section>
        <p14:section name="Expressions, Functions, Parameters, and System Variables" id="{7557315B-E9AD-46AC-9C70-6F14A48ADF45}">
          <p14:sldIdLst>
            <p14:sldId id="306"/>
            <p14:sldId id="280"/>
            <p14:sldId id="281"/>
            <p14:sldId id="282"/>
            <p14:sldId id="283"/>
            <p14:sldId id="284"/>
            <p14:sldId id="285"/>
            <p14:sldId id="286"/>
            <p14:sldId id="287"/>
            <p14:sldId id="288"/>
            <p14:sldId id="289"/>
            <p14:sldId id="290"/>
            <p14:sldId id="297"/>
          </p14:sldIdLst>
        </p14:section>
        <p14:section name="Monitoring and Management" id="{26B861E2-77A4-49C5-BEFC-BD4F292AD421}">
          <p14:sldIdLst>
            <p14:sldId id="307"/>
            <p14:sldId id="292"/>
            <p14:sldId id="293"/>
            <p14:sldId id="294"/>
            <p14:sldId id="295"/>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8917" autoAdjust="0"/>
  </p:normalViewPr>
  <p:slideViewPr>
    <p:cSldViewPr snapToGrid="0">
      <p:cViewPr varScale="1">
        <p:scale>
          <a:sx n="77" d="100"/>
          <a:sy n="77" d="100"/>
        </p:scale>
        <p:origin x="84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F6DCD-AEB5-4C52-8F2A-57DFFCA264D5}" type="datetimeFigureOut">
              <a:rPr lang="en-US" smtClean="0"/>
              <a:t>4/14/2018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AECB6-DFFC-406D-869D-A6493FAE8372}" type="slidenum">
              <a:rPr lang="en-US" smtClean="0"/>
              <a:t>‹#›</a:t>
            </a:fld>
            <a:endParaRPr lang="en-US"/>
          </a:p>
        </p:txBody>
      </p:sp>
    </p:spTree>
    <p:extLst>
      <p:ext uri="{BB962C8B-B14F-4D97-AF65-F5344CB8AC3E}">
        <p14:creationId xmlns:p14="http://schemas.microsoft.com/office/powerpoint/2010/main" val="9138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changes represent a fundamental shift in the way we thought about and used Azure Data Factory in version 1 to now in version 2; for the better!</a:t>
            </a:r>
          </a:p>
          <a:p>
            <a:endParaRPr lang="en-US" dirty="0"/>
          </a:p>
          <a:p>
            <a:r>
              <a:rPr lang="en-US" dirty="0"/>
              <a:t>https://docs.microsoft.com/en-us/azure/data-factory/compare-versions </a:t>
            </a:r>
          </a:p>
        </p:txBody>
      </p:sp>
      <p:sp>
        <p:nvSpPr>
          <p:cNvPr id="4" name="Slide Number Placeholder 3"/>
          <p:cNvSpPr>
            <a:spLocks noGrp="1"/>
          </p:cNvSpPr>
          <p:nvPr>
            <p:ph type="sldNum" sz="quarter" idx="10"/>
          </p:nvPr>
        </p:nvSpPr>
        <p:spPr/>
        <p:txBody>
          <a:bodyPr/>
          <a:lstStyle/>
          <a:p>
            <a:fld id="{790AECB6-DFFC-406D-869D-A6493FAE8372}" type="slidenum">
              <a:rPr lang="en-US" smtClean="0"/>
              <a:t>13</a:t>
            </a:fld>
            <a:endParaRPr lang="en-US"/>
          </a:p>
        </p:txBody>
      </p:sp>
    </p:spTree>
    <p:extLst>
      <p:ext uri="{BB962C8B-B14F-4D97-AF65-F5344CB8AC3E}">
        <p14:creationId xmlns:p14="http://schemas.microsoft.com/office/powerpoint/2010/main" val="79672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supported services in v1: https://docs.microsoft.com/en-us/azure/data-factory/v1/data-factory-create-datasets</a:t>
            </a:r>
          </a:p>
          <a:p>
            <a:endParaRPr lang="en-US" dirty="0"/>
          </a:p>
          <a:p>
            <a:r>
              <a:rPr lang="en-US" dirty="0"/>
              <a:t>Supported Services in v2: https://docs.microsoft.com/en-us/azure/data-factory/concepts-datasets-linked-services</a:t>
            </a:r>
          </a:p>
        </p:txBody>
      </p:sp>
      <p:sp>
        <p:nvSpPr>
          <p:cNvPr id="4" name="Slide Number Placeholder 3"/>
          <p:cNvSpPr>
            <a:spLocks noGrp="1"/>
          </p:cNvSpPr>
          <p:nvPr>
            <p:ph type="sldNum" sz="quarter" idx="10"/>
          </p:nvPr>
        </p:nvSpPr>
        <p:spPr/>
        <p:txBody>
          <a:bodyPr/>
          <a:lstStyle/>
          <a:p>
            <a:fld id="{AA8958F3-04F0-40FF-82A4-5F0C1D9A8AA0}" type="slidenum">
              <a:rPr lang="en-US" smtClean="0"/>
              <a:t>15</a:t>
            </a:fld>
            <a:endParaRPr lang="en-US"/>
          </a:p>
        </p:txBody>
      </p:sp>
    </p:spTree>
    <p:extLst>
      <p:ext uri="{BB962C8B-B14F-4D97-AF65-F5344CB8AC3E}">
        <p14:creationId xmlns:p14="http://schemas.microsoft.com/office/powerpoint/2010/main" val="3437057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in ADFv1, the Activity was the unit of scheduling as well as a unit of execution. This meant that activities had the ability to execute on different schedules within a given pipeline. This is no longer the case as the Pipeline is now the unit of scheduling and is kicked off by a trigger (or on-demand).</a:t>
            </a:r>
          </a:p>
        </p:txBody>
      </p:sp>
      <p:sp>
        <p:nvSpPr>
          <p:cNvPr id="4" name="Slide Number Placeholder 3"/>
          <p:cNvSpPr>
            <a:spLocks noGrp="1"/>
          </p:cNvSpPr>
          <p:nvPr>
            <p:ph type="sldNum" sz="quarter" idx="10"/>
          </p:nvPr>
        </p:nvSpPr>
        <p:spPr/>
        <p:txBody>
          <a:bodyPr/>
          <a:lstStyle/>
          <a:p>
            <a:fld id="{790AECB6-DFFC-406D-869D-A6493FAE8372}" type="slidenum">
              <a:rPr lang="en-US" smtClean="0"/>
              <a:t>23</a:t>
            </a:fld>
            <a:endParaRPr lang="en-US"/>
          </a:p>
        </p:txBody>
      </p:sp>
    </p:spTree>
    <p:extLst>
      <p:ext uri="{BB962C8B-B14F-4D97-AF65-F5344CB8AC3E}">
        <p14:creationId xmlns:p14="http://schemas.microsoft.com/office/powerpoint/2010/main" val="3086005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change from a time-series based scheduling to </a:t>
            </a:r>
            <a:r>
              <a:rPr lang="en-US" dirty="0" err="1"/>
              <a:t>explict</a:t>
            </a:r>
            <a:r>
              <a:rPr lang="en-US" dirty="0"/>
              <a:t> scheduling, pipelines can no longer be setup to back-fill data using time-slices. i.e. Every day at noon starting 3 months ago. Now schedules can only start today and going forward. This means that any back-filling logic must be explicitly defined by the developer.</a:t>
            </a:r>
          </a:p>
        </p:txBody>
      </p:sp>
      <p:sp>
        <p:nvSpPr>
          <p:cNvPr id="4" name="Slide Number Placeholder 3"/>
          <p:cNvSpPr>
            <a:spLocks noGrp="1"/>
          </p:cNvSpPr>
          <p:nvPr>
            <p:ph type="sldNum" sz="quarter" idx="10"/>
          </p:nvPr>
        </p:nvSpPr>
        <p:spPr/>
        <p:txBody>
          <a:bodyPr/>
          <a:lstStyle/>
          <a:p>
            <a:fld id="{790AECB6-DFFC-406D-869D-A6493FAE8372}" type="slidenum">
              <a:rPr lang="en-US" smtClean="0"/>
              <a:t>25</a:t>
            </a:fld>
            <a:endParaRPr lang="en-US"/>
          </a:p>
        </p:txBody>
      </p:sp>
    </p:spTree>
    <p:extLst>
      <p:ext uri="{BB962C8B-B14F-4D97-AF65-F5344CB8AC3E}">
        <p14:creationId xmlns:p14="http://schemas.microsoft.com/office/powerpoint/2010/main" val="156755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IR:</a:t>
            </a:r>
          </a:p>
          <a:p>
            <a:r>
              <a:rPr lang="en-US" dirty="0"/>
              <a:t>Azure</a:t>
            </a:r>
          </a:p>
          <a:p>
            <a:r>
              <a:rPr lang="en-US" dirty="0"/>
              <a:t>Self-Hosted</a:t>
            </a:r>
          </a:p>
          <a:p>
            <a:r>
              <a:rPr lang="en-US" dirty="0"/>
              <a:t>Azure-SSIS</a:t>
            </a:r>
          </a:p>
        </p:txBody>
      </p:sp>
      <p:sp>
        <p:nvSpPr>
          <p:cNvPr id="4" name="Slide Number Placeholder 3"/>
          <p:cNvSpPr>
            <a:spLocks noGrp="1"/>
          </p:cNvSpPr>
          <p:nvPr>
            <p:ph type="sldNum" sz="quarter" idx="10"/>
          </p:nvPr>
        </p:nvSpPr>
        <p:spPr/>
        <p:txBody>
          <a:bodyPr/>
          <a:lstStyle/>
          <a:p>
            <a:fld id="{790AECB6-DFFC-406D-869D-A6493FAE8372}" type="slidenum">
              <a:rPr lang="en-US" smtClean="0"/>
              <a:t>26</a:t>
            </a:fld>
            <a:endParaRPr lang="en-US"/>
          </a:p>
        </p:txBody>
      </p:sp>
    </p:spTree>
    <p:extLst>
      <p:ext uri="{BB962C8B-B14F-4D97-AF65-F5344CB8AC3E}">
        <p14:creationId xmlns:p14="http://schemas.microsoft.com/office/powerpoint/2010/main" val="415964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https://docs.microsoft.com/en-us/azure/data-factory/concepts-integration-runtime</a:t>
            </a:r>
          </a:p>
        </p:txBody>
      </p:sp>
      <p:sp>
        <p:nvSpPr>
          <p:cNvPr id="4" name="Slide Number Placeholder 3"/>
          <p:cNvSpPr>
            <a:spLocks noGrp="1"/>
          </p:cNvSpPr>
          <p:nvPr>
            <p:ph type="sldNum" sz="quarter" idx="10"/>
          </p:nvPr>
        </p:nvSpPr>
        <p:spPr/>
        <p:txBody>
          <a:bodyPr/>
          <a:lstStyle/>
          <a:p>
            <a:fld id="{790AECB6-DFFC-406D-869D-A6493FAE8372}" type="slidenum">
              <a:rPr lang="en-US" smtClean="0"/>
              <a:t>27</a:t>
            </a:fld>
            <a:endParaRPr lang="en-US"/>
          </a:p>
        </p:txBody>
      </p:sp>
    </p:spTree>
    <p:extLst>
      <p:ext uri="{BB962C8B-B14F-4D97-AF65-F5344CB8AC3E}">
        <p14:creationId xmlns:p14="http://schemas.microsoft.com/office/powerpoint/2010/main" val="261614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debugging a pipeline, you can’t really see the result of an expression, so you have to be attentive to figure out how it’s resolving</a:t>
            </a:r>
          </a:p>
          <a:p>
            <a:endParaRPr lang="en-US" dirty="0"/>
          </a:p>
          <a:p>
            <a:r>
              <a:rPr lang="en-US" dirty="0"/>
              <a:t>https://docs.microsoft.com/en-us/azure/data-factory/control-flow-expression-language-functions</a:t>
            </a:r>
          </a:p>
        </p:txBody>
      </p:sp>
      <p:sp>
        <p:nvSpPr>
          <p:cNvPr id="4" name="Slide Number Placeholder 3"/>
          <p:cNvSpPr>
            <a:spLocks noGrp="1"/>
          </p:cNvSpPr>
          <p:nvPr>
            <p:ph type="sldNum" sz="quarter" idx="10"/>
          </p:nvPr>
        </p:nvSpPr>
        <p:spPr/>
        <p:txBody>
          <a:bodyPr/>
          <a:lstStyle/>
          <a:p>
            <a:fld id="{790AECB6-DFFC-406D-869D-A6493FAE8372}" type="slidenum">
              <a:rPr lang="en-US" smtClean="0"/>
              <a:t>30</a:t>
            </a:fld>
            <a:endParaRPr lang="en-US"/>
          </a:p>
        </p:txBody>
      </p:sp>
    </p:spTree>
    <p:extLst>
      <p:ext uri="{BB962C8B-B14F-4D97-AF65-F5344CB8AC3E}">
        <p14:creationId xmlns:p14="http://schemas.microsoft.com/office/powerpoint/2010/main" val="309656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https://docs.microsoft.com/en-us/azure/data-factory/control-flow-system-variables</a:t>
            </a:r>
          </a:p>
        </p:txBody>
      </p:sp>
      <p:sp>
        <p:nvSpPr>
          <p:cNvPr id="4" name="Slide Number Placeholder 3"/>
          <p:cNvSpPr>
            <a:spLocks noGrp="1"/>
          </p:cNvSpPr>
          <p:nvPr>
            <p:ph type="sldNum" sz="quarter" idx="10"/>
          </p:nvPr>
        </p:nvSpPr>
        <p:spPr/>
        <p:txBody>
          <a:bodyPr/>
          <a:lstStyle/>
          <a:p>
            <a:fld id="{790AECB6-DFFC-406D-869D-A6493FAE8372}" type="slidenum">
              <a:rPr lang="en-US" smtClean="0"/>
              <a:t>34</a:t>
            </a:fld>
            <a:endParaRPr lang="en-US"/>
          </a:p>
        </p:txBody>
      </p:sp>
    </p:spTree>
    <p:extLst>
      <p:ext uri="{BB962C8B-B14F-4D97-AF65-F5344CB8AC3E}">
        <p14:creationId xmlns:p14="http://schemas.microsoft.com/office/powerpoint/2010/main" val="1483942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https://docs.microsoft.com/en-us/azure/data-factory/tutorial-incremental-copy-overview</a:t>
            </a:r>
          </a:p>
          <a:p>
            <a:endParaRPr lang="en-US" dirty="0"/>
          </a:p>
          <a:p>
            <a:r>
              <a:rPr lang="en-US" dirty="0"/>
              <a:t>https://docs.microsoft.com/en-us/azure/data-factory/tutorial-incremental-copy-multiple-tables-portal</a:t>
            </a:r>
          </a:p>
        </p:txBody>
      </p:sp>
      <p:sp>
        <p:nvSpPr>
          <p:cNvPr id="4" name="Slide Number Placeholder 3"/>
          <p:cNvSpPr>
            <a:spLocks noGrp="1"/>
          </p:cNvSpPr>
          <p:nvPr>
            <p:ph type="sldNum" sz="quarter" idx="10"/>
          </p:nvPr>
        </p:nvSpPr>
        <p:spPr/>
        <p:txBody>
          <a:bodyPr/>
          <a:lstStyle/>
          <a:p>
            <a:fld id="{790AECB6-DFFC-406D-869D-A6493FAE8372}" type="slidenum">
              <a:rPr lang="en-US" smtClean="0"/>
              <a:t>41</a:t>
            </a:fld>
            <a:endParaRPr lang="en-US"/>
          </a:p>
        </p:txBody>
      </p:sp>
    </p:spTree>
    <p:extLst>
      <p:ext uri="{BB962C8B-B14F-4D97-AF65-F5344CB8AC3E}">
        <p14:creationId xmlns:p14="http://schemas.microsoft.com/office/powerpoint/2010/main" val="368027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D707-7994-4E22-948B-556CB5154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45FC4B-8370-42AC-AC94-AD5AA42A6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3AE2A5-DE36-45B4-B1A5-6A9B74835A6B}"/>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5" name="Footer Placeholder 4">
            <a:extLst>
              <a:ext uri="{FF2B5EF4-FFF2-40B4-BE49-F238E27FC236}">
                <a16:creationId xmlns:a16="http://schemas.microsoft.com/office/drawing/2014/main" id="{10B76C5A-9963-4E97-8174-A44EFC152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4E3D0-05F3-4D42-87FB-6121B582A287}"/>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219680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1560-CE36-4BEA-B1BF-7B2A29E534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BA3551-1D2E-469B-AADD-5B1AA63DD7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5731A-9099-47F1-BA81-F41383E17060}"/>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5" name="Footer Placeholder 4">
            <a:extLst>
              <a:ext uri="{FF2B5EF4-FFF2-40B4-BE49-F238E27FC236}">
                <a16:creationId xmlns:a16="http://schemas.microsoft.com/office/drawing/2014/main" id="{399B4C62-BDF1-4F23-8966-B97C35D05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5F160-B5E7-476E-B621-9C812ED8BAD1}"/>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188331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6CD2D-CA84-4E21-950F-DC732B323E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4A6FE4-B503-4E50-B6AE-8D8A253B5A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178AD-C13C-466C-A82D-B8BF756D835F}"/>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5" name="Footer Placeholder 4">
            <a:extLst>
              <a:ext uri="{FF2B5EF4-FFF2-40B4-BE49-F238E27FC236}">
                <a16:creationId xmlns:a16="http://schemas.microsoft.com/office/drawing/2014/main" id="{9D599D8E-5546-42B2-9EB2-0F08A2440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030B0-6CB1-4500-8933-B43A774B3F43}"/>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11990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80983" y="-380896"/>
            <a:ext cx="5638562" cy="7619794"/>
          </a:xfrm>
          <a:prstGeom prst="rect">
            <a:avLst/>
          </a:prstGeom>
        </p:spPr>
      </p:pic>
      <p:sp>
        <p:nvSpPr>
          <p:cNvPr id="2" name="Title 1"/>
          <p:cNvSpPr>
            <a:spLocks noGrp="1"/>
          </p:cNvSpPr>
          <p:nvPr>
            <p:ph type="title" hasCustomPrompt="1"/>
          </p:nvPr>
        </p:nvSpPr>
        <p:spPr>
          <a:xfrm>
            <a:off x="381369" y="381375"/>
            <a:ext cx="11429264" cy="6095252"/>
          </a:xfrm>
        </p:spPr>
        <p:txBody>
          <a:bodyPr anchor="ctr"/>
          <a:lstStyle>
            <a:lvl1pPr algn="r">
              <a:defRPr sz="635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680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937716" y="-380896"/>
            <a:ext cx="5634751" cy="7619794"/>
          </a:xfrm>
          <a:prstGeom prst="rect">
            <a:avLst/>
          </a:prstGeom>
        </p:spPr>
      </p:pic>
      <p:sp>
        <p:nvSpPr>
          <p:cNvPr id="2" name="Title 1"/>
          <p:cNvSpPr>
            <a:spLocks noGrp="1"/>
          </p:cNvSpPr>
          <p:nvPr>
            <p:ph type="ctrTitle" hasCustomPrompt="1"/>
          </p:nvPr>
        </p:nvSpPr>
        <p:spPr>
          <a:xfrm>
            <a:off x="380885" y="4000221"/>
            <a:ext cx="11429747" cy="2476407"/>
          </a:xfrm>
        </p:spPr>
        <p:txBody>
          <a:bodyPr anchor="b">
            <a:noAutofit/>
          </a:bodyPr>
          <a:lstStyle>
            <a:lvl1pPr algn="l">
              <a:defRPr sz="635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82208" y="381612"/>
            <a:ext cx="11429264" cy="1142440"/>
          </a:xfrm>
        </p:spPr>
        <p:txBody>
          <a:bodyPr anchor="t">
            <a:noAutofit/>
          </a:bodyPr>
          <a:lstStyle>
            <a:lvl1pPr algn="l">
              <a:defRPr lang="en-US" sz="4233"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9178795" y="3238504"/>
            <a:ext cx="2631838" cy="380990"/>
          </a:xfrm>
          <a:prstGeom prst="rect">
            <a:avLst/>
          </a:prstGeom>
        </p:spPr>
      </p:pic>
    </p:spTree>
    <p:extLst>
      <p:ext uri="{BB962C8B-B14F-4D97-AF65-F5344CB8AC3E}">
        <p14:creationId xmlns:p14="http://schemas.microsoft.com/office/powerpoint/2010/main" val="91982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80983" y="-380896"/>
            <a:ext cx="5638562" cy="7619794"/>
          </a:xfrm>
          <a:prstGeom prst="rect">
            <a:avLst/>
          </a:prstGeom>
        </p:spPr>
      </p:pic>
      <p:sp>
        <p:nvSpPr>
          <p:cNvPr id="2" name="Title 1"/>
          <p:cNvSpPr>
            <a:spLocks noGrp="1"/>
          </p:cNvSpPr>
          <p:nvPr>
            <p:ph type="title" hasCustomPrompt="1"/>
          </p:nvPr>
        </p:nvSpPr>
        <p:spPr>
          <a:xfrm>
            <a:off x="381369" y="381375"/>
            <a:ext cx="11429264" cy="6095252"/>
          </a:xfrm>
        </p:spPr>
        <p:txBody>
          <a:bodyPr anchor="ctr"/>
          <a:lstStyle>
            <a:lvl1pPr algn="r">
              <a:defRPr sz="635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425498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609609" indent="0">
              <a:buFont typeface="Wingdings" charset="2"/>
              <a:buNone/>
              <a:defRPr>
                <a:solidFill>
                  <a:srgbClr val="474947"/>
                </a:solidFill>
              </a:defRPr>
            </a:lvl2pPr>
            <a:lvl3pPr marL="1219218" indent="0">
              <a:buFont typeface="Wingdings" charset="2"/>
              <a:buNone/>
              <a:defRPr>
                <a:solidFill>
                  <a:srgbClr val="474947"/>
                </a:solidFill>
              </a:defRPr>
            </a:lvl3pPr>
            <a:lvl4pPr marL="1828826" indent="0">
              <a:buFont typeface="Wingdings" charset="2"/>
              <a:buNone/>
              <a:defRPr>
                <a:solidFill>
                  <a:srgbClr val="474947"/>
                </a:solidFill>
              </a:defRPr>
            </a:lvl4pPr>
            <a:lvl5pPr marL="2438434"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6030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959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116" y="381374"/>
            <a:ext cx="11429516" cy="6095253"/>
          </a:xfrm>
        </p:spPr>
        <p:txBody>
          <a:bodyPr/>
          <a:lstStyle>
            <a:lvl1pPr marL="0" indent="0">
              <a:buFont typeface="Wingdings" charset="2"/>
              <a:buNone/>
              <a:defRPr>
                <a:solidFill>
                  <a:schemeClr val="tx2"/>
                </a:solidFill>
              </a:defRPr>
            </a:lvl1pPr>
            <a:lvl2pPr marL="609609" indent="0">
              <a:buFont typeface="Wingdings" charset="2"/>
              <a:buNone/>
              <a:defRPr>
                <a:solidFill>
                  <a:srgbClr val="474947"/>
                </a:solidFill>
              </a:defRPr>
            </a:lvl2pPr>
            <a:lvl3pPr marL="1219218" indent="0">
              <a:buFont typeface="Wingdings" charset="2"/>
              <a:buNone/>
              <a:defRPr>
                <a:solidFill>
                  <a:srgbClr val="474947"/>
                </a:solidFill>
              </a:defRPr>
            </a:lvl3pPr>
            <a:lvl4pPr marL="1828826" indent="0">
              <a:buFont typeface="Wingdings" charset="2"/>
              <a:buNone/>
              <a:defRPr>
                <a:solidFill>
                  <a:srgbClr val="474947"/>
                </a:solidFill>
              </a:defRPr>
            </a:lvl4pPr>
            <a:lvl5pPr marL="2438434"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593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82083" y="1523814"/>
            <a:ext cx="5712351" cy="4952813"/>
          </a:xfrm>
        </p:spPr>
        <p:txBody>
          <a:bodyPr rIns="180000">
            <a:normAutofit/>
          </a:bodyPr>
          <a:lstStyle>
            <a:lvl1pPr>
              <a:defRPr sz="2963"/>
            </a:lvl1pPr>
            <a:lvl2pPr>
              <a:defRPr sz="2540"/>
            </a:lvl2pPr>
            <a:lvl3pPr>
              <a:defRPr sz="2117"/>
            </a:lvl3pPr>
            <a:lvl4pPr>
              <a:defRPr sz="1905"/>
            </a:lvl4pPr>
            <a:lvl5pPr>
              <a:defRPr sz="1905"/>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096841" y="1523814"/>
            <a:ext cx="5713792" cy="4952813"/>
          </a:xfrm>
        </p:spPr>
        <p:txBody>
          <a:bodyPr lIns="180000">
            <a:normAutofit/>
          </a:bodyPr>
          <a:lstStyle>
            <a:lvl1pPr>
              <a:defRPr sz="2963"/>
            </a:lvl1pPr>
            <a:lvl2pPr>
              <a:defRPr sz="2540"/>
            </a:lvl2pPr>
            <a:lvl3pPr>
              <a:defRPr sz="2117"/>
            </a:lvl3pPr>
            <a:lvl4pPr>
              <a:defRPr sz="1905"/>
            </a:lvl4pPr>
            <a:lvl5pPr>
              <a:defRPr sz="1905"/>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560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20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B036-9DD8-4043-A188-AC0F01093B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033CBD-495B-4D9F-A50F-015999A968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006BE-3702-45DF-A321-1A180E94CBD4}"/>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5" name="Footer Placeholder 4">
            <a:extLst>
              <a:ext uri="{FF2B5EF4-FFF2-40B4-BE49-F238E27FC236}">
                <a16:creationId xmlns:a16="http://schemas.microsoft.com/office/drawing/2014/main" id="{43C879FD-EF73-4AEB-894E-08264A435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85BF1-D9EF-48D5-B73B-FD5571AF4537}"/>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308326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7B47-E55B-4EF2-9E3A-661D1B67B2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2788DC-12CB-4F8D-BD89-737005B3B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C2F04A-4420-4879-8B93-D6CCEFE6E40B}"/>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5" name="Footer Placeholder 4">
            <a:extLst>
              <a:ext uri="{FF2B5EF4-FFF2-40B4-BE49-F238E27FC236}">
                <a16:creationId xmlns:a16="http://schemas.microsoft.com/office/drawing/2014/main" id="{609C1C2C-B07E-49AE-81E9-927DD13F2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C49B0-3EDA-4833-BD99-6FF44CBA7889}"/>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40737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79DF-D6E4-4055-B0AE-C9C25CC92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CF489-A354-4FEA-AE7D-873C108B2C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A5C8C9-F0C5-4B4B-BD8B-EBB63F94D7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3214DD-D75E-4DA6-A372-39A02457C037}"/>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6" name="Footer Placeholder 5">
            <a:extLst>
              <a:ext uri="{FF2B5EF4-FFF2-40B4-BE49-F238E27FC236}">
                <a16:creationId xmlns:a16="http://schemas.microsoft.com/office/drawing/2014/main" id="{0E1BCF06-699B-444B-95C9-BA903BEA2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07024-20FD-4629-9EA0-EBED88003CE8}"/>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273382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A64B-1650-4A7F-B7A3-9E9ABA648B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E06CA9-0668-40A0-B8D7-D7A86A741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8DE489-429C-477A-8C4E-C50D8B3A0C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5F42F-B1CB-473C-AB59-7A0C98D5C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38847D-1D37-4FEE-BFD9-E0F9152087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C3567B-1693-432F-B1F3-F95A752176DC}"/>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8" name="Footer Placeholder 7">
            <a:extLst>
              <a:ext uri="{FF2B5EF4-FFF2-40B4-BE49-F238E27FC236}">
                <a16:creationId xmlns:a16="http://schemas.microsoft.com/office/drawing/2014/main" id="{308B9B4E-E637-46C5-B695-570B85DB71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6D157E-F33B-4CAB-BB2A-FAADC566E91C}"/>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21178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B745-8269-49CF-9E9B-DABA6A954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996474-9A56-4061-9B29-B2EF4995E5B6}"/>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4" name="Footer Placeholder 3">
            <a:extLst>
              <a:ext uri="{FF2B5EF4-FFF2-40B4-BE49-F238E27FC236}">
                <a16:creationId xmlns:a16="http://schemas.microsoft.com/office/drawing/2014/main" id="{A25192FD-CC27-4FE2-9230-31B31FD7AD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69DD35-4B34-4977-BBB5-BC865562687D}"/>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353299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0B38B-0D05-472E-B2EE-F44CBC7D6AAD}"/>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3" name="Footer Placeholder 2">
            <a:extLst>
              <a:ext uri="{FF2B5EF4-FFF2-40B4-BE49-F238E27FC236}">
                <a16:creationId xmlns:a16="http://schemas.microsoft.com/office/drawing/2014/main" id="{5951B733-BA21-4B94-8042-9BAD1482C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5B313-FE0F-41F3-9BCC-3A4B9BEA26EE}"/>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128595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5EA3-F109-4125-9A18-436CBBCF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ED3B31-03B9-4B7F-AA9C-38210B2A4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6246A0-7001-41DF-8E10-85F228A28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E286C2-064A-4E95-9B4A-D284E6AFD30D}"/>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6" name="Footer Placeholder 5">
            <a:extLst>
              <a:ext uri="{FF2B5EF4-FFF2-40B4-BE49-F238E27FC236}">
                <a16:creationId xmlns:a16="http://schemas.microsoft.com/office/drawing/2014/main" id="{E17E9C75-C757-4026-96E1-CED9C3514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541AE-BE9B-44A9-A46B-46CA840094A4}"/>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82913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EF34-B096-4C71-8214-091282D02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908B19-C176-4C30-BC55-E8B35DF96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0E0A6-ACBC-4701-8A86-24385D302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2D91C7-57B6-47B1-91F0-1255F74A35DA}"/>
              </a:ext>
            </a:extLst>
          </p:cNvPr>
          <p:cNvSpPr>
            <a:spLocks noGrp="1"/>
          </p:cNvSpPr>
          <p:nvPr>
            <p:ph type="dt" sz="half" idx="10"/>
          </p:nvPr>
        </p:nvSpPr>
        <p:spPr/>
        <p:txBody>
          <a:bodyPr/>
          <a:lstStyle/>
          <a:p>
            <a:fld id="{B1B87E94-9404-4DD8-B278-FBFADC03658D}" type="datetimeFigureOut">
              <a:rPr lang="en-US" smtClean="0"/>
              <a:t>4/14/2018</a:t>
            </a:fld>
            <a:endParaRPr lang="en-US"/>
          </a:p>
        </p:txBody>
      </p:sp>
      <p:sp>
        <p:nvSpPr>
          <p:cNvPr id="6" name="Footer Placeholder 5">
            <a:extLst>
              <a:ext uri="{FF2B5EF4-FFF2-40B4-BE49-F238E27FC236}">
                <a16:creationId xmlns:a16="http://schemas.microsoft.com/office/drawing/2014/main" id="{4C2ED83D-073D-45F0-B324-F3814DC09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47FBE-284B-4CF4-A0F7-04D8F9BBAABD}"/>
              </a:ext>
            </a:extLst>
          </p:cNvPr>
          <p:cNvSpPr>
            <a:spLocks noGrp="1"/>
          </p:cNvSpPr>
          <p:nvPr>
            <p:ph type="sldNum" sz="quarter" idx="12"/>
          </p:nvPr>
        </p:nvSpPr>
        <p:spPr/>
        <p:txBody>
          <a:bodyPr/>
          <a:lstStyle/>
          <a:p>
            <a:fld id="{765D0F86-A9A8-45A6-8F0E-2BC6A3137796}" type="slidenum">
              <a:rPr lang="en-US" smtClean="0"/>
              <a:t>‹#›</a:t>
            </a:fld>
            <a:endParaRPr lang="en-US"/>
          </a:p>
        </p:txBody>
      </p:sp>
    </p:spTree>
    <p:extLst>
      <p:ext uri="{BB962C8B-B14F-4D97-AF65-F5344CB8AC3E}">
        <p14:creationId xmlns:p14="http://schemas.microsoft.com/office/powerpoint/2010/main" val="109079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2.wmf"/><Relationship Id="rId5" Type="http://schemas.openxmlformats.org/officeDocument/2006/relationships/slideLayout" Target="../slideLayouts/slideLayout17.xml"/><Relationship Id="rId10" Type="http://schemas.openxmlformats.org/officeDocument/2006/relationships/oleObject" Target="../embeddings/oleObject1.bin"/><Relationship Id="rId4" Type="http://schemas.openxmlformats.org/officeDocument/2006/relationships/slideLayout" Target="../slideLayouts/slideLayout16.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913D44-D328-4CDA-93C1-DDC288169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9A2F18-3134-4472-968A-706D4D20E0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03CC5-0112-4D77-8362-8A7A41C5C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87E94-9404-4DD8-B278-FBFADC03658D}" type="datetimeFigureOut">
              <a:rPr lang="en-US" smtClean="0"/>
              <a:t>4/14/2018</a:t>
            </a:fld>
            <a:endParaRPr lang="en-US"/>
          </a:p>
        </p:txBody>
      </p:sp>
      <p:sp>
        <p:nvSpPr>
          <p:cNvPr id="5" name="Footer Placeholder 4">
            <a:extLst>
              <a:ext uri="{FF2B5EF4-FFF2-40B4-BE49-F238E27FC236}">
                <a16:creationId xmlns:a16="http://schemas.microsoft.com/office/drawing/2014/main" id="{349AC491-38C3-432C-A2FA-1D0A08894F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E2BC05-1B3C-4D7C-A7DE-F8DA27E12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D0F86-A9A8-45A6-8F0E-2BC6A3137796}" type="slidenum">
              <a:rPr lang="en-US" smtClean="0"/>
              <a:t>‹#›</a:t>
            </a:fld>
            <a:endParaRPr lang="en-US"/>
          </a:p>
        </p:txBody>
      </p:sp>
    </p:spTree>
    <p:extLst>
      <p:ext uri="{BB962C8B-B14F-4D97-AF65-F5344CB8AC3E}">
        <p14:creationId xmlns:p14="http://schemas.microsoft.com/office/powerpoint/2010/main" val="2802446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82" y="381374"/>
            <a:ext cx="11429516" cy="761979"/>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81116" y="1523761"/>
            <a:ext cx="11429516" cy="4952866"/>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680060" y="1220303"/>
            <a:ext cx="184731" cy="461665"/>
          </a:xfrm>
          <a:prstGeom prst="rect">
            <a:avLst/>
          </a:prstGeom>
          <a:noFill/>
        </p:spPr>
        <p:txBody>
          <a:bodyPr wrap="none" rtlCol="0">
            <a:spAutoFit/>
          </a:bodyPr>
          <a:lstStyle/>
          <a:p>
            <a:endParaRPr lang="en-US" sz="2400" dirty="0"/>
          </a:p>
        </p:txBody>
      </p:sp>
      <p:graphicFrame>
        <p:nvGraphicFramePr>
          <p:cNvPr id="9" name="Object 8"/>
          <p:cNvGraphicFramePr>
            <a:graphicFrameLocks noChangeAspect="1"/>
          </p:cNvGraphicFramePr>
          <p:nvPr userDrawn="1">
            <p:extLst/>
          </p:nvPr>
        </p:nvGraphicFramePr>
        <p:xfrm>
          <a:off x="11338079" y="6286515"/>
          <a:ext cx="663141" cy="380990"/>
        </p:xfrm>
        <a:graphic>
          <a:graphicData uri="http://schemas.openxmlformats.org/presentationml/2006/ole">
            <mc:AlternateContent xmlns:mc="http://schemas.openxmlformats.org/markup-compatibility/2006">
              <mc:Choice xmlns:v="urn:schemas-microsoft-com:vml" Requires="v">
                <p:oleObj spid="_x0000_s1037"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1338079" y="6286515"/>
                        <a:ext cx="663141" cy="380990"/>
                      </a:xfrm>
                      <a:prstGeom prst="rect">
                        <a:avLst/>
                      </a:prstGeom>
                    </p:spPr>
                  </p:pic>
                </p:oleObj>
              </mc:Fallback>
            </mc:AlternateContent>
          </a:graphicData>
        </a:graphic>
      </p:graphicFrame>
    </p:spTree>
    <p:extLst>
      <p:ext uri="{BB962C8B-B14F-4D97-AF65-F5344CB8AC3E}">
        <p14:creationId xmlns:p14="http://schemas.microsoft.com/office/powerpoint/2010/main" val="1251424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609608" rtl="0" eaLnBrk="1" latinLnBrk="0" hangingPunct="1">
        <a:spcBef>
          <a:spcPct val="0"/>
        </a:spcBef>
        <a:buNone/>
        <a:defRPr sz="4657" kern="1200">
          <a:solidFill>
            <a:schemeClr val="accent1"/>
          </a:solidFill>
          <a:latin typeface="+mj-lt"/>
          <a:ea typeface="+mj-ea"/>
          <a:cs typeface="+mj-cs"/>
        </a:defRPr>
      </a:lvl1pPr>
    </p:titleStyle>
    <p:bodyStyle>
      <a:lvl1pPr marL="0" indent="0" algn="l" defTabSz="609608" rtl="0" eaLnBrk="1" latinLnBrk="0" hangingPunct="1">
        <a:spcBef>
          <a:spcPct val="20000"/>
        </a:spcBef>
        <a:buFont typeface="Wingdings" charset="2"/>
        <a:buNone/>
        <a:defRPr sz="3810" kern="1200">
          <a:solidFill>
            <a:schemeClr val="tx2"/>
          </a:solidFill>
          <a:latin typeface="+mn-lt"/>
          <a:ea typeface="+mn-ea"/>
          <a:cs typeface="+mn-cs"/>
        </a:defRPr>
      </a:lvl1pPr>
      <a:lvl2pPr marL="609609" indent="0" algn="l" defTabSz="609608" rtl="0" eaLnBrk="1" latinLnBrk="0" hangingPunct="1">
        <a:spcBef>
          <a:spcPct val="20000"/>
        </a:spcBef>
        <a:buFont typeface="Wingdings" charset="2"/>
        <a:buNone/>
        <a:defRPr sz="3387" kern="1200">
          <a:solidFill>
            <a:schemeClr val="tx2"/>
          </a:solidFill>
          <a:latin typeface="+mn-lt"/>
          <a:ea typeface="+mn-ea"/>
          <a:cs typeface="+mn-cs"/>
        </a:defRPr>
      </a:lvl2pPr>
      <a:lvl3pPr marL="1219218" indent="0" algn="l" defTabSz="609608" rtl="0" eaLnBrk="1" latinLnBrk="0" hangingPunct="1">
        <a:spcBef>
          <a:spcPct val="20000"/>
        </a:spcBef>
        <a:buFont typeface="Wingdings" charset="2"/>
        <a:buNone/>
        <a:defRPr sz="2540" kern="1200">
          <a:solidFill>
            <a:schemeClr val="tx2"/>
          </a:solidFill>
          <a:latin typeface="+mn-lt"/>
          <a:ea typeface="+mn-ea"/>
          <a:cs typeface="+mn-cs"/>
        </a:defRPr>
      </a:lvl3pPr>
      <a:lvl4pPr marL="1828826" indent="0" algn="l" defTabSz="609608" rtl="0" eaLnBrk="1" latinLnBrk="0" hangingPunct="1">
        <a:spcBef>
          <a:spcPct val="20000"/>
        </a:spcBef>
        <a:buFont typeface="Wingdings" charset="2"/>
        <a:buNone/>
        <a:defRPr sz="2540" kern="1200">
          <a:solidFill>
            <a:schemeClr val="tx2"/>
          </a:solidFill>
          <a:latin typeface="+mn-lt"/>
          <a:ea typeface="+mn-ea"/>
          <a:cs typeface="+mn-cs"/>
        </a:defRPr>
      </a:lvl4pPr>
      <a:lvl5pPr marL="2438434" indent="0" algn="l" defTabSz="609608" rtl="0" eaLnBrk="1" latinLnBrk="0" hangingPunct="1">
        <a:spcBef>
          <a:spcPct val="20000"/>
        </a:spcBef>
        <a:buFont typeface="Wingdings" charset="2"/>
        <a:buNone/>
        <a:defRPr sz="2117" kern="1200">
          <a:solidFill>
            <a:schemeClr val="tx2"/>
          </a:solidFill>
          <a:latin typeface="+mn-lt"/>
          <a:ea typeface="+mn-ea"/>
          <a:cs typeface="+mn-cs"/>
        </a:defRPr>
      </a:lvl5pPr>
      <a:lvl6pPr marL="3352848"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6"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64"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73" indent="-304804" algn="l" defTabSz="609608"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608" rtl="0" eaLnBrk="1" latinLnBrk="0" hangingPunct="1">
        <a:defRPr sz="2400" kern="1200">
          <a:solidFill>
            <a:schemeClr val="tx1"/>
          </a:solidFill>
          <a:latin typeface="+mn-lt"/>
          <a:ea typeface="+mn-ea"/>
          <a:cs typeface="+mn-cs"/>
        </a:defRPr>
      </a:lvl1pPr>
      <a:lvl2pPr marL="609608" algn="l" defTabSz="609608" rtl="0" eaLnBrk="1" latinLnBrk="0" hangingPunct="1">
        <a:defRPr sz="2400" kern="1200">
          <a:solidFill>
            <a:schemeClr val="tx1"/>
          </a:solidFill>
          <a:latin typeface="+mn-lt"/>
          <a:ea typeface="+mn-ea"/>
          <a:cs typeface="+mn-cs"/>
        </a:defRPr>
      </a:lvl2pPr>
      <a:lvl3pPr marL="1219218" algn="l" defTabSz="609608" rtl="0" eaLnBrk="1" latinLnBrk="0" hangingPunct="1">
        <a:defRPr sz="2400" kern="1200">
          <a:solidFill>
            <a:schemeClr val="tx1"/>
          </a:solidFill>
          <a:latin typeface="+mn-lt"/>
          <a:ea typeface="+mn-ea"/>
          <a:cs typeface="+mn-cs"/>
        </a:defRPr>
      </a:lvl3pPr>
      <a:lvl4pPr marL="1828826" algn="l" defTabSz="609608" rtl="0" eaLnBrk="1" latinLnBrk="0" hangingPunct="1">
        <a:defRPr sz="2400" kern="1200">
          <a:solidFill>
            <a:schemeClr val="tx1"/>
          </a:solidFill>
          <a:latin typeface="+mn-lt"/>
          <a:ea typeface="+mn-ea"/>
          <a:cs typeface="+mn-cs"/>
        </a:defRPr>
      </a:lvl4pPr>
      <a:lvl5pPr marL="2438434" algn="l" defTabSz="609608" rtl="0" eaLnBrk="1" latinLnBrk="0" hangingPunct="1">
        <a:defRPr sz="2400" kern="1200">
          <a:solidFill>
            <a:schemeClr val="tx1"/>
          </a:solidFill>
          <a:latin typeface="+mn-lt"/>
          <a:ea typeface="+mn-ea"/>
          <a:cs typeface="+mn-cs"/>
        </a:defRPr>
      </a:lvl5pPr>
      <a:lvl6pPr marL="3048043" algn="l" defTabSz="609608" rtl="0" eaLnBrk="1" latinLnBrk="0" hangingPunct="1">
        <a:defRPr sz="2400" kern="1200">
          <a:solidFill>
            <a:schemeClr val="tx1"/>
          </a:solidFill>
          <a:latin typeface="+mn-lt"/>
          <a:ea typeface="+mn-ea"/>
          <a:cs typeface="+mn-cs"/>
        </a:defRPr>
      </a:lvl6pPr>
      <a:lvl7pPr marL="3657652" algn="l" defTabSz="609608" rtl="0" eaLnBrk="1" latinLnBrk="0" hangingPunct="1">
        <a:defRPr sz="2400" kern="1200">
          <a:solidFill>
            <a:schemeClr val="tx1"/>
          </a:solidFill>
          <a:latin typeface="+mn-lt"/>
          <a:ea typeface="+mn-ea"/>
          <a:cs typeface="+mn-cs"/>
        </a:defRPr>
      </a:lvl7pPr>
      <a:lvl8pPr marL="4267260" algn="l" defTabSz="609608" rtl="0" eaLnBrk="1" latinLnBrk="0" hangingPunct="1">
        <a:defRPr sz="2400" kern="1200">
          <a:solidFill>
            <a:schemeClr val="tx1"/>
          </a:solidFill>
          <a:latin typeface="+mn-lt"/>
          <a:ea typeface="+mn-ea"/>
          <a:cs typeface="+mn-cs"/>
        </a:defRPr>
      </a:lvl8pPr>
      <a:lvl9pPr marL="4876869" algn="l" defTabSz="609608"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p15:clr>
            <a:srgbClr val="F26B43"/>
          </p15:clr>
        </p15:guide>
        <p15:guide id="2" pos="3629">
          <p15:clr>
            <a:srgbClr val="F26B43"/>
          </p15:clr>
        </p15:guide>
        <p15:guide id="3" pos="7030">
          <p15:clr>
            <a:srgbClr val="F26B43"/>
          </p15:clr>
        </p15:guide>
        <p15:guide id="4" pos="227">
          <p15:clr>
            <a:srgbClr val="F26B43"/>
          </p15:clr>
        </p15:guide>
        <p15:guide id="5" orient="horz" pos="227">
          <p15:clr>
            <a:srgbClr val="F26B43"/>
          </p15:clr>
        </p15:guide>
        <p15:guide id="7" orient="horz" pos="680">
          <p15:clr>
            <a:srgbClr val="F26B43"/>
          </p15:clr>
        </p15:guide>
        <p15:guide id="8" orient="horz" pos="907">
          <p15:clr>
            <a:srgbClr val="F26B43"/>
          </p15:clr>
        </p15:guide>
        <p15:guide id="9" orient="horz" pos="3855">
          <p15:clr>
            <a:srgbClr val="F26B43"/>
          </p15:clr>
        </p15:guide>
        <p15:guide id="10" orient="horz" pos="204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jpe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jpeg"/><Relationship Id="rId2" Type="http://schemas.openxmlformats.org/officeDocument/2006/relationships/notesSlide" Target="../notesSlides/notesSlide2.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image" Target="../media/image9.gif"/><Relationship Id="rId11" Type="http://schemas.openxmlformats.org/officeDocument/2006/relationships/image" Target="../media/image14.jp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hyperlink" Target="https://twitter.com/ericbragas" TargetMode="External"/><Relationship Id="rId3" Type="http://schemas.openxmlformats.org/officeDocument/2006/relationships/image" Target="../media/image17.jp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www.linkedin.com/in/ericbragas93/" TargetMode="External"/><Relationship Id="rId5" Type="http://schemas.openxmlformats.org/officeDocument/2006/relationships/image" Target="../media/image19.pn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Dive into Azure Data Factory v2</a:t>
            </a:r>
          </a:p>
        </p:txBody>
      </p:sp>
      <p:sp>
        <p:nvSpPr>
          <p:cNvPr id="3" name="Text Placeholder 2"/>
          <p:cNvSpPr>
            <a:spLocks noGrp="1"/>
          </p:cNvSpPr>
          <p:nvPr>
            <p:ph type="body" sz="quarter" idx="10"/>
          </p:nvPr>
        </p:nvSpPr>
        <p:spPr/>
        <p:txBody>
          <a:bodyPr/>
          <a:lstStyle/>
          <a:p>
            <a:r>
              <a:rPr lang="en-US" dirty="0"/>
              <a:t>Eric Bragas</a:t>
            </a:r>
          </a:p>
        </p:txBody>
      </p:sp>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Content Placeholder 9">
            <a:extLst>
              <a:ext uri="{FF2B5EF4-FFF2-40B4-BE49-F238E27FC236}">
                <a16:creationId xmlns:a16="http://schemas.microsoft.com/office/drawing/2014/main" id="{155C8C75-C7E9-487E-9709-2CD59F8BA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357" y="2238574"/>
            <a:ext cx="10131286" cy="2380852"/>
          </a:xfrm>
          <a:prstGeom prst="rect">
            <a:avLst/>
          </a:prstGeom>
        </p:spPr>
      </p:pic>
    </p:spTree>
    <p:extLst>
      <p:ext uri="{BB962C8B-B14F-4D97-AF65-F5344CB8AC3E}">
        <p14:creationId xmlns:p14="http://schemas.microsoft.com/office/powerpoint/2010/main" val="388719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B2CE-3DF7-4A59-B127-E2D0C5460C45}"/>
              </a:ext>
            </a:extLst>
          </p:cNvPr>
          <p:cNvSpPr>
            <a:spLocks noGrp="1"/>
          </p:cNvSpPr>
          <p:nvPr>
            <p:ph type="title"/>
          </p:nvPr>
        </p:nvSpPr>
        <p:spPr/>
        <p:txBody>
          <a:bodyPr/>
          <a:lstStyle/>
          <a:p>
            <a:r>
              <a:rPr lang="en-US" dirty="0"/>
              <a:t>ETL vs ELT</a:t>
            </a:r>
          </a:p>
        </p:txBody>
      </p:sp>
      <p:sp>
        <p:nvSpPr>
          <p:cNvPr id="3" name="Content Placeholder 2">
            <a:extLst>
              <a:ext uri="{FF2B5EF4-FFF2-40B4-BE49-F238E27FC236}">
                <a16:creationId xmlns:a16="http://schemas.microsoft.com/office/drawing/2014/main" id="{A701083D-5B3E-486F-96DD-676915766457}"/>
              </a:ext>
            </a:extLst>
          </p:cNvPr>
          <p:cNvSpPr>
            <a:spLocks noGrp="1"/>
          </p:cNvSpPr>
          <p:nvPr>
            <p:ph idx="1"/>
          </p:nvPr>
        </p:nvSpPr>
        <p:spPr/>
        <p:txBody>
          <a:bodyPr>
            <a:normAutofit fontScale="92500" lnSpcReduction="20000"/>
          </a:bodyPr>
          <a:lstStyle/>
          <a:p>
            <a:pPr marL="0" indent="0">
              <a:buNone/>
            </a:pPr>
            <a:r>
              <a:rPr lang="en-US" dirty="0"/>
              <a:t>Instead of extracting data, transforming in memory, then loading to a target…</a:t>
            </a:r>
          </a:p>
          <a:p>
            <a:endParaRPr lang="en-US" dirty="0"/>
          </a:p>
          <a:p>
            <a:pPr marL="0" indent="0">
              <a:buNone/>
            </a:pPr>
            <a:r>
              <a:rPr lang="en-US" dirty="0"/>
              <a:t>…extract and load to an intermediate store, transform using a separate compute resource as needed, then load to a presentation layer</a:t>
            </a:r>
          </a:p>
          <a:p>
            <a:pPr marL="0" indent="0">
              <a:buNone/>
            </a:pPr>
            <a:endParaRPr lang="en-US" dirty="0"/>
          </a:p>
          <a:p>
            <a:pPr marL="0" indent="0">
              <a:buNone/>
            </a:pPr>
            <a:r>
              <a:rPr lang="en-US" dirty="0"/>
              <a:t>Preferable when:</a:t>
            </a:r>
          </a:p>
          <a:p>
            <a:r>
              <a:rPr lang="en-US" dirty="0"/>
              <a:t>High data volume that cannot be processed in memory or in full</a:t>
            </a:r>
          </a:p>
          <a:p>
            <a:r>
              <a:rPr lang="en-US" dirty="0"/>
              <a:t>You don’t need to transform all data</a:t>
            </a:r>
          </a:p>
          <a:p>
            <a:r>
              <a:rPr lang="en-US" dirty="0"/>
              <a:t>Want to take advantage of distributed processing systems, such as Hadoop or Data Lake</a:t>
            </a:r>
          </a:p>
        </p:txBody>
      </p:sp>
    </p:spTree>
    <p:extLst>
      <p:ext uri="{BB962C8B-B14F-4D97-AF65-F5344CB8AC3E}">
        <p14:creationId xmlns:p14="http://schemas.microsoft.com/office/powerpoint/2010/main" val="175206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F1B2B72-4C51-4291-8665-12F4A41AD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595" y="643467"/>
            <a:ext cx="9688810" cy="5571066"/>
          </a:xfrm>
          <a:prstGeom prst="rect">
            <a:avLst/>
          </a:prstGeom>
        </p:spPr>
      </p:pic>
    </p:spTree>
    <p:extLst>
      <p:ext uri="{BB962C8B-B14F-4D97-AF65-F5344CB8AC3E}">
        <p14:creationId xmlns:p14="http://schemas.microsoft.com/office/powerpoint/2010/main" val="100734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A41C-1DDA-4A87-9DC3-7C20107C6F1A}"/>
              </a:ext>
            </a:extLst>
          </p:cNvPr>
          <p:cNvSpPr>
            <a:spLocks noGrp="1"/>
          </p:cNvSpPr>
          <p:nvPr>
            <p:ph type="title"/>
          </p:nvPr>
        </p:nvSpPr>
        <p:spPr/>
        <p:txBody>
          <a:bodyPr/>
          <a:lstStyle/>
          <a:p>
            <a:r>
              <a:rPr lang="en-US" dirty="0"/>
              <a:t>V1 vs V2</a:t>
            </a:r>
          </a:p>
        </p:txBody>
      </p:sp>
      <p:graphicFrame>
        <p:nvGraphicFramePr>
          <p:cNvPr id="4" name="Table 3">
            <a:extLst>
              <a:ext uri="{FF2B5EF4-FFF2-40B4-BE49-F238E27FC236}">
                <a16:creationId xmlns:a16="http://schemas.microsoft.com/office/drawing/2014/main" id="{FB553CF0-05A0-4161-B892-C172A66AE04D}"/>
              </a:ext>
            </a:extLst>
          </p:cNvPr>
          <p:cNvGraphicFramePr>
            <a:graphicFrameLocks noGrp="1"/>
          </p:cNvGraphicFramePr>
          <p:nvPr>
            <p:extLst>
              <p:ext uri="{D42A27DB-BD31-4B8C-83A1-F6EECF244321}">
                <p14:modId xmlns:p14="http://schemas.microsoft.com/office/powerpoint/2010/main" val="132482984"/>
              </p:ext>
            </p:extLst>
          </p:nvPr>
        </p:nvGraphicFramePr>
        <p:xfrm>
          <a:off x="838199" y="1690687"/>
          <a:ext cx="10651436" cy="4489011"/>
        </p:xfrm>
        <a:graphic>
          <a:graphicData uri="http://schemas.openxmlformats.org/drawingml/2006/table">
            <a:tbl>
              <a:tblPr firstRow="1" bandRow="1">
                <a:tableStyleId>{7DF18680-E054-41AD-8BC1-D1AEF772440D}</a:tableStyleId>
              </a:tblPr>
              <a:tblGrid>
                <a:gridCol w="5325718">
                  <a:extLst>
                    <a:ext uri="{9D8B030D-6E8A-4147-A177-3AD203B41FA5}">
                      <a16:colId xmlns:a16="http://schemas.microsoft.com/office/drawing/2014/main" val="2239374398"/>
                    </a:ext>
                  </a:extLst>
                </a:gridCol>
                <a:gridCol w="5325718">
                  <a:extLst>
                    <a:ext uri="{9D8B030D-6E8A-4147-A177-3AD203B41FA5}">
                      <a16:colId xmlns:a16="http://schemas.microsoft.com/office/drawing/2014/main" val="1543303277"/>
                    </a:ext>
                  </a:extLst>
                </a:gridCol>
              </a:tblGrid>
              <a:tr h="478801">
                <a:tc>
                  <a:txBody>
                    <a:bodyPr/>
                    <a:lstStyle/>
                    <a:p>
                      <a:r>
                        <a:rPr lang="en-US" dirty="0"/>
                        <a:t>Component</a:t>
                      </a:r>
                      <a:endParaRPr lang="en-US" dirty="0">
                        <a:solidFill>
                          <a:sysClr val="windowText" lastClr="000000"/>
                        </a:solidFill>
                      </a:endParaRPr>
                    </a:p>
                  </a:txBody>
                  <a:tcPr/>
                </a:tc>
                <a:tc>
                  <a:txBody>
                    <a:bodyPr/>
                    <a:lstStyle/>
                    <a:p>
                      <a:r>
                        <a:rPr lang="en-US" dirty="0"/>
                        <a:t>Changes</a:t>
                      </a:r>
                      <a:endParaRPr lang="en-US" dirty="0">
                        <a:solidFill>
                          <a:sysClr val="windowText" lastClr="000000"/>
                        </a:solidFill>
                      </a:endParaRPr>
                    </a:p>
                  </a:txBody>
                  <a:tcPr/>
                </a:tc>
                <a:extLst>
                  <a:ext uri="{0D108BD9-81ED-4DB2-BD59-A6C34878D82A}">
                    <a16:rowId xmlns:a16="http://schemas.microsoft.com/office/drawing/2014/main" val="1790957919"/>
                  </a:ext>
                </a:extLst>
              </a:tr>
              <a:tr h="478801">
                <a:tc>
                  <a:txBody>
                    <a:bodyPr/>
                    <a:lstStyle/>
                    <a:p>
                      <a:r>
                        <a:rPr lang="en-US" dirty="0"/>
                        <a:t>Datasets</a:t>
                      </a:r>
                      <a:endParaRPr lang="en-US" dirty="0">
                        <a:solidFill>
                          <a:sysClr val="windowText" lastClr="000000"/>
                        </a:solidFill>
                      </a:endParaRPr>
                    </a:p>
                  </a:txBody>
                  <a:tcPr/>
                </a:tc>
                <a:tc>
                  <a:txBody>
                    <a:bodyPr/>
                    <a:lstStyle/>
                    <a:p>
                      <a:r>
                        <a:rPr lang="en-US" dirty="0"/>
                        <a:t>No longer use the "availability" property</a:t>
                      </a:r>
                      <a:endParaRPr lang="en-US" dirty="0">
                        <a:solidFill>
                          <a:sysClr val="windowText" lastClr="000000"/>
                        </a:solidFill>
                      </a:endParaRPr>
                    </a:p>
                  </a:txBody>
                  <a:tcPr/>
                </a:tc>
                <a:extLst>
                  <a:ext uri="{0D108BD9-81ED-4DB2-BD59-A6C34878D82A}">
                    <a16:rowId xmlns:a16="http://schemas.microsoft.com/office/drawing/2014/main" val="3272884059"/>
                  </a:ext>
                </a:extLst>
              </a:tr>
              <a:tr h="899981">
                <a:tc>
                  <a:txBody>
                    <a:bodyPr/>
                    <a:lstStyle/>
                    <a:p>
                      <a:r>
                        <a:rPr lang="en-US" dirty="0"/>
                        <a:t>Linked Services</a:t>
                      </a:r>
                      <a:endParaRPr lang="en-US" dirty="0">
                        <a:solidFill>
                          <a:sysClr val="windowText" lastClr="000000"/>
                        </a:solidFill>
                      </a:endParaRPr>
                    </a:p>
                  </a:txBody>
                  <a:tcPr/>
                </a:tc>
                <a:tc>
                  <a:txBody>
                    <a:bodyPr/>
                    <a:lstStyle/>
                    <a:p>
                      <a:r>
                        <a:rPr lang="en-US" dirty="0"/>
                        <a:t>Includes the new "</a:t>
                      </a:r>
                      <a:r>
                        <a:rPr lang="en-US" dirty="0" err="1"/>
                        <a:t>connectVia</a:t>
                      </a:r>
                      <a:r>
                        <a:rPr lang="en-US" dirty="0"/>
                        <a:t>" property which allows selection of the Integration Runtime to use (see Integration Runtime section)</a:t>
                      </a:r>
                      <a:endParaRPr lang="en-US" dirty="0">
                        <a:solidFill>
                          <a:sysClr val="windowText" lastClr="000000"/>
                        </a:solidFill>
                      </a:endParaRPr>
                    </a:p>
                  </a:txBody>
                  <a:tcPr/>
                </a:tc>
                <a:extLst>
                  <a:ext uri="{0D108BD9-81ED-4DB2-BD59-A6C34878D82A}">
                    <a16:rowId xmlns:a16="http://schemas.microsoft.com/office/drawing/2014/main" val="3964436960"/>
                  </a:ext>
                </a:extLst>
              </a:tr>
              <a:tr h="478801">
                <a:tc>
                  <a:txBody>
                    <a:bodyPr/>
                    <a:lstStyle/>
                    <a:p>
                      <a:r>
                        <a:rPr lang="en-US" dirty="0"/>
                        <a:t>Pipelines</a:t>
                      </a:r>
                      <a:endParaRPr lang="en-US" dirty="0">
                        <a:solidFill>
                          <a:sysClr val="windowText" lastClr="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 of scheduling instead of activities</a:t>
                      </a:r>
                      <a:endParaRPr lang="en-US" dirty="0">
                        <a:solidFill>
                          <a:sysClr val="windowText" lastClr="000000"/>
                        </a:solidFill>
                      </a:endParaRPr>
                    </a:p>
                  </a:txBody>
                  <a:tcPr/>
                </a:tc>
                <a:extLst>
                  <a:ext uri="{0D108BD9-81ED-4DB2-BD59-A6C34878D82A}">
                    <a16:rowId xmlns:a16="http://schemas.microsoft.com/office/drawing/2014/main" val="2680156718"/>
                  </a:ext>
                </a:extLst>
              </a:tr>
              <a:tr h="1180606">
                <a:tc>
                  <a:txBody>
                    <a:bodyPr/>
                    <a:lstStyle/>
                    <a:p>
                      <a:r>
                        <a:rPr lang="en-US" dirty="0"/>
                        <a:t>Activities </a:t>
                      </a:r>
                      <a:endParaRPr lang="en-US" dirty="0">
                        <a:solidFill>
                          <a:sysClr val="windowText" lastClr="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Control and non-control activity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Dependencies between activities</a:t>
                      </a:r>
                      <a:endParaRPr lang="en-US" dirty="0">
                        <a:solidFill>
                          <a:sysClr val="windowText" lastClr="000000"/>
                        </a:solidFill>
                      </a:endParaRPr>
                    </a:p>
                  </a:txBody>
                  <a:tcPr/>
                </a:tc>
                <a:extLst>
                  <a:ext uri="{0D108BD9-81ED-4DB2-BD59-A6C34878D82A}">
                    <a16:rowId xmlns:a16="http://schemas.microsoft.com/office/drawing/2014/main" val="3648385181"/>
                  </a:ext>
                </a:extLst>
              </a:tr>
              <a:tr h="478801">
                <a:tc>
                  <a:txBody>
                    <a:bodyPr/>
                    <a:lstStyle/>
                    <a:p>
                      <a:r>
                        <a:rPr lang="en-US" dirty="0"/>
                        <a:t>Triggers</a:t>
                      </a:r>
                      <a:endParaRPr lang="en-US" dirty="0">
                        <a:solidFill>
                          <a:sysClr val="windowText" lastClr="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scheduling component</a:t>
                      </a:r>
                      <a:endParaRPr lang="en-US" dirty="0">
                        <a:solidFill>
                          <a:sysClr val="windowText" lastClr="000000"/>
                        </a:solidFill>
                      </a:endParaRPr>
                    </a:p>
                  </a:txBody>
                  <a:tcPr/>
                </a:tc>
                <a:extLst>
                  <a:ext uri="{0D108BD9-81ED-4DB2-BD59-A6C34878D82A}">
                    <a16:rowId xmlns:a16="http://schemas.microsoft.com/office/drawing/2014/main" val="1350579685"/>
                  </a:ext>
                </a:extLst>
              </a:tr>
              <a:tr h="478801">
                <a:tc>
                  <a:txBody>
                    <a:bodyPr/>
                    <a:lstStyle/>
                    <a:p>
                      <a:r>
                        <a:rPr lang="en-US" dirty="0"/>
                        <a:t>Integration Runtime</a:t>
                      </a:r>
                      <a:endParaRPr lang="en-US" dirty="0">
                        <a:solidFill>
                          <a:sysClr val="windowText" lastClr="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Replacement for the Data Management Gateway</a:t>
                      </a:r>
                      <a:endParaRPr lang="en-US" dirty="0">
                        <a:solidFill>
                          <a:sysClr val="windowText" lastClr="000000"/>
                        </a:solidFill>
                      </a:endParaRPr>
                    </a:p>
                  </a:txBody>
                  <a:tcPr/>
                </a:tc>
                <a:extLst>
                  <a:ext uri="{0D108BD9-81ED-4DB2-BD59-A6C34878D82A}">
                    <a16:rowId xmlns:a16="http://schemas.microsoft.com/office/drawing/2014/main" val="810062465"/>
                  </a:ext>
                </a:extLst>
              </a:tr>
            </a:tbl>
          </a:graphicData>
        </a:graphic>
      </p:graphicFrame>
    </p:spTree>
    <p:extLst>
      <p:ext uri="{BB962C8B-B14F-4D97-AF65-F5344CB8AC3E}">
        <p14:creationId xmlns:p14="http://schemas.microsoft.com/office/powerpoint/2010/main" val="217647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2E69-0C19-4F13-9CE5-3C13D29F7D40}"/>
              </a:ext>
            </a:extLst>
          </p:cNvPr>
          <p:cNvSpPr>
            <a:spLocks noGrp="1"/>
          </p:cNvSpPr>
          <p:nvPr>
            <p:ph type="title"/>
          </p:nvPr>
        </p:nvSpPr>
        <p:spPr/>
        <p:txBody>
          <a:bodyPr/>
          <a:lstStyle/>
          <a:p>
            <a:r>
              <a:rPr lang="en-US" dirty="0"/>
              <a:t>Comparison with SSIS</a:t>
            </a:r>
          </a:p>
        </p:txBody>
      </p:sp>
      <p:sp>
        <p:nvSpPr>
          <p:cNvPr id="3" name="Content Placeholder 2">
            <a:extLst>
              <a:ext uri="{FF2B5EF4-FFF2-40B4-BE49-F238E27FC236}">
                <a16:creationId xmlns:a16="http://schemas.microsoft.com/office/drawing/2014/main" id="{B3F2FA1A-BC29-4AF4-B0B4-D9394EA9571C}"/>
              </a:ext>
            </a:extLst>
          </p:cNvPr>
          <p:cNvSpPr>
            <a:spLocks noGrp="1"/>
          </p:cNvSpPr>
          <p:nvPr>
            <p:ph idx="1"/>
          </p:nvPr>
        </p:nvSpPr>
        <p:spPr/>
        <p:txBody>
          <a:bodyPr/>
          <a:lstStyle/>
          <a:p>
            <a:r>
              <a:rPr lang="en-US" dirty="0"/>
              <a:t>Most common way of explaining Azure Data Factory is to call it the “SSIS of Azure”. This is both correct and inaccurate.</a:t>
            </a:r>
          </a:p>
          <a:p>
            <a:endParaRPr lang="en-US" dirty="0"/>
          </a:p>
          <a:p>
            <a:r>
              <a:rPr lang="en-US" dirty="0"/>
              <a:t>Concepts such as Connection Managers and Linked Servers are similar, and the idea of data movement is the same…</a:t>
            </a:r>
          </a:p>
          <a:p>
            <a:endParaRPr lang="en-US" dirty="0"/>
          </a:p>
          <a:p>
            <a:r>
              <a:rPr lang="en-US" dirty="0"/>
              <a:t>…but Azure Data factory uses an ELT paradigm rather than ETL. Very important to understand.</a:t>
            </a:r>
          </a:p>
        </p:txBody>
      </p:sp>
    </p:spTree>
    <p:extLst>
      <p:ext uri="{BB962C8B-B14F-4D97-AF65-F5344CB8AC3E}">
        <p14:creationId xmlns:p14="http://schemas.microsoft.com/office/powerpoint/2010/main" val="342397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Image result for hadoop">
            <a:extLst>
              <a:ext uri="{FF2B5EF4-FFF2-40B4-BE49-F238E27FC236}">
                <a16:creationId xmlns:a16="http://schemas.microsoft.com/office/drawing/2014/main" id="{7989E5D7-D9DB-41C5-A6D4-7E516BF6F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205" y="1648686"/>
            <a:ext cx="2304840" cy="180196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amazon s3">
            <a:extLst>
              <a:ext uri="{FF2B5EF4-FFF2-40B4-BE49-F238E27FC236}">
                <a16:creationId xmlns:a16="http://schemas.microsoft.com/office/drawing/2014/main" id="{C3D0F954-800D-4187-9DDE-6DB1A871E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6708" y="3412562"/>
            <a:ext cx="2111096" cy="1583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FB5A40-1CEB-4506-9BAD-63D9A4332759}"/>
              </a:ext>
            </a:extLst>
          </p:cNvPr>
          <p:cNvSpPr>
            <a:spLocks noGrp="1"/>
          </p:cNvSpPr>
          <p:nvPr>
            <p:ph type="title"/>
          </p:nvPr>
        </p:nvSpPr>
        <p:spPr/>
        <p:txBody>
          <a:bodyPr/>
          <a:lstStyle/>
          <a:p>
            <a:r>
              <a:rPr lang="en-US" dirty="0"/>
              <a:t>Some of the Supported Sources/Sinks</a:t>
            </a:r>
          </a:p>
        </p:txBody>
      </p:sp>
      <p:pic>
        <p:nvPicPr>
          <p:cNvPr id="5" name="Content Placeholder 4">
            <a:extLst>
              <a:ext uri="{FF2B5EF4-FFF2-40B4-BE49-F238E27FC236}">
                <a16:creationId xmlns:a16="http://schemas.microsoft.com/office/drawing/2014/main" id="{D699838B-7715-4D30-814F-1C94BFAE61F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595340" y="1532519"/>
            <a:ext cx="1599651" cy="1599651"/>
          </a:xfrm>
        </p:spPr>
      </p:pic>
      <p:pic>
        <p:nvPicPr>
          <p:cNvPr id="7" name="Picture 6">
            <a:extLst>
              <a:ext uri="{FF2B5EF4-FFF2-40B4-BE49-F238E27FC236}">
                <a16:creationId xmlns:a16="http://schemas.microsoft.com/office/drawing/2014/main" id="{BDB10D99-72E7-4838-A020-A8C1A6A6D1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52798" y="3104246"/>
            <a:ext cx="1185187" cy="1185187"/>
          </a:xfrm>
          <a:prstGeom prst="rect">
            <a:avLst/>
          </a:prstGeom>
        </p:spPr>
      </p:pic>
      <p:pic>
        <p:nvPicPr>
          <p:cNvPr id="11" name="Picture 10">
            <a:extLst>
              <a:ext uri="{FF2B5EF4-FFF2-40B4-BE49-F238E27FC236}">
                <a16:creationId xmlns:a16="http://schemas.microsoft.com/office/drawing/2014/main" id="{AD7586F3-CCDE-4741-936E-C72F807E67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9826" y="4710690"/>
            <a:ext cx="1725836" cy="1725836"/>
          </a:xfrm>
          <a:prstGeom prst="rect">
            <a:avLst/>
          </a:prstGeom>
        </p:spPr>
      </p:pic>
      <p:pic>
        <p:nvPicPr>
          <p:cNvPr id="1030" name="Picture 6" descr="Image result for azure cosmos">
            <a:extLst>
              <a:ext uri="{FF2B5EF4-FFF2-40B4-BE49-F238E27FC236}">
                <a16:creationId xmlns:a16="http://schemas.microsoft.com/office/drawing/2014/main" id="{FDD3874F-ECED-4466-B770-6EF15D2A22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5898" y="5034635"/>
            <a:ext cx="2606964" cy="1368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hevodata.com/blog/wp-content/uploads/2017/10/logo-amazon-redshift-1.png">
            <a:extLst>
              <a:ext uri="{FF2B5EF4-FFF2-40B4-BE49-F238E27FC236}">
                <a16:creationId xmlns:a16="http://schemas.microsoft.com/office/drawing/2014/main" id="{A7E7F5C9-B73F-4AA6-A455-1B88906D9F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097" y="4289433"/>
            <a:ext cx="2992582" cy="14962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ysql">
            <a:extLst>
              <a:ext uri="{FF2B5EF4-FFF2-40B4-BE49-F238E27FC236}">
                <a16:creationId xmlns:a16="http://schemas.microsoft.com/office/drawing/2014/main" id="{8CE785FF-8E57-43FF-A300-5FD27C1F8D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4225" y="1640403"/>
            <a:ext cx="2253210" cy="11660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racle">
            <a:extLst>
              <a:ext uri="{FF2B5EF4-FFF2-40B4-BE49-F238E27FC236}">
                <a16:creationId xmlns:a16="http://schemas.microsoft.com/office/drawing/2014/main" id="{08B9ACF3-3BF2-42C7-A54B-34F76F80E7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0435" y="3052906"/>
            <a:ext cx="2404532" cy="34158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salesforce">
            <a:extLst>
              <a:ext uri="{FF2B5EF4-FFF2-40B4-BE49-F238E27FC236}">
                <a16:creationId xmlns:a16="http://schemas.microsoft.com/office/drawing/2014/main" id="{7FEAA183-9B1F-4D14-A3BB-809652CBE4B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8561" y="4038703"/>
            <a:ext cx="2049984" cy="128693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mongodb">
            <a:extLst>
              <a:ext uri="{FF2B5EF4-FFF2-40B4-BE49-F238E27FC236}">
                <a16:creationId xmlns:a16="http://schemas.microsoft.com/office/drawing/2014/main" id="{EA77D238-C1C4-42A7-A376-9D81560CB01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4891" y="5260411"/>
            <a:ext cx="3343080" cy="90803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sql server">
            <a:extLst>
              <a:ext uri="{FF2B5EF4-FFF2-40B4-BE49-F238E27FC236}">
                <a16:creationId xmlns:a16="http://schemas.microsoft.com/office/drawing/2014/main" id="{272A1987-F46A-4483-BA72-515303AA56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92696" y="2549669"/>
            <a:ext cx="2060298" cy="169333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sap">
            <a:extLst>
              <a:ext uri="{FF2B5EF4-FFF2-40B4-BE49-F238E27FC236}">
                <a16:creationId xmlns:a16="http://schemas.microsoft.com/office/drawing/2014/main" id="{C6787DE8-2747-42EB-AD0D-7CC6CDACB2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9931" y="3922187"/>
            <a:ext cx="2056580" cy="104885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postgresql">
            <a:extLst>
              <a:ext uri="{FF2B5EF4-FFF2-40B4-BE49-F238E27FC236}">
                <a16:creationId xmlns:a16="http://schemas.microsoft.com/office/drawing/2014/main" id="{15C4FABE-3204-46E2-851C-104717D023A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54986" y="1828202"/>
            <a:ext cx="1402302" cy="1446846"/>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mage result for teradata">
            <a:extLst>
              <a:ext uri="{FF2B5EF4-FFF2-40B4-BE49-F238E27FC236}">
                <a16:creationId xmlns:a16="http://schemas.microsoft.com/office/drawing/2014/main" id="{173D222E-7C5B-4631-9BF3-1F65B3B92C61}"/>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34638" b="33947"/>
          <a:stretch/>
        </p:blipFill>
        <p:spPr bwMode="auto">
          <a:xfrm>
            <a:off x="1361673" y="5727961"/>
            <a:ext cx="1905000" cy="59846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7BBC0F8-073F-4FD2-A59C-089EE93A11B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83921" y="1755093"/>
            <a:ext cx="1468604" cy="1468604"/>
          </a:xfrm>
          <a:prstGeom prst="rect">
            <a:avLst/>
          </a:prstGeom>
        </p:spPr>
      </p:pic>
    </p:spTree>
    <p:extLst>
      <p:ext uri="{BB962C8B-B14F-4D97-AF65-F5344CB8AC3E}">
        <p14:creationId xmlns:p14="http://schemas.microsoft.com/office/powerpoint/2010/main" val="231559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85CC-A2E4-4299-BA51-2F0807308C14}"/>
              </a:ext>
            </a:extLst>
          </p:cNvPr>
          <p:cNvSpPr>
            <a:spLocks noGrp="1"/>
          </p:cNvSpPr>
          <p:nvPr>
            <p:ph type="title"/>
          </p:nvPr>
        </p:nvSpPr>
        <p:spPr/>
        <p:txBody>
          <a:bodyPr/>
          <a:lstStyle/>
          <a:p>
            <a:r>
              <a:rPr lang="en-US" dirty="0"/>
              <a:t>Public Preview</a:t>
            </a:r>
          </a:p>
        </p:txBody>
      </p:sp>
      <p:sp>
        <p:nvSpPr>
          <p:cNvPr id="3" name="Content Placeholder 2">
            <a:extLst>
              <a:ext uri="{FF2B5EF4-FFF2-40B4-BE49-F238E27FC236}">
                <a16:creationId xmlns:a16="http://schemas.microsoft.com/office/drawing/2014/main" id="{B0F7CDA2-BB59-4B72-939C-146FF33179CF}"/>
              </a:ext>
            </a:extLst>
          </p:cNvPr>
          <p:cNvSpPr>
            <a:spLocks noGrp="1"/>
          </p:cNvSpPr>
          <p:nvPr>
            <p:ph idx="1"/>
          </p:nvPr>
        </p:nvSpPr>
        <p:spPr/>
        <p:txBody>
          <a:bodyPr/>
          <a:lstStyle/>
          <a:p>
            <a:r>
              <a:rPr lang="en-US" dirty="0"/>
              <a:t>Use at your own risk</a:t>
            </a:r>
          </a:p>
        </p:txBody>
      </p:sp>
    </p:spTree>
    <p:extLst>
      <p:ext uri="{BB962C8B-B14F-4D97-AF65-F5344CB8AC3E}">
        <p14:creationId xmlns:p14="http://schemas.microsoft.com/office/powerpoint/2010/main" val="211844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5FC0-6C92-4A41-A4F4-965569CE68F4}"/>
              </a:ext>
            </a:extLst>
          </p:cNvPr>
          <p:cNvSpPr>
            <a:spLocks noGrp="1"/>
          </p:cNvSpPr>
          <p:nvPr>
            <p:ph type="title"/>
          </p:nvPr>
        </p:nvSpPr>
        <p:spPr/>
        <p:txBody>
          <a:bodyPr/>
          <a:lstStyle/>
          <a:p>
            <a:r>
              <a:rPr lang="en-US" dirty="0"/>
              <a:t>Supported Regions</a:t>
            </a:r>
          </a:p>
        </p:txBody>
      </p:sp>
      <p:sp>
        <p:nvSpPr>
          <p:cNvPr id="3" name="Content Placeholder 2">
            <a:extLst>
              <a:ext uri="{FF2B5EF4-FFF2-40B4-BE49-F238E27FC236}">
                <a16:creationId xmlns:a16="http://schemas.microsoft.com/office/drawing/2014/main" id="{FAF6FFAF-A60F-460E-9DBD-0340D6F11C7C}"/>
              </a:ext>
            </a:extLst>
          </p:cNvPr>
          <p:cNvSpPr>
            <a:spLocks noGrp="1"/>
          </p:cNvSpPr>
          <p:nvPr>
            <p:ph idx="1"/>
          </p:nvPr>
        </p:nvSpPr>
        <p:spPr/>
        <p:txBody>
          <a:bodyPr/>
          <a:lstStyle/>
          <a:p>
            <a:pPr marL="0" indent="0">
              <a:buNone/>
            </a:pPr>
            <a:r>
              <a:rPr lang="en-US" dirty="0"/>
              <a:t>Regions:</a:t>
            </a:r>
          </a:p>
          <a:p>
            <a:r>
              <a:rPr lang="en-US" dirty="0"/>
              <a:t>East US</a:t>
            </a:r>
          </a:p>
          <a:p>
            <a:r>
              <a:rPr lang="en-US" dirty="0"/>
              <a:t>East US 2</a:t>
            </a:r>
          </a:p>
          <a:p>
            <a:r>
              <a:rPr lang="en-US" dirty="0"/>
              <a:t>West Europe</a:t>
            </a:r>
          </a:p>
          <a:p>
            <a:r>
              <a:rPr lang="en-US" dirty="0"/>
              <a:t>Southeast Asia</a:t>
            </a:r>
          </a:p>
          <a:p>
            <a:endParaRPr lang="en-US" dirty="0"/>
          </a:p>
          <a:p>
            <a:pPr marL="0" indent="0">
              <a:buNone/>
            </a:pPr>
            <a:r>
              <a:rPr lang="en-US" dirty="0"/>
              <a:t>Data Factory brokers connections between systems however, so data doesn’t necessarily need to flow through the service located in these regions</a:t>
            </a:r>
          </a:p>
        </p:txBody>
      </p:sp>
    </p:spTree>
    <p:extLst>
      <p:ext uri="{BB962C8B-B14F-4D97-AF65-F5344CB8AC3E}">
        <p14:creationId xmlns:p14="http://schemas.microsoft.com/office/powerpoint/2010/main" val="305984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BE86-A795-46E5-8285-EB49A7E93E2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1E8652F4-4DE9-4D37-86EA-5C962989806E}"/>
              </a:ext>
            </a:extLst>
          </p:cNvPr>
          <p:cNvSpPr>
            <a:spLocks noGrp="1"/>
          </p:cNvSpPr>
          <p:nvPr>
            <p:ph type="body" idx="1"/>
          </p:nvPr>
        </p:nvSpPr>
        <p:spPr/>
        <p:txBody>
          <a:bodyPr/>
          <a:lstStyle/>
          <a:p>
            <a:r>
              <a:rPr lang="en-US" dirty="0"/>
              <a:t>Create an Azure Data Factory v2</a:t>
            </a:r>
          </a:p>
        </p:txBody>
      </p:sp>
    </p:spTree>
    <p:extLst>
      <p:ext uri="{BB962C8B-B14F-4D97-AF65-F5344CB8AC3E}">
        <p14:creationId xmlns:p14="http://schemas.microsoft.com/office/powerpoint/2010/main" val="261721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Tree>
    <p:extLst>
      <p:ext uri="{BB962C8B-B14F-4D97-AF65-F5344CB8AC3E}">
        <p14:creationId xmlns:p14="http://schemas.microsoft.com/office/powerpoint/2010/main" val="35256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148607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45B59B-615E-4718-A150-42DE5D03E1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3E63F3-451F-44C2-AFA3-343758D4A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165" y="643464"/>
            <a:ext cx="10318038" cy="3275978"/>
          </a:xfrm>
          <a:prstGeom prst="rect">
            <a:avLst/>
          </a:prstGeom>
        </p:spPr>
      </p:pic>
      <p:sp>
        <p:nvSpPr>
          <p:cNvPr id="2" name="Title 1">
            <a:extLst>
              <a:ext uri="{FF2B5EF4-FFF2-40B4-BE49-F238E27FC236}">
                <a16:creationId xmlns:a16="http://schemas.microsoft.com/office/drawing/2014/main" id="{8C600C63-3EF1-4DA4-8281-B8B5CEB72338}"/>
              </a:ext>
            </a:extLst>
          </p:cNvPr>
          <p:cNvSpPr>
            <a:spLocks noGrp="1"/>
          </p:cNvSpPr>
          <p:nvPr>
            <p:ph type="ctrTitle"/>
          </p:nvPr>
        </p:nvSpPr>
        <p:spPr>
          <a:xfrm>
            <a:off x="707011" y="4502330"/>
            <a:ext cx="10765410" cy="1207269"/>
          </a:xfrm>
        </p:spPr>
        <p:txBody>
          <a:bodyPr>
            <a:normAutofit/>
          </a:bodyPr>
          <a:lstStyle/>
          <a:p>
            <a:r>
              <a:rPr lang="en-US">
                <a:solidFill>
                  <a:srgbClr val="FFFFFF"/>
                </a:solidFill>
              </a:rPr>
              <a:t>Components</a:t>
            </a:r>
          </a:p>
        </p:txBody>
      </p:sp>
      <p:sp>
        <p:nvSpPr>
          <p:cNvPr id="3" name="Subtitle 2">
            <a:extLst>
              <a:ext uri="{FF2B5EF4-FFF2-40B4-BE49-F238E27FC236}">
                <a16:creationId xmlns:a16="http://schemas.microsoft.com/office/drawing/2014/main" id="{C92D5F3E-647A-4027-B3B0-55594B80169A}"/>
              </a:ext>
            </a:extLst>
          </p:cNvPr>
          <p:cNvSpPr>
            <a:spLocks noGrp="1"/>
          </p:cNvSpPr>
          <p:nvPr>
            <p:ph type="subTitle" idx="1"/>
          </p:nvPr>
        </p:nvSpPr>
        <p:spPr>
          <a:xfrm>
            <a:off x="1376313" y="5665510"/>
            <a:ext cx="9426806" cy="719122"/>
          </a:xfrm>
        </p:spPr>
        <p:txBody>
          <a:bodyPr>
            <a:normAutofit/>
          </a:bodyPr>
          <a:lstStyle/>
          <a:p>
            <a:r>
              <a:rPr lang="en-US">
                <a:solidFill>
                  <a:srgbClr val="E7E6E6"/>
                </a:solidFill>
              </a:rPr>
              <a:t>The puzzle pieces from the bottom up</a:t>
            </a:r>
          </a:p>
        </p:txBody>
      </p:sp>
    </p:spTree>
    <p:extLst>
      <p:ext uri="{BB962C8B-B14F-4D97-AF65-F5344CB8AC3E}">
        <p14:creationId xmlns:p14="http://schemas.microsoft.com/office/powerpoint/2010/main" val="3850066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BA81-372C-4FED-B6F6-32296940C3DE}"/>
              </a:ext>
            </a:extLst>
          </p:cNvPr>
          <p:cNvSpPr>
            <a:spLocks noGrp="1"/>
          </p:cNvSpPr>
          <p:nvPr>
            <p:ph type="title"/>
          </p:nvPr>
        </p:nvSpPr>
        <p:spPr/>
        <p:txBody>
          <a:bodyPr/>
          <a:lstStyle/>
          <a:p>
            <a:r>
              <a:rPr lang="en-US" dirty="0"/>
              <a:t>Linked Services</a:t>
            </a:r>
          </a:p>
        </p:txBody>
      </p:sp>
      <p:sp>
        <p:nvSpPr>
          <p:cNvPr id="3" name="Content Placeholder 2">
            <a:extLst>
              <a:ext uri="{FF2B5EF4-FFF2-40B4-BE49-F238E27FC236}">
                <a16:creationId xmlns:a16="http://schemas.microsoft.com/office/drawing/2014/main" id="{B65A512B-6D2C-488D-ADF5-AE4D6C4B01CE}"/>
              </a:ext>
            </a:extLst>
          </p:cNvPr>
          <p:cNvSpPr>
            <a:spLocks noGrp="1"/>
          </p:cNvSpPr>
          <p:nvPr>
            <p:ph idx="1"/>
          </p:nvPr>
        </p:nvSpPr>
        <p:spPr/>
        <p:txBody>
          <a:bodyPr/>
          <a:lstStyle/>
          <a:p>
            <a:r>
              <a:rPr lang="en-US" dirty="0"/>
              <a:t>A saved connection string to a data storage or compute service</a:t>
            </a:r>
          </a:p>
          <a:p>
            <a:r>
              <a:rPr lang="en-US" dirty="0"/>
              <a:t>Doesn’t specify anything about the data itself, just the means of connecting to it</a:t>
            </a:r>
          </a:p>
          <a:p>
            <a:r>
              <a:rPr lang="en-US" dirty="0"/>
              <a:t>Referenced by Datasets</a:t>
            </a:r>
          </a:p>
        </p:txBody>
      </p:sp>
      <p:pic>
        <p:nvPicPr>
          <p:cNvPr id="4" name="Picture 3">
            <a:extLst>
              <a:ext uri="{FF2B5EF4-FFF2-40B4-BE49-F238E27FC236}">
                <a16:creationId xmlns:a16="http://schemas.microsoft.com/office/drawing/2014/main" id="{8C8208C2-E781-4B40-9C0F-9366814F1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289" y="3964171"/>
            <a:ext cx="6969422" cy="2212792"/>
          </a:xfrm>
          <a:prstGeom prst="rect">
            <a:avLst/>
          </a:prstGeom>
        </p:spPr>
      </p:pic>
    </p:spTree>
    <p:extLst>
      <p:ext uri="{BB962C8B-B14F-4D97-AF65-F5344CB8AC3E}">
        <p14:creationId xmlns:p14="http://schemas.microsoft.com/office/powerpoint/2010/main" val="352315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7F8C-8AAE-4AA8-B91E-D0B2C7FA218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7E6FB4E-8AE8-408C-8010-B9A9327AE33C}"/>
              </a:ext>
            </a:extLst>
          </p:cNvPr>
          <p:cNvSpPr>
            <a:spLocks noGrp="1"/>
          </p:cNvSpPr>
          <p:nvPr>
            <p:ph idx="1"/>
          </p:nvPr>
        </p:nvSpPr>
        <p:spPr/>
        <p:txBody>
          <a:bodyPr/>
          <a:lstStyle/>
          <a:p>
            <a:r>
              <a:rPr lang="en-US" dirty="0"/>
              <a:t>A data structure within a storage linked service</a:t>
            </a:r>
          </a:p>
          <a:p>
            <a:r>
              <a:rPr lang="en-US" dirty="0"/>
              <a:t>Think: SQL table, blob file or folder, HTTP endpoint, etc.</a:t>
            </a:r>
          </a:p>
          <a:p>
            <a:r>
              <a:rPr lang="en-US" dirty="0"/>
              <a:t>Can be read from and written to by Activities</a:t>
            </a:r>
          </a:p>
        </p:txBody>
      </p:sp>
      <p:pic>
        <p:nvPicPr>
          <p:cNvPr id="5" name="Picture 4">
            <a:extLst>
              <a:ext uri="{FF2B5EF4-FFF2-40B4-BE49-F238E27FC236}">
                <a16:creationId xmlns:a16="http://schemas.microsoft.com/office/drawing/2014/main" id="{7C841D34-31D4-43D0-A995-939E0FAD3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289" y="3964171"/>
            <a:ext cx="6969422" cy="2212792"/>
          </a:xfrm>
          <a:prstGeom prst="rect">
            <a:avLst/>
          </a:prstGeom>
        </p:spPr>
      </p:pic>
    </p:spTree>
    <p:extLst>
      <p:ext uri="{BB962C8B-B14F-4D97-AF65-F5344CB8AC3E}">
        <p14:creationId xmlns:p14="http://schemas.microsoft.com/office/powerpoint/2010/main" val="4231836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2A80-BCB2-4EDE-A8B3-77EDDBF04680}"/>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918EF482-2E0A-4BA0-8E0D-7617105B264A}"/>
              </a:ext>
            </a:extLst>
          </p:cNvPr>
          <p:cNvSpPr>
            <a:spLocks noGrp="1"/>
          </p:cNvSpPr>
          <p:nvPr>
            <p:ph idx="1"/>
          </p:nvPr>
        </p:nvSpPr>
        <p:spPr/>
        <p:txBody>
          <a:bodyPr>
            <a:normAutofit lnSpcReduction="10000"/>
          </a:bodyPr>
          <a:lstStyle/>
          <a:p>
            <a:r>
              <a:rPr lang="en-US" dirty="0"/>
              <a:t>A component within a Pipeline that performs a single operation</a:t>
            </a:r>
          </a:p>
          <a:p>
            <a:r>
              <a:rPr lang="en-US" dirty="0"/>
              <a:t>Control and Non-control activities</a:t>
            </a:r>
          </a:p>
          <a:p>
            <a:pPr lvl="1"/>
            <a:r>
              <a:rPr lang="en-US" dirty="0"/>
              <a:t>Copy</a:t>
            </a:r>
          </a:p>
          <a:p>
            <a:pPr lvl="1"/>
            <a:r>
              <a:rPr lang="en-US" dirty="0"/>
              <a:t>Lookup</a:t>
            </a:r>
          </a:p>
          <a:p>
            <a:pPr lvl="1"/>
            <a:r>
              <a:rPr lang="en-US" dirty="0"/>
              <a:t>Web Request</a:t>
            </a:r>
          </a:p>
          <a:p>
            <a:pPr lvl="1"/>
            <a:r>
              <a:rPr lang="en-US" dirty="0"/>
              <a:t>Execute U-SQL Job</a:t>
            </a:r>
          </a:p>
          <a:p>
            <a:r>
              <a:rPr lang="en-US" dirty="0"/>
              <a:t>Can be linked together via dependencies</a:t>
            </a:r>
          </a:p>
          <a:p>
            <a:pPr lvl="1"/>
            <a:r>
              <a:rPr lang="en-US" dirty="0"/>
              <a:t>On Success</a:t>
            </a:r>
          </a:p>
          <a:p>
            <a:pPr lvl="1"/>
            <a:r>
              <a:rPr lang="en-US" dirty="0"/>
              <a:t>On Failure</a:t>
            </a:r>
          </a:p>
          <a:p>
            <a:pPr lvl="1"/>
            <a:r>
              <a:rPr lang="en-US" dirty="0"/>
              <a:t>On Completion</a:t>
            </a:r>
          </a:p>
          <a:p>
            <a:pPr lvl="1"/>
            <a:r>
              <a:rPr lang="en-US" dirty="0"/>
              <a:t>On Skip</a:t>
            </a:r>
          </a:p>
        </p:txBody>
      </p:sp>
    </p:spTree>
    <p:extLst>
      <p:ext uri="{BB962C8B-B14F-4D97-AF65-F5344CB8AC3E}">
        <p14:creationId xmlns:p14="http://schemas.microsoft.com/office/powerpoint/2010/main" val="294122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9F51-B4DD-4064-95DD-459242F3B7C4}"/>
              </a:ext>
            </a:extLst>
          </p:cNvPr>
          <p:cNvSpPr>
            <a:spLocks noGrp="1"/>
          </p:cNvSpPr>
          <p:nvPr>
            <p:ph type="title"/>
          </p:nvPr>
        </p:nvSpPr>
        <p:spPr/>
        <p:txBody>
          <a:bodyPr/>
          <a:lstStyle/>
          <a:p>
            <a:r>
              <a:rPr lang="en-US" dirty="0"/>
              <a:t>Pipeline</a:t>
            </a:r>
          </a:p>
        </p:txBody>
      </p:sp>
      <p:sp>
        <p:nvSpPr>
          <p:cNvPr id="3" name="Content Placeholder 2">
            <a:extLst>
              <a:ext uri="{FF2B5EF4-FFF2-40B4-BE49-F238E27FC236}">
                <a16:creationId xmlns:a16="http://schemas.microsoft.com/office/drawing/2014/main" id="{3E14E432-8108-4AA5-9832-D636376327E5}"/>
              </a:ext>
            </a:extLst>
          </p:cNvPr>
          <p:cNvSpPr>
            <a:spLocks noGrp="1"/>
          </p:cNvSpPr>
          <p:nvPr>
            <p:ph idx="1"/>
          </p:nvPr>
        </p:nvSpPr>
        <p:spPr/>
        <p:txBody>
          <a:bodyPr/>
          <a:lstStyle/>
          <a:p>
            <a:r>
              <a:rPr lang="en-US" dirty="0"/>
              <a:t>Pipelines are the containers for a series of activities that makes up a workflow</a:t>
            </a:r>
          </a:p>
          <a:p>
            <a:r>
              <a:rPr lang="en-US" dirty="0"/>
              <a:t>Started via a trigger, accept parameters, and maintain system variables such as the @pipeline().</a:t>
            </a:r>
            <a:r>
              <a:rPr lang="en-US" dirty="0" err="1"/>
              <a:t>RunId</a:t>
            </a:r>
            <a:endParaRPr lang="en-US" dirty="0"/>
          </a:p>
        </p:txBody>
      </p:sp>
      <p:pic>
        <p:nvPicPr>
          <p:cNvPr id="4" name="Picture 3">
            <a:extLst>
              <a:ext uri="{FF2B5EF4-FFF2-40B4-BE49-F238E27FC236}">
                <a16:creationId xmlns:a16="http://schemas.microsoft.com/office/drawing/2014/main" id="{F77FED50-A066-4267-98CA-868E41E22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289" y="3964171"/>
            <a:ext cx="6969422" cy="2212792"/>
          </a:xfrm>
          <a:prstGeom prst="rect">
            <a:avLst/>
          </a:prstGeom>
        </p:spPr>
      </p:pic>
    </p:spTree>
    <p:extLst>
      <p:ext uri="{BB962C8B-B14F-4D97-AF65-F5344CB8AC3E}">
        <p14:creationId xmlns:p14="http://schemas.microsoft.com/office/powerpoint/2010/main" val="1799360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683E-1A17-4D21-A904-16FAA119DF90}"/>
              </a:ext>
            </a:extLst>
          </p:cNvPr>
          <p:cNvSpPr>
            <a:spLocks noGrp="1"/>
          </p:cNvSpPr>
          <p:nvPr>
            <p:ph type="title"/>
          </p:nvPr>
        </p:nvSpPr>
        <p:spPr/>
        <p:txBody>
          <a:bodyPr/>
          <a:lstStyle/>
          <a:p>
            <a:r>
              <a:rPr lang="en-US" dirty="0"/>
              <a:t>Triggers</a:t>
            </a:r>
          </a:p>
        </p:txBody>
      </p:sp>
      <p:sp>
        <p:nvSpPr>
          <p:cNvPr id="3" name="Content Placeholder 2">
            <a:extLst>
              <a:ext uri="{FF2B5EF4-FFF2-40B4-BE49-F238E27FC236}">
                <a16:creationId xmlns:a16="http://schemas.microsoft.com/office/drawing/2014/main" id="{51B4175B-F04D-4A11-B002-2D41FC25A95E}"/>
              </a:ext>
            </a:extLst>
          </p:cNvPr>
          <p:cNvSpPr>
            <a:spLocks noGrp="1"/>
          </p:cNvSpPr>
          <p:nvPr>
            <p:ph idx="1"/>
          </p:nvPr>
        </p:nvSpPr>
        <p:spPr/>
        <p:txBody>
          <a:bodyPr/>
          <a:lstStyle/>
          <a:p>
            <a:r>
              <a:rPr lang="en-US" dirty="0"/>
              <a:t>Schedules that trigger pipeline execution</a:t>
            </a:r>
          </a:p>
          <a:p>
            <a:r>
              <a:rPr lang="en-US" dirty="0"/>
              <a:t>More than one pipeline can subscribe to a single trigger</a:t>
            </a:r>
          </a:p>
          <a:p>
            <a:endParaRPr lang="en-US" dirty="0"/>
          </a:p>
          <a:p>
            <a:r>
              <a:rPr lang="en-US" b="1" dirty="0"/>
              <a:t>Explicit schedule</a:t>
            </a:r>
            <a:r>
              <a:rPr lang="en-US" dirty="0"/>
              <a:t> - i.e. every Monday at 3 AM, or…</a:t>
            </a:r>
          </a:p>
          <a:p>
            <a:r>
              <a:rPr lang="en-US" b="1" dirty="0"/>
              <a:t>Tumbling window</a:t>
            </a:r>
            <a:r>
              <a:rPr lang="en-US" dirty="0"/>
              <a:t> - i.e. every 6 hours starting today at 6 AM</a:t>
            </a:r>
          </a:p>
          <a:p>
            <a:endParaRPr lang="en-US" dirty="0"/>
          </a:p>
        </p:txBody>
      </p:sp>
    </p:spTree>
    <p:extLst>
      <p:ext uri="{BB962C8B-B14F-4D97-AF65-F5344CB8AC3E}">
        <p14:creationId xmlns:p14="http://schemas.microsoft.com/office/powerpoint/2010/main" val="664234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B69C-6BE2-4569-905B-EB277E77BC17}"/>
              </a:ext>
            </a:extLst>
          </p:cNvPr>
          <p:cNvSpPr>
            <a:spLocks noGrp="1"/>
          </p:cNvSpPr>
          <p:nvPr>
            <p:ph type="title"/>
          </p:nvPr>
        </p:nvSpPr>
        <p:spPr/>
        <p:txBody>
          <a:bodyPr/>
          <a:lstStyle/>
          <a:p>
            <a:r>
              <a:rPr lang="en-US" dirty="0"/>
              <a:t>Integration Runtime</a:t>
            </a:r>
          </a:p>
        </p:txBody>
      </p:sp>
      <p:sp>
        <p:nvSpPr>
          <p:cNvPr id="3" name="Content Placeholder 2">
            <a:extLst>
              <a:ext uri="{FF2B5EF4-FFF2-40B4-BE49-F238E27FC236}">
                <a16:creationId xmlns:a16="http://schemas.microsoft.com/office/drawing/2014/main" id="{356C92BD-2FAD-4F74-A027-B1B40B3634CB}"/>
              </a:ext>
            </a:extLst>
          </p:cNvPr>
          <p:cNvSpPr>
            <a:spLocks noGrp="1"/>
          </p:cNvSpPr>
          <p:nvPr>
            <p:ph idx="1"/>
          </p:nvPr>
        </p:nvSpPr>
        <p:spPr/>
        <p:txBody>
          <a:bodyPr>
            <a:normAutofit lnSpcReduction="10000"/>
          </a:bodyPr>
          <a:lstStyle/>
          <a:p>
            <a:pPr marL="0" indent="0">
              <a:buNone/>
            </a:pPr>
            <a:r>
              <a:rPr lang="en-US" dirty="0"/>
              <a:t>An activity defines the action to be performed. A linked service defines the target data store or compute service. An integration runtime provides the bridge between the two.</a:t>
            </a:r>
          </a:p>
          <a:p>
            <a:pPr marL="0" indent="0">
              <a:buNone/>
            </a:pPr>
            <a:endParaRPr lang="en-US" dirty="0"/>
          </a:p>
          <a:p>
            <a:r>
              <a:rPr lang="en-US" b="1" dirty="0"/>
              <a:t>Data Movement: </a:t>
            </a:r>
            <a:r>
              <a:rPr lang="en-US" dirty="0"/>
              <a:t>between public and private data stores, on-premise networks, supports built-in connectors, format conversion, column mapping, etc.</a:t>
            </a:r>
          </a:p>
          <a:p>
            <a:r>
              <a:rPr lang="en-US" b="1" dirty="0"/>
              <a:t>Activity Dispatch: </a:t>
            </a:r>
            <a:r>
              <a:rPr lang="en-US" dirty="0"/>
              <a:t>dispatch and monitor transformation </a:t>
            </a:r>
            <a:r>
              <a:rPr lang="en-US" dirty="0" err="1"/>
              <a:t>activites</a:t>
            </a:r>
            <a:r>
              <a:rPr lang="en-US" dirty="0"/>
              <a:t> to services such as: SQL Server, HDInsight, AML, etc.</a:t>
            </a:r>
          </a:p>
          <a:p>
            <a:r>
              <a:rPr lang="en-US" b="1" dirty="0"/>
              <a:t>SSIS Package Execution: </a:t>
            </a:r>
            <a:r>
              <a:rPr lang="en-US" dirty="0"/>
              <a:t>natively execute SSIS packages.</a:t>
            </a:r>
          </a:p>
        </p:txBody>
      </p:sp>
    </p:spTree>
    <p:extLst>
      <p:ext uri="{BB962C8B-B14F-4D97-AF65-F5344CB8AC3E}">
        <p14:creationId xmlns:p14="http://schemas.microsoft.com/office/powerpoint/2010/main" val="337459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1B93-5707-4E4E-89F9-52843A41EC8B}"/>
              </a:ext>
            </a:extLst>
          </p:cNvPr>
          <p:cNvSpPr>
            <a:spLocks noGrp="1"/>
          </p:cNvSpPr>
          <p:nvPr>
            <p:ph type="title"/>
          </p:nvPr>
        </p:nvSpPr>
        <p:spPr>
          <a:xfrm>
            <a:off x="838200" y="365125"/>
            <a:ext cx="10515600" cy="1325563"/>
          </a:xfrm>
        </p:spPr>
        <p:txBody>
          <a:bodyPr/>
          <a:lstStyle/>
          <a:p>
            <a:r>
              <a:rPr lang="en-US" dirty="0"/>
              <a:t>Integration Runtime (cont’d)</a:t>
            </a:r>
          </a:p>
        </p:txBody>
      </p:sp>
      <p:sp>
        <p:nvSpPr>
          <p:cNvPr id="3" name="Content Placeholder 2">
            <a:extLst>
              <a:ext uri="{FF2B5EF4-FFF2-40B4-BE49-F238E27FC236}">
                <a16:creationId xmlns:a16="http://schemas.microsoft.com/office/drawing/2014/main" id="{81289AD9-96A8-4894-AECC-2EED5B8BF9B8}"/>
              </a:ext>
            </a:extLst>
          </p:cNvPr>
          <p:cNvSpPr>
            <a:spLocks noGrp="1"/>
          </p:cNvSpPr>
          <p:nvPr>
            <p:ph idx="1"/>
          </p:nvPr>
        </p:nvSpPr>
        <p:spPr>
          <a:xfrm>
            <a:off x="838200" y="1825625"/>
            <a:ext cx="10515600" cy="4351338"/>
          </a:xfrm>
        </p:spPr>
        <p:txBody>
          <a:bodyPr/>
          <a:lstStyle/>
          <a:p>
            <a:pPr marL="0" indent="0">
              <a:buNone/>
            </a:pPr>
            <a:r>
              <a:rPr lang="en-US"/>
              <a:t>Types of IR:</a:t>
            </a:r>
          </a:p>
          <a:p>
            <a:r>
              <a:rPr lang="en-US"/>
              <a:t>Azure (default)</a:t>
            </a:r>
          </a:p>
          <a:p>
            <a:r>
              <a:rPr lang="en-US"/>
              <a:t>Self-Hosted</a:t>
            </a:r>
          </a:p>
          <a:p>
            <a:r>
              <a:rPr lang="en-US"/>
              <a:t>Azure-SSIS</a:t>
            </a:r>
            <a:endParaRPr lang="en-US" dirty="0"/>
          </a:p>
        </p:txBody>
      </p:sp>
      <p:pic>
        <p:nvPicPr>
          <p:cNvPr id="6" name="Picture 5">
            <a:extLst>
              <a:ext uri="{FF2B5EF4-FFF2-40B4-BE49-F238E27FC236}">
                <a16:creationId xmlns:a16="http://schemas.microsoft.com/office/drawing/2014/main" id="{51C19BB5-2140-4C86-8F8E-2FF189C16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757" y="1825625"/>
            <a:ext cx="7865060" cy="4378216"/>
          </a:xfrm>
          <a:prstGeom prst="rect">
            <a:avLst/>
          </a:prstGeom>
        </p:spPr>
      </p:pic>
    </p:spTree>
    <p:extLst>
      <p:ext uri="{BB962C8B-B14F-4D97-AF65-F5344CB8AC3E}">
        <p14:creationId xmlns:p14="http://schemas.microsoft.com/office/powerpoint/2010/main" val="1217738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EFF0-BCF7-406F-AA90-AB15A960925E}"/>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35983232-2651-4826-8F07-F91D669E3659}"/>
              </a:ext>
            </a:extLst>
          </p:cNvPr>
          <p:cNvSpPr>
            <a:spLocks noGrp="1"/>
          </p:cNvSpPr>
          <p:nvPr>
            <p:ph type="body" idx="1"/>
          </p:nvPr>
        </p:nvSpPr>
        <p:spPr/>
        <p:txBody>
          <a:bodyPr/>
          <a:lstStyle/>
          <a:p>
            <a:r>
              <a:rPr lang="en-US" dirty="0"/>
              <a:t>Create Copy Pipeline</a:t>
            </a:r>
          </a:p>
        </p:txBody>
      </p:sp>
    </p:spTree>
    <p:extLst>
      <p:ext uri="{BB962C8B-B14F-4D97-AF65-F5344CB8AC3E}">
        <p14:creationId xmlns:p14="http://schemas.microsoft.com/office/powerpoint/2010/main" val="1157276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br>
              <a:rPr lang="en-US" dirty="0"/>
            </a:br>
            <a:r>
              <a:rPr lang="en-US" dirty="0"/>
              <a:t>Functions,</a:t>
            </a:r>
            <a:br>
              <a:rPr lang="en-US" dirty="0"/>
            </a:br>
            <a:r>
              <a:rPr lang="en-US" dirty="0"/>
              <a:t>Parameters, and </a:t>
            </a:r>
            <a:br>
              <a:rPr lang="en-US" dirty="0"/>
            </a:br>
            <a:r>
              <a:rPr lang="en-US" dirty="0"/>
              <a:t>System Variables</a:t>
            </a:r>
            <a:br>
              <a:rPr lang="en-US" dirty="0"/>
            </a:br>
            <a:r>
              <a:rPr lang="en-US" dirty="0"/>
              <a:t>Oh my!</a:t>
            </a:r>
          </a:p>
        </p:txBody>
      </p:sp>
    </p:spTree>
    <p:extLst>
      <p:ext uri="{BB962C8B-B14F-4D97-AF65-F5344CB8AC3E}">
        <p14:creationId xmlns:p14="http://schemas.microsoft.com/office/powerpoint/2010/main" val="354962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lgn="ctr"/>
            <a:r>
              <a:rPr lang="en-US" b="1" dirty="0">
                <a:solidFill>
                  <a:schemeClr val="tx1"/>
                </a:solidFill>
              </a:rPr>
              <a:t>Please Support Our Sponsors</a:t>
            </a:r>
          </a:p>
        </p:txBody>
      </p:sp>
      <p:pic>
        <p:nvPicPr>
          <p:cNvPr id="4" name="Picture 3">
            <a:extLst>
              <a:ext uri="{FF2B5EF4-FFF2-40B4-BE49-F238E27FC236}">
                <a16:creationId xmlns:a16="http://schemas.microsoft.com/office/drawing/2014/main" id="{855AC047-DCBC-4E99-AFF2-07323C28CD1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88540" y="5589838"/>
            <a:ext cx="2608235" cy="920554"/>
          </a:xfrm>
          <a:prstGeom prst="rect">
            <a:avLst/>
          </a:prstGeom>
        </p:spPr>
      </p:pic>
      <p:pic>
        <p:nvPicPr>
          <p:cNvPr id="5" name="Picture 4">
            <a:extLst>
              <a:ext uri="{FF2B5EF4-FFF2-40B4-BE49-F238E27FC236}">
                <a16:creationId xmlns:a16="http://schemas.microsoft.com/office/drawing/2014/main" id="{940D6EAB-E664-40CE-9E98-ABA843E5D50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08712" y="3377953"/>
            <a:ext cx="2505366" cy="1244903"/>
          </a:xfrm>
          <a:prstGeom prst="rect">
            <a:avLst/>
          </a:prstGeom>
        </p:spPr>
      </p:pic>
      <p:pic>
        <p:nvPicPr>
          <p:cNvPr id="6" name="Picture 5">
            <a:extLst>
              <a:ext uri="{FF2B5EF4-FFF2-40B4-BE49-F238E27FC236}">
                <a16:creationId xmlns:a16="http://schemas.microsoft.com/office/drawing/2014/main" id="{CB3E8988-C2CB-4A6E-93AF-FC21D04F194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4727" y="1285836"/>
            <a:ext cx="3435815" cy="1212641"/>
          </a:xfrm>
          <a:prstGeom prst="rect">
            <a:avLst/>
          </a:prstGeom>
        </p:spPr>
      </p:pic>
      <p:pic>
        <p:nvPicPr>
          <p:cNvPr id="7" name="Picture 6">
            <a:extLst>
              <a:ext uri="{FF2B5EF4-FFF2-40B4-BE49-F238E27FC236}">
                <a16:creationId xmlns:a16="http://schemas.microsoft.com/office/drawing/2014/main" id="{8EDD1B8B-BD2B-47E1-8663-85E0E3F47E07}"/>
              </a:ext>
            </a:extLst>
          </p:cNvPr>
          <p:cNvPicPr>
            <a:picLocks noChangeAspect="1"/>
          </p:cNvPicPr>
          <p:nvPr/>
        </p:nvPicPr>
        <p:blipFill>
          <a:blip r:embed="rId5"/>
          <a:stretch>
            <a:fillRect/>
          </a:stretch>
        </p:blipFill>
        <p:spPr>
          <a:xfrm>
            <a:off x="5221375" y="1662354"/>
            <a:ext cx="3459528" cy="615941"/>
          </a:xfrm>
          <a:prstGeom prst="rect">
            <a:avLst/>
          </a:prstGeom>
        </p:spPr>
      </p:pic>
      <p:pic>
        <p:nvPicPr>
          <p:cNvPr id="8" name="Picture 7">
            <a:extLst>
              <a:ext uri="{FF2B5EF4-FFF2-40B4-BE49-F238E27FC236}">
                <a16:creationId xmlns:a16="http://schemas.microsoft.com/office/drawing/2014/main" id="{A1921A72-59BC-473C-87A6-806BDDAA21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8081" y="4769064"/>
            <a:ext cx="2608235" cy="920553"/>
          </a:xfrm>
          <a:prstGeom prst="rect">
            <a:avLst/>
          </a:prstGeom>
        </p:spPr>
      </p:pic>
      <p:pic>
        <p:nvPicPr>
          <p:cNvPr id="9" name="Picture 8">
            <a:extLst>
              <a:ext uri="{FF2B5EF4-FFF2-40B4-BE49-F238E27FC236}">
                <a16:creationId xmlns:a16="http://schemas.microsoft.com/office/drawing/2014/main" id="{5FA6E0C2-B7B9-4F58-B147-D23D4ADAB075}"/>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858165" y="4730765"/>
            <a:ext cx="2502278" cy="883157"/>
          </a:xfrm>
          <a:prstGeom prst="rect">
            <a:avLst/>
          </a:prstGeom>
        </p:spPr>
      </p:pic>
      <p:pic>
        <p:nvPicPr>
          <p:cNvPr id="10" name="Picture 9">
            <a:extLst>
              <a:ext uri="{FF2B5EF4-FFF2-40B4-BE49-F238E27FC236}">
                <a16:creationId xmlns:a16="http://schemas.microsoft.com/office/drawing/2014/main" id="{C44D28BD-8B91-4AB4-A9B8-4F1BF21A01BD}"/>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41564" y="3749577"/>
            <a:ext cx="4288806" cy="650200"/>
          </a:xfrm>
          <a:prstGeom prst="rect">
            <a:avLst/>
          </a:prstGeom>
        </p:spPr>
      </p:pic>
      <p:pic>
        <p:nvPicPr>
          <p:cNvPr id="11" name="Picture 10">
            <a:extLst>
              <a:ext uri="{FF2B5EF4-FFF2-40B4-BE49-F238E27FC236}">
                <a16:creationId xmlns:a16="http://schemas.microsoft.com/office/drawing/2014/main" id="{B21056A6-15E4-4A06-9EFC-6AFAF1DFDA78}"/>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9441410" y="1435130"/>
            <a:ext cx="1708594" cy="1708594"/>
          </a:xfrm>
          <a:prstGeom prst="rect">
            <a:avLst/>
          </a:prstGeom>
        </p:spPr>
      </p:pic>
      <p:pic>
        <p:nvPicPr>
          <p:cNvPr id="3" name="Picture 2">
            <a:extLst>
              <a:ext uri="{FF2B5EF4-FFF2-40B4-BE49-F238E27FC236}">
                <a16:creationId xmlns:a16="http://schemas.microsoft.com/office/drawing/2014/main" id="{615CA665-6ACA-4257-B3BB-388C68153945}"/>
              </a:ext>
            </a:extLst>
          </p:cNvPr>
          <p:cNvPicPr>
            <a:picLocks noChangeAspect="1"/>
          </p:cNvPicPr>
          <p:nvPr/>
        </p:nvPicPr>
        <p:blipFill>
          <a:blip r:embed="rId10"/>
          <a:stretch>
            <a:fillRect/>
          </a:stretch>
        </p:blipFill>
        <p:spPr>
          <a:xfrm>
            <a:off x="8916586" y="3661409"/>
            <a:ext cx="2421494" cy="902557"/>
          </a:xfrm>
          <a:prstGeom prst="rect">
            <a:avLst/>
          </a:prstGeom>
        </p:spPr>
      </p:pic>
      <p:pic>
        <p:nvPicPr>
          <p:cNvPr id="14" name="Picture 13">
            <a:extLst>
              <a:ext uri="{FF2B5EF4-FFF2-40B4-BE49-F238E27FC236}">
                <a16:creationId xmlns:a16="http://schemas.microsoft.com/office/drawing/2014/main" id="{F7B0D421-58CB-4EFA-BEA3-6F41070D0F64}"/>
              </a:ext>
            </a:extLst>
          </p:cNvPr>
          <p:cNvPicPr>
            <a:picLocks noChangeAspect="1"/>
          </p:cNvPicPr>
          <p:nvPr/>
        </p:nvPicPr>
        <p:blipFill>
          <a:blip r:embed="rId11"/>
          <a:stretch>
            <a:fillRect/>
          </a:stretch>
        </p:blipFill>
        <p:spPr>
          <a:xfrm>
            <a:off x="2126941" y="2491136"/>
            <a:ext cx="3669834" cy="854547"/>
          </a:xfrm>
          <a:prstGeom prst="rect">
            <a:avLst/>
          </a:prstGeom>
        </p:spPr>
      </p:pic>
      <p:pic>
        <p:nvPicPr>
          <p:cNvPr id="16" name="Picture 15">
            <a:extLst>
              <a:ext uri="{FF2B5EF4-FFF2-40B4-BE49-F238E27FC236}">
                <a16:creationId xmlns:a16="http://schemas.microsoft.com/office/drawing/2014/main" id="{BBB96BF8-97AF-4DA5-BB49-18A2DF736FEF}"/>
              </a:ext>
            </a:extLst>
          </p:cNvPr>
          <p:cNvPicPr>
            <a:picLocks noChangeAspect="1"/>
          </p:cNvPicPr>
          <p:nvPr/>
        </p:nvPicPr>
        <p:blipFill>
          <a:blip r:embed="rId12"/>
          <a:stretch>
            <a:fillRect/>
          </a:stretch>
        </p:blipFill>
        <p:spPr>
          <a:xfrm>
            <a:off x="8916586" y="5043159"/>
            <a:ext cx="1708594" cy="1046079"/>
          </a:xfrm>
          <a:prstGeom prst="rect">
            <a:avLst/>
          </a:prstGeom>
        </p:spPr>
      </p:pic>
    </p:spTree>
    <p:extLst>
      <p:ext uri="{BB962C8B-B14F-4D97-AF65-F5344CB8AC3E}">
        <p14:creationId xmlns:p14="http://schemas.microsoft.com/office/powerpoint/2010/main" val="3880213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BBCB-39D4-4332-8F1F-E353B4DA8B98}"/>
              </a:ext>
            </a:extLst>
          </p:cNvPr>
          <p:cNvSpPr>
            <a:spLocks noGrp="1"/>
          </p:cNvSpPr>
          <p:nvPr>
            <p:ph type="title"/>
          </p:nvPr>
        </p:nvSpPr>
        <p:spPr/>
        <p:txBody>
          <a:bodyPr/>
          <a:lstStyle/>
          <a:p>
            <a:r>
              <a:rPr lang="en-US" dirty="0"/>
              <a:t>Expressions</a:t>
            </a:r>
          </a:p>
        </p:txBody>
      </p:sp>
      <p:sp>
        <p:nvSpPr>
          <p:cNvPr id="3" name="Content Placeholder 2">
            <a:extLst>
              <a:ext uri="{FF2B5EF4-FFF2-40B4-BE49-F238E27FC236}">
                <a16:creationId xmlns:a16="http://schemas.microsoft.com/office/drawing/2014/main" id="{E393787A-A934-43A4-A40F-EE98E0F2133A}"/>
              </a:ext>
            </a:extLst>
          </p:cNvPr>
          <p:cNvSpPr>
            <a:spLocks noGrp="1"/>
          </p:cNvSpPr>
          <p:nvPr>
            <p:ph idx="1"/>
          </p:nvPr>
        </p:nvSpPr>
        <p:spPr/>
        <p:txBody>
          <a:bodyPr>
            <a:normAutofit fontScale="92500"/>
          </a:bodyPr>
          <a:lstStyle/>
          <a:p>
            <a:r>
              <a:rPr lang="en-US" dirty="0"/>
              <a:t>Syntax evaluated during execution of an activity that allows for dynamic changes to the property configurations they are used within</a:t>
            </a:r>
          </a:p>
          <a:p>
            <a:endParaRPr lang="en-US" dirty="0"/>
          </a:p>
          <a:p>
            <a:r>
              <a:rPr lang="en-US" dirty="0"/>
              <a:t>Reference things such as parameters, the output of previous activities, and provide access to the current item being iterated over by loops</a:t>
            </a:r>
          </a:p>
          <a:p>
            <a:endParaRPr lang="en-US" dirty="0"/>
          </a:p>
          <a:p>
            <a:pPr marL="0" indent="0" algn="ctr">
              <a:buNone/>
            </a:pPr>
            <a:r>
              <a:rPr lang="en-US" dirty="0">
                <a:latin typeface="Consolas" panose="020B0609020204030204" pitchFamily="49" charset="0"/>
              </a:rPr>
              <a:t>@pipeline().</a:t>
            </a:r>
            <a:r>
              <a:rPr lang="en-US" dirty="0" err="1">
                <a:latin typeface="Consolas" panose="020B0609020204030204" pitchFamily="49" charset="0"/>
              </a:rPr>
              <a:t>parameters.myParam</a:t>
            </a:r>
            <a:endParaRPr lang="en-US" dirty="0">
              <a:latin typeface="Consolas" panose="020B0609020204030204" pitchFamily="49" charset="0"/>
            </a:endParaRPr>
          </a:p>
          <a:p>
            <a:pPr marL="0" indent="0" algn="ctr">
              <a:buNone/>
            </a:pPr>
            <a:endParaRPr lang="en-US" dirty="0">
              <a:latin typeface="Consolas" panose="020B0609020204030204" pitchFamily="49" charset="0"/>
            </a:endParaRPr>
          </a:p>
          <a:p>
            <a:pPr marL="0" indent="0" algn="ctr">
              <a:buNone/>
            </a:pPr>
            <a:r>
              <a:rPr lang="en-US" dirty="0">
                <a:latin typeface="Consolas" panose="020B0609020204030204" pitchFamily="49" charset="0"/>
              </a:rPr>
              <a:t>@</a:t>
            </a:r>
            <a:r>
              <a:rPr lang="en-US" dirty="0" err="1">
                <a:latin typeface="Consolas" panose="020B0609020204030204" pitchFamily="49" charset="0"/>
              </a:rPr>
              <a:t>formatDateTime</a:t>
            </a:r>
            <a:r>
              <a:rPr lang="en-US" dirty="0">
                <a:latin typeface="Consolas" panose="020B0609020204030204" pitchFamily="49" charset="0"/>
              </a:rPr>
              <a:t>(item().</a:t>
            </a:r>
            <a:r>
              <a:rPr lang="en-US" dirty="0" err="1">
                <a:latin typeface="Consolas" panose="020B0609020204030204" pitchFamily="49" charset="0"/>
              </a:rPr>
              <a:t>value.myDateAttr</a:t>
            </a:r>
            <a:r>
              <a:rPr lang="en-US" dirty="0">
                <a:latin typeface="Consolas" panose="020B0609020204030204" pitchFamily="49" charset="0"/>
              </a:rPr>
              <a:t>, ‘</a:t>
            </a:r>
            <a:r>
              <a:rPr lang="en-US" dirty="0" err="1">
                <a:latin typeface="Consolas" panose="020B0609020204030204" pitchFamily="49" charset="0"/>
              </a:rPr>
              <a:t>yyyy</a:t>
            </a:r>
            <a:r>
              <a:rPr lang="en-US" dirty="0">
                <a:latin typeface="Consolas" panose="020B0609020204030204" pitchFamily="49" charset="0"/>
              </a:rPr>
              <a:t>-MM-DD’)</a:t>
            </a:r>
          </a:p>
        </p:txBody>
      </p:sp>
    </p:spTree>
    <p:extLst>
      <p:ext uri="{BB962C8B-B14F-4D97-AF65-F5344CB8AC3E}">
        <p14:creationId xmlns:p14="http://schemas.microsoft.com/office/powerpoint/2010/main" val="316834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6E01-D885-4986-B398-EC84D804F328}"/>
              </a:ext>
            </a:extLst>
          </p:cNvPr>
          <p:cNvSpPr>
            <a:spLocks noGrp="1"/>
          </p:cNvSpPr>
          <p:nvPr>
            <p:ph type="title"/>
          </p:nvPr>
        </p:nvSpPr>
        <p:spPr/>
        <p:txBody>
          <a:bodyPr/>
          <a:lstStyle/>
          <a:p>
            <a:r>
              <a:rPr lang="en-US" dirty="0"/>
              <a:t>Custom State Passing</a:t>
            </a:r>
          </a:p>
        </p:txBody>
      </p:sp>
      <p:sp>
        <p:nvSpPr>
          <p:cNvPr id="3" name="Content Placeholder 2">
            <a:extLst>
              <a:ext uri="{FF2B5EF4-FFF2-40B4-BE49-F238E27FC236}">
                <a16:creationId xmlns:a16="http://schemas.microsoft.com/office/drawing/2014/main" id="{1F8C4911-A8A3-4EC2-A1E0-296C0DB7E884}"/>
              </a:ext>
            </a:extLst>
          </p:cNvPr>
          <p:cNvSpPr>
            <a:spLocks noGrp="1"/>
          </p:cNvSpPr>
          <p:nvPr>
            <p:ph idx="1"/>
          </p:nvPr>
        </p:nvSpPr>
        <p:spPr/>
        <p:txBody>
          <a:bodyPr/>
          <a:lstStyle/>
          <a:p>
            <a:r>
              <a:rPr lang="en-US" dirty="0"/>
              <a:t>Custom State Passing refers to the ability for a downstream activity to access the output of an upstream activity</a:t>
            </a:r>
          </a:p>
          <a:p>
            <a:r>
              <a:rPr lang="en-US" dirty="0"/>
              <a:t>Expressions can be used to access these output states and change configuration of the currently executing activity</a:t>
            </a:r>
          </a:p>
          <a:p>
            <a:endParaRPr lang="en-US" dirty="0"/>
          </a:p>
          <a:p>
            <a:endParaRPr lang="en-US" dirty="0"/>
          </a:p>
          <a:p>
            <a:pPr marL="0" indent="0" algn="ctr">
              <a:buNone/>
            </a:pPr>
            <a:r>
              <a:rPr lang="en-US" dirty="0">
                <a:latin typeface="Consolas" panose="020B0609020204030204" pitchFamily="49" charset="0"/>
              </a:rPr>
              <a:t>@activity(‘</a:t>
            </a:r>
            <a:r>
              <a:rPr lang="en-US" dirty="0" err="1">
                <a:latin typeface="Consolas" panose="020B0609020204030204" pitchFamily="49" charset="0"/>
              </a:rPr>
              <a:t>myUpstreamActivity</a:t>
            </a:r>
            <a:r>
              <a:rPr lang="en-US" dirty="0">
                <a:latin typeface="Consolas" panose="020B0609020204030204" pitchFamily="49" charset="0"/>
              </a:rPr>
              <a:t>’).</a:t>
            </a:r>
            <a:r>
              <a:rPr lang="en-US" dirty="0" err="1">
                <a:latin typeface="Consolas" panose="020B0609020204030204" pitchFamily="49" charset="0"/>
              </a:rPr>
              <a:t>output.rowsRead</a:t>
            </a:r>
            <a:endParaRPr lang="en-US" dirty="0">
              <a:latin typeface="Consolas" panose="020B0609020204030204" pitchFamily="49" charset="0"/>
            </a:endParaRPr>
          </a:p>
        </p:txBody>
      </p:sp>
    </p:spTree>
    <p:extLst>
      <p:ext uri="{BB962C8B-B14F-4D97-AF65-F5344CB8AC3E}">
        <p14:creationId xmlns:p14="http://schemas.microsoft.com/office/powerpoint/2010/main" val="576394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4341-725D-4483-B04C-3884E8ECF53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C8B3B026-F5B3-43AD-B369-EBD4A1BE5D09}"/>
              </a:ext>
            </a:extLst>
          </p:cNvPr>
          <p:cNvSpPr>
            <a:spLocks noGrp="1"/>
          </p:cNvSpPr>
          <p:nvPr>
            <p:ph idx="1"/>
          </p:nvPr>
        </p:nvSpPr>
        <p:spPr/>
        <p:txBody>
          <a:bodyPr>
            <a:normAutofit/>
          </a:bodyPr>
          <a:lstStyle/>
          <a:p>
            <a:r>
              <a:rPr lang="en-US" b="1" dirty="0"/>
              <a:t>String</a:t>
            </a:r>
            <a:r>
              <a:rPr lang="en-US" dirty="0"/>
              <a:t> – string manipulation</a:t>
            </a:r>
          </a:p>
          <a:p>
            <a:r>
              <a:rPr lang="en-US" b="1" dirty="0"/>
              <a:t>Collection </a:t>
            </a:r>
            <a:r>
              <a:rPr lang="en-US" dirty="0"/>
              <a:t>– operate over arrays, strings, and sometimes dictionaries</a:t>
            </a:r>
          </a:p>
          <a:p>
            <a:r>
              <a:rPr lang="en-US" b="1" dirty="0"/>
              <a:t>Logic</a:t>
            </a:r>
            <a:r>
              <a:rPr lang="en-US" dirty="0"/>
              <a:t> – conditions</a:t>
            </a:r>
          </a:p>
          <a:p>
            <a:r>
              <a:rPr lang="en-US" b="1" dirty="0"/>
              <a:t>Conversion </a:t>
            </a:r>
            <a:r>
              <a:rPr lang="en-US" dirty="0"/>
              <a:t>– convert between native types</a:t>
            </a:r>
          </a:p>
          <a:p>
            <a:r>
              <a:rPr lang="en-US" b="1" dirty="0"/>
              <a:t>Math </a:t>
            </a:r>
            <a:r>
              <a:rPr lang="en-US" dirty="0"/>
              <a:t>– can be used on integer or float</a:t>
            </a:r>
          </a:p>
          <a:p>
            <a:r>
              <a:rPr lang="en-US" b="1" dirty="0"/>
              <a:t>Date</a:t>
            </a:r>
          </a:p>
          <a:p>
            <a:endParaRPr lang="en-US" dirty="0"/>
          </a:p>
          <a:p>
            <a:pPr marL="0" indent="0">
              <a:buNone/>
            </a:pPr>
            <a:r>
              <a:rPr lang="en-US" dirty="0"/>
              <a:t>There is not currently a way to add or define additional functions</a:t>
            </a:r>
          </a:p>
        </p:txBody>
      </p:sp>
    </p:spTree>
    <p:extLst>
      <p:ext uri="{BB962C8B-B14F-4D97-AF65-F5344CB8AC3E}">
        <p14:creationId xmlns:p14="http://schemas.microsoft.com/office/powerpoint/2010/main" val="283133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D3AF-7369-4731-AF5C-57083D4FD9CB}"/>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411E2ABF-BA83-4B91-9CAB-67AA54B5365A}"/>
              </a:ext>
            </a:extLst>
          </p:cNvPr>
          <p:cNvSpPr>
            <a:spLocks noGrp="1"/>
          </p:cNvSpPr>
          <p:nvPr>
            <p:ph idx="1"/>
          </p:nvPr>
        </p:nvSpPr>
        <p:spPr/>
        <p:txBody>
          <a:bodyPr>
            <a:normAutofit fontScale="85000" lnSpcReduction="20000"/>
          </a:bodyPr>
          <a:lstStyle/>
          <a:p>
            <a:r>
              <a:rPr lang="en-US" dirty="0"/>
              <a:t>Key-value pairs that can be passed to a pipeline when it is started or a dataset when it is used by an activity</a:t>
            </a:r>
          </a:p>
          <a:p>
            <a:r>
              <a:rPr lang="en-US" dirty="0"/>
              <a:t>Need to first be configured to receive a parameter with a specific name and data type before the calling component can be configured to pass a value. </a:t>
            </a:r>
          </a:p>
          <a:p>
            <a:pPr marL="0" indent="0">
              <a:buNone/>
            </a:pPr>
            <a:endParaRPr lang="en-US" dirty="0"/>
          </a:p>
          <a:p>
            <a:pPr marL="0" indent="0">
              <a:buNone/>
            </a:pPr>
            <a:r>
              <a:rPr lang="en-US" dirty="0"/>
              <a:t>Two types of Parameters:</a:t>
            </a:r>
          </a:p>
          <a:p>
            <a:r>
              <a:rPr lang="en-US" dirty="0"/>
              <a:t>Pipeline</a:t>
            </a:r>
          </a:p>
          <a:p>
            <a:r>
              <a:rPr lang="en-US" dirty="0"/>
              <a:t>Dataset</a:t>
            </a:r>
          </a:p>
          <a:p>
            <a:endParaRPr lang="en-US" dirty="0"/>
          </a:p>
          <a:p>
            <a:pPr marL="0" indent="0" algn="ctr">
              <a:buNone/>
            </a:pPr>
            <a:r>
              <a:rPr lang="en-US" dirty="0">
                <a:latin typeface="Consolas" panose="020B0609020204030204" pitchFamily="49" charset="0"/>
              </a:rPr>
              <a:t>@pipeline().</a:t>
            </a:r>
            <a:r>
              <a:rPr lang="en-US" dirty="0" err="1">
                <a:latin typeface="Consolas" panose="020B0609020204030204" pitchFamily="49" charset="0"/>
              </a:rPr>
              <a:t>parameters.myParam</a:t>
            </a:r>
            <a:endParaRPr lang="en-US" dirty="0">
              <a:latin typeface="Consolas" panose="020B0609020204030204" pitchFamily="49" charset="0"/>
            </a:endParaRPr>
          </a:p>
          <a:p>
            <a:pPr marL="0" indent="0" algn="ctr">
              <a:buNone/>
            </a:pPr>
            <a:endParaRPr lang="en-US" dirty="0">
              <a:latin typeface="Consolas" panose="020B0609020204030204" pitchFamily="49" charset="0"/>
            </a:endParaRPr>
          </a:p>
          <a:p>
            <a:pPr marL="0" indent="0" algn="ctr">
              <a:buNone/>
            </a:pPr>
            <a:r>
              <a:rPr lang="en-US" dirty="0">
                <a:latin typeface="Consolas" panose="020B0609020204030204" pitchFamily="49" charset="0"/>
              </a:rPr>
              <a:t>@dataset().</a:t>
            </a:r>
            <a:r>
              <a:rPr lang="en-US" dirty="0" err="1">
                <a:latin typeface="Consolas" panose="020B0609020204030204" pitchFamily="49" charset="0"/>
              </a:rPr>
              <a:t>myParam</a:t>
            </a:r>
            <a:endParaRPr lang="en-US" dirty="0">
              <a:latin typeface="Consolas" panose="020B0609020204030204" pitchFamily="49" charset="0"/>
            </a:endParaRPr>
          </a:p>
        </p:txBody>
      </p:sp>
    </p:spTree>
    <p:extLst>
      <p:ext uri="{BB962C8B-B14F-4D97-AF65-F5344CB8AC3E}">
        <p14:creationId xmlns:p14="http://schemas.microsoft.com/office/powerpoint/2010/main" val="3476180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0D3F-2F65-46FC-8761-99F41E6D5936}"/>
              </a:ext>
            </a:extLst>
          </p:cNvPr>
          <p:cNvSpPr>
            <a:spLocks noGrp="1"/>
          </p:cNvSpPr>
          <p:nvPr>
            <p:ph type="title"/>
          </p:nvPr>
        </p:nvSpPr>
        <p:spPr/>
        <p:txBody>
          <a:bodyPr/>
          <a:lstStyle/>
          <a:p>
            <a:r>
              <a:rPr lang="en-US" dirty="0"/>
              <a:t>System Variables</a:t>
            </a:r>
          </a:p>
        </p:txBody>
      </p:sp>
      <p:sp>
        <p:nvSpPr>
          <p:cNvPr id="3" name="Content Placeholder 2">
            <a:extLst>
              <a:ext uri="{FF2B5EF4-FFF2-40B4-BE49-F238E27FC236}">
                <a16:creationId xmlns:a16="http://schemas.microsoft.com/office/drawing/2014/main" id="{BFD32BE6-7F04-4BFC-A04A-1F2F174EB257}"/>
              </a:ext>
            </a:extLst>
          </p:cNvPr>
          <p:cNvSpPr>
            <a:spLocks noGrp="1"/>
          </p:cNvSpPr>
          <p:nvPr>
            <p:ph idx="1"/>
          </p:nvPr>
        </p:nvSpPr>
        <p:spPr/>
        <p:txBody>
          <a:bodyPr/>
          <a:lstStyle/>
          <a:p>
            <a:r>
              <a:rPr lang="en-US" dirty="0"/>
              <a:t>System Variables are read-only values that are managed by the Data Factory and provide metadata to the current execution</a:t>
            </a:r>
          </a:p>
          <a:p>
            <a:r>
              <a:rPr lang="en-US" dirty="0"/>
              <a:t>These can be used for custom logging or within expressions</a:t>
            </a:r>
          </a:p>
          <a:p>
            <a:r>
              <a:rPr lang="en-US" dirty="0"/>
              <a:t>They can be either Pipeline-scoped or Trigger-scoped</a:t>
            </a:r>
          </a:p>
          <a:p>
            <a:endParaRPr lang="en-US" dirty="0"/>
          </a:p>
          <a:p>
            <a:pPr marL="0" indent="0" algn="ctr">
              <a:buNone/>
            </a:pPr>
            <a:r>
              <a:rPr lang="en-US" dirty="0">
                <a:latin typeface="Consolas" panose="020B0609020204030204" pitchFamily="49" charset="0"/>
              </a:rPr>
              <a:t>@pipeline().</a:t>
            </a:r>
            <a:r>
              <a:rPr lang="en-US" dirty="0" err="1">
                <a:latin typeface="Consolas" panose="020B0609020204030204" pitchFamily="49" charset="0"/>
              </a:rPr>
              <a:t>DataFactory</a:t>
            </a:r>
            <a:endParaRPr lang="en-US" dirty="0">
              <a:latin typeface="Consolas" panose="020B0609020204030204" pitchFamily="49" charset="0"/>
            </a:endParaRPr>
          </a:p>
          <a:p>
            <a:pPr marL="0" indent="0" algn="ctr">
              <a:buNone/>
            </a:pPr>
            <a:endParaRPr lang="en-US" dirty="0">
              <a:latin typeface="Consolas" panose="020B0609020204030204" pitchFamily="49" charset="0"/>
            </a:endParaRPr>
          </a:p>
          <a:p>
            <a:pPr marL="0" indent="0" algn="ctr">
              <a:buNone/>
            </a:pPr>
            <a:r>
              <a:rPr lang="en-US" dirty="0">
                <a:latin typeface="Consolas" panose="020B0609020204030204" pitchFamily="49" charset="0"/>
              </a:rPr>
              <a:t>@trigger().</a:t>
            </a:r>
            <a:r>
              <a:rPr lang="en-US" dirty="0" err="1">
                <a:latin typeface="Consolas" panose="020B0609020204030204" pitchFamily="49" charset="0"/>
              </a:rPr>
              <a:t>scheduledTime</a:t>
            </a:r>
            <a:endParaRPr lang="en-US" dirty="0">
              <a:latin typeface="Consolas" panose="020B0609020204030204" pitchFamily="49" charset="0"/>
            </a:endParaRPr>
          </a:p>
        </p:txBody>
      </p:sp>
    </p:spTree>
    <p:extLst>
      <p:ext uri="{BB962C8B-B14F-4D97-AF65-F5344CB8AC3E}">
        <p14:creationId xmlns:p14="http://schemas.microsoft.com/office/powerpoint/2010/main" val="3578643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FCEC-F056-4179-ABC8-B8C68D205A11}"/>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91159C1-070C-42E8-8887-B70A277AA98B}"/>
              </a:ext>
            </a:extLst>
          </p:cNvPr>
          <p:cNvSpPr>
            <a:spLocks noGrp="1"/>
          </p:cNvSpPr>
          <p:nvPr>
            <p:ph type="body" idx="1"/>
          </p:nvPr>
        </p:nvSpPr>
        <p:spPr/>
        <p:txBody>
          <a:bodyPr/>
          <a:lstStyle/>
          <a:p>
            <a:r>
              <a:rPr lang="en-US" dirty="0"/>
              <a:t>Create Dynamic Pipeline</a:t>
            </a:r>
          </a:p>
        </p:txBody>
      </p:sp>
    </p:spTree>
    <p:extLst>
      <p:ext uri="{BB962C8B-B14F-4D97-AF65-F5344CB8AC3E}">
        <p14:creationId xmlns:p14="http://schemas.microsoft.com/office/powerpoint/2010/main" val="289149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4736-B875-44DB-AD7F-74E750C56308}"/>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160A7FAA-D540-4F01-825A-86A6EE56816E}"/>
              </a:ext>
            </a:extLst>
          </p:cNvPr>
          <p:cNvSpPr>
            <a:spLocks noGrp="1"/>
          </p:cNvSpPr>
          <p:nvPr>
            <p:ph type="body" idx="1"/>
          </p:nvPr>
        </p:nvSpPr>
        <p:spPr/>
        <p:txBody>
          <a:bodyPr/>
          <a:lstStyle/>
          <a:p>
            <a:r>
              <a:rPr lang="en-US" dirty="0"/>
              <a:t>Create Incremental Load Pipeline</a:t>
            </a:r>
          </a:p>
        </p:txBody>
      </p:sp>
    </p:spTree>
    <p:extLst>
      <p:ext uri="{BB962C8B-B14F-4D97-AF65-F5344CB8AC3E}">
        <p14:creationId xmlns:p14="http://schemas.microsoft.com/office/powerpoint/2010/main" val="3319918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C684-945E-4AAE-A90F-0996C60239B0}"/>
              </a:ext>
            </a:extLst>
          </p:cNvPr>
          <p:cNvSpPr>
            <a:spLocks noGrp="1"/>
          </p:cNvSpPr>
          <p:nvPr>
            <p:ph type="title"/>
          </p:nvPr>
        </p:nvSpPr>
        <p:spPr/>
        <p:txBody>
          <a:bodyPr/>
          <a:lstStyle/>
          <a:p>
            <a:r>
              <a:rPr lang="en-US" dirty="0"/>
              <a:t>Development Tools</a:t>
            </a:r>
          </a:p>
        </p:txBody>
      </p:sp>
      <p:sp>
        <p:nvSpPr>
          <p:cNvPr id="3" name="Content Placeholder 2">
            <a:extLst>
              <a:ext uri="{FF2B5EF4-FFF2-40B4-BE49-F238E27FC236}">
                <a16:creationId xmlns:a16="http://schemas.microsoft.com/office/drawing/2014/main" id="{98C88F8E-46B1-4A3E-AC95-1C68C9AB9E02}"/>
              </a:ext>
            </a:extLst>
          </p:cNvPr>
          <p:cNvSpPr>
            <a:spLocks noGrp="1"/>
          </p:cNvSpPr>
          <p:nvPr>
            <p:ph idx="1"/>
          </p:nvPr>
        </p:nvSpPr>
        <p:spPr/>
        <p:txBody>
          <a:bodyPr>
            <a:normAutofit fontScale="92500" lnSpcReduction="20000"/>
          </a:bodyPr>
          <a:lstStyle/>
          <a:p>
            <a:r>
              <a:rPr lang="en-US" dirty="0"/>
              <a:t>Currently, there is no Visual Studio extension for developing Azure Data Factory v2 pipelines. There is one for v1, but this doesn't allow deployment to v2 Factories. Instead, the preferred development tool has been to use the Azure Portal.</a:t>
            </a:r>
          </a:p>
          <a:p>
            <a:endParaRPr lang="en-US" dirty="0"/>
          </a:p>
          <a:p>
            <a:pPr marL="0" indent="0">
              <a:buNone/>
            </a:pPr>
            <a:r>
              <a:rPr lang="en-US" dirty="0"/>
              <a:t>Tools:</a:t>
            </a:r>
          </a:p>
          <a:p>
            <a:r>
              <a:rPr lang="en-US" dirty="0"/>
              <a:t>Azure Portal (Development UI)</a:t>
            </a:r>
          </a:p>
          <a:p>
            <a:r>
              <a:rPr lang="en-US" dirty="0"/>
              <a:t>PowerShell</a:t>
            </a:r>
          </a:p>
          <a:p>
            <a:r>
              <a:rPr lang="en-US" dirty="0"/>
              <a:t>REST API</a:t>
            </a:r>
          </a:p>
          <a:p>
            <a:r>
              <a:rPr lang="en-US" dirty="0"/>
              <a:t>ARM Template</a:t>
            </a:r>
          </a:p>
          <a:p>
            <a:r>
              <a:rPr lang="en-US" dirty="0"/>
              <a:t>Python SDK</a:t>
            </a:r>
          </a:p>
        </p:txBody>
      </p:sp>
    </p:spTree>
    <p:extLst>
      <p:ext uri="{BB962C8B-B14F-4D97-AF65-F5344CB8AC3E}">
        <p14:creationId xmlns:p14="http://schemas.microsoft.com/office/powerpoint/2010/main" val="349560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C02A-CD6D-45A5-B0BB-4D118252BD92}"/>
              </a:ext>
            </a:extLst>
          </p:cNvPr>
          <p:cNvSpPr>
            <a:spLocks noGrp="1"/>
          </p:cNvSpPr>
          <p:nvPr>
            <p:ph type="title"/>
          </p:nvPr>
        </p:nvSpPr>
        <p:spPr/>
        <p:txBody>
          <a:bodyPr/>
          <a:lstStyle/>
          <a:p>
            <a:r>
              <a:rPr lang="en-US" dirty="0"/>
              <a:t>Azure Portal – Author and Monitor</a:t>
            </a:r>
          </a:p>
        </p:txBody>
      </p:sp>
      <p:sp>
        <p:nvSpPr>
          <p:cNvPr id="3" name="Content Placeholder 2">
            <a:extLst>
              <a:ext uri="{FF2B5EF4-FFF2-40B4-BE49-F238E27FC236}">
                <a16:creationId xmlns:a16="http://schemas.microsoft.com/office/drawing/2014/main" id="{4D7B61B3-D1A6-4DC8-8537-7CC51EE89A97}"/>
              </a:ext>
            </a:extLst>
          </p:cNvPr>
          <p:cNvSpPr>
            <a:spLocks noGrp="1"/>
          </p:cNvSpPr>
          <p:nvPr>
            <p:ph idx="1"/>
          </p:nvPr>
        </p:nvSpPr>
        <p:spPr>
          <a:xfrm>
            <a:off x="838200" y="1805747"/>
            <a:ext cx="10515600" cy="4351338"/>
          </a:xfrm>
        </p:spPr>
        <p:txBody>
          <a:bodyPr>
            <a:normAutofit fontScale="77500" lnSpcReduction="20000"/>
          </a:bodyPr>
          <a:lstStyle/>
          <a:p>
            <a:r>
              <a:rPr lang="en-US" dirty="0">
                <a:highlight>
                  <a:srgbClr val="FFFF00"/>
                </a:highlight>
              </a:rPr>
              <a:t>In order to save your work, you must publish your pipeline</a:t>
            </a:r>
          </a:p>
          <a:p>
            <a:r>
              <a:rPr lang="en-US" dirty="0"/>
              <a:t>Currently supports integration with Visual Studio Team Services repositories, and GitHub repos are coming soon.</a:t>
            </a:r>
          </a:p>
          <a:p>
            <a:r>
              <a:rPr lang="en-US" dirty="0"/>
              <a:t>Provides a "code" viewer which allows you to view the JSON configuration documents that are generated as you create components using the visual editor. However, this does not allow you to modify the code, so you must figure out how to make the changes you want visually (not always easy).</a:t>
            </a:r>
          </a:p>
          <a:p>
            <a:r>
              <a:rPr lang="en-US" dirty="0"/>
              <a:t>Since you cannot edit JSON in the code viewer, and the GitHub integration is not yet operational, we have been managing source control and deployments using the ARM Template Importer and Exporter</a:t>
            </a:r>
          </a:p>
          <a:p>
            <a:r>
              <a:rPr lang="en-US" dirty="0"/>
              <a:t>The built in debugger allows you to test your pipeline before publishing, however beware that this is an actual execution and data will be modified</a:t>
            </a:r>
          </a:p>
          <a:p>
            <a:r>
              <a:rPr lang="en-US" dirty="0"/>
              <a:t>The monitoring view and editor view are grouped together which can make the develop-debug process quite smooth. Much smoother than it used to be when developing in Visual Studio for v1 and having to deploy, resume, then wait for something to start.</a:t>
            </a:r>
          </a:p>
        </p:txBody>
      </p:sp>
    </p:spTree>
    <p:extLst>
      <p:ext uri="{BB962C8B-B14F-4D97-AF65-F5344CB8AC3E}">
        <p14:creationId xmlns:p14="http://schemas.microsoft.com/office/powerpoint/2010/main" val="2850696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2038-ECD9-4C1E-985C-88F553165BF5}"/>
              </a:ext>
            </a:extLst>
          </p:cNvPr>
          <p:cNvSpPr>
            <a:spLocks noGrp="1"/>
          </p:cNvSpPr>
          <p:nvPr>
            <p:ph type="title"/>
          </p:nvPr>
        </p:nvSpPr>
        <p:spPr/>
        <p:txBody>
          <a:bodyPr/>
          <a:lstStyle/>
          <a:p>
            <a:r>
              <a:rPr lang="en-US" dirty="0"/>
              <a:t>PowerShell Module (</a:t>
            </a:r>
            <a:r>
              <a:rPr lang="en-US" dirty="0" err="1"/>
              <a:t>AzureRM</a:t>
            </a:r>
            <a:r>
              <a:rPr lang="en-US" dirty="0"/>
              <a:t>)</a:t>
            </a:r>
          </a:p>
        </p:txBody>
      </p:sp>
      <p:sp>
        <p:nvSpPr>
          <p:cNvPr id="3" name="Content Placeholder 2">
            <a:extLst>
              <a:ext uri="{FF2B5EF4-FFF2-40B4-BE49-F238E27FC236}">
                <a16:creationId xmlns:a16="http://schemas.microsoft.com/office/drawing/2014/main" id="{ABB78AB4-8DDE-4F12-8230-0774D6A322B7}"/>
              </a:ext>
            </a:extLst>
          </p:cNvPr>
          <p:cNvSpPr>
            <a:spLocks noGrp="1"/>
          </p:cNvSpPr>
          <p:nvPr>
            <p:ph idx="1"/>
          </p:nvPr>
        </p:nvSpPr>
        <p:spPr/>
        <p:txBody>
          <a:bodyPr/>
          <a:lstStyle/>
          <a:p>
            <a:r>
              <a:rPr lang="en-US" dirty="0"/>
              <a:t>Nice if you want to quickly spin something up, or tear something down and create it again</a:t>
            </a:r>
          </a:p>
          <a:p>
            <a:r>
              <a:rPr lang="en-US" dirty="0"/>
              <a:t>Not ideal for team development</a:t>
            </a:r>
          </a:p>
          <a:p>
            <a:r>
              <a:rPr lang="en-US" dirty="0"/>
              <a:t>Great for monitoring and management</a:t>
            </a:r>
          </a:p>
        </p:txBody>
      </p:sp>
    </p:spTree>
    <p:extLst>
      <p:ext uri="{BB962C8B-B14F-4D97-AF65-F5344CB8AC3E}">
        <p14:creationId xmlns:p14="http://schemas.microsoft.com/office/powerpoint/2010/main" val="154595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lgn="ctr"/>
            <a:r>
              <a:rPr lang="en-US" b="1" dirty="0">
                <a:solidFill>
                  <a:schemeClr val="tx1"/>
                </a:solidFill>
              </a:rPr>
              <a:t>Local User Groups</a:t>
            </a:r>
          </a:p>
        </p:txBody>
      </p:sp>
      <p:sp>
        <p:nvSpPr>
          <p:cNvPr id="15" name="TextBox 14">
            <a:extLst>
              <a:ext uri="{FF2B5EF4-FFF2-40B4-BE49-F238E27FC236}">
                <a16:creationId xmlns:a16="http://schemas.microsoft.com/office/drawing/2014/main" id="{87899AB3-F7F6-4F93-86A4-553156A70E28}"/>
              </a:ext>
            </a:extLst>
          </p:cNvPr>
          <p:cNvSpPr txBox="1"/>
          <p:nvPr/>
        </p:nvSpPr>
        <p:spPr>
          <a:xfrm>
            <a:off x="1407562" y="2325604"/>
            <a:ext cx="9184344" cy="2412968"/>
          </a:xfrm>
          <a:prstGeom prst="rect">
            <a:avLst/>
          </a:prstGeom>
          <a:noFill/>
        </p:spPr>
        <p:txBody>
          <a:bodyPr wrap="square" numCol="2" rtlCol="0">
            <a:spAutoFit/>
          </a:bodyPr>
          <a:lstStyle/>
          <a:p>
            <a:pPr algn="ctr" defTabSz="483855"/>
            <a:r>
              <a:rPr lang="en-US" sz="2540" b="1" dirty="0">
                <a:solidFill>
                  <a:srgbClr val="101820"/>
                </a:solidFill>
                <a:latin typeface="Segoe UI"/>
              </a:rPr>
              <a:t>Los Angeles User Group</a:t>
            </a:r>
          </a:p>
          <a:p>
            <a:pPr algn="ctr" defTabSz="483855"/>
            <a:r>
              <a:rPr lang="en-US" sz="1905" dirty="0">
                <a:solidFill>
                  <a:srgbClr val="101820"/>
                </a:solidFill>
                <a:latin typeface="Segoe UI"/>
              </a:rPr>
              <a:t>3</a:t>
            </a:r>
            <a:r>
              <a:rPr lang="en-US" sz="1905" baseline="30000" dirty="0">
                <a:solidFill>
                  <a:srgbClr val="101820"/>
                </a:solidFill>
                <a:latin typeface="Segoe UI"/>
              </a:rPr>
              <a:t>rd</a:t>
            </a:r>
            <a:r>
              <a:rPr lang="en-US" sz="1905" dirty="0">
                <a:solidFill>
                  <a:srgbClr val="101820"/>
                </a:solidFill>
                <a:latin typeface="Segoe UI"/>
              </a:rPr>
              <a:t> </a:t>
            </a:r>
            <a:r>
              <a:rPr lang="nl-NL" sz="1905" dirty="0">
                <a:solidFill>
                  <a:srgbClr val="101820"/>
                </a:solidFill>
                <a:latin typeface="Segoe UI"/>
              </a:rPr>
              <a:t>Thursday of each odd month</a:t>
            </a:r>
            <a:endParaRPr lang="en-US" sz="1905" dirty="0">
              <a:solidFill>
                <a:srgbClr val="101820"/>
              </a:solidFill>
              <a:latin typeface="Segoe UI"/>
            </a:endParaRPr>
          </a:p>
          <a:p>
            <a:pPr algn="ctr" defTabSz="483855"/>
            <a:r>
              <a:rPr lang="en-US" sz="1587" u="sng" dirty="0">
                <a:solidFill>
                  <a:srgbClr val="101820"/>
                </a:solidFill>
                <a:latin typeface="Segoe UI"/>
              </a:rPr>
              <a:t>sqlla.pass.org</a:t>
            </a:r>
          </a:p>
          <a:p>
            <a:pPr algn="ctr" defTabSz="483855"/>
            <a:endParaRPr lang="en-US" sz="1587" u="sng" dirty="0">
              <a:solidFill>
                <a:srgbClr val="101820"/>
              </a:solidFill>
              <a:latin typeface="Segoe UI"/>
            </a:endParaRPr>
          </a:p>
          <a:p>
            <a:pPr algn="ctr" defTabSz="483855"/>
            <a:r>
              <a:rPr lang="en-US" sz="2222" b="1" dirty="0">
                <a:solidFill>
                  <a:srgbClr val="101820"/>
                </a:solidFill>
                <a:latin typeface="Segoe UI"/>
              </a:rPr>
              <a:t>Malibu User Group</a:t>
            </a:r>
          </a:p>
          <a:p>
            <a:pPr algn="ctr" defTabSz="483855"/>
            <a:r>
              <a:rPr lang="en-US" sz="1587" dirty="0">
                <a:solidFill>
                  <a:srgbClr val="101820"/>
                </a:solidFill>
                <a:latin typeface="Segoe UI"/>
              </a:rPr>
              <a:t>3</a:t>
            </a:r>
            <a:r>
              <a:rPr lang="en-US" sz="1587" baseline="30000" dirty="0">
                <a:solidFill>
                  <a:srgbClr val="101820"/>
                </a:solidFill>
                <a:latin typeface="Segoe UI"/>
              </a:rPr>
              <a:t>rd</a:t>
            </a:r>
            <a:r>
              <a:rPr lang="en-US" sz="1587" dirty="0">
                <a:solidFill>
                  <a:srgbClr val="101820"/>
                </a:solidFill>
                <a:latin typeface="Segoe UI"/>
              </a:rPr>
              <a:t> Wednesday of each month</a:t>
            </a:r>
          </a:p>
          <a:p>
            <a:pPr algn="ctr" defTabSz="483855"/>
            <a:r>
              <a:rPr lang="en-US" sz="1429" dirty="0">
                <a:solidFill>
                  <a:srgbClr val="101820"/>
                </a:solidFill>
                <a:latin typeface="Segoe UI"/>
              </a:rPr>
              <a:t>sqlmalibu.pass.org</a:t>
            </a:r>
          </a:p>
          <a:p>
            <a:pPr algn="ctr" defTabSz="483855"/>
            <a:r>
              <a:rPr lang="en-US" sz="714" dirty="0">
                <a:solidFill>
                  <a:srgbClr val="101820"/>
                </a:solidFill>
                <a:latin typeface="Segoe UI"/>
              </a:rPr>
              <a:t>   </a:t>
            </a:r>
          </a:p>
          <a:p>
            <a:pPr algn="ctr" defTabSz="483855"/>
            <a:endParaRPr lang="en-US" sz="714" dirty="0">
              <a:solidFill>
                <a:srgbClr val="101820"/>
              </a:solidFill>
              <a:latin typeface="Segoe UI"/>
            </a:endParaRPr>
          </a:p>
          <a:p>
            <a:pPr algn="ctr" defTabSz="483855"/>
            <a:endParaRPr lang="en-US" sz="714" dirty="0">
              <a:solidFill>
                <a:srgbClr val="101820"/>
              </a:solidFill>
              <a:latin typeface="Segoe UI"/>
            </a:endParaRPr>
          </a:p>
          <a:p>
            <a:pPr algn="ctr" defTabSz="483855"/>
            <a:r>
              <a:rPr lang="en-US" sz="2222" b="1" dirty="0">
                <a:solidFill>
                  <a:srgbClr val="101820"/>
                </a:solidFill>
                <a:latin typeface="Segoe UI"/>
              </a:rPr>
              <a:t>San Diego User Group</a:t>
            </a:r>
          </a:p>
          <a:p>
            <a:pPr algn="ctr" defTabSz="483855"/>
            <a:r>
              <a:rPr lang="en-US" sz="1587" dirty="0">
                <a:solidFill>
                  <a:srgbClr val="101820"/>
                </a:solidFill>
                <a:latin typeface="Segoe UI"/>
              </a:rPr>
              <a:t>1</a:t>
            </a:r>
            <a:r>
              <a:rPr lang="en-US" sz="1587" baseline="30000" dirty="0">
                <a:solidFill>
                  <a:srgbClr val="101820"/>
                </a:solidFill>
                <a:latin typeface="Segoe UI"/>
              </a:rPr>
              <a:t>st</a:t>
            </a:r>
            <a:r>
              <a:rPr lang="en-US" sz="1587" dirty="0">
                <a:solidFill>
                  <a:srgbClr val="101820"/>
                </a:solidFill>
                <a:latin typeface="Segoe UI"/>
              </a:rPr>
              <a:t> &amp; 3</a:t>
            </a:r>
            <a:r>
              <a:rPr lang="en-US" sz="1587" baseline="30000" dirty="0">
                <a:solidFill>
                  <a:srgbClr val="101820"/>
                </a:solidFill>
                <a:latin typeface="Segoe UI"/>
              </a:rPr>
              <a:t>rd</a:t>
            </a:r>
            <a:r>
              <a:rPr lang="en-US" sz="1587" dirty="0">
                <a:solidFill>
                  <a:srgbClr val="101820"/>
                </a:solidFill>
                <a:latin typeface="Segoe UI"/>
              </a:rPr>
              <a:t> </a:t>
            </a:r>
            <a:r>
              <a:rPr lang="nl-NL" sz="1587" dirty="0">
                <a:solidFill>
                  <a:srgbClr val="101820"/>
                </a:solidFill>
                <a:latin typeface="Segoe UI"/>
              </a:rPr>
              <a:t>Thursday of each month</a:t>
            </a:r>
            <a:endParaRPr lang="en-US" sz="1587" dirty="0">
              <a:solidFill>
                <a:srgbClr val="101820"/>
              </a:solidFill>
              <a:latin typeface="Segoe UI"/>
            </a:endParaRPr>
          </a:p>
          <a:p>
            <a:pPr algn="ctr" defTabSz="483855"/>
            <a:r>
              <a:rPr lang="en-US" sz="1429" u="sng" dirty="0">
                <a:solidFill>
                  <a:srgbClr val="101820"/>
                </a:solidFill>
                <a:latin typeface="Segoe UI"/>
              </a:rPr>
              <a:t>meetup.com/</a:t>
            </a:r>
            <a:r>
              <a:rPr lang="en-US" sz="1429" u="sng" dirty="0" err="1">
                <a:solidFill>
                  <a:srgbClr val="101820"/>
                </a:solidFill>
                <a:latin typeface="Segoe UI"/>
              </a:rPr>
              <a:t>sdsqlug</a:t>
            </a:r>
            <a:endParaRPr lang="en-US" sz="1429" u="sng" dirty="0">
              <a:solidFill>
                <a:srgbClr val="101820"/>
              </a:solidFill>
              <a:latin typeface="Segoe UI"/>
            </a:endParaRPr>
          </a:p>
          <a:p>
            <a:pPr algn="ctr" defTabSz="483855"/>
            <a:r>
              <a:rPr lang="en-US" sz="1429" u="sng" dirty="0">
                <a:solidFill>
                  <a:srgbClr val="101820"/>
                </a:solidFill>
                <a:latin typeface="Segoe UI"/>
              </a:rPr>
              <a:t>meetup.com/</a:t>
            </a:r>
            <a:r>
              <a:rPr lang="en-US" sz="1429" u="sng" dirty="0" err="1">
                <a:solidFill>
                  <a:srgbClr val="101820"/>
                </a:solidFill>
                <a:latin typeface="Segoe UI"/>
              </a:rPr>
              <a:t>sdsqlbig</a:t>
            </a:r>
            <a:endParaRPr lang="en-US" sz="1429" dirty="0">
              <a:solidFill>
                <a:srgbClr val="101820"/>
              </a:solidFill>
              <a:latin typeface="Segoe UI"/>
            </a:endParaRPr>
          </a:p>
          <a:p>
            <a:pPr algn="ctr" defTabSz="483855"/>
            <a:endParaRPr lang="en-US" sz="1587" dirty="0">
              <a:solidFill>
                <a:srgbClr val="101820"/>
              </a:solidFill>
              <a:latin typeface="Segoe UI"/>
            </a:endParaRPr>
          </a:p>
          <a:p>
            <a:pPr algn="ctr" defTabSz="483855"/>
            <a:r>
              <a:rPr lang="en-US" sz="2222" b="1" dirty="0">
                <a:solidFill>
                  <a:srgbClr val="101820"/>
                </a:solidFill>
                <a:latin typeface="Segoe UI"/>
              </a:rPr>
              <a:t>Los Angeles - Korean</a:t>
            </a:r>
          </a:p>
          <a:p>
            <a:pPr algn="ctr" defTabSz="483855"/>
            <a:r>
              <a:rPr lang="en-US" sz="1587" dirty="0">
                <a:solidFill>
                  <a:srgbClr val="101820"/>
                </a:solidFill>
                <a:latin typeface="Segoe UI"/>
              </a:rPr>
              <a:t>Every Other Tuesday</a:t>
            </a:r>
          </a:p>
          <a:p>
            <a:pPr algn="ctr" defTabSz="483855"/>
            <a:r>
              <a:rPr lang="en-US" sz="1429" dirty="0">
                <a:solidFill>
                  <a:srgbClr val="101820"/>
                </a:solidFill>
                <a:latin typeface="Segoe UI"/>
              </a:rPr>
              <a:t>sqlangeles.pass.org</a:t>
            </a:r>
          </a:p>
          <a:p>
            <a:pPr algn="ctr" defTabSz="483855"/>
            <a:endParaRPr lang="en-US" sz="1587" dirty="0">
              <a:solidFill>
                <a:srgbClr val="101820"/>
              </a:solidFill>
              <a:latin typeface="Segoe UI"/>
            </a:endParaRPr>
          </a:p>
        </p:txBody>
      </p:sp>
      <p:sp>
        <p:nvSpPr>
          <p:cNvPr id="17" name="TextBox 16">
            <a:extLst>
              <a:ext uri="{FF2B5EF4-FFF2-40B4-BE49-F238E27FC236}">
                <a16:creationId xmlns:a16="http://schemas.microsoft.com/office/drawing/2014/main" id="{77F4A7F6-2CFA-480B-B64C-775FD6F16544}"/>
              </a:ext>
            </a:extLst>
          </p:cNvPr>
          <p:cNvSpPr txBox="1"/>
          <p:nvPr/>
        </p:nvSpPr>
        <p:spPr>
          <a:xfrm>
            <a:off x="2069651" y="1278686"/>
            <a:ext cx="7394483" cy="1387046"/>
          </a:xfrm>
          <a:prstGeom prst="rect">
            <a:avLst/>
          </a:prstGeom>
          <a:noFill/>
        </p:spPr>
        <p:txBody>
          <a:bodyPr wrap="square" numCol="1" rtlCol="0">
            <a:spAutoFit/>
          </a:bodyPr>
          <a:lstStyle/>
          <a:p>
            <a:pPr algn="ctr" defTabSz="483855"/>
            <a:r>
              <a:rPr lang="en-US" sz="2540" b="1" dirty="0">
                <a:solidFill>
                  <a:srgbClr val="101820"/>
                </a:solidFill>
                <a:latin typeface="Segoe UI"/>
              </a:rPr>
              <a:t>Orange County User Group</a:t>
            </a:r>
          </a:p>
          <a:p>
            <a:pPr algn="ctr" defTabSz="483855"/>
            <a:r>
              <a:rPr lang="en-US" sz="1905" dirty="0">
                <a:solidFill>
                  <a:srgbClr val="101820"/>
                </a:solidFill>
                <a:latin typeface="Segoe UI"/>
              </a:rPr>
              <a:t>2</a:t>
            </a:r>
            <a:r>
              <a:rPr lang="en-US" sz="1905" baseline="30000" dirty="0">
                <a:solidFill>
                  <a:srgbClr val="101820"/>
                </a:solidFill>
                <a:latin typeface="Segoe UI"/>
              </a:rPr>
              <a:t>rd</a:t>
            </a:r>
            <a:r>
              <a:rPr lang="en-US" sz="1905" dirty="0">
                <a:solidFill>
                  <a:srgbClr val="101820"/>
                </a:solidFill>
                <a:latin typeface="Segoe UI"/>
              </a:rPr>
              <a:t> Thursday of each month</a:t>
            </a:r>
          </a:p>
          <a:p>
            <a:pPr algn="ctr" defTabSz="483855"/>
            <a:r>
              <a:rPr lang="en-US" sz="1587" dirty="0">
                <a:solidFill>
                  <a:srgbClr val="101820"/>
                </a:solidFill>
                <a:latin typeface="Segoe UI"/>
              </a:rPr>
              <a:t>bigpass.pass.org</a:t>
            </a:r>
          </a:p>
          <a:p>
            <a:pPr algn="ctr" defTabSz="483855"/>
            <a:r>
              <a:rPr lang="en-US" sz="794" dirty="0">
                <a:solidFill>
                  <a:srgbClr val="101820"/>
                </a:solidFill>
                <a:latin typeface="Segoe UI"/>
              </a:rPr>
              <a:t>   </a:t>
            </a:r>
          </a:p>
          <a:p>
            <a:pPr algn="ctr" defTabSz="483855"/>
            <a:endParaRPr lang="en-US" sz="1587" dirty="0">
              <a:solidFill>
                <a:srgbClr val="101820"/>
              </a:solidFill>
              <a:latin typeface="Segoe UI"/>
            </a:endParaRPr>
          </a:p>
        </p:txBody>
      </p:sp>
      <p:sp>
        <p:nvSpPr>
          <p:cNvPr id="5" name="TextBox 4">
            <a:extLst>
              <a:ext uri="{FF2B5EF4-FFF2-40B4-BE49-F238E27FC236}">
                <a16:creationId xmlns:a16="http://schemas.microsoft.com/office/drawing/2014/main" id="{4E5A124B-5CDB-4CAF-9C5B-2E9F5EC139FE}"/>
              </a:ext>
            </a:extLst>
          </p:cNvPr>
          <p:cNvSpPr txBox="1"/>
          <p:nvPr/>
        </p:nvSpPr>
        <p:spPr>
          <a:xfrm>
            <a:off x="596493" y="4823920"/>
            <a:ext cx="5499508" cy="1656094"/>
          </a:xfrm>
          <a:prstGeom prst="rect">
            <a:avLst/>
          </a:prstGeom>
          <a:noFill/>
        </p:spPr>
        <p:txBody>
          <a:bodyPr wrap="square" rtlCol="0">
            <a:spAutoFit/>
          </a:bodyPr>
          <a:lstStyle/>
          <a:p>
            <a:pPr algn="ctr" defTabSz="483855">
              <a:lnSpc>
                <a:spcPct val="150000"/>
              </a:lnSpc>
            </a:pPr>
            <a:r>
              <a:rPr lang="en-US" sz="3387" dirty="0">
                <a:solidFill>
                  <a:srgbClr val="101820"/>
                </a:solidFill>
                <a:latin typeface="Segoe UI"/>
              </a:rPr>
              <a:t>SQLSaturday Los Angeles</a:t>
            </a:r>
          </a:p>
          <a:p>
            <a:pPr algn="ctr" defTabSz="483855">
              <a:lnSpc>
                <a:spcPct val="150000"/>
              </a:lnSpc>
            </a:pPr>
            <a:r>
              <a:rPr lang="en-US" sz="3387" dirty="0">
                <a:solidFill>
                  <a:srgbClr val="101820"/>
                </a:solidFill>
                <a:latin typeface="Segoe UI"/>
              </a:rPr>
              <a:t>June 9th</a:t>
            </a:r>
          </a:p>
        </p:txBody>
      </p:sp>
      <p:sp>
        <p:nvSpPr>
          <p:cNvPr id="6" name="TextBox 5">
            <a:extLst>
              <a:ext uri="{FF2B5EF4-FFF2-40B4-BE49-F238E27FC236}">
                <a16:creationId xmlns:a16="http://schemas.microsoft.com/office/drawing/2014/main" id="{12EF7408-4CCD-4D8D-BA0A-1BB3FE72ACBB}"/>
              </a:ext>
            </a:extLst>
          </p:cNvPr>
          <p:cNvSpPr txBox="1"/>
          <p:nvPr/>
        </p:nvSpPr>
        <p:spPr>
          <a:xfrm>
            <a:off x="5999734" y="4797290"/>
            <a:ext cx="5499508" cy="1656094"/>
          </a:xfrm>
          <a:prstGeom prst="rect">
            <a:avLst/>
          </a:prstGeom>
          <a:noFill/>
        </p:spPr>
        <p:txBody>
          <a:bodyPr wrap="square" rtlCol="0">
            <a:spAutoFit/>
          </a:bodyPr>
          <a:lstStyle/>
          <a:p>
            <a:pPr algn="ctr" defTabSz="483855">
              <a:lnSpc>
                <a:spcPct val="150000"/>
              </a:lnSpc>
            </a:pPr>
            <a:r>
              <a:rPr lang="en-US" sz="3387" dirty="0">
                <a:solidFill>
                  <a:srgbClr val="101820"/>
                </a:solidFill>
                <a:latin typeface="Segoe UI"/>
              </a:rPr>
              <a:t>SQLSaturday San Diego</a:t>
            </a:r>
          </a:p>
          <a:p>
            <a:pPr algn="ctr" defTabSz="483855">
              <a:lnSpc>
                <a:spcPct val="150000"/>
              </a:lnSpc>
            </a:pPr>
            <a:r>
              <a:rPr lang="en-US" sz="3387" dirty="0">
                <a:solidFill>
                  <a:srgbClr val="101820"/>
                </a:solidFill>
                <a:latin typeface="Segoe UI"/>
              </a:rPr>
              <a:t>September 15th</a:t>
            </a:r>
          </a:p>
        </p:txBody>
      </p:sp>
    </p:spTree>
    <p:extLst>
      <p:ext uri="{BB962C8B-B14F-4D97-AF65-F5344CB8AC3E}">
        <p14:creationId xmlns:p14="http://schemas.microsoft.com/office/powerpoint/2010/main" val="327517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A26A-0D91-4137-A6C2-8322FDD8A216}"/>
              </a:ext>
            </a:extLst>
          </p:cNvPr>
          <p:cNvSpPr>
            <a:spLocks noGrp="1"/>
          </p:cNvSpPr>
          <p:nvPr>
            <p:ph type="title"/>
          </p:nvPr>
        </p:nvSpPr>
        <p:spPr/>
        <p:txBody>
          <a:bodyPr/>
          <a:lstStyle/>
          <a:p>
            <a:r>
              <a:rPr lang="en-US" dirty="0"/>
              <a:t>Development Recommendations</a:t>
            </a:r>
          </a:p>
        </p:txBody>
      </p:sp>
      <p:sp>
        <p:nvSpPr>
          <p:cNvPr id="3" name="Content Placeholder 2">
            <a:extLst>
              <a:ext uri="{FF2B5EF4-FFF2-40B4-BE49-F238E27FC236}">
                <a16:creationId xmlns:a16="http://schemas.microsoft.com/office/drawing/2014/main" id="{59900EC2-CC79-4342-A658-59FAFF1D09F8}"/>
              </a:ext>
            </a:extLst>
          </p:cNvPr>
          <p:cNvSpPr>
            <a:spLocks noGrp="1"/>
          </p:cNvSpPr>
          <p:nvPr>
            <p:ph idx="1"/>
          </p:nvPr>
        </p:nvSpPr>
        <p:spPr/>
        <p:txBody>
          <a:bodyPr>
            <a:normAutofit/>
          </a:bodyPr>
          <a:lstStyle/>
          <a:p>
            <a:r>
              <a:rPr lang="en-US" dirty="0"/>
              <a:t>Use separate linked services for dev/test/prod source systems. Allows for quick and easy swapping of dataset targets</a:t>
            </a:r>
          </a:p>
          <a:p>
            <a:r>
              <a:rPr lang="en-US" dirty="0"/>
              <a:t>Use strong naming conventions</a:t>
            </a:r>
          </a:p>
          <a:p>
            <a:r>
              <a:rPr lang="en-US" dirty="0"/>
              <a:t>Use ARM Templates for deployments between Data Factory services</a:t>
            </a:r>
          </a:p>
          <a:p>
            <a:r>
              <a:rPr lang="en-US" dirty="0"/>
              <a:t>Source control your ARM templates using Azure Portal ARM Template Export, or VSTS integration</a:t>
            </a:r>
          </a:p>
          <a:p>
            <a:pPr lvl="1"/>
            <a:r>
              <a:rPr lang="en-US" dirty="0"/>
              <a:t>GitHub integration coming soon!</a:t>
            </a:r>
          </a:p>
        </p:txBody>
      </p:sp>
    </p:spTree>
    <p:extLst>
      <p:ext uri="{BB962C8B-B14F-4D97-AF65-F5344CB8AC3E}">
        <p14:creationId xmlns:p14="http://schemas.microsoft.com/office/powerpoint/2010/main" val="223127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317F-CB67-40C9-8AB2-3AE4436F43B7}"/>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7B980609-E024-41DD-A46F-4E5BDA1B6A6F}"/>
              </a:ext>
            </a:extLst>
          </p:cNvPr>
          <p:cNvSpPr>
            <a:spLocks noGrp="1"/>
          </p:cNvSpPr>
          <p:nvPr>
            <p:ph idx="1"/>
          </p:nvPr>
        </p:nvSpPr>
        <p:spPr/>
        <p:txBody>
          <a:bodyPr/>
          <a:lstStyle/>
          <a:p>
            <a:r>
              <a:rPr lang="en-US" dirty="0"/>
              <a:t>Delta/Incremental Loading</a:t>
            </a:r>
          </a:p>
          <a:p>
            <a:r>
              <a:rPr lang="en-US" dirty="0"/>
              <a:t>Dynamic table loading</a:t>
            </a:r>
          </a:p>
          <a:p>
            <a:r>
              <a:rPr lang="en-US" dirty="0"/>
              <a:t>Custom logging</a:t>
            </a:r>
          </a:p>
          <a:p>
            <a:r>
              <a:rPr lang="en-US" dirty="0"/>
              <a:t>Using database change tracking</a:t>
            </a:r>
          </a:p>
          <a:p>
            <a:endParaRPr lang="en-US" dirty="0"/>
          </a:p>
        </p:txBody>
      </p:sp>
    </p:spTree>
    <p:extLst>
      <p:ext uri="{BB962C8B-B14F-4D97-AF65-F5344CB8AC3E}">
        <p14:creationId xmlns:p14="http://schemas.microsoft.com/office/powerpoint/2010/main" val="4016088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a:t>
            </a:r>
            <a:br>
              <a:rPr lang="en-US" dirty="0"/>
            </a:br>
            <a:r>
              <a:rPr lang="en-US" dirty="0"/>
              <a:t>Management</a:t>
            </a:r>
          </a:p>
        </p:txBody>
      </p:sp>
    </p:spTree>
    <p:extLst>
      <p:ext uri="{BB962C8B-B14F-4D97-AF65-F5344CB8AC3E}">
        <p14:creationId xmlns:p14="http://schemas.microsoft.com/office/powerpoint/2010/main" val="1366682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56D1-D58C-49FB-BF94-950D9865D271}"/>
              </a:ext>
            </a:extLst>
          </p:cNvPr>
          <p:cNvSpPr>
            <a:spLocks noGrp="1"/>
          </p:cNvSpPr>
          <p:nvPr>
            <p:ph type="title"/>
          </p:nvPr>
        </p:nvSpPr>
        <p:spPr/>
        <p:txBody>
          <a:bodyPr/>
          <a:lstStyle/>
          <a:p>
            <a:r>
              <a:rPr lang="en-US" dirty="0"/>
              <a:t>Tools for Monitoring</a:t>
            </a:r>
          </a:p>
        </p:txBody>
      </p:sp>
      <p:sp>
        <p:nvSpPr>
          <p:cNvPr id="3" name="Content Placeholder 2">
            <a:extLst>
              <a:ext uri="{FF2B5EF4-FFF2-40B4-BE49-F238E27FC236}">
                <a16:creationId xmlns:a16="http://schemas.microsoft.com/office/drawing/2014/main" id="{A8C6A581-5C37-4DF5-A2BE-35FEC9B6AEDF}"/>
              </a:ext>
            </a:extLst>
          </p:cNvPr>
          <p:cNvSpPr>
            <a:spLocks noGrp="1"/>
          </p:cNvSpPr>
          <p:nvPr>
            <p:ph idx="1"/>
          </p:nvPr>
        </p:nvSpPr>
        <p:spPr/>
        <p:txBody>
          <a:bodyPr/>
          <a:lstStyle/>
          <a:p>
            <a:r>
              <a:rPr lang="en-US" dirty="0"/>
              <a:t>Azure Portal – Author and Monitor</a:t>
            </a:r>
          </a:p>
          <a:p>
            <a:r>
              <a:rPr lang="en-US" dirty="0"/>
              <a:t>PowerShell</a:t>
            </a:r>
          </a:p>
        </p:txBody>
      </p:sp>
    </p:spTree>
    <p:extLst>
      <p:ext uri="{BB962C8B-B14F-4D97-AF65-F5344CB8AC3E}">
        <p14:creationId xmlns:p14="http://schemas.microsoft.com/office/powerpoint/2010/main" val="651560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CB95-21F9-4AD7-8435-D2C9BD0C8CC0}"/>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17D7186E-4940-41F0-9CF3-C954A6AFDF6B}"/>
              </a:ext>
            </a:extLst>
          </p:cNvPr>
          <p:cNvSpPr>
            <a:spLocks noGrp="1"/>
          </p:cNvSpPr>
          <p:nvPr>
            <p:ph idx="1"/>
          </p:nvPr>
        </p:nvSpPr>
        <p:spPr/>
        <p:txBody>
          <a:bodyPr/>
          <a:lstStyle/>
          <a:p>
            <a:r>
              <a:rPr lang="en-US" dirty="0"/>
              <a:t>Use separate dev/test/prod resource groups and Data Factory services</a:t>
            </a:r>
          </a:p>
          <a:p>
            <a:r>
              <a:rPr lang="en-US" dirty="0"/>
              <a:t>Deploy to separate services using ARM Templates (until VS extension available)</a:t>
            </a:r>
          </a:p>
          <a:p>
            <a:r>
              <a:rPr lang="en-US" dirty="0"/>
              <a:t>Can also script deployments using PowerShell or Python SDK</a:t>
            </a:r>
          </a:p>
        </p:txBody>
      </p:sp>
    </p:spTree>
    <p:extLst>
      <p:ext uri="{BB962C8B-B14F-4D97-AF65-F5344CB8AC3E}">
        <p14:creationId xmlns:p14="http://schemas.microsoft.com/office/powerpoint/2010/main" val="1934940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4B78-6745-4117-88DA-7F2464ABA93F}"/>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C12238C5-92FF-46CC-B894-7AE672D15A98}"/>
              </a:ext>
            </a:extLst>
          </p:cNvPr>
          <p:cNvSpPr>
            <a:spLocks noGrp="1"/>
          </p:cNvSpPr>
          <p:nvPr>
            <p:ph idx="1"/>
          </p:nvPr>
        </p:nvSpPr>
        <p:spPr/>
        <p:txBody>
          <a:bodyPr/>
          <a:lstStyle/>
          <a:p>
            <a:r>
              <a:rPr lang="en-US" dirty="0"/>
              <a:t>Use monitor, drill into a pipeline and view error messages directly on the activity</a:t>
            </a:r>
          </a:p>
          <a:p>
            <a:r>
              <a:rPr lang="en-US" dirty="0"/>
              <a:t>Cannot see the result of an evaluated expression, so you may need to be clever</a:t>
            </a:r>
          </a:p>
          <a:p>
            <a:r>
              <a:rPr lang="en-US" dirty="0"/>
              <a:t>Depending on the error, you may get a message that is completely useless. Good luck.</a:t>
            </a:r>
          </a:p>
        </p:txBody>
      </p:sp>
    </p:spTree>
    <p:extLst>
      <p:ext uri="{BB962C8B-B14F-4D97-AF65-F5344CB8AC3E}">
        <p14:creationId xmlns:p14="http://schemas.microsoft.com/office/powerpoint/2010/main" val="1803081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C30-769B-4ADE-A9F9-E0E3F6C63D04}"/>
              </a:ext>
            </a:extLst>
          </p:cNvPr>
          <p:cNvSpPr>
            <a:spLocks noGrp="1"/>
          </p:cNvSpPr>
          <p:nvPr>
            <p:ph type="title"/>
          </p:nvPr>
        </p:nvSpPr>
        <p:spPr/>
        <p:txBody>
          <a:bodyPr/>
          <a:lstStyle/>
          <a:p>
            <a:r>
              <a:rPr lang="en-US" dirty="0"/>
              <a:t>Deploying SSIS to Azure-SSIS Integration Runtime</a:t>
            </a:r>
          </a:p>
        </p:txBody>
      </p:sp>
      <p:sp>
        <p:nvSpPr>
          <p:cNvPr id="3" name="Content Placeholder 2">
            <a:extLst>
              <a:ext uri="{FF2B5EF4-FFF2-40B4-BE49-F238E27FC236}">
                <a16:creationId xmlns:a16="http://schemas.microsoft.com/office/drawing/2014/main" id="{7DC03615-CFD4-4CA8-BE04-3A52286704C1}"/>
              </a:ext>
            </a:extLst>
          </p:cNvPr>
          <p:cNvSpPr>
            <a:spLocks noGrp="1"/>
          </p:cNvSpPr>
          <p:nvPr>
            <p:ph idx="1"/>
          </p:nvPr>
        </p:nvSpPr>
        <p:spPr/>
        <p:txBody>
          <a:bodyPr/>
          <a:lstStyle/>
          <a:p>
            <a:r>
              <a:rPr lang="en-US" dirty="0"/>
              <a:t>Allows deployment and execution of native SSIS packages</a:t>
            </a:r>
          </a:p>
          <a:p>
            <a:r>
              <a:rPr lang="en-US" dirty="0"/>
              <a:t>Use Azure SQL Database to host SSISDB Catalog</a:t>
            </a:r>
          </a:p>
          <a:p>
            <a:r>
              <a:rPr lang="en-US" dirty="0"/>
              <a:t>Limitations exist with using the Azure SDK for SSIS</a:t>
            </a:r>
          </a:p>
          <a:p>
            <a:r>
              <a:rPr lang="en-US" dirty="0"/>
              <a:t>Cannot execute U-SQL jobs</a:t>
            </a:r>
          </a:p>
          <a:p>
            <a:r>
              <a:rPr lang="en-US" dirty="0"/>
              <a:t>Lift-and-shift option for existing SSIS packages</a:t>
            </a:r>
          </a:p>
        </p:txBody>
      </p:sp>
    </p:spTree>
    <p:extLst>
      <p:ext uri="{BB962C8B-B14F-4D97-AF65-F5344CB8AC3E}">
        <p14:creationId xmlns:p14="http://schemas.microsoft.com/office/powerpoint/2010/main" val="748611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1150-5BC2-40C4-88FC-DC00A7C27246}"/>
              </a:ext>
            </a:extLst>
          </p:cNvPr>
          <p:cNvSpPr>
            <a:spLocks noGrp="1"/>
          </p:cNvSpPr>
          <p:nvPr>
            <p:ph type="title"/>
          </p:nvPr>
        </p:nvSpPr>
        <p:spPr>
          <a:xfrm>
            <a:off x="786808" y="450186"/>
            <a:ext cx="10450033" cy="5854922"/>
          </a:xfrm>
        </p:spPr>
        <p:txBody>
          <a:bodyPr>
            <a:normAutofit/>
          </a:bodyPr>
          <a:lstStyle/>
          <a:p>
            <a:pPr algn="ctr"/>
            <a:r>
              <a:rPr lang="en-US" sz="13800" dirty="0">
                <a:latin typeface="Edwardian Script ITC" panose="030303020407070D0804" pitchFamily="66" charset="0"/>
              </a:rPr>
              <a:t>fin.</a:t>
            </a:r>
            <a:endParaRPr lang="en-US" sz="13800" dirty="0"/>
          </a:p>
        </p:txBody>
      </p:sp>
    </p:spTree>
    <p:extLst>
      <p:ext uri="{BB962C8B-B14F-4D97-AF65-F5344CB8AC3E}">
        <p14:creationId xmlns:p14="http://schemas.microsoft.com/office/powerpoint/2010/main" val="343960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lgn="ctr"/>
            <a:r>
              <a:rPr lang="en-US" b="1" dirty="0">
                <a:solidFill>
                  <a:schemeClr val="tx1"/>
                </a:solidFill>
              </a:rPr>
              <a:t>SQL Summit</a:t>
            </a:r>
          </a:p>
        </p:txBody>
      </p:sp>
      <p:sp>
        <p:nvSpPr>
          <p:cNvPr id="5" name="TextBox 4">
            <a:extLst>
              <a:ext uri="{FF2B5EF4-FFF2-40B4-BE49-F238E27FC236}">
                <a16:creationId xmlns:a16="http://schemas.microsoft.com/office/drawing/2014/main" id="{F7E13E15-507B-493C-B447-BCD864361CC8}"/>
              </a:ext>
            </a:extLst>
          </p:cNvPr>
          <p:cNvSpPr txBox="1"/>
          <p:nvPr/>
        </p:nvSpPr>
        <p:spPr>
          <a:xfrm>
            <a:off x="2058559" y="1434008"/>
            <a:ext cx="8075889" cy="5075941"/>
          </a:xfrm>
          <a:prstGeom prst="rect">
            <a:avLst/>
          </a:prstGeom>
          <a:noFill/>
        </p:spPr>
        <p:txBody>
          <a:bodyPr wrap="square" rtlCol="0">
            <a:spAutoFit/>
          </a:bodyPr>
          <a:lstStyle/>
          <a:p>
            <a:pPr algn="ctr" defTabSz="483855">
              <a:lnSpc>
                <a:spcPct val="150000"/>
              </a:lnSpc>
            </a:pPr>
            <a:r>
              <a:rPr lang="en-US" sz="3387" dirty="0">
                <a:solidFill>
                  <a:srgbClr val="101820"/>
                </a:solidFill>
                <a:latin typeface="Segoe UI"/>
              </a:rPr>
              <a:t>Annual International Conference</a:t>
            </a:r>
          </a:p>
          <a:p>
            <a:pPr algn="ctr" defTabSz="483855">
              <a:lnSpc>
                <a:spcPct val="150000"/>
              </a:lnSpc>
            </a:pPr>
            <a:r>
              <a:rPr lang="en-US" sz="3387" dirty="0">
                <a:solidFill>
                  <a:srgbClr val="101820"/>
                </a:solidFill>
                <a:latin typeface="Segoe UI"/>
              </a:rPr>
              <a:t>November 6 -9 | Seattle, WA</a:t>
            </a:r>
          </a:p>
          <a:p>
            <a:pPr algn="ctr" defTabSz="483855">
              <a:lnSpc>
                <a:spcPct val="150000"/>
              </a:lnSpc>
            </a:pPr>
            <a:r>
              <a:rPr lang="en-US" sz="2963" dirty="0">
                <a:solidFill>
                  <a:srgbClr val="101820"/>
                </a:solidFill>
                <a:latin typeface="Segoe UI"/>
              </a:rPr>
              <a:t>2 Days of Pre-Cons</a:t>
            </a:r>
          </a:p>
          <a:p>
            <a:pPr algn="ctr" defTabSz="483855">
              <a:lnSpc>
                <a:spcPct val="150000"/>
              </a:lnSpc>
            </a:pPr>
            <a:r>
              <a:rPr lang="en-US" sz="2963" dirty="0">
                <a:solidFill>
                  <a:srgbClr val="101820"/>
                </a:solidFill>
                <a:latin typeface="Segoe UI"/>
              </a:rPr>
              <a:t>200+ sessions over 3 days</a:t>
            </a:r>
          </a:p>
          <a:p>
            <a:pPr algn="ctr" defTabSz="483855">
              <a:lnSpc>
                <a:spcPct val="150000"/>
              </a:lnSpc>
            </a:pPr>
            <a:r>
              <a:rPr lang="en-US" sz="2963" dirty="0">
                <a:solidFill>
                  <a:srgbClr val="101820"/>
                </a:solidFill>
                <a:latin typeface="Segoe UI"/>
              </a:rPr>
              <a:t>Over 5,000 SQL Professionals</a:t>
            </a:r>
          </a:p>
          <a:p>
            <a:pPr algn="ctr" defTabSz="483855">
              <a:lnSpc>
                <a:spcPct val="150000"/>
              </a:lnSpc>
            </a:pPr>
            <a:r>
              <a:rPr lang="en-US" sz="2963" dirty="0">
                <a:solidFill>
                  <a:srgbClr val="101820"/>
                </a:solidFill>
                <a:latin typeface="Segoe UI"/>
              </a:rPr>
              <a:t>Evening Networking Activities</a:t>
            </a:r>
          </a:p>
          <a:p>
            <a:pPr algn="ctr" defTabSz="483855">
              <a:lnSpc>
                <a:spcPct val="150000"/>
              </a:lnSpc>
            </a:pPr>
            <a:r>
              <a:rPr lang="en-US" sz="2963" b="1" dirty="0">
                <a:solidFill>
                  <a:srgbClr val="101820"/>
                </a:solidFill>
                <a:latin typeface="Segoe UI"/>
              </a:rPr>
              <a:t>Discount Code: SSDISODNS</a:t>
            </a:r>
          </a:p>
        </p:txBody>
      </p:sp>
    </p:spTree>
    <p:extLst>
      <p:ext uri="{BB962C8B-B14F-4D97-AF65-F5344CB8AC3E}">
        <p14:creationId xmlns:p14="http://schemas.microsoft.com/office/powerpoint/2010/main" val="111368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271E-E1AB-4F2B-BC9D-E87D0F247DD1}"/>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F7379598-2B1D-4540-9E39-B26CC4AB4AB5}"/>
              </a:ext>
            </a:extLst>
          </p:cNvPr>
          <p:cNvSpPr>
            <a:spLocks noGrp="1"/>
          </p:cNvSpPr>
          <p:nvPr>
            <p:ph idx="1"/>
          </p:nvPr>
        </p:nvSpPr>
        <p:spPr>
          <a:xfrm>
            <a:off x="838200" y="1825625"/>
            <a:ext cx="6787718" cy="3670714"/>
          </a:xfrm>
        </p:spPr>
        <p:txBody>
          <a:bodyPr>
            <a:normAutofit fontScale="85000" lnSpcReduction="20000"/>
          </a:bodyPr>
          <a:lstStyle/>
          <a:p>
            <a:r>
              <a:rPr lang="en-US" dirty="0"/>
              <a:t>Senior Business Intelligence Consultant with DesignMind</a:t>
            </a:r>
          </a:p>
          <a:p>
            <a:pPr lvl="1"/>
            <a:r>
              <a:rPr lang="en-US" dirty="0"/>
              <a:t>Undergoing a metamorphosis (somewhat Kafkaesque) into a Cloud Data Engineer</a:t>
            </a:r>
          </a:p>
          <a:p>
            <a:r>
              <a:rPr lang="en-US" dirty="0"/>
              <a:t>Always had a passion for art, design, and clean engineering (I own a Dyson vacuum) and those passions have stuck with me over the years</a:t>
            </a:r>
          </a:p>
          <a:p>
            <a:r>
              <a:rPr lang="en-US" dirty="0"/>
              <a:t>I returned from a trip to Dresden, Germany, Prague, and Venice this week</a:t>
            </a:r>
          </a:p>
          <a:p>
            <a:r>
              <a:rPr lang="en-US" dirty="0"/>
              <a:t>Undergoing my Accelerated Freefall training to become a certified skydiver</a:t>
            </a:r>
          </a:p>
          <a:p>
            <a:r>
              <a:rPr lang="en-US" dirty="0"/>
              <a:t>And I often overuse parentheses (and commas).</a:t>
            </a:r>
          </a:p>
        </p:txBody>
      </p:sp>
      <p:pic>
        <p:nvPicPr>
          <p:cNvPr id="5" name="Picture 4">
            <a:extLst>
              <a:ext uri="{FF2B5EF4-FFF2-40B4-BE49-F238E27FC236}">
                <a16:creationId xmlns:a16="http://schemas.microsoft.com/office/drawing/2014/main" id="{F8C74750-AFCD-4E46-844D-E67BFC8E1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5900" y="365125"/>
            <a:ext cx="1967480" cy="1967480"/>
          </a:xfrm>
          <a:prstGeom prst="rect">
            <a:avLst/>
          </a:prstGeom>
        </p:spPr>
      </p:pic>
      <p:pic>
        <p:nvPicPr>
          <p:cNvPr id="11" name="Picture 10">
            <a:extLst>
              <a:ext uri="{FF2B5EF4-FFF2-40B4-BE49-F238E27FC236}">
                <a16:creationId xmlns:a16="http://schemas.microsoft.com/office/drawing/2014/main" id="{0B5728A0-DED0-4065-9303-1AACAE20E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882" y="529340"/>
            <a:ext cx="3183806" cy="763462"/>
          </a:xfrm>
          <a:prstGeom prst="rect">
            <a:avLst/>
          </a:prstGeom>
        </p:spPr>
      </p:pic>
      <p:pic>
        <p:nvPicPr>
          <p:cNvPr id="13" name="Picture 12">
            <a:extLst>
              <a:ext uri="{FF2B5EF4-FFF2-40B4-BE49-F238E27FC236}">
                <a16:creationId xmlns:a16="http://schemas.microsoft.com/office/drawing/2014/main" id="{8344C04E-61AE-429C-B80F-BA54CB990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6740" y="2547750"/>
            <a:ext cx="2826640" cy="3768852"/>
          </a:xfrm>
          <a:prstGeom prst="rect">
            <a:avLst/>
          </a:prstGeom>
        </p:spPr>
      </p:pic>
      <p:pic>
        <p:nvPicPr>
          <p:cNvPr id="6" name="Picture 5">
            <a:extLst>
              <a:ext uri="{FF2B5EF4-FFF2-40B4-BE49-F238E27FC236}">
                <a16:creationId xmlns:a16="http://schemas.microsoft.com/office/drawing/2014/main" id="{E7DC3DD8-377C-4DC4-AEC3-9AB7F831F9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5775332"/>
            <a:ext cx="541270" cy="541270"/>
          </a:xfrm>
          <a:prstGeom prst="rect">
            <a:avLst/>
          </a:prstGeom>
        </p:spPr>
      </p:pic>
      <p:sp>
        <p:nvSpPr>
          <p:cNvPr id="7" name="Rectangle 6">
            <a:extLst>
              <a:ext uri="{FF2B5EF4-FFF2-40B4-BE49-F238E27FC236}">
                <a16:creationId xmlns:a16="http://schemas.microsoft.com/office/drawing/2014/main" id="{934137A0-49A3-4E4C-9674-DF4A716114C2}"/>
              </a:ext>
            </a:extLst>
          </p:cNvPr>
          <p:cNvSpPr/>
          <p:nvPr/>
        </p:nvSpPr>
        <p:spPr>
          <a:xfrm>
            <a:off x="1443287" y="5861301"/>
            <a:ext cx="4329647" cy="369332"/>
          </a:xfrm>
          <a:prstGeom prst="rect">
            <a:avLst/>
          </a:prstGeom>
        </p:spPr>
        <p:txBody>
          <a:bodyPr wrap="none">
            <a:spAutoFit/>
          </a:bodyPr>
          <a:lstStyle/>
          <a:p>
            <a:r>
              <a:rPr lang="en-US" dirty="0">
                <a:hlinkClick r:id="rId6"/>
              </a:rPr>
              <a:t>https://www.linkedin.com/in/ericbragas93/</a:t>
            </a:r>
            <a:r>
              <a:rPr lang="en-US" dirty="0"/>
              <a:t> </a:t>
            </a:r>
          </a:p>
        </p:txBody>
      </p:sp>
      <p:pic>
        <p:nvPicPr>
          <p:cNvPr id="9" name="Picture 8">
            <a:extLst>
              <a:ext uri="{FF2B5EF4-FFF2-40B4-BE49-F238E27FC236}">
                <a16:creationId xmlns:a16="http://schemas.microsoft.com/office/drawing/2014/main" id="{448DA511-2231-40A3-B2FF-BCE3BD8A92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0173" y="5631276"/>
            <a:ext cx="829382" cy="829382"/>
          </a:xfrm>
          <a:prstGeom prst="rect">
            <a:avLst/>
          </a:prstGeom>
        </p:spPr>
      </p:pic>
      <p:sp>
        <p:nvSpPr>
          <p:cNvPr id="10" name="TextBox 9">
            <a:extLst>
              <a:ext uri="{FF2B5EF4-FFF2-40B4-BE49-F238E27FC236}">
                <a16:creationId xmlns:a16="http://schemas.microsoft.com/office/drawing/2014/main" id="{2E424C9C-3A6A-4560-821E-1BF4AB725101}"/>
              </a:ext>
            </a:extLst>
          </p:cNvPr>
          <p:cNvSpPr txBox="1"/>
          <p:nvPr/>
        </p:nvSpPr>
        <p:spPr>
          <a:xfrm>
            <a:off x="6559555" y="5861301"/>
            <a:ext cx="1350626" cy="369332"/>
          </a:xfrm>
          <a:prstGeom prst="rect">
            <a:avLst/>
          </a:prstGeom>
          <a:noFill/>
        </p:spPr>
        <p:txBody>
          <a:bodyPr wrap="none" rtlCol="0">
            <a:spAutoFit/>
          </a:bodyPr>
          <a:lstStyle/>
          <a:p>
            <a:r>
              <a:rPr lang="en-US" dirty="0">
                <a:hlinkClick r:id="rId8"/>
              </a:rPr>
              <a:t>@</a:t>
            </a:r>
            <a:r>
              <a:rPr lang="en-US" dirty="0" err="1">
                <a:hlinkClick r:id="rId8"/>
              </a:rPr>
              <a:t>ericbragas</a:t>
            </a:r>
            <a:endParaRPr lang="en-US" dirty="0"/>
          </a:p>
        </p:txBody>
      </p:sp>
    </p:spTree>
    <p:extLst>
      <p:ext uri="{BB962C8B-B14F-4D97-AF65-F5344CB8AC3E}">
        <p14:creationId xmlns:p14="http://schemas.microsoft.com/office/powerpoint/2010/main" val="246584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6D4B-3461-491B-A443-F476B3B671E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46489D1-79BD-4C55-BBE1-FD6CAA456DF6}"/>
              </a:ext>
            </a:extLst>
          </p:cNvPr>
          <p:cNvSpPr>
            <a:spLocks noGrp="1"/>
          </p:cNvSpPr>
          <p:nvPr>
            <p:ph idx="1"/>
          </p:nvPr>
        </p:nvSpPr>
        <p:spPr/>
        <p:txBody>
          <a:bodyPr/>
          <a:lstStyle/>
          <a:p>
            <a:r>
              <a:rPr lang="en-US" dirty="0"/>
              <a:t>Overview</a:t>
            </a:r>
          </a:p>
          <a:p>
            <a:r>
              <a:rPr lang="en-US" dirty="0"/>
              <a:t>Components</a:t>
            </a:r>
          </a:p>
          <a:p>
            <a:r>
              <a:rPr lang="en-US" dirty="0"/>
              <a:t>Expressions, Functions, Parameters, and System Variables</a:t>
            </a:r>
          </a:p>
          <a:p>
            <a:r>
              <a:rPr lang="en-US" dirty="0"/>
              <a:t>Monitoring and Management</a:t>
            </a:r>
          </a:p>
          <a:p>
            <a:r>
              <a:rPr lang="en-US" dirty="0"/>
              <a:t>Q&amp;A</a:t>
            </a:r>
          </a:p>
        </p:txBody>
      </p:sp>
    </p:spTree>
    <p:extLst>
      <p:ext uri="{BB962C8B-B14F-4D97-AF65-F5344CB8AC3E}">
        <p14:creationId xmlns:p14="http://schemas.microsoft.com/office/powerpoint/2010/main" val="196174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401788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070787-90CC-4CD1-B975-5DB51B4A9414}"/>
              </a:ext>
            </a:extLst>
          </p:cNvPr>
          <p:cNvPicPr>
            <a:picLocks noChangeAspect="1"/>
          </p:cNvPicPr>
          <p:nvPr/>
        </p:nvPicPr>
        <p:blipFill rotWithShape="1">
          <a:blip r:embed="rId2">
            <a:extLst>
              <a:ext uri="{28A0092B-C50C-407E-A947-70E740481C1C}">
                <a14:useLocalDpi xmlns:a14="http://schemas.microsoft.com/office/drawing/2010/main" val="0"/>
              </a:ext>
            </a:extLst>
          </a:blip>
          <a:srcRect l="7528" r="15883"/>
          <a:stretch/>
        </p:blipFill>
        <p:spPr>
          <a:xfrm>
            <a:off x="5120640" y="1904281"/>
            <a:ext cx="6233160" cy="4272681"/>
          </a:xfrm>
          <a:prstGeom prst="rect">
            <a:avLst/>
          </a:prstGeom>
        </p:spPr>
      </p:pic>
      <p:sp>
        <p:nvSpPr>
          <p:cNvPr id="2" name="Title 1">
            <a:extLst>
              <a:ext uri="{FF2B5EF4-FFF2-40B4-BE49-F238E27FC236}">
                <a16:creationId xmlns:a16="http://schemas.microsoft.com/office/drawing/2014/main" id="{46EA1C60-BB37-480F-AD48-F9F27F49D004}"/>
              </a:ext>
            </a:extLst>
          </p:cNvPr>
          <p:cNvSpPr>
            <a:spLocks noGrp="1"/>
          </p:cNvSpPr>
          <p:nvPr>
            <p:ph type="title"/>
          </p:nvPr>
        </p:nvSpPr>
        <p:spPr>
          <a:xfrm>
            <a:off x="838200" y="365125"/>
            <a:ext cx="10515600" cy="1325563"/>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67A3CBA4-C326-41A7-B872-EEA84B6219E7}"/>
              </a:ext>
            </a:extLst>
          </p:cNvPr>
          <p:cNvSpPr>
            <a:spLocks noGrp="1"/>
          </p:cNvSpPr>
          <p:nvPr>
            <p:ph idx="1"/>
          </p:nvPr>
        </p:nvSpPr>
        <p:spPr>
          <a:xfrm>
            <a:off x="838200" y="1825625"/>
            <a:ext cx="3797807" cy="4351338"/>
          </a:xfrm>
        </p:spPr>
        <p:txBody>
          <a:bodyPr>
            <a:normAutofit/>
          </a:bodyPr>
          <a:lstStyle/>
          <a:p>
            <a:r>
              <a:rPr lang="en-US" sz="2000"/>
              <a:t>"[Azure Data Factory] is a cloud-based data integration service that allows you to create data-driven workflows in the cloud that orchestrate and automate data movement and data transformation.“</a:t>
            </a:r>
          </a:p>
          <a:p>
            <a:endParaRPr lang="en-US" sz="2000"/>
          </a:p>
          <a:p>
            <a:r>
              <a:rPr lang="en-US" sz="2000" b="1"/>
              <a:t>Version 1</a:t>
            </a:r>
            <a:r>
              <a:rPr lang="en-US" sz="2000"/>
              <a:t> – service for batch processing of time series data</a:t>
            </a:r>
          </a:p>
          <a:p>
            <a:r>
              <a:rPr lang="en-US" sz="2000" b="1"/>
              <a:t>Version 2 </a:t>
            </a:r>
            <a:r>
              <a:rPr lang="en-US" sz="2000"/>
              <a:t>– a general purpose data processing and workflow orchestration tool</a:t>
            </a:r>
          </a:p>
        </p:txBody>
      </p:sp>
    </p:spTree>
    <p:extLst>
      <p:ext uri="{BB962C8B-B14F-4D97-AF65-F5344CB8AC3E}">
        <p14:creationId xmlns:p14="http://schemas.microsoft.com/office/powerpoint/2010/main" val="2049240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1995</Words>
  <Application>Microsoft Office PowerPoint</Application>
  <PresentationFormat>Widescreen</PresentationFormat>
  <Paragraphs>276</Paragraphs>
  <Slides>47</Slides>
  <Notes>9</Notes>
  <HiddenSlides>1</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7" baseType="lpstr">
      <vt:lpstr>Arial</vt:lpstr>
      <vt:lpstr>Calibri</vt:lpstr>
      <vt:lpstr>Calibri Light</vt:lpstr>
      <vt:lpstr>Consolas</vt:lpstr>
      <vt:lpstr>Edwardian Script ITC</vt:lpstr>
      <vt:lpstr>Segoe UI</vt:lpstr>
      <vt:lpstr>Wingdings</vt:lpstr>
      <vt:lpstr>Office Theme</vt:lpstr>
      <vt:lpstr>SQLSatOslo 2016</vt:lpstr>
      <vt:lpstr>Image</vt:lpstr>
      <vt:lpstr>Deep Dive into Azure Data Factory v2</vt:lpstr>
      <vt:lpstr>Section Title</vt:lpstr>
      <vt:lpstr>Please Support Our Sponsors</vt:lpstr>
      <vt:lpstr>Local User Groups</vt:lpstr>
      <vt:lpstr>SQL Summit</vt:lpstr>
      <vt:lpstr>About Me</vt:lpstr>
      <vt:lpstr>Agenda</vt:lpstr>
      <vt:lpstr>Overview</vt:lpstr>
      <vt:lpstr>Overview</vt:lpstr>
      <vt:lpstr>PowerPoint Presentation</vt:lpstr>
      <vt:lpstr>ETL vs ELT</vt:lpstr>
      <vt:lpstr>PowerPoint Presentation</vt:lpstr>
      <vt:lpstr>V1 vs V2</vt:lpstr>
      <vt:lpstr>Comparison with SSIS</vt:lpstr>
      <vt:lpstr>Some of the Supported Sources/Sinks</vt:lpstr>
      <vt:lpstr>Public Preview</vt:lpstr>
      <vt:lpstr>Supported Regions</vt:lpstr>
      <vt:lpstr>Demo</vt:lpstr>
      <vt:lpstr>Components</vt:lpstr>
      <vt:lpstr>Components</vt:lpstr>
      <vt:lpstr>Linked Services</vt:lpstr>
      <vt:lpstr>Dataset</vt:lpstr>
      <vt:lpstr>Activity</vt:lpstr>
      <vt:lpstr>Pipeline</vt:lpstr>
      <vt:lpstr>Triggers</vt:lpstr>
      <vt:lpstr>Integration Runtime</vt:lpstr>
      <vt:lpstr>Integration Runtime (cont’d)</vt:lpstr>
      <vt:lpstr>Demo</vt:lpstr>
      <vt:lpstr>Expressions, Functions, Parameters, and  System Variables Oh my!</vt:lpstr>
      <vt:lpstr>Expressions</vt:lpstr>
      <vt:lpstr>Custom State Passing</vt:lpstr>
      <vt:lpstr>Functions</vt:lpstr>
      <vt:lpstr>Parameters</vt:lpstr>
      <vt:lpstr>System Variables</vt:lpstr>
      <vt:lpstr>Demo</vt:lpstr>
      <vt:lpstr>Demo</vt:lpstr>
      <vt:lpstr>Development Tools</vt:lpstr>
      <vt:lpstr>Azure Portal – Author and Monitor</vt:lpstr>
      <vt:lpstr>PowerShell Module (AzureRM)</vt:lpstr>
      <vt:lpstr>Development Recommendations</vt:lpstr>
      <vt:lpstr>Design Patterns</vt:lpstr>
      <vt:lpstr>Monitoring and Management</vt:lpstr>
      <vt:lpstr>Tools for Monitoring</vt:lpstr>
      <vt:lpstr>Deployment</vt:lpstr>
      <vt:lpstr>Debugging</vt:lpstr>
      <vt:lpstr>Deploying SSIS to Azure-SSIS Integration Runtime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Azure Data Factory v2</dc:title>
  <dc:creator>Eric Bragas</dc:creator>
  <cp:lastModifiedBy>Eric Bragas</cp:lastModifiedBy>
  <cp:revision>43</cp:revision>
  <dcterms:created xsi:type="dcterms:W3CDTF">2018-04-14T05:39:16Z</dcterms:created>
  <dcterms:modified xsi:type="dcterms:W3CDTF">2018-04-14T17:02:20Z</dcterms:modified>
</cp:coreProperties>
</file>