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3" r:id="rId7"/>
    <p:sldId id="262" r:id="rId8"/>
    <p:sldId id="261" r:id="rId9"/>
    <p:sldId id="263" r:id="rId10"/>
    <p:sldId id="272" r:id="rId11"/>
    <p:sldId id="274" r:id="rId12"/>
    <p:sldId id="275" r:id="rId13"/>
    <p:sldId id="276" r:id="rId14"/>
    <p:sldId id="277" r:id="rId15"/>
    <p:sldId id="264" r:id="rId16"/>
    <p:sldId id="268" r:id="rId17"/>
    <p:sldId id="265" r:id="rId18"/>
    <p:sldId id="266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7064" autoAdjust="0"/>
  </p:normalViewPr>
  <p:slideViewPr>
    <p:cSldViewPr snapToGrid="0">
      <p:cViewPr varScale="1">
        <p:scale>
          <a:sx n="75" d="100"/>
          <a:sy n="75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AAC0A-64CA-41EE-9B0D-2BF007E75E3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958F3-04F0-40FF-82A4-5F0C1D9A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68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ata-factory/compare-versions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958F3-04F0-40FF-82A4-5F0C1D9A8A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58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hlinkClick r:id="rId3"/>
              </a:rPr>
              <a:t>https://docs.microsoft.com/en-us/azure/data-factory/compare-versions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https://www.purplefrogsystems.com/paul/2017/09/whats-new-in-azure-data-factory-version-2-adfv2/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958F3-04F0-40FF-82A4-5F0C1D9A8A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96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958F3-04F0-40FF-82A4-5F0C1D9A8A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75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958F3-04F0-40FF-82A4-5F0C1D9A8A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supported services in v1: https://docs.microsoft.com/en-us/azure/data-factory/v1/data-factory-create-datasets</a:t>
            </a:r>
          </a:p>
          <a:p>
            <a:endParaRPr lang="en-US" dirty="0"/>
          </a:p>
          <a:p>
            <a:r>
              <a:rPr lang="en-US" dirty="0"/>
              <a:t>Supported Services in v2: https://docs.microsoft.com/en-us/azure/data-factory/concepts-datasets-linked-services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958F3-04F0-40FF-82A4-5F0C1D9A8A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92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958F3-04F0-40FF-82A4-5F0C1D9A8A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7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https://docs.microsoft.com/en-us/azure/data-factory/v1/data-factory-scheduling-and-execution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958F3-04F0-40FF-82A4-5F0C1D9A8A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29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ADF Tools: https://marketplace.visualstudio.com/items?itemName=AzureDataFactory.MicrosoftAzureDataFactoryToolsforVisualStudio2015</a:t>
            </a:r>
          </a:p>
          <a:p>
            <a:r>
              <a:rPr lang="en-US" dirty="0"/>
              <a:t>Cloud Explorer: https://marketplace.visualstudio.com/items?itemName=MicrosoftCloudExplorer.CloudExplorerforVisualStudio2015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958F3-04F0-40FF-82A4-5F0C1D9A8A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5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958F3-04F0-40FF-82A4-5F0C1D9A8A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29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958F3-04F0-40FF-82A4-5F0C1D9A8A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97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958F3-04F0-40FF-82A4-5F0C1D9A8A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728-5FA3-4254-9E14-C96B0FEE5FDD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2C9D-7F69-4820-B67D-303B8D39B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3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728-5FA3-4254-9E14-C96B0FEE5FDD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2C9D-7F69-4820-B67D-303B8D39B3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319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728-5FA3-4254-9E14-C96B0FEE5FDD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2C9D-7F69-4820-B67D-303B8D39B3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545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728-5FA3-4254-9E14-C96B0FEE5FDD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2C9D-7F69-4820-B67D-303B8D39B3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452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728-5FA3-4254-9E14-C96B0FEE5FDD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2C9D-7F69-4820-B67D-303B8D39B3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126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728-5FA3-4254-9E14-C96B0FEE5FDD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2C9D-7F69-4820-B67D-303B8D39B3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474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728-5FA3-4254-9E14-C96B0FEE5FDD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2C9D-7F69-4820-B67D-303B8D39B3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038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728-5FA3-4254-9E14-C96B0FEE5FDD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2C9D-7F69-4820-B67D-303B8D39B3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611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728-5FA3-4254-9E14-C96B0FEE5FDD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2C9D-7F69-4820-B67D-303B8D39B3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89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728-5FA3-4254-9E14-C96B0FEE5FDD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2C9D-7F69-4820-B67D-303B8D39B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3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728-5FA3-4254-9E14-C96B0FEE5FDD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2C9D-7F69-4820-B67D-303B8D39B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9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0871B728-5FA3-4254-9E14-C96B0FEE5FDD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ACD2C9D-7F69-4820-B67D-303B8D39B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9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DB22-95B0-4FBC-932A-BCEBFE2AA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Azure Data Factory v1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E60D2-C545-43BF-8A1C-290EB1124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Everything you need to know to start developing today</a:t>
            </a:r>
          </a:p>
        </p:txBody>
      </p:sp>
    </p:spTree>
    <p:extLst>
      <p:ext uri="{BB962C8B-B14F-4D97-AF65-F5344CB8AC3E}">
        <p14:creationId xmlns:p14="http://schemas.microsoft.com/office/powerpoint/2010/main" val="26047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2CC4-3FD4-4B0E-91C7-64E6CE41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Data Factory Different than Other Integration Tools </a:t>
            </a:r>
            <a:r>
              <a:rPr lang="en-US" sz="2000" dirty="0"/>
              <a:t>(*cough* *cough* SSIS)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82B5-B497-4CF6-B7DC-6F48D882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Extract, Load, then Transform</a:t>
            </a:r>
          </a:p>
          <a:p>
            <a:pPr lvl="1"/>
            <a:r>
              <a:rPr lang="en-US" dirty="0"/>
              <a:t>Leverage scale out compute resources to do you transforms instead of a VM running your integration service which is bound by resource limits</a:t>
            </a:r>
          </a:p>
          <a:p>
            <a:r>
              <a:rPr lang="en-US" dirty="0"/>
              <a:t>PaaS - pay-as-you-go</a:t>
            </a:r>
          </a:p>
          <a:p>
            <a:pPr lvl="1"/>
            <a:r>
              <a:rPr lang="en-US" dirty="0"/>
              <a:t>Don't need a server constantly running and accruing charges</a:t>
            </a:r>
          </a:p>
          <a:p>
            <a:r>
              <a:rPr lang="en-US" dirty="0"/>
              <a:t>Scheduling is time-series based and implicitly defined</a:t>
            </a:r>
          </a:p>
          <a:p>
            <a:pPr lvl="1"/>
            <a:r>
              <a:rPr lang="en-US" dirty="0"/>
              <a:t>Major paradigm shift; kind of complex initially</a:t>
            </a:r>
          </a:p>
          <a:p>
            <a:r>
              <a:rPr lang="en-US" dirty="0"/>
              <a:t>Built in task scheduler</a:t>
            </a:r>
          </a:p>
          <a:p>
            <a:r>
              <a:rPr lang="en-US" dirty="0"/>
              <a:t>Works with structured and unstructured data</a:t>
            </a:r>
          </a:p>
          <a:p>
            <a:r>
              <a:rPr lang="en-US" dirty="0"/>
              <a:t>Destinations are called "sinks"?</a:t>
            </a:r>
          </a:p>
        </p:txBody>
      </p:sp>
    </p:spTree>
    <p:extLst>
      <p:ext uri="{BB962C8B-B14F-4D97-AF65-F5344CB8AC3E}">
        <p14:creationId xmlns:p14="http://schemas.microsoft.com/office/powerpoint/2010/main" val="52645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Availability scheduler">
            <a:extLst>
              <a:ext uri="{FF2B5EF4-FFF2-40B4-BE49-F238E27FC236}">
                <a16:creationId xmlns:a16="http://schemas.microsoft.com/office/drawing/2014/main" id="{E75FBCDB-2492-42F8-B758-4CED33E61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32" y="1825626"/>
            <a:ext cx="87464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96F60F8-F804-4E72-A9CE-30D4D312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</p:spPr>
        <p:txBody>
          <a:bodyPr/>
          <a:lstStyle/>
          <a:p>
            <a:r>
              <a:rPr lang="en-US" dirty="0"/>
              <a:t>Scheduling in ADFv1</a:t>
            </a:r>
          </a:p>
        </p:txBody>
      </p:sp>
    </p:spTree>
    <p:extLst>
      <p:ext uri="{BB962C8B-B14F-4D97-AF65-F5344CB8AC3E}">
        <p14:creationId xmlns:p14="http://schemas.microsoft.com/office/powerpoint/2010/main" val="3420660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FEC4-534E-4C72-B748-E0D14116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in ADFv1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3351C4-DE62-40DE-8E15-C863E764D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4" y="1690688"/>
            <a:ext cx="8552872" cy="470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50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BACD-A366-4D66-BD3D-032601E9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Data Factories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D4CEC0-369D-4679-925C-343C91ADA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178814"/>
              </p:ext>
            </p:extLst>
          </p:nvPr>
        </p:nvGraphicFramePr>
        <p:xfrm>
          <a:off x="1261872" y="2153920"/>
          <a:ext cx="9121647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49">
                  <a:extLst>
                    <a:ext uri="{9D8B030D-6E8A-4147-A177-3AD203B41FA5}">
                      <a16:colId xmlns:a16="http://schemas.microsoft.com/office/drawing/2014/main" val="3309091035"/>
                    </a:ext>
                  </a:extLst>
                </a:gridCol>
                <a:gridCol w="3040549">
                  <a:extLst>
                    <a:ext uri="{9D8B030D-6E8A-4147-A177-3AD203B41FA5}">
                      <a16:colId xmlns:a16="http://schemas.microsoft.com/office/drawing/2014/main" val="874136165"/>
                    </a:ext>
                  </a:extLst>
                </a:gridCol>
                <a:gridCol w="3040549">
                  <a:extLst>
                    <a:ext uri="{9D8B030D-6E8A-4147-A177-3AD203B41FA5}">
                      <a16:colId xmlns:a16="http://schemas.microsoft.com/office/drawing/2014/main" val="150860062"/>
                    </a:ext>
                  </a:extLst>
                </a:gridCol>
              </a:tblGrid>
              <a:tr h="417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Azure Portal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Non-Microsoft clients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Exploration</a:t>
                      </a:r>
                    </a:p>
                    <a:p>
                      <a:endParaRPr lang="en-US" sz="2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Visual Studio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Mature development environments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Multiple environments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Team development – easier collaboration</a:t>
                      </a:r>
                    </a:p>
                    <a:p>
                      <a:endParaRPr lang="en-US" sz="2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PowerShell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Monitoring and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Quick setup and tear down</a:t>
                      </a:r>
                    </a:p>
                    <a:p>
                      <a:endParaRPr lang="en-US" sz="2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072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179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6" name="Picture 12" descr="https://documents.lucidchart.com/documents/6b217af1-a24c-40b5-92d7-5e16d38601ca/pages/0_0?a=266&amp;x=326&amp;y=668&amp;w=308&amp;h=268&amp;store=1&amp;accept=image%2F*&amp;auth=LCA%20b191115619af4f887742f05144832c4f0353d77b-ts%3D1515623490">
            <a:extLst>
              <a:ext uri="{FF2B5EF4-FFF2-40B4-BE49-F238E27FC236}">
                <a16:creationId xmlns:a16="http://schemas.microsoft.com/office/drawing/2014/main" id="{46E2B0F5-5D1B-457B-B33F-656D331F8B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5" t="6554" r="19066" b="34189"/>
          <a:stretch/>
        </p:blipFill>
        <p:spPr bwMode="auto">
          <a:xfrm>
            <a:off x="2057399" y="2392617"/>
            <a:ext cx="1464733" cy="131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8BB246-CC52-4EED-BD78-ACAA2411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Architecture</a:t>
            </a:r>
          </a:p>
        </p:txBody>
      </p:sp>
      <p:pic>
        <p:nvPicPr>
          <p:cNvPr id="6154" name="Picture 10" descr="https://documents.lucidchart.com/documents/6b217af1-a24c-40b5-92d7-5e16d38601ca/pages/0_0?a=258&amp;x=926&amp;y=688&amp;w=308&amp;h=260&amp;store=1&amp;accept=image%2F*&amp;auth=LCA%20dd8b7ff907a467d757214d8bb88786588213e089-ts%3D1515623490">
            <a:extLst>
              <a:ext uri="{FF2B5EF4-FFF2-40B4-BE49-F238E27FC236}">
                <a16:creationId xmlns:a16="http://schemas.microsoft.com/office/drawing/2014/main" id="{6D2ACEC8-C7E9-43B0-96BA-4D2EE76892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7" t="10114" r="23758" b="28806"/>
          <a:stretch/>
        </p:blipFill>
        <p:spPr bwMode="auto">
          <a:xfrm>
            <a:off x="8262326" y="2392617"/>
            <a:ext cx="1237273" cy="131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https://documents.lucidchart.com/documents/6b217af1-a24c-40b5-92d7-5e16d38601ca/pages/0_0?a=273&amp;x=1280&amp;y=589&amp;w=441&amp;h=183&amp;store=1&amp;accept=image%2F*&amp;auth=LCA%20a428672d550724cf73eb4fb789ff0194ff052014-ts%3D1515623490">
            <a:extLst>
              <a:ext uri="{FF2B5EF4-FFF2-40B4-BE49-F238E27FC236}">
                <a16:creationId xmlns:a16="http://schemas.microsoft.com/office/drawing/2014/main" id="{92AC92EA-8FD5-4D25-89ED-B23D68DFD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337" y="4478062"/>
            <a:ext cx="314325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DD5E13-B637-4FB5-91D8-AE215A52BF16}"/>
              </a:ext>
            </a:extLst>
          </p:cNvPr>
          <p:cNvSpPr txBox="1"/>
          <p:nvPr/>
        </p:nvSpPr>
        <p:spPr>
          <a:xfrm>
            <a:off x="1811866" y="3776782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Blog Storage - </a:t>
            </a:r>
          </a:p>
          <a:p>
            <a:pPr algn="ctr"/>
            <a:r>
              <a:rPr lang="en-US" dirty="0"/>
              <a:t>Daily Sales Files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A1373F-FC30-4799-B0E3-F15A96A112CB}"/>
              </a:ext>
            </a:extLst>
          </p:cNvPr>
          <p:cNvSpPr txBox="1"/>
          <p:nvPr/>
        </p:nvSpPr>
        <p:spPr>
          <a:xfrm>
            <a:off x="7915762" y="3776782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SQL - </a:t>
            </a:r>
          </a:p>
          <a:p>
            <a:pPr algn="ctr"/>
            <a:r>
              <a:rPr lang="en-US" dirty="0"/>
              <a:t>Sales DataMart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EE4A2EF-F1C1-45C6-A9E3-6C3062E8100D}"/>
              </a:ext>
            </a:extLst>
          </p:cNvPr>
          <p:cNvGrpSpPr/>
          <p:nvPr/>
        </p:nvGrpSpPr>
        <p:grpSpPr>
          <a:xfrm>
            <a:off x="3452020" y="2278232"/>
            <a:ext cx="4810306" cy="1867882"/>
            <a:chOff x="3452020" y="2278232"/>
            <a:chExt cx="4810306" cy="1867882"/>
          </a:xfrm>
        </p:grpSpPr>
        <p:pic>
          <p:nvPicPr>
            <p:cNvPr id="6152" name="Picture 8" descr="https://documents.lucidchart.com/documents/6b217af1-a24c-40b5-92d7-5e16d38601ca/pages/0_0?a=241&amp;x=565&amp;y=259&amp;w=530&amp;h=244&amp;store=1&amp;accept=image%2F*&amp;auth=LCA%20222cf7a5589c0d8c20e27f7e2e2e20f7fa061dbb-ts%3D1515623490">
              <a:extLst>
                <a:ext uri="{FF2B5EF4-FFF2-40B4-BE49-F238E27FC236}">
                  <a16:creationId xmlns:a16="http://schemas.microsoft.com/office/drawing/2014/main" id="{AFEF3461-8521-4CCF-91B2-48D5FFD2CA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4" t="8263" r="9614" b="34712"/>
            <a:stretch/>
          </p:blipFill>
          <p:spPr bwMode="auto">
            <a:xfrm>
              <a:off x="3452020" y="2278232"/>
              <a:ext cx="4810306" cy="1497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2F77D1-8495-41CA-91D0-5C741AA39D6C}"/>
                </a:ext>
              </a:extLst>
            </p:cNvPr>
            <p:cNvSpPr txBox="1"/>
            <p:nvPr/>
          </p:nvSpPr>
          <p:spPr>
            <a:xfrm>
              <a:off x="5130800" y="3776782"/>
              <a:ext cx="193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Factory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3042557-16BF-4A36-B123-C220E8652751}"/>
              </a:ext>
            </a:extLst>
          </p:cNvPr>
          <p:cNvSpPr txBox="1"/>
          <p:nvPr/>
        </p:nvSpPr>
        <p:spPr>
          <a:xfrm>
            <a:off x="7458724" y="5655995"/>
            <a:ext cx="1355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Staging 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B6EB64-FCFB-41A4-A433-2B5708CB3B6D}"/>
              </a:ext>
            </a:extLst>
          </p:cNvPr>
          <p:cNvSpPr txBox="1"/>
          <p:nvPr/>
        </p:nvSpPr>
        <p:spPr>
          <a:xfrm>
            <a:off x="8887921" y="5655995"/>
            <a:ext cx="1490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Summary Table</a:t>
            </a:r>
          </a:p>
        </p:txBody>
      </p:sp>
    </p:spTree>
    <p:extLst>
      <p:ext uri="{BB962C8B-B14F-4D97-AF65-F5344CB8AC3E}">
        <p14:creationId xmlns:p14="http://schemas.microsoft.com/office/powerpoint/2010/main" val="108010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2CFC-D300-4AD5-AA40-4B6E524E6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3D6B-EE1F-4067-9845-30CC377D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Tools and extensions: </a:t>
            </a:r>
          </a:p>
          <a:p>
            <a:pPr lvl="1"/>
            <a:r>
              <a:rPr lang="en-US" dirty="0"/>
              <a:t>Microsoft Azure Data Factory Tools for Visual Studio 2015</a:t>
            </a:r>
          </a:p>
          <a:p>
            <a:pPr lvl="1"/>
            <a:r>
              <a:rPr lang="en-US" dirty="0">
                <a:effectLst/>
              </a:rPr>
              <a:t>Cloud</a:t>
            </a:r>
            <a:r>
              <a:rPr lang="en-US" dirty="0"/>
              <a:t> Explorer for Visual Studio 2015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Spin up an Azure Data Factory</a:t>
            </a:r>
          </a:p>
          <a:p>
            <a:pPr lvl="1"/>
            <a:r>
              <a:rPr lang="en-US" dirty="0">
                <a:effectLst/>
              </a:rPr>
              <a:t>Azure Storage with files and empty Azure SQL DB should be ready to go</a:t>
            </a:r>
          </a:p>
          <a:p>
            <a:r>
              <a:rPr lang="en-US" dirty="0">
                <a:effectLst/>
              </a:rPr>
              <a:t>Copy Azure Blob Storage to Azure SQL Database</a:t>
            </a:r>
          </a:p>
          <a:p>
            <a:pPr lvl="1"/>
            <a:r>
              <a:rPr lang="en-US" dirty="0">
                <a:effectLst/>
              </a:rPr>
              <a:t>Use </a:t>
            </a:r>
            <a:r>
              <a:rPr lang="en-US" dirty="0"/>
              <a:t>SQL write cleanup script</a:t>
            </a:r>
            <a:endParaRPr lang="en-US" i="1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37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C5D8-D31A-4376-86EF-4D010127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Monitor our New Pipeline?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F27A1-3AEB-4545-916E-8BF888DD5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Portal &gt; Data Factory &gt; Monitor &amp; Manage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PowerShell</a:t>
            </a:r>
          </a:p>
        </p:txBody>
      </p:sp>
    </p:spTree>
    <p:extLst>
      <p:ext uri="{BB962C8B-B14F-4D97-AF65-F5344CB8AC3E}">
        <p14:creationId xmlns:p14="http://schemas.microsoft.com/office/powerpoint/2010/main" val="1425349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FE87-5F62-4C58-B702-0CA2DA93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E643-8510-42F2-AFB7-CB81A7FA5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Time-series, </a:t>
            </a:r>
            <a:r>
              <a:rPr lang="en-US" dirty="0" err="1"/>
              <a:t>ie</a:t>
            </a:r>
            <a:r>
              <a:rPr lang="en-US" dirty="0"/>
              <a:t>. web logs, social sentiment, etc.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Hybrid integrations</a:t>
            </a:r>
          </a:p>
          <a:p>
            <a:r>
              <a:rPr lang="en-US" dirty="0">
                <a:effectLst/>
              </a:rPr>
              <a:t>Advanced Analytics workflows</a:t>
            </a:r>
          </a:p>
          <a:p>
            <a:r>
              <a:rPr lang="en-US" dirty="0">
                <a:effectLst/>
              </a:rPr>
              <a:t>Cloud migration</a:t>
            </a:r>
          </a:p>
        </p:txBody>
      </p:sp>
    </p:spTree>
    <p:extLst>
      <p:ext uri="{BB962C8B-B14F-4D97-AF65-F5344CB8AC3E}">
        <p14:creationId xmlns:p14="http://schemas.microsoft.com/office/powerpoint/2010/main" val="2415787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BF3F-B6B6-49E1-AE54-DE8C4678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ADF is NOT the Best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B24C7-3FE6-4F4D-87D2-B263CA016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Required data sources are not supported</a:t>
            </a:r>
          </a:p>
          <a:p>
            <a:r>
              <a:rPr lang="en-US" dirty="0"/>
              <a:t>Loading Azure Data Warehouse</a:t>
            </a:r>
          </a:p>
          <a:p>
            <a:pPr lvl="1"/>
            <a:r>
              <a:rPr lang="en-US" i="1" dirty="0" err="1"/>
              <a:t>Polybase</a:t>
            </a:r>
            <a:r>
              <a:rPr lang="en-US" i="1" dirty="0"/>
              <a:t> is more performant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Extracting from a non-time series source</a:t>
            </a:r>
          </a:p>
          <a:p>
            <a:r>
              <a:rPr lang="en-US" dirty="0">
                <a:effectLst/>
              </a:rPr>
              <a:t>Anytime before v2 is Generally Available!</a:t>
            </a:r>
          </a:p>
        </p:txBody>
      </p:sp>
    </p:spTree>
    <p:extLst>
      <p:ext uri="{BB962C8B-B14F-4D97-AF65-F5344CB8AC3E}">
        <p14:creationId xmlns:p14="http://schemas.microsoft.com/office/powerpoint/2010/main" val="1862383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EECB-7086-44B9-B1AC-9A6D920B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8B7C-E12C-4CC4-AD7D-657FD72EC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/>
              </a:rPr>
              <a:t>Challenges</a:t>
            </a:r>
          </a:p>
          <a:p>
            <a:r>
              <a:rPr lang="en-US" dirty="0">
                <a:effectLst/>
              </a:rPr>
              <a:t>The scheduling component can be very challenging to work with</a:t>
            </a:r>
          </a:p>
          <a:p>
            <a:r>
              <a:rPr lang="en-US" dirty="0">
                <a:effectLst/>
              </a:rPr>
              <a:t>The lack of expressions and variables within a control flow is a big gap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Best Practices</a:t>
            </a:r>
          </a:p>
          <a:p>
            <a:r>
              <a:rPr lang="en-US" dirty="0"/>
              <a:t>Use consistent naming conventions</a:t>
            </a:r>
          </a:p>
          <a:p>
            <a:r>
              <a:rPr lang="en-US" dirty="0"/>
              <a:t>Always publish pipelines with </a:t>
            </a:r>
            <a:r>
              <a:rPr lang="en-US" b="1" dirty="0" err="1"/>
              <a:t>isPaused</a:t>
            </a:r>
            <a:r>
              <a:rPr lang="en-US" b="1" dirty="0"/>
              <a:t>: True</a:t>
            </a:r>
          </a:p>
          <a:p>
            <a:r>
              <a:rPr lang="en-US" dirty="0"/>
              <a:t>Test thoroughly before promoting to production</a:t>
            </a:r>
          </a:p>
        </p:txBody>
      </p:sp>
    </p:spTree>
    <p:extLst>
      <p:ext uri="{BB962C8B-B14F-4D97-AF65-F5344CB8AC3E}">
        <p14:creationId xmlns:p14="http://schemas.microsoft.com/office/powerpoint/2010/main" val="376577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EDCB-69F5-45F0-979E-1BC1D9A9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these people?!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BE29-0CC5-4FE9-A74C-ACCE2C9E2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Parinaz Kallick – Business Intelligence Consultant</a:t>
            </a:r>
          </a:p>
          <a:p>
            <a:pPr lvl="1"/>
            <a:r>
              <a:rPr lang="en-US" dirty="0"/>
              <a:t>Working with BI for 10 years (Origins in databases and reporting &amp;</a:t>
            </a:r>
          </a:p>
          <a:p>
            <a:pPr lvl="1"/>
            <a:r>
              <a:rPr lang="en-US" dirty="0"/>
              <a:t>MSBI Stack)</a:t>
            </a:r>
          </a:p>
          <a:p>
            <a:pPr lvl="1"/>
            <a:r>
              <a:rPr lang="en-US" dirty="0"/>
              <a:t>B.S in Computer Science</a:t>
            </a:r>
          </a:p>
          <a:p>
            <a:pPr lvl="1"/>
            <a:r>
              <a:rPr lang="en-US" dirty="0"/>
              <a:t>MBA-IT</a:t>
            </a:r>
          </a:p>
          <a:p>
            <a:endParaRPr lang="en-US" dirty="0"/>
          </a:p>
          <a:p>
            <a:r>
              <a:rPr lang="en-US" dirty="0"/>
              <a:t>Eric Bragas – Business Intelligence Consultant, MCP</a:t>
            </a:r>
          </a:p>
          <a:p>
            <a:pPr lvl="1"/>
            <a:r>
              <a:rPr lang="en-US" dirty="0"/>
              <a:t>Working with Microsoft BI for 5+ years</a:t>
            </a:r>
          </a:p>
          <a:p>
            <a:pPr lvl="1"/>
            <a:r>
              <a:rPr lang="en-US" dirty="0"/>
              <a:t>Azure and Power BI for 3+ years</a:t>
            </a:r>
          </a:p>
          <a:p>
            <a:pPr lvl="1"/>
            <a:r>
              <a:rPr lang="en-US" dirty="0"/>
              <a:t>California native, based in San Francisco</a:t>
            </a:r>
          </a:p>
          <a:p>
            <a:pPr lvl="1"/>
            <a:r>
              <a:rPr lang="en-US" dirty="0"/>
              <a:t>Eastern cuisine aficionado</a:t>
            </a:r>
          </a:p>
          <a:p>
            <a:endParaRPr lang="en-US" dirty="0"/>
          </a:p>
        </p:txBody>
      </p:sp>
      <p:pic>
        <p:nvPicPr>
          <p:cNvPr id="7170" name="Picture 2" descr="Image result for designmind">
            <a:extLst>
              <a:ext uri="{FF2B5EF4-FFF2-40B4-BE49-F238E27FC236}">
                <a16:creationId xmlns:a16="http://schemas.microsoft.com/office/drawing/2014/main" id="{3E4CC3B6-FF67-4A27-9A92-E464D789C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973" y="182562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designmind">
            <a:extLst>
              <a:ext uri="{FF2B5EF4-FFF2-40B4-BE49-F238E27FC236}">
                <a16:creationId xmlns:a16="http://schemas.microsoft.com/office/drawing/2014/main" id="{6E8E00B3-2A49-4E0E-BFED-F40A357FA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874" y="4674755"/>
            <a:ext cx="4911436" cy="163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132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34A1-0DB5-47C0-A127-E10CBA3D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Factory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BBAC6-0006-4E2D-8AFE-1B96043D7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88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High-level</a:t>
            </a:r>
          </a:p>
          <a:p>
            <a:pPr lvl="1"/>
            <a:r>
              <a:rPr lang="en-US" dirty="0"/>
              <a:t>ADFv1 – is a service designed for the batch data processing of time series data</a:t>
            </a:r>
          </a:p>
          <a:p>
            <a:pPr lvl="1"/>
            <a:r>
              <a:rPr lang="en-US" dirty="0"/>
              <a:t>ADFv2 – is a general purpose, hybrid data integration service with very flexible execution patterns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5DC2B9-68D8-4F51-B587-CB3D47980642}"/>
              </a:ext>
            </a:extLst>
          </p:cNvPr>
          <p:cNvSpPr txBox="1">
            <a:spLocks/>
          </p:cNvSpPr>
          <p:nvPr/>
        </p:nvSpPr>
        <p:spPr>
          <a:xfrm>
            <a:off x="838200" y="3699404"/>
            <a:ext cx="10515600" cy="2294996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sz="2000" b="1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ew Features:</a:t>
            </a:r>
          </a:p>
          <a:p>
            <a:r>
              <a:rPr lang="en-US" sz="20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Integration Runtime (publish SSIS packages)</a:t>
            </a:r>
          </a:p>
          <a:p>
            <a:r>
              <a:rPr lang="en-US" sz="20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Branching logic (On success, On failure, On Completion, On skip)</a:t>
            </a:r>
          </a:p>
          <a:p>
            <a:r>
              <a:rPr lang="en-US" sz="20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Development UI</a:t>
            </a:r>
          </a:p>
          <a:p>
            <a:r>
              <a:rPr lang="en-US" sz="20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Expressions and Parameters</a:t>
            </a:r>
          </a:p>
          <a:p>
            <a:r>
              <a:rPr lang="en-US" sz="20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 Variables</a:t>
            </a:r>
          </a:p>
          <a:p>
            <a:r>
              <a:rPr lang="en-US" sz="20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 and Scheduled Triggers</a:t>
            </a:r>
          </a:p>
          <a:p>
            <a:r>
              <a:rPr lang="en-US" sz="20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Additional Activity Types</a:t>
            </a:r>
          </a:p>
          <a:p>
            <a:r>
              <a:rPr lang="en-US" sz="20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Way more data sources! </a:t>
            </a:r>
            <a:r>
              <a:rPr lang="en-US" sz="2000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Eg</a:t>
            </a:r>
            <a:r>
              <a:rPr lang="en-US" sz="20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2000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BigQuery</a:t>
            </a:r>
            <a:r>
              <a:rPr lang="en-US" sz="20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Dynamics 365, and way more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3639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FDF9-1CC6-4B7D-AEF4-CC9D4FA40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333"/>
            <a:ext cx="10515600" cy="4356630"/>
          </a:xfrm>
        </p:spPr>
        <p:txBody>
          <a:bodyPr/>
          <a:lstStyle/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sz="6000" i="1" dirty="0">
                <a:latin typeface="Rage Italic" panose="03070502040507070304" pitchFamily="66" charset="0"/>
              </a:rPr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59482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B71E-45FC-49FC-93CA-34EB0D86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9420E-2915-4A97-A374-0C91906B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What is Data Factory?</a:t>
            </a:r>
          </a:p>
          <a:p>
            <a:pPr marL="0" indent="0">
              <a:buNone/>
            </a:pPr>
            <a:r>
              <a:rPr lang="en-US" dirty="0"/>
              <a:t>How does it work?</a:t>
            </a:r>
          </a:p>
          <a:p>
            <a:pPr marL="0" indent="0">
              <a:buNone/>
            </a:pPr>
            <a:r>
              <a:rPr lang="en-US" dirty="0"/>
              <a:t>Core Components</a:t>
            </a:r>
          </a:p>
          <a:p>
            <a:pPr marL="0" indent="0">
              <a:buNone/>
            </a:pPr>
            <a:r>
              <a:rPr lang="en-US" dirty="0"/>
              <a:t>How to Develop</a:t>
            </a:r>
          </a:p>
          <a:p>
            <a:r>
              <a:rPr lang="en-US" dirty="0"/>
              <a:t>Demo</a:t>
            </a:r>
          </a:p>
          <a:p>
            <a:pPr marL="0" indent="0">
              <a:buNone/>
            </a:pPr>
            <a:r>
              <a:rPr lang="en-US" dirty="0"/>
              <a:t>Monitoring &amp; Management</a:t>
            </a:r>
          </a:p>
          <a:p>
            <a:pPr marL="0" indent="0">
              <a:buNone/>
            </a:pPr>
            <a:r>
              <a:rPr lang="en-US" dirty="0"/>
              <a:t>Use Cases</a:t>
            </a:r>
          </a:p>
          <a:p>
            <a:pPr marL="0" indent="0">
              <a:buNone/>
            </a:pPr>
            <a:r>
              <a:rPr lang="en-US" dirty="0"/>
              <a:t>Challenges Best Practices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4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ED37-4BE5-488E-B860-E50F8CA3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Azure Data Factory (ADF)?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A9A96-B1C2-46AD-AF12-0BD207FD7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"[Azure Data Factory] is a cloud-based data integration service that allows you to create data-driven workflows in the cloud that orchestrate and automate data movement and data transformation.“</a:t>
            </a:r>
          </a:p>
          <a:p>
            <a:r>
              <a:rPr lang="en-US"/>
              <a:t>In short - it's Azure's PaaS service for time series data integration</a:t>
            </a:r>
          </a:p>
          <a:p>
            <a:endParaRPr lang="en-US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30E7D-1AB3-4DE0-8F72-D61E17C07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083" y="4001294"/>
            <a:ext cx="7315834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5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5883-C88D-46BE-9958-FCAF8088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BC785-E116-41D9-99EF-DB4F16E0B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Leverages cloud resources to Extract, Load, and Transform your data</a:t>
            </a:r>
          </a:p>
          <a:p>
            <a:pPr lvl="1"/>
            <a:r>
              <a:rPr lang="en-US" dirty="0">
                <a:effectLst/>
              </a:rPr>
              <a:t>Storage - Azure Blob Storage, HDInsight, Azure SQL DW, etc.</a:t>
            </a:r>
          </a:p>
          <a:p>
            <a:pPr lvl="1"/>
            <a:r>
              <a:rPr lang="en-US" dirty="0">
                <a:effectLst/>
              </a:rPr>
              <a:t>Compute - Hive Query, Azure SQL DW, etc.</a:t>
            </a:r>
            <a:endParaRPr lang="en-US" dirty="0"/>
          </a:p>
          <a:p>
            <a:r>
              <a:rPr lang="en-US" dirty="0"/>
              <a:t>ELT over ETL</a:t>
            </a:r>
          </a:p>
          <a:p>
            <a:r>
              <a:rPr lang="en-US" dirty="0"/>
              <a:t>Time-series paradigm, </a:t>
            </a:r>
            <a:r>
              <a:rPr lang="en-US" dirty="0" err="1"/>
              <a:t>ie</a:t>
            </a:r>
            <a:r>
              <a:rPr lang="en-US" dirty="0"/>
              <a:t>. web logs, social sentiment, sensor data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3250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Image result for hadoop">
            <a:extLst>
              <a:ext uri="{FF2B5EF4-FFF2-40B4-BE49-F238E27FC236}">
                <a16:creationId xmlns:a16="http://schemas.microsoft.com/office/drawing/2014/main" id="{7989E5D7-D9DB-41C5-A6D4-7E516BF6F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05" y="1648686"/>
            <a:ext cx="2304840" cy="180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amazon s3">
            <a:extLst>
              <a:ext uri="{FF2B5EF4-FFF2-40B4-BE49-F238E27FC236}">
                <a16:creationId xmlns:a16="http://schemas.microsoft.com/office/drawing/2014/main" id="{C3D0F954-800D-4187-9DDE-6DB1A871E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708" y="3412562"/>
            <a:ext cx="2111096" cy="158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FB5A40-1CEB-4506-9BAD-63D9A433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v1 Supported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99838B-7715-4D30-814F-1C94BFAE6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340" y="1532519"/>
            <a:ext cx="1599651" cy="15996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B10D99-72E7-4838-A020-A8C1A6A6D1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798" y="3104246"/>
            <a:ext cx="1185187" cy="11851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7586F3-CCDE-4741-936E-C72F807E67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826" y="4710690"/>
            <a:ext cx="1725836" cy="1725836"/>
          </a:xfrm>
          <a:prstGeom prst="rect">
            <a:avLst/>
          </a:prstGeom>
        </p:spPr>
      </p:pic>
      <p:pic>
        <p:nvPicPr>
          <p:cNvPr id="1030" name="Picture 6" descr="Image result for azure cosmos">
            <a:extLst>
              <a:ext uri="{FF2B5EF4-FFF2-40B4-BE49-F238E27FC236}">
                <a16:creationId xmlns:a16="http://schemas.microsoft.com/office/drawing/2014/main" id="{FDD3874F-ECED-4466-B770-6EF15D2A2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898" y="5034635"/>
            <a:ext cx="2606964" cy="136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hevodata.com/blog/wp-content/uploads/2017/10/logo-amazon-redshift-1.png">
            <a:extLst>
              <a:ext uri="{FF2B5EF4-FFF2-40B4-BE49-F238E27FC236}">
                <a16:creationId xmlns:a16="http://schemas.microsoft.com/office/drawing/2014/main" id="{A7E7F5C9-B73F-4AA6-A455-1B88906D9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7" y="4289433"/>
            <a:ext cx="2992582" cy="149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mysql">
            <a:extLst>
              <a:ext uri="{FF2B5EF4-FFF2-40B4-BE49-F238E27FC236}">
                <a16:creationId xmlns:a16="http://schemas.microsoft.com/office/drawing/2014/main" id="{8CE785FF-8E57-43FF-A300-5FD27C1F8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225" y="1640403"/>
            <a:ext cx="2253210" cy="116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oracle">
            <a:extLst>
              <a:ext uri="{FF2B5EF4-FFF2-40B4-BE49-F238E27FC236}">
                <a16:creationId xmlns:a16="http://schemas.microsoft.com/office/drawing/2014/main" id="{08B9ACF3-3BF2-42C7-A54B-34F76F80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435" y="3052906"/>
            <a:ext cx="2404532" cy="34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salesforce">
            <a:extLst>
              <a:ext uri="{FF2B5EF4-FFF2-40B4-BE49-F238E27FC236}">
                <a16:creationId xmlns:a16="http://schemas.microsoft.com/office/drawing/2014/main" id="{7FEAA183-9B1F-4D14-A3BB-809652CBE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561" y="4038703"/>
            <a:ext cx="2049984" cy="128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mongodb">
            <a:extLst>
              <a:ext uri="{FF2B5EF4-FFF2-40B4-BE49-F238E27FC236}">
                <a16:creationId xmlns:a16="http://schemas.microsoft.com/office/drawing/2014/main" id="{EA77D238-C1C4-42A7-A376-9D81560CB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891" y="5260411"/>
            <a:ext cx="3343080" cy="90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sql server">
            <a:extLst>
              <a:ext uri="{FF2B5EF4-FFF2-40B4-BE49-F238E27FC236}">
                <a16:creationId xmlns:a16="http://schemas.microsoft.com/office/drawing/2014/main" id="{272A1987-F46A-4483-BA72-515303AA5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696" y="2549669"/>
            <a:ext cx="2060298" cy="169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sap">
            <a:extLst>
              <a:ext uri="{FF2B5EF4-FFF2-40B4-BE49-F238E27FC236}">
                <a16:creationId xmlns:a16="http://schemas.microsoft.com/office/drawing/2014/main" id="{C6787DE8-2747-42EB-AD0D-7CC6CDACB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931" y="3922187"/>
            <a:ext cx="2056580" cy="104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postgresql">
            <a:extLst>
              <a:ext uri="{FF2B5EF4-FFF2-40B4-BE49-F238E27FC236}">
                <a16:creationId xmlns:a16="http://schemas.microsoft.com/office/drawing/2014/main" id="{15C4FABE-3204-46E2-851C-104717D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986" y="1828202"/>
            <a:ext cx="1402302" cy="14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teradata">
            <a:extLst>
              <a:ext uri="{FF2B5EF4-FFF2-40B4-BE49-F238E27FC236}">
                <a16:creationId xmlns:a16="http://schemas.microsoft.com/office/drawing/2014/main" id="{173D222E-7C5B-4631-9BF3-1F65B3B92C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38" b="33947"/>
          <a:stretch/>
        </p:blipFill>
        <p:spPr bwMode="auto">
          <a:xfrm>
            <a:off x="1361673" y="5727961"/>
            <a:ext cx="1905000" cy="59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BBC0F8-073F-4FD2-A59C-089EE93A11B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1" y="1755093"/>
            <a:ext cx="1468604" cy="14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9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85C8-A2C0-4203-BE4E-9988EE43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42AC0-FED7-4732-B9A3-CDF8CDFA2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Pipeline - the unit of orchestration, and container for activities</a:t>
            </a:r>
          </a:p>
          <a:p>
            <a:r>
              <a:rPr lang="en-US" dirty="0">
                <a:effectLst/>
              </a:rPr>
              <a:t>Activity - a data movement or transformation component </a:t>
            </a:r>
          </a:p>
          <a:p>
            <a:pPr lvl="1"/>
            <a:r>
              <a:rPr lang="en-US" dirty="0" err="1">
                <a:effectLst/>
              </a:rPr>
              <a:t>ie</a:t>
            </a:r>
            <a:r>
              <a:rPr lang="en-US" dirty="0">
                <a:effectLst/>
              </a:rPr>
              <a:t>. Copy, </a:t>
            </a:r>
            <a:r>
              <a:rPr lang="en-US" dirty="0" err="1">
                <a:effectLst/>
              </a:rPr>
              <a:t>HiveQuery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StoredProcedure</a:t>
            </a:r>
            <a:r>
              <a:rPr lang="en-US" dirty="0">
                <a:effectLst/>
              </a:rPr>
              <a:t>, etc.</a:t>
            </a:r>
          </a:p>
          <a:p>
            <a:r>
              <a:rPr lang="en-US" dirty="0">
                <a:effectLst/>
              </a:rPr>
              <a:t>Linked Service - connection manager </a:t>
            </a:r>
          </a:p>
          <a:p>
            <a:pPr lvl="1"/>
            <a:r>
              <a:rPr lang="en-US" dirty="0">
                <a:effectLst/>
              </a:rPr>
              <a:t>i.e. Azure Blob Storage, Azure SQL DW, etc.</a:t>
            </a:r>
          </a:p>
          <a:p>
            <a:r>
              <a:rPr lang="en-US" dirty="0">
                <a:effectLst/>
              </a:rPr>
              <a:t>Data Set - a data structure within a linked service </a:t>
            </a:r>
          </a:p>
          <a:p>
            <a:pPr lvl="1"/>
            <a:r>
              <a:rPr lang="en-US" dirty="0">
                <a:effectLst/>
              </a:rPr>
              <a:t>i.e. a table or storage container,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C1F81-86F8-413B-9A60-4A912DEA1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0" y="4842836"/>
            <a:ext cx="5803392" cy="183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7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46C6-7B2B-42C5-926C-F5247450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8A815F-91BD-4F38-97D1-B062453B1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645380"/>
            <a:ext cx="8594725" cy="2718178"/>
          </a:xfrm>
        </p:spPr>
      </p:pic>
    </p:spTree>
    <p:extLst>
      <p:ext uri="{BB962C8B-B14F-4D97-AF65-F5344CB8AC3E}">
        <p14:creationId xmlns:p14="http://schemas.microsoft.com/office/powerpoint/2010/main" val="161347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elephant in the room">
            <a:extLst>
              <a:ext uri="{FF2B5EF4-FFF2-40B4-BE49-F238E27FC236}">
                <a16:creationId xmlns:a16="http://schemas.microsoft.com/office/drawing/2014/main" id="{2E8FE68F-5A14-4CA9-9DFC-462D80424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68" y="643466"/>
            <a:ext cx="1056126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22075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</TotalTime>
  <Words>840</Words>
  <Application>Microsoft Office PowerPoint</Application>
  <PresentationFormat>Widescreen</PresentationFormat>
  <Paragraphs>143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Schoolbook</vt:lpstr>
      <vt:lpstr>Rage Italic</vt:lpstr>
      <vt:lpstr>Wingdings 2</vt:lpstr>
      <vt:lpstr>View</vt:lpstr>
      <vt:lpstr>An Introduction to Azure Data Factory v1</vt:lpstr>
      <vt:lpstr>Who are these people?!</vt:lpstr>
      <vt:lpstr>Agenda</vt:lpstr>
      <vt:lpstr>What is Azure Data Factory (ADF)?</vt:lpstr>
      <vt:lpstr>How Does it Work?</vt:lpstr>
      <vt:lpstr>v1 Supported Services</vt:lpstr>
      <vt:lpstr>Components</vt:lpstr>
      <vt:lpstr>Components</vt:lpstr>
      <vt:lpstr>PowerPoint Presentation</vt:lpstr>
      <vt:lpstr>Why is Data Factory Different than Other Integration Tools (*cough* *cough* SSIS)</vt:lpstr>
      <vt:lpstr>Scheduling in ADFv1</vt:lpstr>
      <vt:lpstr>Scheduling in ADFv1</vt:lpstr>
      <vt:lpstr>Developing Data Factories</vt:lpstr>
      <vt:lpstr>Demo Architecture</vt:lpstr>
      <vt:lpstr>Demo!</vt:lpstr>
      <vt:lpstr>How do we Monitor our New Pipeline?</vt:lpstr>
      <vt:lpstr>Use Cases</vt:lpstr>
      <vt:lpstr>When ADF is NOT the Best Option</vt:lpstr>
      <vt:lpstr>Challenges and Best Practices</vt:lpstr>
      <vt:lpstr>Azure Data Factory v2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Azure Data Factory</dc:title>
  <dc:creator>Eric Bragas</dc:creator>
  <cp:lastModifiedBy>Eric Bragas</cp:lastModifiedBy>
  <cp:revision>66</cp:revision>
  <dcterms:created xsi:type="dcterms:W3CDTF">2018-01-09T03:40:14Z</dcterms:created>
  <dcterms:modified xsi:type="dcterms:W3CDTF">2018-01-11T18:47:54Z</dcterms:modified>
</cp:coreProperties>
</file>