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76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ED39C1-EF52-4268-A8A9-9541E524D3E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5E4BE8-51A1-4AF6-9720-488D5A7F9B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Predicting used car prices with machine learning.</a:t>
          </a:r>
        </a:p>
      </dgm:t>
    </dgm:pt>
    <dgm:pt modelId="{70566E93-48CB-4780-B45D-7F15F25A85FD}" type="parTrans" cxnId="{E3B10FB8-3D9D-4D2F-A6EA-08CD792CFEA0}">
      <dgm:prSet/>
      <dgm:spPr/>
      <dgm:t>
        <a:bodyPr/>
        <a:lstStyle/>
        <a:p>
          <a:endParaRPr lang="en-US"/>
        </a:p>
      </dgm:t>
    </dgm:pt>
    <dgm:pt modelId="{3945412B-98FC-4B5B-9E52-1272D0F307DC}" type="sibTrans" cxnId="{E3B10FB8-3D9D-4D2F-A6EA-08CD792CFEA0}">
      <dgm:prSet/>
      <dgm:spPr/>
      <dgm:t>
        <a:bodyPr/>
        <a:lstStyle/>
        <a:p>
          <a:endParaRPr lang="en-US"/>
        </a:p>
      </dgm:t>
    </dgm:pt>
    <dgm:pt modelId="{697F2543-D2D1-4A6B-86F7-4746C728AC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Objective: Train a model to predict selling price based on car features.</a:t>
          </a:r>
        </a:p>
      </dgm:t>
    </dgm:pt>
    <dgm:pt modelId="{17652D51-6EF9-4FFB-A751-17DFD662AEA4}" type="parTrans" cxnId="{3A3E1416-0EC2-4988-8953-8B26DB1153EF}">
      <dgm:prSet/>
      <dgm:spPr/>
      <dgm:t>
        <a:bodyPr/>
        <a:lstStyle/>
        <a:p>
          <a:endParaRPr lang="en-US"/>
        </a:p>
      </dgm:t>
    </dgm:pt>
    <dgm:pt modelId="{64A27AB3-8C18-4B47-880A-84859ACA80FF}" type="sibTrans" cxnId="{3A3E1416-0EC2-4988-8953-8B26DB1153EF}">
      <dgm:prSet/>
      <dgm:spPr/>
      <dgm:t>
        <a:bodyPr/>
        <a:lstStyle/>
        <a:p>
          <a:endParaRPr lang="en-US"/>
        </a:p>
      </dgm:t>
    </dgm:pt>
    <dgm:pt modelId="{890FB761-B329-476A-8F7F-DCB750849E1B}" type="pres">
      <dgm:prSet presAssocID="{76ED39C1-EF52-4268-A8A9-9541E524D3E4}" presName="root" presStyleCnt="0">
        <dgm:presLayoutVars>
          <dgm:dir/>
          <dgm:resizeHandles val="exact"/>
        </dgm:presLayoutVars>
      </dgm:prSet>
      <dgm:spPr/>
    </dgm:pt>
    <dgm:pt modelId="{D13C2CA9-A4E8-4112-9E96-FCA6B7AAD915}" type="pres">
      <dgm:prSet presAssocID="{B95E4BE8-51A1-4AF6-9720-488D5A7F9B80}" presName="compNode" presStyleCnt="0"/>
      <dgm:spPr/>
    </dgm:pt>
    <dgm:pt modelId="{831F7E90-A26D-47DC-8228-1F80B022BE92}" type="pres">
      <dgm:prSet presAssocID="{B95E4BE8-51A1-4AF6-9720-488D5A7F9B8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12AEF29F-75AC-4C4A-A243-632D8D98407C}" type="pres">
      <dgm:prSet presAssocID="{B95E4BE8-51A1-4AF6-9720-488D5A7F9B80}" presName="spaceRect" presStyleCnt="0"/>
      <dgm:spPr/>
    </dgm:pt>
    <dgm:pt modelId="{742E440A-836D-4084-8EF1-B7ABCE05CBF3}" type="pres">
      <dgm:prSet presAssocID="{B95E4BE8-51A1-4AF6-9720-488D5A7F9B80}" presName="textRect" presStyleLbl="revTx" presStyleIdx="0" presStyleCnt="2">
        <dgm:presLayoutVars>
          <dgm:chMax val="1"/>
          <dgm:chPref val="1"/>
        </dgm:presLayoutVars>
      </dgm:prSet>
      <dgm:spPr/>
    </dgm:pt>
    <dgm:pt modelId="{924F5CDD-6400-4C95-BC6C-640D72D0ADEB}" type="pres">
      <dgm:prSet presAssocID="{3945412B-98FC-4B5B-9E52-1272D0F307DC}" presName="sibTrans" presStyleCnt="0"/>
      <dgm:spPr/>
    </dgm:pt>
    <dgm:pt modelId="{5BA2C842-777E-4A18-AA94-9320C01BEB44}" type="pres">
      <dgm:prSet presAssocID="{697F2543-D2D1-4A6B-86F7-4746C728AC43}" presName="compNode" presStyleCnt="0"/>
      <dgm:spPr/>
    </dgm:pt>
    <dgm:pt modelId="{94D3B104-4619-47B5-9F28-7F773F535D4F}" type="pres">
      <dgm:prSet presAssocID="{697F2543-D2D1-4A6B-86F7-4746C728AC4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C8FE8B4F-4D03-43F8-B4CA-317967D1306C}" type="pres">
      <dgm:prSet presAssocID="{697F2543-D2D1-4A6B-86F7-4746C728AC43}" presName="spaceRect" presStyleCnt="0"/>
      <dgm:spPr/>
    </dgm:pt>
    <dgm:pt modelId="{32DEEED5-DEBD-4B0B-8182-13737EF078B2}" type="pres">
      <dgm:prSet presAssocID="{697F2543-D2D1-4A6B-86F7-4746C728AC4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A3E1416-0EC2-4988-8953-8B26DB1153EF}" srcId="{76ED39C1-EF52-4268-A8A9-9541E524D3E4}" destId="{697F2543-D2D1-4A6B-86F7-4746C728AC43}" srcOrd="1" destOrd="0" parTransId="{17652D51-6EF9-4FFB-A751-17DFD662AEA4}" sibTransId="{64A27AB3-8C18-4B47-880A-84859ACA80FF}"/>
    <dgm:cxn modelId="{0C341766-4C0F-486C-A1F1-B983CFC61F3B}" type="presOf" srcId="{76ED39C1-EF52-4268-A8A9-9541E524D3E4}" destId="{890FB761-B329-476A-8F7F-DCB750849E1B}" srcOrd="0" destOrd="0" presId="urn:microsoft.com/office/officeart/2018/2/layout/IconLabelList"/>
    <dgm:cxn modelId="{11002E76-B69B-4BA0-A6AB-A0EC325413A6}" type="presOf" srcId="{697F2543-D2D1-4A6B-86F7-4746C728AC43}" destId="{32DEEED5-DEBD-4B0B-8182-13737EF078B2}" srcOrd="0" destOrd="0" presId="urn:microsoft.com/office/officeart/2018/2/layout/IconLabelList"/>
    <dgm:cxn modelId="{E3B10FB8-3D9D-4D2F-A6EA-08CD792CFEA0}" srcId="{76ED39C1-EF52-4268-A8A9-9541E524D3E4}" destId="{B95E4BE8-51A1-4AF6-9720-488D5A7F9B80}" srcOrd="0" destOrd="0" parTransId="{70566E93-48CB-4780-B45D-7F15F25A85FD}" sibTransId="{3945412B-98FC-4B5B-9E52-1272D0F307DC}"/>
    <dgm:cxn modelId="{C72B7DC9-6E29-4654-B283-ABF61FFC11E1}" type="presOf" srcId="{B95E4BE8-51A1-4AF6-9720-488D5A7F9B80}" destId="{742E440A-836D-4084-8EF1-B7ABCE05CBF3}" srcOrd="0" destOrd="0" presId="urn:microsoft.com/office/officeart/2018/2/layout/IconLabelList"/>
    <dgm:cxn modelId="{CBBF0736-FBE4-4C93-A479-2101AB163E0F}" type="presParOf" srcId="{890FB761-B329-476A-8F7F-DCB750849E1B}" destId="{D13C2CA9-A4E8-4112-9E96-FCA6B7AAD915}" srcOrd="0" destOrd="0" presId="urn:microsoft.com/office/officeart/2018/2/layout/IconLabelList"/>
    <dgm:cxn modelId="{4EFC703A-D723-4F1F-8B89-C3552D596604}" type="presParOf" srcId="{D13C2CA9-A4E8-4112-9E96-FCA6B7AAD915}" destId="{831F7E90-A26D-47DC-8228-1F80B022BE92}" srcOrd="0" destOrd="0" presId="urn:microsoft.com/office/officeart/2018/2/layout/IconLabelList"/>
    <dgm:cxn modelId="{8A184A6E-26E3-431E-A009-0E0F0685EDA9}" type="presParOf" srcId="{D13C2CA9-A4E8-4112-9E96-FCA6B7AAD915}" destId="{12AEF29F-75AC-4C4A-A243-632D8D98407C}" srcOrd="1" destOrd="0" presId="urn:microsoft.com/office/officeart/2018/2/layout/IconLabelList"/>
    <dgm:cxn modelId="{6874ABF4-C214-46EB-A20A-72F022D462BA}" type="presParOf" srcId="{D13C2CA9-A4E8-4112-9E96-FCA6B7AAD915}" destId="{742E440A-836D-4084-8EF1-B7ABCE05CBF3}" srcOrd="2" destOrd="0" presId="urn:microsoft.com/office/officeart/2018/2/layout/IconLabelList"/>
    <dgm:cxn modelId="{F0756DF9-8259-4D22-845D-55183036864F}" type="presParOf" srcId="{890FB761-B329-476A-8F7F-DCB750849E1B}" destId="{924F5CDD-6400-4C95-BC6C-640D72D0ADEB}" srcOrd="1" destOrd="0" presId="urn:microsoft.com/office/officeart/2018/2/layout/IconLabelList"/>
    <dgm:cxn modelId="{784F9081-CEE0-43C5-B879-AD60D6D5CC5A}" type="presParOf" srcId="{890FB761-B329-476A-8F7F-DCB750849E1B}" destId="{5BA2C842-777E-4A18-AA94-9320C01BEB44}" srcOrd="2" destOrd="0" presId="urn:microsoft.com/office/officeart/2018/2/layout/IconLabelList"/>
    <dgm:cxn modelId="{A7484A5C-231D-4C40-85A2-93D3E33BDD08}" type="presParOf" srcId="{5BA2C842-777E-4A18-AA94-9320C01BEB44}" destId="{94D3B104-4619-47B5-9F28-7F773F535D4F}" srcOrd="0" destOrd="0" presId="urn:microsoft.com/office/officeart/2018/2/layout/IconLabelList"/>
    <dgm:cxn modelId="{DEBE607A-266F-4DAB-94A4-15D0E6659ADC}" type="presParOf" srcId="{5BA2C842-777E-4A18-AA94-9320C01BEB44}" destId="{C8FE8B4F-4D03-43F8-B4CA-317967D1306C}" srcOrd="1" destOrd="0" presId="urn:microsoft.com/office/officeart/2018/2/layout/IconLabelList"/>
    <dgm:cxn modelId="{55334EDE-667C-4FBB-9C56-F495B441133F}" type="presParOf" srcId="{5BA2C842-777E-4A18-AA94-9320C01BEB44}" destId="{32DEEED5-DEBD-4B0B-8182-13737EF078B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B09EDC-4125-45E5-8E54-8C5B0ABB20F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7BEA75-0EFA-4747-AE5A-8785CA0735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Linear Regression: Effective with positively correlated features.</a:t>
          </a:r>
        </a:p>
      </dgm:t>
    </dgm:pt>
    <dgm:pt modelId="{D449CF75-5987-4C5E-8EE8-30C3301B2FC1}" type="parTrans" cxnId="{3E7BA6F0-9224-455E-9836-47A7524F6124}">
      <dgm:prSet/>
      <dgm:spPr/>
      <dgm:t>
        <a:bodyPr/>
        <a:lstStyle/>
        <a:p>
          <a:endParaRPr lang="en-US"/>
        </a:p>
      </dgm:t>
    </dgm:pt>
    <dgm:pt modelId="{C998D56E-8D7B-496B-BC56-9A0745D216B7}" type="sibTrans" cxnId="{3E7BA6F0-9224-455E-9836-47A7524F6124}">
      <dgm:prSet/>
      <dgm:spPr/>
      <dgm:t>
        <a:bodyPr/>
        <a:lstStyle/>
        <a:p>
          <a:endParaRPr lang="en-US"/>
        </a:p>
      </dgm:t>
    </dgm:pt>
    <dgm:pt modelId="{1BAE5270-B0AE-45D9-BC4F-81986D02A5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Lasso Regression: Reduces overfitting with multiple features.</a:t>
          </a:r>
        </a:p>
      </dgm:t>
    </dgm:pt>
    <dgm:pt modelId="{6EAB66DC-106E-4BE9-A220-7ED670AEE7EC}" type="parTrans" cxnId="{CC9306A3-F205-4ADF-83EB-374FA1CA6C5A}">
      <dgm:prSet/>
      <dgm:spPr/>
      <dgm:t>
        <a:bodyPr/>
        <a:lstStyle/>
        <a:p>
          <a:endParaRPr lang="en-US"/>
        </a:p>
      </dgm:t>
    </dgm:pt>
    <dgm:pt modelId="{88750C07-7859-40AE-8594-B1417B9C8F8F}" type="sibTrans" cxnId="{CC9306A3-F205-4ADF-83EB-374FA1CA6C5A}">
      <dgm:prSet/>
      <dgm:spPr/>
      <dgm:t>
        <a:bodyPr/>
        <a:lstStyle/>
        <a:p>
          <a:endParaRPr lang="en-US"/>
        </a:p>
      </dgm:t>
    </dgm:pt>
    <dgm:pt modelId="{993B679C-647C-4C8F-AA24-462062E10B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Predictions improve with larger datasets.</a:t>
          </a:r>
        </a:p>
      </dgm:t>
    </dgm:pt>
    <dgm:pt modelId="{E6120729-A1A1-4BBD-ABE6-9B6765A90306}" type="parTrans" cxnId="{E53C198D-E5FC-4AB0-9506-EFA5B252C133}">
      <dgm:prSet/>
      <dgm:spPr/>
      <dgm:t>
        <a:bodyPr/>
        <a:lstStyle/>
        <a:p>
          <a:endParaRPr lang="en-US"/>
        </a:p>
      </dgm:t>
    </dgm:pt>
    <dgm:pt modelId="{EFCCD883-73C5-42BB-A474-8E1F64B431F7}" type="sibTrans" cxnId="{E53C198D-E5FC-4AB0-9506-EFA5B252C133}">
      <dgm:prSet/>
      <dgm:spPr/>
      <dgm:t>
        <a:bodyPr/>
        <a:lstStyle/>
        <a:p>
          <a:endParaRPr lang="en-US"/>
        </a:p>
      </dgm:t>
    </dgm:pt>
    <dgm:pt modelId="{115EBC2D-3063-4F67-84B5-76A1671446B7}" type="pres">
      <dgm:prSet presAssocID="{F2B09EDC-4125-45E5-8E54-8C5B0ABB20F4}" presName="root" presStyleCnt="0">
        <dgm:presLayoutVars>
          <dgm:dir/>
          <dgm:resizeHandles val="exact"/>
        </dgm:presLayoutVars>
      </dgm:prSet>
      <dgm:spPr/>
    </dgm:pt>
    <dgm:pt modelId="{4BBDE61D-C984-4744-911A-7AB8B66CA8FC}" type="pres">
      <dgm:prSet presAssocID="{367BEA75-0EFA-4747-AE5A-8785CA073536}" presName="compNode" presStyleCnt="0"/>
      <dgm:spPr/>
    </dgm:pt>
    <dgm:pt modelId="{DACE51CD-F216-4D3B-9EF3-A1C41941852E}" type="pres">
      <dgm:prSet presAssocID="{367BEA75-0EFA-4747-AE5A-8785CA07353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3C99A73-8724-4F1F-BBD0-2437F91F5264}" type="pres">
      <dgm:prSet presAssocID="{367BEA75-0EFA-4747-AE5A-8785CA073536}" presName="spaceRect" presStyleCnt="0"/>
      <dgm:spPr/>
    </dgm:pt>
    <dgm:pt modelId="{4F3E9912-D624-4DFD-AE0B-2A710A205A38}" type="pres">
      <dgm:prSet presAssocID="{367BEA75-0EFA-4747-AE5A-8785CA073536}" presName="textRect" presStyleLbl="revTx" presStyleIdx="0" presStyleCnt="3">
        <dgm:presLayoutVars>
          <dgm:chMax val="1"/>
          <dgm:chPref val="1"/>
        </dgm:presLayoutVars>
      </dgm:prSet>
      <dgm:spPr/>
    </dgm:pt>
    <dgm:pt modelId="{662BF906-61BC-459A-B0D3-4E3ED7E80552}" type="pres">
      <dgm:prSet presAssocID="{C998D56E-8D7B-496B-BC56-9A0745D216B7}" presName="sibTrans" presStyleCnt="0"/>
      <dgm:spPr/>
    </dgm:pt>
    <dgm:pt modelId="{6FB3B8C9-17BB-46B7-803C-94D1714985B2}" type="pres">
      <dgm:prSet presAssocID="{1BAE5270-B0AE-45D9-BC4F-81986D02A541}" presName="compNode" presStyleCnt="0"/>
      <dgm:spPr/>
    </dgm:pt>
    <dgm:pt modelId="{BB3FD5B2-7AC9-40F5-98AC-D8875F178D1A}" type="pres">
      <dgm:prSet presAssocID="{1BAE5270-B0AE-45D9-BC4F-81986D02A54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terinarian"/>
        </a:ext>
      </dgm:extLst>
    </dgm:pt>
    <dgm:pt modelId="{0C65189A-0511-4B1D-B50A-FFF89B82B701}" type="pres">
      <dgm:prSet presAssocID="{1BAE5270-B0AE-45D9-BC4F-81986D02A541}" presName="spaceRect" presStyleCnt="0"/>
      <dgm:spPr/>
    </dgm:pt>
    <dgm:pt modelId="{DCDA81A2-88B2-459C-AD7B-18A292E109B0}" type="pres">
      <dgm:prSet presAssocID="{1BAE5270-B0AE-45D9-BC4F-81986D02A541}" presName="textRect" presStyleLbl="revTx" presStyleIdx="1" presStyleCnt="3">
        <dgm:presLayoutVars>
          <dgm:chMax val="1"/>
          <dgm:chPref val="1"/>
        </dgm:presLayoutVars>
      </dgm:prSet>
      <dgm:spPr/>
    </dgm:pt>
    <dgm:pt modelId="{347E0515-C933-41DA-8D0D-104CF49CF6F6}" type="pres">
      <dgm:prSet presAssocID="{88750C07-7859-40AE-8594-B1417B9C8F8F}" presName="sibTrans" presStyleCnt="0"/>
      <dgm:spPr/>
    </dgm:pt>
    <dgm:pt modelId="{AD753E39-9F18-4FC6-8254-8D144F6A1897}" type="pres">
      <dgm:prSet presAssocID="{993B679C-647C-4C8F-AA24-462062E10BDF}" presName="compNode" presStyleCnt="0"/>
      <dgm:spPr/>
    </dgm:pt>
    <dgm:pt modelId="{E9A3BB6C-3B2C-44C7-8BFE-3C4AFBDA7386}" type="pres">
      <dgm:prSet presAssocID="{993B679C-647C-4C8F-AA24-462062E10BD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68E0ED44-EEA9-4520-97B9-79BF406FBF44}" type="pres">
      <dgm:prSet presAssocID="{993B679C-647C-4C8F-AA24-462062E10BDF}" presName="spaceRect" presStyleCnt="0"/>
      <dgm:spPr/>
    </dgm:pt>
    <dgm:pt modelId="{D0CCD3AD-AFE5-41F4-837D-3295308D2BF1}" type="pres">
      <dgm:prSet presAssocID="{993B679C-647C-4C8F-AA24-462062E10BD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0973261-2B22-4674-9F88-139CA7A5E4E5}" type="presOf" srcId="{1BAE5270-B0AE-45D9-BC4F-81986D02A541}" destId="{DCDA81A2-88B2-459C-AD7B-18A292E109B0}" srcOrd="0" destOrd="0" presId="urn:microsoft.com/office/officeart/2018/2/layout/IconLabelList"/>
    <dgm:cxn modelId="{E53C198D-E5FC-4AB0-9506-EFA5B252C133}" srcId="{F2B09EDC-4125-45E5-8E54-8C5B0ABB20F4}" destId="{993B679C-647C-4C8F-AA24-462062E10BDF}" srcOrd="2" destOrd="0" parTransId="{E6120729-A1A1-4BBD-ABE6-9B6765A90306}" sibTransId="{EFCCD883-73C5-42BB-A474-8E1F64B431F7}"/>
    <dgm:cxn modelId="{B8921991-27BA-4703-BA70-EADEACDCA4EF}" type="presOf" srcId="{F2B09EDC-4125-45E5-8E54-8C5B0ABB20F4}" destId="{115EBC2D-3063-4F67-84B5-76A1671446B7}" srcOrd="0" destOrd="0" presId="urn:microsoft.com/office/officeart/2018/2/layout/IconLabelList"/>
    <dgm:cxn modelId="{CC9306A3-F205-4ADF-83EB-374FA1CA6C5A}" srcId="{F2B09EDC-4125-45E5-8E54-8C5B0ABB20F4}" destId="{1BAE5270-B0AE-45D9-BC4F-81986D02A541}" srcOrd="1" destOrd="0" parTransId="{6EAB66DC-106E-4BE9-A220-7ED670AEE7EC}" sibTransId="{88750C07-7859-40AE-8594-B1417B9C8F8F}"/>
    <dgm:cxn modelId="{726615A3-B2CB-4750-89C2-CE141984A70F}" type="presOf" srcId="{993B679C-647C-4C8F-AA24-462062E10BDF}" destId="{D0CCD3AD-AFE5-41F4-837D-3295308D2BF1}" srcOrd="0" destOrd="0" presId="urn:microsoft.com/office/officeart/2018/2/layout/IconLabelList"/>
    <dgm:cxn modelId="{4CFE53DE-996E-4CCE-A28E-772E1EC3EEE8}" type="presOf" srcId="{367BEA75-0EFA-4747-AE5A-8785CA073536}" destId="{4F3E9912-D624-4DFD-AE0B-2A710A205A38}" srcOrd="0" destOrd="0" presId="urn:microsoft.com/office/officeart/2018/2/layout/IconLabelList"/>
    <dgm:cxn modelId="{3E7BA6F0-9224-455E-9836-47A7524F6124}" srcId="{F2B09EDC-4125-45E5-8E54-8C5B0ABB20F4}" destId="{367BEA75-0EFA-4747-AE5A-8785CA073536}" srcOrd="0" destOrd="0" parTransId="{D449CF75-5987-4C5E-8EE8-30C3301B2FC1}" sibTransId="{C998D56E-8D7B-496B-BC56-9A0745D216B7}"/>
    <dgm:cxn modelId="{6A1CD3EE-1A1A-4FBA-BDA2-B8AF3D075C85}" type="presParOf" srcId="{115EBC2D-3063-4F67-84B5-76A1671446B7}" destId="{4BBDE61D-C984-4744-911A-7AB8B66CA8FC}" srcOrd="0" destOrd="0" presId="urn:microsoft.com/office/officeart/2018/2/layout/IconLabelList"/>
    <dgm:cxn modelId="{4932D124-C084-4AAF-B064-FA1665BA253A}" type="presParOf" srcId="{4BBDE61D-C984-4744-911A-7AB8B66CA8FC}" destId="{DACE51CD-F216-4D3B-9EF3-A1C41941852E}" srcOrd="0" destOrd="0" presId="urn:microsoft.com/office/officeart/2018/2/layout/IconLabelList"/>
    <dgm:cxn modelId="{206EFFFE-FF78-4A08-8F16-CBF390D4A1F6}" type="presParOf" srcId="{4BBDE61D-C984-4744-911A-7AB8B66CA8FC}" destId="{23C99A73-8724-4F1F-BBD0-2437F91F5264}" srcOrd="1" destOrd="0" presId="urn:microsoft.com/office/officeart/2018/2/layout/IconLabelList"/>
    <dgm:cxn modelId="{EAAF9B0B-0464-4286-A35E-6D5DD3381075}" type="presParOf" srcId="{4BBDE61D-C984-4744-911A-7AB8B66CA8FC}" destId="{4F3E9912-D624-4DFD-AE0B-2A710A205A38}" srcOrd="2" destOrd="0" presId="urn:microsoft.com/office/officeart/2018/2/layout/IconLabelList"/>
    <dgm:cxn modelId="{EED8581D-6FA4-4B80-96BA-A53E4DC3B98F}" type="presParOf" srcId="{115EBC2D-3063-4F67-84B5-76A1671446B7}" destId="{662BF906-61BC-459A-B0D3-4E3ED7E80552}" srcOrd="1" destOrd="0" presId="urn:microsoft.com/office/officeart/2018/2/layout/IconLabelList"/>
    <dgm:cxn modelId="{BF714E0C-865C-4911-BF9C-9B8995AEDD0B}" type="presParOf" srcId="{115EBC2D-3063-4F67-84B5-76A1671446B7}" destId="{6FB3B8C9-17BB-46B7-803C-94D1714985B2}" srcOrd="2" destOrd="0" presId="urn:microsoft.com/office/officeart/2018/2/layout/IconLabelList"/>
    <dgm:cxn modelId="{89857858-3A79-4E76-A51F-3407ACD411D7}" type="presParOf" srcId="{6FB3B8C9-17BB-46B7-803C-94D1714985B2}" destId="{BB3FD5B2-7AC9-40F5-98AC-D8875F178D1A}" srcOrd="0" destOrd="0" presId="urn:microsoft.com/office/officeart/2018/2/layout/IconLabelList"/>
    <dgm:cxn modelId="{A422BDA0-EF20-415F-9F4A-660AD4B62D24}" type="presParOf" srcId="{6FB3B8C9-17BB-46B7-803C-94D1714985B2}" destId="{0C65189A-0511-4B1D-B50A-FFF89B82B701}" srcOrd="1" destOrd="0" presId="urn:microsoft.com/office/officeart/2018/2/layout/IconLabelList"/>
    <dgm:cxn modelId="{3BEE8E36-9E8C-4313-AC2B-BC8C96EDCD7F}" type="presParOf" srcId="{6FB3B8C9-17BB-46B7-803C-94D1714985B2}" destId="{DCDA81A2-88B2-459C-AD7B-18A292E109B0}" srcOrd="2" destOrd="0" presId="urn:microsoft.com/office/officeart/2018/2/layout/IconLabelList"/>
    <dgm:cxn modelId="{1D45711B-A23B-4AAF-86FA-1FDF7D4108FC}" type="presParOf" srcId="{115EBC2D-3063-4F67-84B5-76A1671446B7}" destId="{347E0515-C933-41DA-8D0D-104CF49CF6F6}" srcOrd="3" destOrd="0" presId="urn:microsoft.com/office/officeart/2018/2/layout/IconLabelList"/>
    <dgm:cxn modelId="{1E70C5E0-36D5-4566-9D47-C754E2E33470}" type="presParOf" srcId="{115EBC2D-3063-4F67-84B5-76A1671446B7}" destId="{AD753E39-9F18-4FC6-8254-8D144F6A1897}" srcOrd="4" destOrd="0" presId="urn:microsoft.com/office/officeart/2018/2/layout/IconLabelList"/>
    <dgm:cxn modelId="{7F8C0AE9-888A-4178-9A68-592A49326DE8}" type="presParOf" srcId="{AD753E39-9F18-4FC6-8254-8D144F6A1897}" destId="{E9A3BB6C-3B2C-44C7-8BFE-3C4AFBDA7386}" srcOrd="0" destOrd="0" presId="urn:microsoft.com/office/officeart/2018/2/layout/IconLabelList"/>
    <dgm:cxn modelId="{1E9FBCE5-9D6B-4D79-AB99-34D644FDF8E8}" type="presParOf" srcId="{AD753E39-9F18-4FC6-8254-8D144F6A1897}" destId="{68E0ED44-EEA9-4520-97B9-79BF406FBF44}" srcOrd="1" destOrd="0" presId="urn:microsoft.com/office/officeart/2018/2/layout/IconLabelList"/>
    <dgm:cxn modelId="{EDB885F7-6FBB-46F5-918A-6B5E39B85207}" type="presParOf" srcId="{AD753E39-9F18-4FC6-8254-8D144F6A1897}" destId="{D0CCD3AD-AFE5-41F4-837D-3295308D2BF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F7E90-A26D-47DC-8228-1F80B022BE92}">
      <dsp:nvSpPr>
        <dsp:cNvPr id="0" name=""/>
        <dsp:cNvSpPr/>
      </dsp:nvSpPr>
      <dsp:spPr>
        <a:xfrm>
          <a:off x="1052690" y="841797"/>
          <a:ext cx="1695937" cy="1695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2E440A-836D-4084-8EF1-B7ABCE05CBF3}">
      <dsp:nvSpPr>
        <dsp:cNvPr id="0" name=""/>
        <dsp:cNvSpPr/>
      </dsp:nvSpPr>
      <dsp:spPr>
        <a:xfrm>
          <a:off x="16284" y="2964165"/>
          <a:ext cx="37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Predicting used car prices with machine learning.</a:t>
          </a:r>
        </a:p>
      </dsp:txBody>
      <dsp:txXfrm>
        <a:off x="16284" y="2964165"/>
        <a:ext cx="3768750" cy="720000"/>
      </dsp:txXfrm>
    </dsp:sp>
    <dsp:sp modelId="{94D3B104-4619-47B5-9F28-7F773F535D4F}">
      <dsp:nvSpPr>
        <dsp:cNvPr id="0" name=""/>
        <dsp:cNvSpPr/>
      </dsp:nvSpPr>
      <dsp:spPr>
        <a:xfrm>
          <a:off x="5480971" y="841797"/>
          <a:ext cx="1695937" cy="1695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EEED5-DEBD-4B0B-8182-13737EF078B2}">
      <dsp:nvSpPr>
        <dsp:cNvPr id="0" name=""/>
        <dsp:cNvSpPr/>
      </dsp:nvSpPr>
      <dsp:spPr>
        <a:xfrm>
          <a:off x="4444565" y="2964165"/>
          <a:ext cx="37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Objective: Train a model to predict selling price based on car features.</a:t>
          </a:r>
        </a:p>
      </dsp:txBody>
      <dsp:txXfrm>
        <a:off x="4444565" y="2964165"/>
        <a:ext cx="376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CE51CD-F216-4D3B-9EF3-A1C41941852E}">
      <dsp:nvSpPr>
        <dsp:cNvPr id="0" name=""/>
        <dsp:cNvSpPr/>
      </dsp:nvSpPr>
      <dsp:spPr>
        <a:xfrm>
          <a:off x="750914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3E9912-D624-4DFD-AE0B-2A710A205A38}">
      <dsp:nvSpPr>
        <dsp:cNvPr id="0" name=""/>
        <dsp:cNvSpPr/>
      </dsp:nvSpPr>
      <dsp:spPr>
        <a:xfrm>
          <a:off x="90151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Linear Regression: Effective with positively correlated features.</a:t>
          </a:r>
        </a:p>
      </dsp:txBody>
      <dsp:txXfrm>
        <a:off x="90151" y="2602589"/>
        <a:ext cx="2402775" cy="720000"/>
      </dsp:txXfrm>
    </dsp:sp>
    <dsp:sp modelId="{BB3FD5B2-7AC9-40F5-98AC-D8875F178D1A}">
      <dsp:nvSpPr>
        <dsp:cNvPr id="0" name=""/>
        <dsp:cNvSpPr/>
      </dsp:nvSpPr>
      <dsp:spPr>
        <a:xfrm>
          <a:off x="3574175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DA81A2-88B2-459C-AD7B-18A292E109B0}">
      <dsp:nvSpPr>
        <dsp:cNvPr id="0" name=""/>
        <dsp:cNvSpPr/>
      </dsp:nvSpPr>
      <dsp:spPr>
        <a:xfrm>
          <a:off x="2913412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Lasso Regression: Reduces overfitting with multiple features.</a:t>
          </a:r>
        </a:p>
      </dsp:txBody>
      <dsp:txXfrm>
        <a:off x="2913412" y="2602589"/>
        <a:ext cx="2402775" cy="720000"/>
      </dsp:txXfrm>
    </dsp:sp>
    <dsp:sp modelId="{E9A3BB6C-3B2C-44C7-8BFE-3C4AFBDA7386}">
      <dsp:nvSpPr>
        <dsp:cNvPr id="0" name=""/>
        <dsp:cNvSpPr/>
      </dsp:nvSpPr>
      <dsp:spPr>
        <a:xfrm>
          <a:off x="6397436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CCD3AD-AFE5-41F4-837D-3295308D2BF1}">
      <dsp:nvSpPr>
        <dsp:cNvPr id="0" name=""/>
        <dsp:cNvSpPr/>
      </dsp:nvSpPr>
      <dsp:spPr>
        <a:xfrm>
          <a:off x="5736673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Predictions improve with larger datasets.</a:t>
          </a:r>
        </a:p>
      </dsp:txBody>
      <dsp:txXfrm>
        <a:off x="5736673" y="2602589"/>
        <a:ext cx="24027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2996" y="4267832"/>
            <a:ext cx="3604497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3200">
                <a:solidFill>
                  <a:schemeClr val="tx2"/>
                </a:solidFill>
              </a:rPr>
              <a:t>Building a Car Price Prediction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3224" y="3428999"/>
            <a:ext cx="3604268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700">
                <a:solidFill>
                  <a:schemeClr val="tx2"/>
                </a:solidFill>
              </a:rPr>
              <a:t>Using Machine Learning</a:t>
            </a:r>
          </a:p>
        </p:txBody>
      </p:sp>
      <p:pic>
        <p:nvPicPr>
          <p:cNvPr id="7" name="Graphic 6" descr="Car">
            <a:extLst>
              <a:ext uri="{FF2B5EF4-FFF2-40B4-BE49-F238E27FC236}">
                <a16:creationId xmlns:a16="http://schemas.microsoft.com/office/drawing/2014/main" id="{68174398-1071-B486-2A55-2E5B07EC7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E5B470-DC5D-1FF2-AB6F-B6EBB9AA7C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/>
              <a:t>- Features:</a:t>
            </a:r>
          </a:p>
          <a:p>
            <a:r>
              <a:rPr lang="en-US" sz="1700"/>
              <a:t>  * Car brand and year</a:t>
            </a:r>
          </a:p>
          <a:p>
            <a:r>
              <a:rPr lang="en-US" sz="1700"/>
              <a:t>  * Selling and present price</a:t>
            </a:r>
          </a:p>
          <a:p>
            <a:r>
              <a:rPr lang="en-US" sz="1700"/>
              <a:t>  * Kilometers driven</a:t>
            </a:r>
          </a:p>
          <a:p>
            <a:r>
              <a:rPr lang="en-US" sz="1700"/>
              <a:t>  * Fuel type (Petrol, Diesel, CNG)</a:t>
            </a:r>
          </a:p>
          <a:p>
            <a:r>
              <a:rPr lang="en-US" sz="1700"/>
              <a:t>  * Seller type (Individual, Dealer)</a:t>
            </a:r>
          </a:p>
          <a:p>
            <a:r>
              <a:rPr lang="en-US" sz="1700"/>
              <a:t>  * Transmission (Automatic, Manual)</a:t>
            </a:r>
          </a:p>
          <a:p>
            <a:r>
              <a:rPr lang="en-US" sz="1700"/>
              <a:t>  * Ownership history</a:t>
            </a:r>
          </a:p>
        </p:txBody>
      </p:sp>
      <p:pic>
        <p:nvPicPr>
          <p:cNvPr id="13" name="Picture 12" descr="Speedometer">
            <a:extLst>
              <a:ext uri="{FF2B5EF4-FFF2-40B4-BE49-F238E27FC236}">
                <a16:creationId xmlns:a16="http://schemas.microsoft.com/office/drawing/2014/main" id="{587C91CC-8AC8-1EED-7374-0847E32D68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354" r="28100" b="-1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Workflow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5" y="1648870"/>
            <a:ext cx="3527136" cy="356026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/>
              <a:t>1. Data Collection</a:t>
            </a:r>
          </a:p>
          <a:p>
            <a:pPr>
              <a:lnSpc>
                <a:spcPct val="90000"/>
              </a:lnSpc>
            </a:pPr>
            <a:r>
              <a:rPr lang="en-US" sz="1600"/>
              <a:t>   - Sourced from Kaggle.</a:t>
            </a:r>
          </a:p>
          <a:p>
            <a:pPr>
              <a:lnSpc>
                <a:spcPct val="90000"/>
              </a:lnSpc>
            </a:pPr>
            <a:r>
              <a:rPr lang="en-US" sz="1600"/>
              <a:t>2. Data Preprocessing</a:t>
            </a:r>
          </a:p>
          <a:p>
            <a:pPr>
              <a:lnSpc>
                <a:spcPct val="90000"/>
              </a:lnSpc>
            </a:pPr>
            <a:r>
              <a:rPr lang="en-US" sz="1600"/>
              <a:t>   - Checked and encoded categorical data.</a:t>
            </a:r>
          </a:p>
          <a:p>
            <a:pPr>
              <a:lnSpc>
                <a:spcPct val="90000"/>
              </a:lnSpc>
            </a:pPr>
            <a:r>
              <a:rPr lang="en-US" sz="1600"/>
              <a:t>3. Data Splitting</a:t>
            </a:r>
          </a:p>
          <a:p>
            <a:pPr>
              <a:lnSpc>
                <a:spcPct val="90000"/>
              </a:lnSpc>
            </a:pPr>
            <a:r>
              <a:rPr lang="en-US" sz="1600"/>
              <a:t>   - Training (90%) and Testing (10%).</a:t>
            </a:r>
          </a:p>
          <a:p>
            <a:pPr>
              <a:lnSpc>
                <a:spcPct val="90000"/>
              </a:lnSpc>
            </a:pPr>
            <a:r>
              <a:rPr lang="en-US" sz="1600"/>
              <a:t>4. Model Training</a:t>
            </a:r>
          </a:p>
          <a:p>
            <a:pPr>
              <a:lnSpc>
                <a:spcPct val="90000"/>
              </a:lnSpc>
            </a:pPr>
            <a:r>
              <a:rPr lang="en-US" sz="1600"/>
              <a:t>   - Linear and Lasso Regression.</a:t>
            </a:r>
          </a:p>
          <a:p>
            <a:pPr>
              <a:lnSpc>
                <a:spcPct val="90000"/>
              </a:lnSpc>
            </a:pPr>
            <a:r>
              <a:rPr lang="en-US" sz="1600"/>
              <a:t>5. Evaluation</a:t>
            </a:r>
          </a:p>
          <a:p>
            <a:pPr>
              <a:lnSpc>
                <a:spcPct val="90000"/>
              </a:lnSpc>
            </a:pPr>
            <a:r>
              <a:rPr lang="en-US" sz="1600"/>
              <a:t>   - Metrics: R-squared error.</a:t>
            </a:r>
          </a:p>
          <a:p>
            <a:pPr>
              <a:lnSpc>
                <a:spcPct val="90000"/>
              </a:lnSpc>
            </a:pPr>
            <a:r>
              <a:rPr lang="en-US" sz="1600"/>
              <a:t>   - Visualization: Scatter plots.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/>
              <a:t>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/>
              <a:t>- Linear Regression:</a:t>
            </a:r>
          </a:p>
          <a:p>
            <a:pPr>
              <a:lnSpc>
                <a:spcPct val="90000"/>
              </a:lnSpc>
            </a:pPr>
            <a:r>
              <a:rPr lang="en-US" sz="1900"/>
              <a:t>  * Training R-squared: ~0.879</a:t>
            </a:r>
          </a:p>
          <a:p>
            <a:pPr>
              <a:lnSpc>
                <a:spcPct val="90000"/>
              </a:lnSpc>
            </a:pPr>
            <a:r>
              <a:rPr lang="en-US" sz="1900"/>
              <a:t>  * Testing R-squared: ~0.836</a:t>
            </a:r>
          </a:p>
          <a:p>
            <a:pPr>
              <a:lnSpc>
                <a:spcPct val="90000"/>
              </a:lnSpc>
            </a:pPr>
            <a:r>
              <a:rPr lang="en-US" sz="1900"/>
              <a:t>  * Good alignment in scatter plots.</a:t>
            </a:r>
          </a:p>
          <a:p>
            <a:pPr>
              <a:lnSpc>
                <a:spcPct val="90000"/>
              </a:lnSpc>
            </a:pPr>
            <a:endParaRPr lang="en-US" sz="1900"/>
          </a:p>
          <a:p>
            <a:pPr>
              <a:lnSpc>
                <a:spcPct val="90000"/>
              </a:lnSpc>
            </a:pPr>
            <a:r>
              <a:rPr lang="en-US" sz="1900"/>
              <a:t>- Lasso Regression:</a:t>
            </a:r>
          </a:p>
          <a:p>
            <a:pPr>
              <a:lnSpc>
                <a:spcPct val="90000"/>
              </a:lnSpc>
            </a:pPr>
            <a:r>
              <a:rPr lang="en-US" sz="1900"/>
              <a:t>  * Comparable R-squared.</a:t>
            </a:r>
          </a:p>
          <a:p>
            <a:pPr>
              <a:lnSpc>
                <a:spcPct val="90000"/>
              </a:lnSpc>
            </a:pPr>
            <a:r>
              <a:rPr lang="en-US" sz="1900"/>
              <a:t>  * Predicted values closely match actual values.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US" sz="6300"/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n-US" sz="2100"/>
              <a:t>- Libraries: Pandas, NumPy, Matplotlib, Seaborn, Scikit-learn.</a:t>
            </a:r>
          </a:p>
          <a:p>
            <a:r>
              <a:rPr lang="en-US" sz="2100"/>
              <a:t>- Environment: Jupyter.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Insights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C04844-0FCD-3CFA-E2C4-716504C758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en-US" sz="2700"/>
              <a:t>Future Enhancements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5" y="1648870"/>
            <a:ext cx="3527136" cy="3560260"/>
          </a:xfrm>
        </p:spPr>
        <p:txBody>
          <a:bodyPr anchor="ctr">
            <a:normAutofit/>
          </a:bodyPr>
          <a:lstStyle/>
          <a:p>
            <a:r>
              <a:rPr lang="en-US" sz="2100"/>
              <a:t>- Experiment with advanced models like XGBoost.</a:t>
            </a:r>
          </a:p>
          <a:p>
            <a:r>
              <a:rPr lang="en-US" sz="2100"/>
              <a:t>- Enhance feature engineering.</a:t>
            </a:r>
          </a:p>
          <a:p>
            <a:r>
              <a:rPr lang="en-US" sz="2100"/>
              <a:t>- Deploy as a web service for real-time predictions.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62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556" y="762001"/>
            <a:ext cx="3117384" cy="1708244"/>
          </a:xfrm>
        </p:spPr>
        <p:txBody>
          <a:bodyPr anchor="ctr">
            <a:normAutofit/>
          </a:bodyPr>
          <a:lstStyle/>
          <a:p>
            <a:r>
              <a:rPr lang="en-US" sz="3500"/>
              <a:t>Conclusion</a:t>
            </a:r>
          </a:p>
        </p:txBody>
      </p:sp>
      <p:pic>
        <p:nvPicPr>
          <p:cNvPr id="5" name="Picture 4" descr="Toy cars lined up in a row on floor">
            <a:extLst>
              <a:ext uri="{FF2B5EF4-FFF2-40B4-BE49-F238E27FC236}">
                <a16:creationId xmlns:a16="http://schemas.microsoft.com/office/drawing/2014/main" id="{35555AAE-D2A0-B498-02D6-F77399EDCC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325" r="26342"/>
          <a:stretch/>
        </p:blipFill>
        <p:spPr>
          <a:xfrm>
            <a:off x="20" y="-2"/>
            <a:ext cx="4571980" cy="68580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556" y="2470245"/>
            <a:ext cx="3117384" cy="3769835"/>
          </a:xfrm>
        </p:spPr>
        <p:txBody>
          <a:bodyPr anchor="ctr">
            <a:normAutofit/>
          </a:bodyPr>
          <a:lstStyle/>
          <a:p>
            <a:r>
              <a:rPr lang="en-US" sz="1700"/>
              <a:t>- Successfully predicted car prices.</a:t>
            </a:r>
          </a:p>
          <a:p>
            <a:r>
              <a:rPr lang="en-US" sz="1700"/>
              <a:t>- Models evaluated using accuracy and visualizations.</a:t>
            </a:r>
          </a:p>
          <a:p>
            <a:r>
              <a:rPr lang="en-US" sz="1700"/>
              <a:t>- Demonstrated regression techniques in machine learning.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295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Building a Car Price Prediction System</vt:lpstr>
      <vt:lpstr>Introduction</vt:lpstr>
      <vt:lpstr>Dataset Overview</vt:lpstr>
      <vt:lpstr>Workflow</vt:lpstr>
      <vt:lpstr>Model Performance</vt:lpstr>
      <vt:lpstr>Tools Used</vt:lpstr>
      <vt:lpstr>Insights</vt:lpstr>
      <vt:lpstr>Future Enhancements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ابراهيم صابر</dc:creator>
  <cp:keywords/>
  <dc:description>generated using python-pptx</dc:description>
  <cp:lastModifiedBy>Ibrahim Saber Gaber</cp:lastModifiedBy>
  <cp:revision>2</cp:revision>
  <dcterms:created xsi:type="dcterms:W3CDTF">2013-01-27T09:14:16Z</dcterms:created>
  <dcterms:modified xsi:type="dcterms:W3CDTF">2024-12-01T11:05:16Z</dcterms:modified>
  <cp:category/>
</cp:coreProperties>
</file>