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Alexandria Bold" charset="1" panose="00000000000000000000"/>
      <p:regular r:id="rId22"/>
    </p:embeddedFont>
    <p:embeddedFont>
      <p:font typeface="Garet" charset="1" panose="00000000000000000000"/>
      <p:regular r:id="rId23"/>
    </p:embeddedFont>
    <p:embeddedFont>
      <p:font typeface="Garet Bold"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png" Type="http://schemas.openxmlformats.org/officeDocument/2006/relationships/image"/><Relationship Id="rId12" Target="../media/image16.pn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2.png" Type="http://schemas.openxmlformats.org/officeDocument/2006/relationships/image"/><Relationship Id="rId9" Target="../media/image1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3890343" y="5516388"/>
            <a:ext cx="4840370" cy="6758253"/>
          </a:xfrm>
          <a:custGeom>
            <a:avLst/>
            <a:gdLst/>
            <a:ahLst/>
            <a:cxnLst/>
            <a:rect r="r" b="b" t="t" l="l"/>
            <a:pathLst>
              <a:path h="6758253" w="4840370">
                <a:moveTo>
                  <a:pt x="4840371" y="6758253"/>
                </a:moveTo>
                <a:lnTo>
                  <a:pt x="0" y="6758253"/>
                </a:lnTo>
                <a:lnTo>
                  <a:pt x="0" y="0"/>
                </a:lnTo>
                <a:lnTo>
                  <a:pt x="4840371" y="0"/>
                </a:lnTo>
                <a:lnTo>
                  <a:pt x="4840371" y="675825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212327">
            <a:off x="-1633813" y="4706943"/>
            <a:ext cx="7684967" cy="7684967"/>
          </a:xfrm>
          <a:custGeom>
            <a:avLst/>
            <a:gdLst/>
            <a:ahLst/>
            <a:cxnLst/>
            <a:rect r="r" b="b" t="t" l="l"/>
            <a:pathLst>
              <a:path h="7684967" w="7684967">
                <a:moveTo>
                  <a:pt x="7684968" y="0"/>
                </a:moveTo>
                <a:lnTo>
                  <a:pt x="0" y="0"/>
                </a:lnTo>
                <a:lnTo>
                  <a:pt x="0" y="7684968"/>
                </a:lnTo>
                <a:lnTo>
                  <a:pt x="7684968" y="7684968"/>
                </a:lnTo>
                <a:lnTo>
                  <a:pt x="76849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2020970" y="4706943"/>
            <a:ext cx="7684967" cy="7684967"/>
          </a:xfrm>
          <a:custGeom>
            <a:avLst/>
            <a:gdLst/>
            <a:ahLst/>
            <a:cxnLst/>
            <a:rect r="r" b="b" t="t" l="l"/>
            <a:pathLst>
              <a:path h="7684967" w="7684967">
                <a:moveTo>
                  <a:pt x="7684968" y="0"/>
                </a:moveTo>
                <a:lnTo>
                  <a:pt x="0" y="0"/>
                </a:lnTo>
                <a:lnTo>
                  <a:pt x="0" y="7684968"/>
                </a:lnTo>
                <a:lnTo>
                  <a:pt x="7684968" y="7684968"/>
                </a:lnTo>
                <a:lnTo>
                  <a:pt x="768496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176744">
            <a:off x="12281842" y="-3234705"/>
            <a:ext cx="6992792" cy="6992792"/>
          </a:xfrm>
          <a:custGeom>
            <a:avLst/>
            <a:gdLst/>
            <a:ahLst/>
            <a:cxnLst/>
            <a:rect r="r" b="b" t="t" l="l"/>
            <a:pathLst>
              <a:path h="6992792" w="6992792">
                <a:moveTo>
                  <a:pt x="0" y="6992792"/>
                </a:moveTo>
                <a:lnTo>
                  <a:pt x="6992792" y="6992792"/>
                </a:lnTo>
                <a:lnTo>
                  <a:pt x="6992792" y="0"/>
                </a:lnTo>
                <a:lnTo>
                  <a:pt x="0" y="0"/>
                </a:lnTo>
                <a:lnTo>
                  <a:pt x="0" y="699279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12348517" y="-3496396"/>
            <a:ext cx="6992792" cy="6992792"/>
          </a:xfrm>
          <a:custGeom>
            <a:avLst/>
            <a:gdLst/>
            <a:ahLst/>
            <a:cxnLst/>
            <a:rect r="r" b="b" t="t" l="l"/>
            <a:pathLst>
              <a:path h="6992792" w="6992792">
                <a:moveTo>
                  <a:pt x="0" y="6992792"/>
                </a:moveTo>
                <a:lnTo>
                  <a:pt x="6992792" y="6992792"/>
                </a:lnTo>
                <a:lnTo>
                  <a:pt x="6992792" y="0"/>
                </a:lnTo>
                <a:lnTo>
                  <a:pt x="0" y="0"/>
                </a:lnTo>
                <a:lnTo>
                  <a:pt x="0" y="699279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831918" y="2708121"/>
            <a:ext cx="1225027" cy="1225027"/>
          </a:xfrm>
          <a:custGeom>
            <a:avLst/>
            <a:gdLst/>
            <a:ahLst/>
            <a:cxnLst/>
            <a:rect r="r" b="b" t="t" l="l"/>
            <a:pathLst>
              <a:path h="1225027" w="1225027">
                <a:moveTo>
                  <a:pt x="0" y="0"/>
                </a:moveTo>
                <a:lnTo>
                  <a:pt x="1225027" y="0"/>
                </a:lnTo>
                <a:lnTo>
                  <a:pt x="1225027" y="1225027"/>
                </a:lnTo>
                <a:lnTo>
                  <a:pt x="0" y="1225027"/>
                </a:lnTo>
                <a:lnTo>
                  <a:pt x="0" y="0"/>
                </a:lnTo>
                <a:close/>
              </a:path>
            </a:pathLst>
          </a:custGeom>
          <a:blipFill>
            <a:blip r:embed="rId8"/>
            <a:stretch>
              <a:fillRect l="0" t="0" r="0" b="0"/>
            </a:stretch>
          </a:blipFill>
        </p:spPr>
      </p:sp>
      <p:sp>
        <p:nvSpPr>
          <p:cNvPr name="TextBox 9" id="9"/>
          <p:cNvSpPr txBox="true"/>
          <p:nvPr/>
        </p:nvSpPr>
        <p:spPr>
          <a:xfrm rot="0">
            <a:off x="1028700" y="3393707"/>
            <a:ext cx="16230600" cy="2869987"/>
          </a:xfrm>
          <a:prstGeom prst="rect">
            <a:avLst/>
          </a:prstGeom>
        </p:spPr>
        <p:txBody>
          <a:bodyPr anchor="t" rtlCol="false" tIns="0" lIns="0" bIns="0" rIns="0">
            <a:spAutoFit/>
          </a:bodyPr>
          <a:lstStyle/>
          <a:p>
            <a:pPr algn="ctr">
              <a:lnSpc>
                <a:spcPts val="11526"/>
              </a:lnSpc>
            </a:pPr>
            <a:r>
              <a:rPr lang="en-US" b="true" sz="8232">
                <a:solidFill>
                  <a:srgbClr val="3F3D3E"/>
                </a:solidFill>
                <a:latin typeface="Alexandria Bold"/>
                <a:ea typeface="Alexandria Bold"/>
                <a:cs typeface="Alexandria Bold"/>
                <a:sym typeface="Alexandria Bold"/>
              </a:rPr>
              <a:t>A DATA-DRIVEN ANALYSIS OF ROAD ACCIDENTS IN THE UK</a:t>
            </a:r>
          </a:p>
        </p:txBody>
      </p:sp>
      <p:sp>
        <p:nvSpPr>
          <p:cNvPr name="TextBox 10" id="10"/>
          <p:cNvSpPr txBox="true"/>
          <p:nvPr/>
        </p:nvSpPr>
        <p:spPr>
          <a:xfrm rot="0">
            <a:off x="4062982" y="6503905"/>
            <a:ext cx="10162036" cy="463071"/>
          </a:xfrm>
          <a:prstGeom prst="rect">
            <a:avLst/>
          </a:prstGeom>
        </p:spPr>
        <p:txBody>
          <a:bodyPr anchor="t" rtlCol="false" tIns="0" lIns="0" bIns="0" rIns="0">
            <a:spAutoFit/>
          </a:bodyPr>
          <a:lstStyle/>
          <a:p>
            <a:pPr algn="ctr">
              <a:lnSpc>
                <a:spcPts val="3876"/>
              </a:lnSpc>
              <a:spcBef>
                <a:spcPct val="0"/>
              </a:spcBef>
            </a:pPr>
            <a:r>
              <a:rPr lang="en-US" sz="2768">
                <a:solidFill>
                  <a:srgbClr val="545454"/>
                </a:solidFill>
                <a:latin typeface="Garet"/>
                <a:ea typeface="Garet"/>
                <a:cs typeface="Garet"/>
                <a:sym typeface="Garet"/>
              </a:rPr>
              <a:t>By Ebrahim Fathalla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TextBox 2" id="2"/>
          <p:cNvSpPr txBox="true"/>
          <p:nvPr/>
        </p:nvSpPr>
        <p:spPr>
          <a:xfrm rot="0">
            <a:off x="4541415" y="-95250"/>
            <a:ext cx="12748804" cy="771397"/>
          </a:xfrm>
          <a:prstGeom prst="rect">
            <a:avLst/>
          </a:prstGeom>
        </p:spPr>
        <p:txBody>
          <a:bodyPr anchor="t" rtlCol="false" tIns="0" lIns="0" bIns="0" rIns="0">
            <a:spAutoFit/>
          </a:bodyPr>
          <a:lstStyle/>
          <a:p>
            <a:pPr algn="ctr">
              <a:lnSpc>
                <a:spcPts val="6256"/>
              </a:lnSpc>
              <a:spcBef>
                <a:spcPct val="0"/>
              </a:spcBef>
            </a:pPr>
            <a:r>
              <a:rPr lang="en-US" b="true" sz="4469">
                <a:solidFill>
                  <a:srgbClr val="000000"/>
                </a:solidFill>
                <a:latin typeface="Garet Bold"/>
                <a:ea typeface="Garet Bold"/>
                <a:cs typeface="Garet Bold"/>
                <a:sym typeface="Garet Bold"/>
              </a:rPr>
              <a:t>TOP 5 ACCIDENT BY SPEED LIMIT</a:t>
            </a:r>
          </a:p>
        </p:txBody>
      </p:sp>
      <p:sp>
        <p:nvSpPr>
          <p:cNvPr name="Freeform 3" id="3"/>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6" id="6"/>
          <p:cNvSpPr/>
          <p:nvPr/>
        </p:nvSpPr>
        <p:spPr>
          <a:xfrm flipH="false" flipV="false" rot="0">
            <a:off x="3406130" y="939525"/>
            <a:ext cx="14675387" cy="8114522"/>
          </a:xfrm>
          <a:custGeom>
            <a:avLst/>
            <a:gdLst/>
            <a:ahLst/>
            <a:cxnLst/>
            <a:rect r="r" b="b" t="t" l="l"/>
            <a:pathLst>
              <a:path h="8114522" w="14675387">
                <a:moveTo>
                  <a:pt x="0" y="0"/>
                </a:moveTo>
                <a:lnTo>
                  <a:pt x="14675386" y="0"/>
                </a:lnTo>
                <a:lnTo>
                  <a:pt x="14675386" y="8114521"/>
                </a:lnTo>
                <a:lnTo>
                  <a:pt x="0" y="8114521"/>
                </a:lnTo>
                <a:lnTo>
                  <a:pt x="0" y="0"/>
                </a:lnTo>
                <a:close/>
              </a:path>
            </a:pathLst>
          </a:custGeom>
          <a:blipFill>
            <a:blip r:embed="rId6"/>
            <a:stretch>
              <a:fillRect l="-526" t="-720" r="-273" b="0"/>
            </a:stretch>
          </a:blipFill>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09</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82052" y="-104775"/>
            <a:ext cx="16466486" cy="923015"/>
          </a:xfrm>
          <a:prstGeom prst="rect">
            <a:avLst/>
          </a:prstGeom>
        </p:spPr>
        <p:txBody>
          <a:bodyPr anchor="t" rtlCol="false" tIns="0" lIns="0" bIns="0" rIns="0">
            <a:spAutoFit/>
          </a:bodyPr>
          <a:lstStyle/>
          <a:p>
            <a:pPr algn="ctr">
              <a:lnSpc>
                <a:spcPts val="7553"/>
              </a:lnSpc>
            </a:pPr>
            <a:r>
              <a:rPr lang="en-US" b="true" sz="5395">
                <a:solidFill>
                  <a:srgbClr val="3F3D3E"/>
                </a:solidFill>
                <a:latin typeface="Alexandria Bold"/>
                <a:ea typeface="Alexandria Bold"/>
                <a:cs typeface="Alexandria Bold"/>
                <a:sym typeface="Alexandria Bold"/>
              </a:rPr>
              <a:t>MONTHLY ACCIDENT SEVERITY</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6" id="6"/>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10</a:t>
            </a:r>
          </a:p>
        </p:txBody>
      </p:sp>
      <p:pic>
        <p:nvPicPr>
          <p:cNvPr name="Picture 7" id="7"/>
          <p:cNvPicPr>
            <a:picLocks noChangeAspect="true"/>
          </p:cNvPicPr>
          <p:nvPr/>
        </p:nvPicPr>
        <p:blipFill>
          <a:blip r:embed="rId6"/>
          <a:stretch>
            <a:fillRect/>
          </a:stretch>
        </p:blipFill>
        <p:spPr>
          <a:xfrm rot="0">
            <a:off x="748050" y="-565841"/>
            <a:ext cx="19134491" cy="11473492"/>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TextBox 2" id="2"/>
          <p:cNvSpPr txBox="true"/>
          <p:nvPr/>
        </p:nvSpPr>
        <p:spPr>
          <a:xfrm rot="0">
            <a:off x="2451420" y="-95250"/>
            <a:ext cx="14578717" cy="771397"/>
          </a:xfrm>
          <a:prstGeom prst="rect">
            <a:avLst/>
          </a:prstGeom>
        </p:spPr>
        <p:txBody>
          <a:bodyPr anchor="t" rtlCol="false" tIns="0" lIns="0" bIns="0" rIns="0">
            <a:spAutoFit/>
          </a:bodyPr>
          <a:lstStyle/>
          <a:p>
            <a:pPr algn="ctr">
              <a:lnSpc>
                <a:spcPts val="6256"/>
              </a:lnSpc>
              <a:spcBef>
                <a:spcPct val="0"/>
              </a:spcBef>
            </a:pPr>
            <a:r>
              <a:rPr lang="en-US" b="true" sz="4469">
                <a:solidFill>
                  <a:srgbClr val="000000"/>
                </a:solidFill>
                <a:latin typeface="Garet Bold"/>
                <a:ea typeface="Garet Bold"/>
                <a:cs typeface="Garet Bold"/>
                <a:sym typeface="Garet Bold"/>
              </a:rPr>
              <a:t>TOP 5 ACCIDENT LOCATIONS</a:t>
            </a:r>
          </a:p>
        </p:txBody>
      </p:sp>
      <p:sp>
        <p:nvSpPr>
          <p:cNvPr name="Freeform 3" id="3"/>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6" id="6"/>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11</a:t>
            </a:r>
          </a:p>
        </p:txBody>
      </p:sp>
      <p:pic>
        <p:nvPicPr>
          <p:cNvPr name="Picture 7" id="7"/>
          <p:cNvPicPr>
            <a:picLocks noChangeAspect="true"/>
          </p:cNvPicPr>
          <p:nvPr/>
        </p:nvPicPr>
        <p:blipFill>
          <a:blip r:embed="rId6"/>
          <a:stretch>
            <a:fillRect/>
          </a:stretch>
        </p:blipFill>
        <p:spPr>
          <a:xfrm rot="0">
            <a:off x="-806335" y="-84008"/>
            <a:ext cx="18756257" cy="11040628"/>
          </a:xfrm>
          <a:prstGeom prst="rect">
            <a:avLst/>
          </a:prstGeom>
        </p:spPr>
      </p:pic>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TextBox 2" id="2"/>
          <p:cNvSpPr txBox="true"/>
          <p:nvPr/>
        </p:nvSpPr>
        <p:spPr>
          <a:xfrm rot="0">
            <a:off x="4541415" y="-95250"/>
            <a:ext cx="13367018" cy="771397"/>
          </a:xfrm>
          <a:prstGeom prst="rect">
            <a:avLst/>
          </a:prstGeom>
        </p:spPr>
        <p:txBody>
          <a:bodyPr anchor="t" rtlCol="false" tIns="0" lIns="0" bIns="0" rIns="0">
            <a:spAutoFit/>
          </a:bodyPr>
          <a:lstStyle/>
          <a:p>
            <a:pPr algn="ctr">
              <a:lnSpc>
                <a:spcPts val="6256"/>
              </a:lnSpc>
              <a:spcBef>
                <a:spcPct val="0"/>
              </a:spcBef>
            </a:pPr>
            <a:r>
              <a:rPr lang="en-US" b="true" sz="4469">
                <a:solidFill>
                  <a:srgbClr val="000000"/>
                </a:solidFill>
                <a:latin typeface="Garet Bold"/>
                <a:ea typeface="Garet Bold"/>
                <a:cs typeface="Garet Bold"/>
                <a:sym typeface="Garet Bold"/>
              </a:rPr>
              <a:t>TOP 5 AREAS WITH POOR LIGHTING QUALITY</a:t>
            </a:r>
          </a:p>
        </p:txBody>
      </p:sp>
      <p:sp>
        <p:nvSpPr>
          <p:cNvPr name="Freeform 3" id="3"/>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6" id="6"/>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12</a:t>
            </a:r>
          </a:p>
        </p:txBody>
      </p:sp>
      <p:pic>
        <p:nvPicPr>
          <p:cNvPr name="Picture 7" id="7"/>
          <p:cNvPicPr>
            <a:picLocks noChangeAspect="true"/>
          </p:cNvPicPr>
          <p:nvPr/>
        </p:nvPicPr>
        <p:blipFill>
          <a:blip r:embed="rId6"/>
          <a:stretch>
            <a:fillRect/>
          </a:stretch>
        </p:blipFill>
        <p:spPr>
          <a:xfrm rot="0">
            <a:off x="542077" y="-730215"/>
            <a:ext cx="16876348" cy="11530175"/>
          </a:xfrm>
          <a:prstGeom prst="rect">
            <a:avLst/>
          </a:prstGeom>
        </p:spPr>
      </p:pic>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626459" y="-152400"/>
            <a:ext cx="12587797"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RECOMMENDATION</a:t>
            </a:r>
          </a:p>
        </p:txBody>
      </p:sp>
      <p:sp>
        <p:nvSpPr>
          <p:cNvPr name="TextBox 4" id="4"/>
          <p:cNvSpPr txBox="true"/>
          <p:nvPr/>
        </p:nvSpPr>
        <p:spPr>
          <a:xfrm rot="0">
            <a:off x="3203842" y="1457409"/>
            <a:ext cx="11880315" cy="7305508"/>
          </a:xfrm>
          <a:prstGeom prst="rect">
            <a:avLst/>
          </a:prstGeom>
        </p:spPr>
        <p:txBody>
          <a:bodyPr anchor="t" rtlCol="false" tIns="0" lIns="0" bIns="0" rIns="0">
            <a:spAutoFit/>
          </a:bodyPr>
          <a:lstStyle/>
          <a:p>
            <a:pPr algn="l">
              <a:lnSpc>
                <a:spcPts val="5259"/>
              </a:lnSpc>
            </a:pPr>
          </a:p>
          <a:p>
            <a:pPr algn="l" marL="811048" indent="-405524" lvl="1">
              <a:lnSpc>
                <a:spcPts val="5259"/>
              </a:lnSpc>
              <a:buAutoNum type="arabicPeriod" startAt="1"/>
            </a:pPr>
            <a:r>
              <a:rPr lang="en-US" sz="3756">
                <a:solidFill>
                  <a:srgbClr val="545454"/>
                </a:solidFill>
                <a:latin typeface="Garet"/>
                <a:ea typeface="Garet"/>
                <a:cs typeface="Garet"/>
                <a:sym typeface="Garet"/>
              </a:rPr>
              <a:t>Implement stricter speed regulations on roads and high-risk zones.</a:t>
            </a:r>
          </a:p>
          <a:p>
            <a:pPr algn="l" marL="811048" indent="-405524" lvl="1">
              <a:lnSpc>
                <a:spcPts val="5259"/>
              </a:lnSpc>
              <a:buAutoNum type="arabicPeriod" startAt="1"/>
            </a:pPr>
            <a:r>
              <a:rPr lang="en-US" sz="3756">
                <a:solidFill>
                  <a:srgbClr val="545454"/>
                </a:solidFill>
                <a:latin typeface="Garet"/>
                <a:ea typeface="Garet"/>
                <a:cs typeface="Garet"/>
                <a:sym typeface="Garet"/>
              </a:rPr>
              <a:t>Invest in infrastructure such as road lighting and warning systems in adverse weather-prone areas.</a:t>
            </a:r>
          </a:p>
          <a:p>
            <a:pPr algn="l" marL="811048" indent="-405524" lvl="1">
              <a:lnSpc>
                <a:spcPts val="5259"/>
              </a:lnSpc>
              <a:buAutoNum type="arabicPeriod" startAt="1"/>
            </a:pPr>
            <a:r>
              <a:rPr lang="en-US" sz="3756">
                <a:solidFill>
                  <a:srgbClr val="545454"/>
                </a:solidFill>
                <a:latin typeface="Garet"/>
                <a:ea typeface="Garet"/>
                <a:cs typeface="Garet"/>
                <a:sym typeface="Garet"/>
              </a:rPr>
              <a:t>Educate drivers on the risks of driving during peak congestion and in dangerous conditions.</a:t>
            </a:r>
          </a:p>
          <a:p>
            <a:pPr algn="l" marL="811048" indent="-405524" lvl="1">
              <a:lnSpc>
                <a:spcPts val="5259"/>
              </a:lnSpc>
              <a:buAutoNum type="arabicPeriod" startAt="1"/>
            </a:pPr>
            <a:r>
              <a:rPr lang="en-US" sz="3756">
                <a:solidFill>
                  <a:srgbClr val="545454"/>
                </a:solidFill>
                <a:latin typeface="Garet"/>
                <a:ea typeface="Garet"/>
                <a:cs typeface="Garet"/>
                <a:sym typeface="Garet"/>
              </a:rPr>
              <a:t>Add more or better lighting where areas have poor lighting.</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13</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152400"/>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CONCLUSION</a:t>
            </a:r>
          </a:p>
        </p:txBody>
      </p:sp>
      <p:sp>
        <p:nvSpPr>
          <p:cNvPr name="TextBox 4" id="4"/>
          <p:cNvSpPr txBox="true"/>
          <p:nvPr/>
        </p:nvSpPr>
        <p:spPr>
          <a:xfrm rot="0">
            <a:off x="3450237" y="2999878"/>
            <a:ext cx="11387526" cy="3967076"/>
          </a:xfrm>
          <a:prstGeom prst="rect">
            <a:avLst/>
          </a:prstGeom>
        </p:spPr>
        <p:txBody>
          <a:bodyPr anchor="t" rtlCol="false" tIns="0" lIns="0" bIns="0" rIns="0">
            <a:spAutoFit/>
          </a:bodyPr>
          <a:lstStyle/>
          <a:p>
            <a:pPr algn="ctr">
              <a:lnSpc>
                <a:spcPts val="5270"/>
              </a:lnSpc>
              <a:spcBef>
                <a:spcPct val="0"/>
              </a:spcBef>
            </a:pPr>
            <a:r>
              <a:rPr lang="en-US" sz="3764">
                <a:solidFill>
                  <a:srgbClr val="545454"/>
                </a:solidFill>
                <a:latin typeface="Garet"/>
                <a:ea typeface="Garet"/>
                <a:cs typeface="Garet"/>
                <a:sym typeface="Garet"/>
              </a:rPr>
              <a:t>In conclusion, this analysis shows that speed, weather, vehicle type, location, and lighting all affect road accident patterns in the UK. By understanding these trends, we can help improve safety through better planning, awareness, and targeted actions.</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14</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68325" y="4041844"/>
            <a:ext cx="12951349" cy="1974712"/>
          </a:xfrm>
          <a:prstGeom prst="rect">
            <a:avLst/>
          </a:prstGeom>
        </p:spPr>
        <p:txBody>
          <a:bodyPr anchor="t" rtlCol="false" tIns="0" lIns="0" bIns="0" rIns="0">
            <a:spAutoFit/>
          </a:bodyPr>
          <a:lstStyle/>
          <a:p>
            <a:pPr algn="ctr">
              <a:lnSpc>
                <a:spcPts val="16107"/>
              </a:lnSpc>
            </a:pPr>
            <a:r>
              <a:rPr lang="en-US" b="true" sz="11505">
                <a:solidFill>
                  <a:srgbClr val="3F3D3E"/>
                </a:solidFill>
                <a:latin typeface="Alexandria Bold"/>
                <a:ea typeface="Alexandria Bold"/>
                <a:cs typeface="Alexandria Bold"/>
                <a:sym typeface="Alexandria Bold"/>
              </a:rPr>
              <a:t>THANK YOU</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152400"/>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INTRODUCTION</a:t>
            </a:r>
          </a:p>
        </p:txBody>
      </p:sp>
      <p:sp>
        <p:nvSpPr>
          <p:cNvPr name="TextBox 4" id="4"/>
          <p:cNvSpPr txBox="true"/>
          <p:nvPr/>
        </p:nvSpPr>
        <p:spPr>
          <a:xfrm rot="0">
            <a:off x="823901" y="3803256"/>
            <a:ext cx="16640198" cy="2613813"/>
          </a:xfrm>
          <a:prstGeom prst="rect">
            <a:avLst/>
          </a:prstGeom>
        </p:spPr>
        <p:txBody>
          <a:bodyPr anchor="t" rtlCol="false" tIns="0" lIns="0" bIns="0" rIns="0">
            <a:spAutoFit/>
          </a:bodyPr>
          <a:lstStyle/>
          <a:p>
            <a:pPr algn="ctr">
              <a:lnSpc>
                <a:spcPts val="5264"/>
              </a:lnSpc>
              <a:spcBef>
                <a:spcPct val="0"/>
              </a:spcBef>
            </a:pPr>
            <a:r>
              <a:rPr lang="en-US" sz="3760">
                <a:solidFill>
                  <a:srgbClr val="545454"/>
                </a:solidFill>
                <a:latin typeface="Garet"/>
                <a:ea typeface="Garet"/>
                <a:cs typeface="Garet"/>
                <a:sym typeface="Garet"/>
              </a:rPr>
              <a:t>  Road accidents happen a lot in the UK. They cause injuries, deaths, and cost money. We want to find out why they happen and how to stop them.</a:t>
            </a:r>
          </a:p>
          <a:p>
            <a:pPr algn="ctr">
              <a:lnSpc>
                <a:spcPts val="5264"/>
              </a:lnSpc>
              <a:spcBef>
                <a:spcPct val="0"/>
              </a:spcBef>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915435" y="3599017"/>
            <a:ext cx="16457130" cy="4615339"/>
          </a:xfrm>
          <a:prstGeom prst="rect">
            <a:avLst/>
          </a:prstGeom>
        </p:spPr>
        <p:txBody>
          <a:bodyPr anchor="t" rtlCol="false" tIns="0" lIns="0" bIns="0" rIns="0">
            <a:spAutoFit/>
          </a:bodyPr>
          <a:lstStyle/>
          <a:p>
            <a:pPr algn="ctr" marL="0" indent="0" lvl="0">
              <a:lnSpc>
                <a:spcPts val="5264"/>
              </a:lnSpc>
              <a:spcBef>
                <a:spcPct val="0"/>
              </a:spcBef>
            </a:pPr>
            <a:r>
              <a:rPr lang="en-US" sz="3760" strike="noStrike" u="none">
                <a:solidFill>
                  <a:srgbClr val="545454"/>
                </a:solidFill>
                <a:latin typeface="Garet"/>
                <a:ea typeface="Garet"/>
                <a:cs typeface="Garet"/>
                <a:sym typeface="Garet"/>
              </a:rPr>
              <a:t> Every day, road traffic accidents affect the lives of people across the UK. These incidents result in injuries, loss of life, and significant economic and emotional costs. Despite ongoing efforts, accident rates remain a major public safety concern, especially in urban areas where traffic is dense and road conditions are more complex.</a:t>
            </a:r>
          </a:p>
          <a:p>
            <a:pPr algn="ctr" marL="0" indent="0" lvl="0">
              <a:lnSpc>
                <a:spcPts val="5264"/>
              </a:lnSpc>
              <a:spcBef>
                <a:spcPct val="0"/>
              </a:spcBef>
            </a:pPr>
          </a:p>
        </p:txBody>
      </p:sp>
      <p:sp>
        <p:nvSpPr>
          <p:cNvPr name="TextBox 4" id="4"/>
          <p:cNvSpPr txBox="true"/>
          <p:nvPr/>
        </p:nvSpPr>
        <p:spPr>
          <a:xfrm rot="0">
            <a:off x="3277011" y="-152400"/>
            <a:ext cx="11733977" cy="28402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PROBLEM STATEMENT</a:t>
            </a:r>
          </a:p>
        </p:txBody>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6" id="6"/>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02</a:t>
            </a:r>
          </a:p>
        </p:txBody>
      </p:sp>
      <p:sp>
        <p:nvSpPr>
          <p:cNvPr name="Freeform 7" id="7"/>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152400"/>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OBJECTIVES</a:t>
            </a:r>
          </a:p>
        </p:txBody>
      </p:sp>
      <p:sp>
        <p:nvSpPr>
          <p:cNvPr name="TextBox 4" id="4"/>
          <p:cNvSpPr txBox="true"/>
          <p:nvPr/>
        </p:nvSpPr>
        <p:spPr>
          <a:xfrm rot="0">
            <a:off x="2286480" y="2604370"/>
            <a:ext cx="13715040" cy="5305190"/>
          </a:xfrm>
          <a:prstGeom prst="rect">
            <a:avLst/>
          </a:prstGeom>
        </p:spPr>
        <p:txBody>
          <a:bodyPr anchor="t" rtlCol="false" tIns="0" lIns="0" bIns="0" rIns="0">
            <a:spAutoFit/>
          </a:bodyPr>
          <a:lstStyle/>
          <a:p>
            <a:pPr algn="l" marL="811618" indent="-405809" lvl="1">
              <a:lnSpc>
                <a:spcPts val="5262"/>
              </a:lnSpc>
              <a:buAutoNum type="arabicPeriod" startAt="1"/>
            </a:pPr>
            <a:r>
              <a:rPr lang="en-US" sz="3759">
                <a:solidFill>
                  <a:srgbClr val="545454"/>
                </a:solidFill>
                <a:latin typeface="Garet"/>
                <a:ea typeface="Garet"/>
                <a:cs typeface="Garet"/>
                <a:sym typeface="Garet"/>
              </a:rPr>
              <a:t>To identify patterns and trends in road traffic accidents in the UK.</a:t>
            </a:r>
          </a:p>
          <a:p>
            <a:pPr algn="l" marL="811618" indent="-405809" lvl="1">
              <a:lnSpc>
                <a:spcPts val="5262"/>
              </a:lnSpc>
              <a:buAutoNum type="arabicPeriod" startAt="1"/>
            </a:pPr>
            <a:r>
              <a:rPr lang="en-US" sz="3759">
                <a:solidFill>
                  <a:srgbClr val="545454"/>
                </a:solidFill>
                <a:latin typeface="Garet"/>
                <a:ea typeface="Garet"/>
                <a:cs typeface="Garet"/>
                <a:sym typeface="Garet"/>
              </a:rPr>
              <a:t>To determine key factors contributing to accident severity.</a:t>
            </a:r>
          </a:p>
          <a:p>
            <a:pPr algn="l" marL="811618" indent="-405809" lvl="1">
              <a:lnSpc>
                <a:spcPts val="5262"/>
              </a:lnSpc>
              <a:buAutoNum type="arabicPeriod" startAt="1"/>
            </a:pPr>
            <a:r>
              <a:rPr lang="en-US" sz="3759">
                <a:solidFill>
                  <a:srgbClr val="545454"/>
                </a:solidFill>
                <a:latin typeface="Garet"/>
                <a:ea typeface="Garet"/>
                <a:cs typeface="Garet"/>
                <a:sym typeface="Garet"/>
              </a:rPr>
              <a:t>To visualize accident characteristics for better public and institutional understanding.</a:t>
            </a:r>
          </a:p>
          <a:p>
            <a:pPr algn="l" marL="811618" indent="-405809" lvl="1">
              <a:lnSpc>
                <a:spcPts val="5262"/>
              </a:lnSpc>
              <a:buAutoNum type="arabicPeriod" startAt="1"/>
            </a:pPr>
            <a:r>
              <a:rPr lang="en-US" sz="3759">
                <a:solidFill>
                  <a:srgbClr val="545454"/>
                </a:solidFill>
                <a:latin typeface="Garet"/>
                <a:ea typeface="Garet"/>
                <a:cs typeface="Garet"/>
                <a:sym typeface="Garet"/>
              </a:rPr>
              <a:t>To support decision-makers with data-driven insights aimed at reducing road-related incidents.</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03</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991321" y="-152400"/>
            <a:ext cx="10523235"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TARGET AUDIENCE</a:t>
            </a:r>
          </a:p>
        </p:txBody>
      </p:sp>
      <p:sp>
        <p:nvSpPr>
          <p:cNvPr name="TextBox 4" id="4"/>
          <p:cNvSpPr txBox="true"/>
          <p:nvPr/>
        </p:nvSpPr>
        <p:spPr>
          <a:xfrm rot="0">
            <a:off x="1192625" y="3126257"/>
            <a:ext cx="15902750" cy="4638418"/>
          </a:xfrm>
          <a:prstGeom prst="rect">
            <a:avLst/>
          </a:prstGeom>
        </p:spPr>
        <p:txBody>
          <a:bodyPr anchor="t" rtlCol="false" tIns="0" lIns="0" bIns="0" rIns="0">
            <a:spAutoFit/>
          </a:bodyPr>
          <a:lstStyle/>
          <a:p>
            <a:pPr algn="l" marL="811809" indent="-405905" lvl="1">
              <a:lnSpc>
                <a:spcPts val="5264"/>
              </a:lnSpc>
              <a:buAutoNum type="arabicPeriod" startAt="1"/>
            </a:pPr>
            <a:r>
              <a:rPr lang="en-US" sz="3760">
                <a:solidFill>
                  <a:srgbClr val="545454"/>
                </a:solidFill>
                <a:latin typeface="Garet"/>
                <a:ea typeface="Garet"/>
                <a:cs typeface="Garet"/>
                <a:sym typeface="Garet"/>
              </a:rPr>
              <a:t>Transportation planners.</a:t>
            </a:r>
          </a:p>
          <a:p>
            <a:pPr algn="l" marL="811809" indent="-405905" lvl="1">
              <a:lnSpc>
                <a:spcPts val="5264"/>
              </a:lnSpc>
              <a:buAutoNum type="arabicPeriod" startAt="1"/>
            </a:pPr>
            <a:r>
              <a:rPr lang="en-US" sz="3760">
                <a:solidFill>
                  <a:srgbClr val="545454"/>
                </a:solidFill>
                <a:latin typeface="Garet"/>
                <a:ea typeface="Garet"/>
                <a:cs typeface="Garet"/>
                <a:sym typeface="Garet"/>
              </a:rPr>
              <a:t>Public safety officials.</a:t>
            </a:r>
          </a:p>
          <a:p>
            <a:pPr algn="l" marL="811809" indent="-405905" lvl="1">
              <a:lnSpc>
                <a:spcPts val="5264"/>
              </a:lnSpc>
              <a:buAutoNum type="arabicPeriod" startAt="1"/>
            </a:pPr>
            <a:r>
              <a:rPr lang="en-US" sz="3760">
                <a:solidFill>
                  <a:srgbClr val="545454"/>
                </a:solidFill>
                <a:latin typeface="Garet"/>
                <a:ea typeface="Garet"/>
                <a:cs typeface="Garet"/>
                <a:sym typeface="Garet"/>
              </a:rPr>
              <a:t>Government decision-makers who are responsible for road safety policies and infrastructure planning in the UK. </a:t>
            </a:r>
          </a:p>
          <a:p>
            <a:pPr algn="l" marL="811809" indent="-405905" lvl="1">
              <a:lnSpc>
                <a:spcPts val="5264"/>
              </a:lnSpc>
              <a:buAutoNum type="arabicPeriod" startAt="1"/>
            </a:pPr>
            <a:r>
              <a:rPr lang="en-US" sz="3760">
                <a:solidFill>
                  <a:srgbClr val="545454"/>
                </a:solidFill>
                <a:latin typeface="Garet"/>
                <a:ea typeface="Garet"/>
                <a:cs typeface="Garet"/>
                <a:sym typeface="Garet"/>
              </a:rPr>
              <a:t>Law Enforcement Agencies.</a:t>
            </a:r>
          </a:p>
          <a:p>
            <a:pPr algn="l" marL="811809" indent="-405905" lvl="1">
              <a:lnSpc>
                <a:spcPts val="5264"/>
              </a:lnSpc>
              <a:buAutoNum type="arabicPeriod" startAt="1"/>
            </a:pPr>
            <a:r>
              <a:rPr lang="en-US" sz="3760">
                <a:solidFill>
                  <a:srgbClr val="545454"/>
                </a:solidFill>
                <a:latin typeface="Garet"/>
                <a:ea typeface="Garet"/>
                <a:cs typeface="Garet"/>
                <a:sym typeface="Garet"/>
              </a:rPr>
              <a:t>Public Health and Safety Researchers.</a:t>
            </a:r>
          </a:p>
          <a:p>
            <a:pPr algn="l">
              <a:lnSpc>
                <a:spcPts val="5264"/>
              </a:lnSpc>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04</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TextBox 2" id="2"/>
          <p:cNvSpPr txBox="true"/>
          <p:nvPr/>
        </p:nvSpPr>
        <p:spPr>
          <a:xfrm rot="0">
            <a:off x="810527" y="-221270"/>
            <a:ext cx="18015986"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DATA OVERVIEW</a:t>
            </a:r>
          </a:p>
        </p:txBody>
      </p:sp>
      <p:sp>
        <p:nvSpPr>
          <p:cNvPr name="AutoShape 3" id="3"/>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2340814" y="1371247"/>
            <a:ext cx="4106332" cy="829746"/>
          </a:xfrm>
          <a:custGeom>
            <a:avLst/>
            <a:gdLst/>
            <a:ahLst/>
            <a:cxnLst/>
            <a:rect r="r" b="b" t="t" l="l"/>
            <a:pathLst>
              <a:path h="829746" w="4106332">
                <a:moveTo>
                  <a:pt x="0" y="0"/>
                </a:moveTo>
                <a:lnTo>
                  <a:pt x="4106332" y="0"/>
                </a:lnTo>
                <a:lnTo>
                  <a:pt x="4106332" y="829746"/>
                </a:lnTo>
                <a:lnTo>
                  <a:pt x="0" y="82974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851852" y="2925671"/>
            <a:ext cx="3379127" cy="1130471"/>
          </a:xfrm>
          <a:custGeom>
            <a:avLst/>
            <a:gdLst/>
            <a:ahLst/>
            <a:cxnLst/>
            <a:rect r="r" b="b" t="t" l="l"/>
            <a:pathLst>
              <a:path h="1130471" w="3379127">
                <a:moveTo>
                  <a:pt x="0" y="0"/>
                </a:moveTo>
                <a:lnTo>
                  <a:pt x="3379127" y="0"/>
                </a:lnTo>
                <a:lnTo>
                  <a:pt x="3379127" y="1130471"/>
                </a:lnTo>
                <a:lnTo>
                  <a:pt x="0" y="1130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6438541" y="4257255"/>
            <a:ext cx="3447316" cy="3779761"/>
          </a:xfrm>
          <a:custGeom>
            <a:avLst/>
            <a:gdLst/>
            <a:ahLst/>
            <a:cxnLst/>
            <a:rect r="r" b="b" t="t" l="l"/>
            <a:pathLst>
              <a:path h="3779761" w="3447316">
                <a:moveTo>
                  <a:pt x="0" y="0"/>
                </a:moveTo>
                <a:lnTo>
                  <a:pt x="3447316" y="0"/>
                </a:lnTo>
                <a:lnTo>
                  <a:pt x="3447316" y="3779761"/>
                </a:lnTo>
                <a:lnTo>
                  <a:pt x="0" y="3779761"/>
                </a:lnTo>
                <a:lnTo>
                  <a:pt x="0" y="0"/>
                </a:lnTo>
                <a:close/>
              </a:path>
            </a:pathLst>
          </a:custGeom>
          <a:blipFill>
            <a:blip r:embed="rId10"/>
            <a:stretch>
              <a:fillRect l="0" t="0" r="0" b="0"/>
            </a:stretch>
          </a:blipFill>
        </p:spPr>
      </p:sp>
      <p:sp>
        <p:nvSpPr>
          <p:cNvPr name="Freeform 9" id="9"/>
          <p:cNvSpPr/>
          <p:nvPr/>
        </p:nvSpPr>
        <p:spPr>
          <a:xfrm flipH="false" flipV="false" rot="0">
            <a:off x="9538982" y="4350329"/>
            <a:ext cx="3025866" cy="3686688"/>
          </a:xfrm>
          <a:custGeom>
            <a:avLst/>
            <a:gdLst/>
            <a:ahLst/>
            <a:cxnLst/>
            <a:rect r="r" b="b" t="t" l="l"/>
            <a:pathLst>
              <a:path h="3686688" w="3025866">
                <a:moveTo>
                  <a:pt x="0" y="0"/>
                </a:moveTo>
                <a:lnTo>
                  <a:pt x="3025867" y="0"/>
                </a:lnTo>
                <a:lnTo>
                  <a:pt x="3025867" y="3686687"/>
                </a:lnTo>
                <a:lnTo>
                  <a:pt x="0" y="3686687"/>
                </a:lnTo>
                <a:lnTo>
                  <a:pt x="0" y="0"/>
                </a:lnTo>
                <a:close/>
              </a:path>
            </a:pathLst>
          </a:custGeom>
          <a:blipFill>
            <a:blip r:embed="rId11"/>
            <a:stretch>
              <a:fillRect l="0" t="0" r="0" b="0"/>
            </a:stretch>
          </a:blipFill>
        </p:spPr>
      </p:sp>
      <p:sp>
        <p:nvSpPr>
          <p:cNvPr name="Freeform 10" id="10"/>
          <p:cNvSpPr/>
          <p:nvPr/>
        </p:nvSpPr>
        <p:spPr>
          <a:xfrm flipH="false" flipV="false" rot="0">
            <a:off x="1821514" y="4700378"/>
            <a:ext cx="886245" cy="886245"/>
          </a:xfrm>
          <a:custGeom>
            <a:avLst/>
            <a:gdLst/>
            <a:ahLst/>
            <a:cxnLst/>
            <a:rect r="r" b="b" t="t" l="l"/>
            <a:pathLst>
              <a:path h="886245" w="886245">
                <a:moveTo>
                  <a:pt x="0" y="0"/>
                </a:moveTo>
                <a:lnTo>
                  <a:pt x="886245" y="0"/>
                </a:lnTo>
                <a:lnTo>
                  <a:pt x="886245" y="886244"/>
                </a:lnTo>
                <a:lnTo>
                  <a:pt x="0" y="886244"/>
                </a:lnTo>
                <a:lnTo>
                  <a:pt x="0" y="0"/>
                </a:lnTo>
                <a:close/>
              </a:path>
            </a:pathLst>
          </a:custGeom>
          <a:blipFill>
            <a:blip r:embed="rId12"/>
            <a:stretch>
              <a:fillRect l="0" t="0" r="0" b="0"/>
            </a:stretch>
          </a:blipFill>
        </p:spPr>
      </p:sp>
      <p:sp>
        <p:nvSpPr>
          <p:cNvPr name="TextBox 11" id="11"/>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05</a:t>
            </a:r>
          </a:p>
        </p:txBody>
      </p:sp>
      <p:sp>
        <p:nvSpPr>
          <p:cNvPr name="TextBox 12" id="12"/>
          <p:cNvSpPr txBox="true"/>
          <p:nvPr/>
        </p:nvSpPr>
        <p:spPr>
          <a:xfrm rot="0">
            <a:off x="6230979" y="3084429"/>
            <a:ext cx="8260984" cy="803430"/>
          </a:xfrm>
          <a:prstGeom prst="rect">
            <a:avLst/>
          </a:prstGeom>
        </p:spPr>
        <p:txBody>
          <a:bodyPr anchor="t" rtlCol="false" tIns="0" lIns="0" bIns="0" rIns="0">
            <a:spAutoFit/>
          </a:bodyPr>
          <a:lstStyle/>
          <a:p>
            <a:pPr algn="ctr">
              <a:lnSpc>
                <a:spcPts val="6641"/>
              </a:lnSpc>
              <a:spcBef>
                <a:spcPct val="0"/>
              </a:spcBef>
            </a:pPr>
            <a:r>
              <a:rPr lang="en-US" sz="4743">
                <a:solidFill>
                  <a:srgbClr val="000000"/>
                </a:solidFill>
                <a:latin typeface="Garet"/>
                <a:ea typeface="Garet"/>
                <a:cs typeface="Garet"/>
                <a:sym typeface="Garet"/>
              </a:rPr>
              <a:t>Number of vehicals: 308K</a:t>
            </a:r>
          </a:p>
        </p:txBody>
      </p:sp>
      <p:sp>
        <p:nvSpPr>
          <p:cNvPr name="TextBox 13" id="13"/>
          <p:cNvSpPr txBox="true"/>
          <p:nvPr/>
        </p:nvSpPr>
        <p:spPr>
          <a:xfrm rot="0">
            <a:off x="6616810" y="1397563"/>
            <a:ext cx="6403420" cy="803430"/>
          </a:xfrm>
          <a:prstGeom prst="rect">
            <a:avLst/>
          </a:prstGeom>
        </p:spPr>
        <p:txBody>
          <a:bodyPr anchor="t" rtlCol="false" tIns="0" lIns="0" bIns="0" rIns="0">
            <a:spAutoFit/>
          </a:bodyPr>
          <a:lstStyle/>
          <a:p>
            <a:pPr algn="ctr">
              <a:lnSpc>
                <a:spcPts val="6641"/>
              </a:lnSpc>
              <a:spcBef>
                <a:spcPct val="0"/>
              </a:spcBef>
            </a:pPr>
            <a:r>
              <a:rPr lang="en-US" sz="4743">
                <a:solidFill>
                  <a:srgbClr val="000000"/>
                </a:solidFill>
                <a:latin typeface="Garet"/>
                <a:ea typeface="Garet"/>
                <a:cs typeface="Garet"/>
                <a:sym typeface="Garet"/>
              </a:rPr>
              <a:t>Total accidents: 198K</a:t>
            </a:r>
          </a:p>
        </p:txBody>
      </p:sp>
      <p:sp>
        <p:nvSpPr>
          <p:cNvPr name="TextBox 14" id="14"/>
          <p:cNvSpPr txBox="true"/>
          <p:nvPr/>
        </p:nvSpPr>
        <p:spPr>
          <a:xfrm rot="0">
            <a:off x="6913192" y="7822550"/>
            <a:ext cx="2498013" cy="1641630"/>
          </a:xfrm>
          <a:prstGeom prst="rect">
            <a:avLst/>
          </a:prstGeom>
        </p:spPr>
        <p:txBody>
          <a:bodyPr anchor="t" rtlCol="false" tIns="0" lIns="0" bIns="0" rIns="0">
            <a:spAutoFit/>
          </a:bodyPr>
          <a:lstStyle/>
          <a:p>
            <a:pPr algn="ctr">
              <a:lnSpc>
                <a:spcPts val="6641"/>
              </a:lnSpc>
              <a:spcBef>
                <a:spcPct val="0"/>
              </a:spcBef>
            </a:pPr>
            <a:r>
              <a:rPr lang="en-US" sz="4743">
                <a:solidFill>
                  <a:srgbClr val="000000"/>
                </a:solidFill>
                <a:latin typeface="Garet"/>
                <a:ea typeface="Garet"/>
                <a:cs typeface="Garet"/>
                <a:sym typeface="Garet"/>
              </a:rPr>
              <a:t>Max speed</a:t>
            </a:r>
          </a:p>
        </p:txBody>
      </p:sp>
      <p:sp>
        <p:nvSpPr>
          <p:cNvPr name="TextBox 15" id="15"/>
          <p:cNvSpPr txBox="true"/>
          <p:nvPr/>
        </p:nvSpPr>
        <p:spPr>
          <a:xfrm rot="0">
            <a:off x="9928567" y="7822550"/>
            <a:ext cx="2246698" cy="1641630"/>
          </a:xfrm>
          <a:prstGeom prst="rect">
            <a:avLst/>
          </a:prstGeom>
        </p:spPr>
        <p:txBody>
          <a:bodyPr anchor="t" rtlCol="false" tIns="0" lIns="0" bIns="0" rIns="0">
            <a:spAutoFit/>
          </a:bodyPr>
          <a:lstStyle/>
          <a:p>
            <a:pPr algn="ctr">
              <a:lnSpc>
                <a:spcPts val="6641"/>
              </a:lnSpc>
              <a:spcBef>
                <a:spcPct val="0"/>
              </a:spcBef>
            </a:pPr>
            <a:r>
              <a:rPr lang="en-US" sz="4743">
                <a:solidFill>
                  <a:srgbClr val="000000"/>
                </a:solidFill>
                <a:latin typeface="Garet"/>
                <a:ea typeface="Garet"/>
                <a:cs typeface="Garet"/>
                <a:sym typeface="Garet"/>
              </a:rPr>
              <a:t>Min speed</a:t>
            </a:r>
          </a:p>
        </p:txBody>
      </p:sp>
      <p:sp>
        <p:nvSpPr>
          <p:cNvPr name="TextBox 16" id="16"/>
          <p:cNvSpPr txBox="true"/>
          <p:nvPr/>
        </p:nvSpPr>
        <p:spPr>
          <a:xfrm rot="0">
            <a:off x="1969885" y="4768789"/>
            <a:ext cx="3891869" cy="2690018"/>
          </a:xfrm>
          <a:prstGeom prst="rect">
            <a:avLst/>
          </a:prstGeom>
        </p:spPr>
        <p:txBody>
          <a:bodyPr anchor="t" rtlCol="false" tIns="0" lIns="0" bIns="0" rIns="0">
            <a:spAutoFit/>
          </a:bodyPr>
          <a:lstStyle/>
          <a:p>
            <a:pPr algn="ctr">
              <a:lnSpc>
                <a:spcPts val="5390"/>
              </a:lnSpc>
              <a:spcBef>
                <a:spcPct val="0"/>
              </a:spcBef>
            </a:pPr>
            <a:r>
              <a:rPr lang="en-US" sz="3850">
                <a:solidFill>
                  <a:srgbClr val="000000"/>
                </a:solidFill>
                <a:latin typeface="Garet"/>
                <a:ea typeface="Garet"/>
                <a:cs typeface="Garet"/>
                <a:sym typeface="Garet"/>
              </a:rPr>
              <a:t>The data comes from UK and is from the year 2021-2022</a:t>
            </a:r>
          </a:p>
        </p:txBody>
      </p:sp>
      <p:sp>
        <p:nvSpPr>
          <p:cNvPr name="TextBox 17" id="17"/>
          <p:cNvSpPr txBox="true"/>
          <p:nvPr/>
        </p:nvSpPr>
        <p:spPr>
          <a:xfrm rot="0">
            <a:off x="1619099" y="7754843"/>
            <a:ext cx="4593441" cy="931385"/>
          </a:xfrm>
          <a:prstGeom prst="rect">
            <a:avLst/>
          </a:prstGeom>
        </p:spPr>
        <p:txBody>
          <a:bodyPr anchor="t" rtlCol="false" tIns="0" lIns="0" bIns="0" rIns="0">
            <a:spAutoFit/>
          </a:bodyPr>
          <a:lstStyle/>
          <a:p>
            <a:pPr algn="ctr" marL="0" indent="0" lvl="0">
              <a:lnSpc>
                <a:spcPts val="3786"/>
              </a:lnSpc>
              <a:spcBef>
                <a:spcPct val="0"/>
              </a:spcBef>
            </a:pPr>
            <a:r>
              <a:rPr lang="en-US" sz="2704" strike="noStrike" u="none">
                <a:solidFill>
                  <a:srgbClr val="000000"/>
                </a:solidFill>
                <a:latin typeface="Garet"/>
                <a:ea typeface="Garet"/>
                <a:cs typeface="Garet"/>
                <a:sym typeface="Garet"/>
              </a:rPr>
              <a:t>The data comes from UK Department for Transport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739246" y="-85725"/>
            <a:ext cx="13746585" cy="1659226"/>
          </a:xfrm>
          <a:prstGeom prst="rect">
            <a:avLst/>
          </a:prstGeom>
        </p:spPr>
        <p:txBody>
          <a:bodyPr anchor="t" rtlCol="false" tIns="0" lIns="0" bIns="0" rIns="0">
            <a:spAutoFit/>
          </a:bodyPr>
          <a:lstStyle/>
          <a:p>
            <a:pPr algn="ctr">
              <a:lnSpc>
                <a:spcPts val="6721"/>
              </a:lnSpc>
            </a:pPr>
            <a:r>
              <a:rPr lang="en-US" b="true" sz="4801">
                <a:solidFill>
                  <a:srgbClr val="3F3D3E"/>
                </a:solidFill>
                <a:latin typeface="Alexandria Bold"/>
                <a:ea typeface="Alexandria Bold"/>
                <a:cs typeface="Alexandria Bold"/>
                <a:sym typeface="Alexandria Bold"/>
              </a:rPr>
              <a:t>IMPACT OF WEATHER ON ACCIDENT TIMING AND AVERAGE SPEED</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6" id="6"/>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06</a:t>
            </a:r>
          </a:p>
        </p:txBody>
      </p:sp>
      <p:pic>
        <p:nvPicPr>
          <p:cNvPr name="Picture 7" id="7"/>
          <p:cNvPicPr>
            <a:picLocks noChangeAspect="true"/>
          </p:cNvPicPr>
          <p:nvPr/>
        </p:nvPicPr>
        <p:blipFill>
          <a:blip r:embed="rId6"/>
          <a:stretch>
            <a:fillRect/>
          </a:stretch>
        </p:blipFill>
        <p:spPr>
          <a:xfrm rot="0">
            <a:off x="-697230" y="108261"/>
            <a:ext cx="20711160" cy="11081849"/>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927293" y="-116928"/>
            <a:ext cx="15010807" cy="1752885"/>
          </a:xfrm>
          <a:prstGeom prst="rect">
            <a:avLst/>
          </a:prstGeom>
        </p:spPr>
        <p:txBody>
          <a:bodyPr anchor="t" rtlCol="false" tIns="0" lIns="0" bIns="0" rIns="0">
            <a:spAutoFit/>
          </a:bodyPr>
          <a:lstStyle/>
          <a:p>
            <a:pPr algn="ctr">
              <a:lnSpc>
                <a:spcPts val="7060"/>
              </a:lnSpc>
            </a:pPr>
            <a:r>
              <a:rPr lang="en-US" b="true" sz="5043">
                <a:solidFill>
                  <a:srgbClr val="3F3D3E"/>
                </a:solidFill>
                <a:latin typeface="Alexandria Bold"/>
                <a:ea typeface="Alexandria Bold"/>
                <a:cs typeface="Alexandria Bold"/>
                <a:sym typeface="Alexandria Bold"/>
              </a:rPr>
              <a:t>TOP 9 VEHICLE TYPE IMPACT ON CASUALTIES</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6" id="6"/>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07</a:t>
            </a:r>
          </a:p>
        </p:txBody>
      </p:sp>
      <p:pic>
        <p:nvPicPr>
          <p:cNvPr name="Picture 7" id="7"/>
          <p:cNvPicPr>
            <a:picLocks noChangeAspect="true"/>
          </p:cNvPicPr>
          <p:nvPr/>
        </p:nvPicPr>
        <p:blipFill>
          <a:blip r:embed="rId6"/>
          <a:stretch>
            <a:fillRect/>
          </a:stretch>
        </p:blipFill>
        <p:spPr>
          <a:xfrm rot="0">
            <a:off x="-1849877" y="265825"/>
            <a:ext cx="22198528" cy="10570703"/>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381973" y="-201208"/>
            <a:ext cx="10906691" cy="1837165"/>
          </a:xfrm>
          <a:prstGeom prst="rect">
            <a:avLst/>
          </a:prstGeom>
        </p:spPr>
        <p:txBody>
          <a:bodyPr anchor="t" rtlCol="false" tIns="0" lIns="0" bIns="0" rIns="0">
            <a:spAutoFit/>
          </a:bodyPr>
          <a:lstStyle/>
          <a:p>
            <a:pPr algn="ctr">
              <a:lnSpc>
                <a:spcPts val="7413"/>
              </a:lnSpc>
            </a:pPr>
            <a:r>
              <a:rPr lang="en-US" b="true" sz="5295">
                <a:solidFill>
                  <a:srgbClr val="3F3D3E"/>
                </a:solidFill>
                <a:latin typeface="Alexandria Bold"/>
                <a:ea typeface="Alexandria Bold"/>
                <a:cs typeface="Alexandria Bold"/>
                <a:sym typeface="Alexandria Bold"/>
              </a:rPr>
              <a:t>TOP 10 POLICE FORCES WITH MOST CASUALTIES</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6" id="6"/>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08</a:t>
            </a:r>
          </a:p>
        </p:txBody>
      </p:sp>
      <p:pic>
        <p:nvPicPr>
          <p:cNvPr name="Picture 7" id="7"/>
          <p:cNvPicPr>
            <a:picLocks noChangeAspect="true"/>
          </p:cNvPicPr>
          <p:nvPr/>
        </p:nvPicPr>
        <p:blipFill>
          <a:blip r:embed="rId4"/>
          <a:stretch>
            <a:fillRect/>
          </a:stretch>
        </p:blipFill>
        <p:spPr>
          <a:xfrm rot="0">
            <a:off x="174865" y="-273111"/>
            <a:ext cx="19759783" cy="1138394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DAGrt8X-Xj4</dc:identifier>
  <dcterms:modified xsi:type="dcterms:W3CDTF">2011-08-01T06:04:30Z</dcterms:modified>
  <cp:revision>1</cp:revision>
  <dc:title>UK Accidents Analysis    </dc:title>
</cp:coreProperties>
</file>