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3" r:id="rId5"/>
    <p:sldId id="260" r:id="rId6"/>
    <p:sldId id="261" r:id="rId7"/>
    <p:sldId id="259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F6B267-2CBE-4514-8676-210371953E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97C3DA-F524-4703-BDB4-767850F03598}">
      <dgm:prSet/>
      <dgm:spPr/>
      <dgm:t>
        <a:bodyPr/>
        <a:lstStyle/>
        <a:p>
          <a:r>
            <a:rPr lang="en-US" b="1"/>
            <a:t>Identify</a:t>
          </a:r>
          <a:r>
            <a:rPr lang="en-US"/>
            <a:t> which types of cosmetic products contain the most reported chemicals</a:t>
          </a:r>
        </a:p>
      </dgm:t>
    </dgm:pt>
    <dgm:pt modelId="{2172ED23-5B76-4D1B-8720-754D111D174A}" type="parTrans" cxnId="{5D60E767-8554-426F-AF23-198BED86BEB4}">
      <dgm:prSet/>
      <dgm:spPr/>
      <dgm:t>
        <a:bodyPr/>
        <a:lstStyle/>
        <a:p>
          <a:endParaRPr lang="en-US"/>
        </a:p>
      </dgm:t>
    </dgm:pt>
    <dgm:pt modelId="{871FBFEF-6992-4C51-8D3E-63FDAE348465}" type="sibTrans" cxnId="{5D60E767-8554-426F-AF23-198BED86BEB4}">
      <dgm:prSet/>
      <dgm:spPr/>
      <dgm:t>
        <a:bodyPr/>
        <a:lstStyle/>
        <a:p>
          <a:endParaRPr lang="en-US"/>
        </a:p>
      </dgm:t>
    </dgm:pt>
    <dgm:pt modelId="{8F31B19F-9F20-426A-9E17-981520F8773E}">
      <dgm:prSet/>
      <dgm:spPr/>
      <dgm:t>
        <a:bodyPr/>
        <a:lstStyle/>
        <a:p>
          <a:r>
            <a:rPr lang="en-US" b="1"/>
            <a:t>Detect</a:t>
          </a:r>
          <a:r>
            <a:rPr lang="en-US"/>
            <a:t> if chemicals are still being reported after products or ingredients are discontinued</a:t>
          </a:r>
        </a:p>
      </dgm:t>
    </dgm:pt>
    <dgm:pt modelId="{BF5C1B5F-1778-4529-BAB3-DAF60CFF02B3}" type="parTrans" cxnId="{38F732D7-16EB-4999-BC4B-76D60730AF09}">
      <dgm:prSet/>
      <dgm:spPr/>
      <dgm:t>
        <a:bodyPr/>
        <a:lstStyle/>
        <a:p>
          <a:endParaRPr lang="en-US"/>
        </a:p>
      </dgm:t>
    </dgm:pt>
    <dgm:pt modelId="{76647AF3-3F9A-4397-BF8E-ACC589958869}" type="sibTrans" cxnId="{38F732D7-16EB-4999-BC4B-76D60730AF09}">
      <dgm:prSet/>
      <dgm:spPr/>
      <dgm:t>
        <a:bodyPr/>
        <a:lstStyle/>
        <a:p>
          <a:endParaRPr lang="en-US"/>
        </a:p>
      </dgm:t>
    </dgm:pt>
    <dgm:pt modelId="{E1020A1C-CDB4-447E-ACAD-1D3F76383936}">
      <dgm:prSet/>
      <dgm:spPr/>
      <dgm:t>
        <a:bodyPr/>
        <a:lstStyle/>
        <a:p>
          <a:r>
            <a:rPr lang="en-US" b="1"/>
            <a:t>Assess</a:t>
          </a:r>
          <a:r>
            <a:rPr lang="en-US"/>
            <a:t> how actively companies update their chemical records over time</a:t>
          </a:r>
        </a:p>
      </dgm:t>
    </dgm:pt>
    <dgm:pt modelId="{C14AE9DD-0CAF-4EDA-BFF6-FC6D7B90D99A}" type="parTrans" cxnId="{85D70A28-A5BE-4801-BC4F-B8FB0723FA42}">
      <dgm:prSet/>
      <dgm:spPr/>
      <dgm:t>
        <a:bodyPr/>
        <a:lstStyle/>
        <a:p>
          <a:endParaRPr lang="en-US"/>
        </a:p>
      </dgm:t>
    </dgm:pt>
    <dgm:pt modelId="{4F835C9B-A3BE-4073-9258-5DF2EC0BAC66}" type="sibTrans" cxnId="{85D70A28-A5BE-4801-BC4F-B8FB0723FA42}">
      <dgm:prSet/>
      <dgm:spPr/>
      <dgm:t>
        <a:bodyPr/>
        <a:lstStyle/>
        <a:p>
          <a:endParaRPr lang="en-US"/>
        </a:p>
      </dgm:t>
    </dgm:pt>
    <dgm:pt modelId="{D7015EB6-8ACC-405F-83AF-D12CEBD5AA02}">
      <dgm:prSet/>
      <dgm:spPr/>
      <dgm:t>
        <a:bodyPr/>
        <a:lstStyle/>
        <a:p>
          <a:r>
            <a:rPr lang="en-US" b="1"/>
            <a:t>Evaluate</a:t>
          </a:r>
          <a:r>
            <a:rPr lang="en-US"/>
            <a:t> the completeness and clarity of chemical reporting in cosmetics</a:t>
          </a:r>
        </a:p>
      </dgm:t>
    </dgm:pt>
    <dgm:pt modelId="{C57F65AB-F6F7-4232-A695-820F80870724}" type="parTrans" cxnId="{A890AA30-C828-4716-90E8-71A49FC5790E}">
      <dgm:prSet/>
      <dgm:spPr/>
      <dgm:t>
        <a:bodyPr/>
        <a:lstStyle/>
        <a:p>
          <a:endParaRPr lang="en-US"/>
        </a:p>
      </dgm:t>
    </dgm:pt>
    <dgm:pt modelId="{301B47BA-56DE-419E-A0C4-3590CC84B9B5}" type="sibTrans" cxnId="{A890AA30-C828-4716-90E8-71A49FC5790E}">
      <dgm:prSet/>
      <dgm:spPr/>
      <dgm:t>
        <a:bodyPr/>
        <a:lstStyle/>
        <a:p>
          <a:endParaRPr lang="en-US"/>
        </a:p>
      </dgm:t>
    </dgm:pt>
    <dgm:pt modelId="{68917B6D-BBE6-433B-B150-D6C89E038CE8}" type="pres">
      <dgm:prSet presAssocID="{44F6B267-2CBE-4514-8676-210371953E09}" presName="root" presStyleCnt="0">
        <dgm:presLayoutVars>
          <dgm:dir/>
          <dgm:resizeHandles val="exact"/>
        </dgm:presLayoutVars>
      </dgm:prSet>
      <dgm:spPr/>
    </dgm:pt>
    <dgm:pt modelId="{4AE6BB27-2B54-407B-85DA-7CC280304C19}" type="pres">
      <dgm:prSet presAssocID="{D197C3DA-F524-4703-BDB4-767850F03598}" presName="compNode" presStyleCnt="0"/>
      <dgm:spPr/>
    </dgm:pt>
    <dgm:pt modelId="{E157207E-908C-4C94-A2D1-DDB9BACCB6F4}" type="pres">
      <dgm:prSet presAssocID="{D197C3DA-F524-4703-BDB4-767850F03598}" presName="bgRect" presStyleLbl="bgShp" presStyleIdx="0" presStyleCnt="4"/>
      <dgm:spPr/>
    </dgm:pt>
    <dgm:pt modelId="{93EE999C-D6FC-426B-BEDA-19101FD468C0}" type="pres">
      <dgm:prSet presAssocID="{D197C3DA-F524-4703-BDB4-767850F035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EACEFA2-3EFB-443F-B5A4-67183B52BDF3}" type="pres">
      <dgm:prSet presAssocID="{D197C3DA-F524-4703-BDB4-767850F03598}" presName="spaceRect" presStyleCnt="0"/>
      <dgm:spPr/>
    </dgm:pt>
    <dgm:pt modelId="{C14069F9-D2A1-4A46-9ECB-CCB7B52F6267}" type="pres">
      <dgm:prSet presAssocID="{D197C3DA-F524-4703-BDB4-767850F03598}" presName="parTx" presStyleLbl="revTx" presStyleIdx="0" presStyleCnt="4">
        <dgm:presLayoutVars>
          <dgm:chMax val="0"/>
          <dgm:chPref val="0"/>
        </dgm:presLayoutVars>
      </dgm:prSet>
      <dgm:spPr/>
    </dgm:pt>
    <dgm:pt modelId="{2EB33F2B-6F05-47D3-BA1E-A32A1D3E53E3}" type="pres">
      <dgm:prSet presAssocID="{871FBFEF-6992-4C51-8D3E-63FDAE348465}" presName="sibTrans" presStyleCnt="0"/>
      <dgm:spPr/>
    </dgm:pt>
    <dgm:pt modelId="{66ABE085-9F90-4AD9-8A08-5BFB5D8CD374}" type="pres">
      <dgm:prSet presAssocID="{8F31B19F-9F20-426A-9E17-981520F8773E}" presName="compNode" presStyleCnt="0"/>
      <dgm:spPr/>
    </dgm:pt>
    <dgm:pt modelId="{0411BB3C-79E0-458F-82B2-7978AFFE95E1}" type="pres">
      <dgm:prSet presAssocID="{8F31B19F-9F20-426A-9E17-981520F8773E}" presName="bgRect" presStyleLbl="bgShp" presStyleIdx="1" presStyleCnt="4"/>
      <dgm:spPr/>
    </dgm:pt>
    <dgm:pt modelId="{2AD90CBF-362C-4735-82C0-2DBBA77D7D05}" type="pres">
      <dgm:prSet presAssocID="{8F31B19F-9F20-426A-9E17-981520F877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37A1E9C6-3987-4284-9910-380635B44E14}" type="pres">
      <dgm:prSet presAssocID="{8F31B19F-9F20-426A-9E17-981520F8773E}" presName="spaceRect" presStyleCnt="0"/>
      <dgm:spPr/>
    </dgm:pt>
    <dgm:pt modelId="{67ED420B-9143-4933-BA50-7193A58CF9AC}" type="pres">
      <dgm:prSet presAssocID="{8F31B19F-9F20-426A-9E17-981520F8773E}" presName="parTx" presStyleLbl="revTx" presStyleIdx="1" presStyleCnt="4">
        <dgm:presLayoutVars>
          <dgm:chMax val="0"/>
          <dgm:chPref val="0"/>
        </dgm:presLayoutVars>
      </dgm:prSet>
      <dgm:spPr/>
    </dgm:pt>
    <dgm:pt modelId="{EE0F30F3-9650-41F2-9D8C-06F0250CAFA5}" type="pres">
      <dgm:prSet presAssocID="{76647AF3-3F9A-4397-BF8E-ACC589958869}" presName="sibTrans" presStyleCnt="0"/>
      <dgm:spPr/>
    </dgm:pt>
    <dgm:pt modelId="{F389D18C-E627-4C1D-9E2E-C9DD11F84421}" type="pres">
      <dgm:prSet presAssocID="{E1020A1C-CDB4-447E-ACAD-1D3F76383936}" presName="compNode" presStyleCnt="0"/>
      <dgm:spPr/>
    </dgm:pt>
    <dgm:pt modelId="{31E9F9CC-A89A-4007-99B3-E8DC731E0588}" type="pres">
      <dgm:prSet presAssocID="{E1020A1C-CDB4-447E-ACAD-1D3F76383936}" presName="bgRect" presStyleLbl="bgShp" presStyleIdx="2" presStyleCnt="4"/>
      <dgm:spPr/>
    </dgm:pt>
    <dgm:pt modelId="{0582F4B0-0EED-49BB-B8F1-263EC0F9DD5B}" type="pres">
      <dgm:prSet presAssocID="{E1020A1C-CDB4-447E-ACAD-1D3F7638393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F213546A-311F-491B-A552-0162727E28F9}" type="pres">
      <dgm:prSet presAssocID="{E1020A1C-CDB4-447E-ACAD-1D3F76383936}" presName="spaceRect" presStyleCnt="0"/>
      <dgm:spPr/>
    </dgm:pt>
    <dgm:pt modelId="{88C3CE18-C79A-46F9-AA52-2E8AF4C384B4}" type="pres">
      <dgm:prSet presAssocID="{E1020A1C-CDB4-447E-ACAD-1D3F76383936}" presName="parTx" presStyleLbl="revTx" presStyleIdx="2" presStyleCnt="4">
        <dgm:presLayoutVars>
          <dgm:chMax val="0"/>
          <dgm:chPref val="0"/>
        </dgm:presLayoutVars>
      </dgm:prSet>
      <dgm:spPr/>
    </dgm:pt>
    <dgm:pt modelId="{B0A9856E-A646-4549-AED5-12B51E0CF074}" type="pres">
      <dgm:prSet presAssocID="{4F835C9B-A3BE-4073-9258-5DF2EC0BAC66}" presName="sibTrans" presStyleCnt="0"/>
      <dgm:spPr/>
    </dgm:pt>
    <dgm:pt modelId="{5676CDE8-56E0-4AFD-AF08-4B82CE17E0C6}" type="pres">
      <dgm:prSet presAssocID="{D7015EB6-8ACC-405F-83AF-D12CEBD5AA02}" presName="compNode" presStyleCnt="0"/>
      <dgm:spPr/>
    </dgm:pt>
    <dgm:pt modelId="{8C1D0D62-1663-44C3-BBEC-E9DC9376F8EC}" type="pres">
      <dgm:prSet presAssocID="{D7015EB6-8ACC-405F-83AF-D12CEBD5AA02}" presName="bgRect" presStyleLbl="bgShp" presStyleIdx="3" presStyleCnt="4"/>
      <dgm:spPr/>
    </dgm:pt>
    <dgm:pt modelId="{6DA0B142-1736-4615-8A14-D46580D78E40}" type="pres">
      <dgm:prSet presAssocID="{D7015EB6-8ACC-405F-83AF-D12CEBD5AA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611E9F-7C4D-4580-8B4F-D289B2D6FD50}" type="pres">
      <dgm:prSet presAssocID="{D7015EB6-8ACC-405F-83AF-D12CEBD5AA02}" presName="spaceRect" presStyleCnt="0"/>
      <dgm:spPr/>
    </dgm:pt>
    <dgm:pt modelId="{E3097C5A-03D9-47B5-B77A-059AEEFC653C}" type="pres">
      <dgm:prSet presAssocID="{D7015EB6-8ACC-405F-83AF-D12CEBD5AA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252C18-9059-4A5B-914E-1884090BBECB}" type="presOf" srcId="{44F6B267-2CBE-4514-8676-210371953E09}" destId="{68917B6D-BBE6-433B-B150-D6C89E038CE8}" srcOrd="0" destOrd="0" presId="urn:microsoft.com/office/officeart/2018/2/layout/IconVerticalSolidList"/>
    <dgm:cxn modelId="{85D70A28-A5BE-4801-BC4F-B8FB0723FA42}" srcId="{44F6B267-2CBE-4514-8676-210371953E09}" destId="{E1020A1C-CDB4-447E-ACAD-1D3F76383936}" srcOrd="2" destOrd="0" parTransId="{C14AE9DD-0CAF-4EDA-BFF6-FC6D7B90D99A}" sibTransId="{4F835C9B-A3BE-4073-9258-5DF2EC0BAC66}"/>
    <dgm:cxn modelId="{A890AA30-C828-4716-90E8-71A49FC5790E}" srcId="{44F6B267-2CBE-4514-8676-210371953E09}" destId="{D7015EB6-8ACC-405F-83AF-D12CEBD5AA02}" srcOrd="3" destOrd="0" parTransId="{C57F65AB-F6F7-4232-A695-820F80870724}" sibTransId="{301B47BA-56DE-419E-A0C4-3590CC84B9B5}"/>
    <dgm:cxn modelId="{76C4925F-9AC5-4657-A075-78A7D42EFAAF}" type="presOf" srcId="{D197C3DA-F524-4703-BDB4-767850F03598}" destId="{C14069F9-D2A1-4A46-9ECB-CCB7B52F6267}" srcOrd="0" destOrd="0" presId="urn:microsoft.com/office/officeart/2018/2/layout/IconVerticalSolidList"/>
    <dgm:cxn modelId="{F8F41A46-2821-49E4-9161-1B37866295CE}" type="presOf" srcId="{E1020A1C-CDB4-447E-ACAD-1D3F76383936}" destId="{88C3CE18-C79A-46F9-AA52-2E8AF4C384B4}" srcOrd="0" destOrd="0" presId="urn:microsoft.com/office/officeart/2018/2/layout/IconVerticalSolidList"/>
    <dgm:cxn modelId="{5D60E767-8554-426F-AF23-198BED86BEB4}" srcId="{44F6B267-2CBE-4514-8676-210371953E09}" destId="{D197C3DA-F524-4703-BDB4-767850F03598}" srcOrd="0" destOrd="0" parTransId="{2172ED23-5B76-4D1B-8720-754D111D174A}" sibTransId="{871FBFEF-6992-4C51-8D3E-63FDAE348465}"/>
    <dgm:cxn modelId="{86343E7C-36E9-4777-8D44-4AA5EDBA5457}" type="presOf" srcId="{D7015EB6-8ACC-405F-83AF-D12CEBD5AA02}" destId="{E3097C5A-03D9-47B5-B77A-059AEEFC653C}" srcOrd="0" destOrd="0" presId="urn:microsoft.com/office/officeart/2018/2/layout/IconVerticalSolidList"/>
    <dgm:cxn modelId="{DD2ABFCD-6501-411D-91CF-27DC4F3FFBDB}" type="presOf" srcId="{8F31B19F-9F20-426A-9E17-981520F8773E}" destId="{67ED420B-9143-4933-BA50-7193A58CF9AC}" srcOrd="0" destOrd="0" presId="urn:microsoft.com/office/officeart/2018/2/layout/IconVerticalSolidList"/>
    <dgm:cxn modelId="{38F732D7-16EB-4999-BC4B-76D60730AF09}" srcId="{44F6B267-2CBE-4514-8676-210371953E09}" destId="{8F31B19F-9F20-426A-9E17-981520F8773E}" srcOrd="1" destOrd="0" parTransId="{BF5C1B5F-1778-4529-BAB3-DAF60CFF02B3}" sibTransId="{76647AF3-3F9A-4397-BF8E-ACC589958869}"/>
    <dgm:cxn modelId="{3E03D2C7-8024-4CF9-9010-15C5A0B81456}" type="presParOf" srcId="{68917B6D-BBE6-433B-B150-D6C89E038CE8}" destId="{4AE6BB27-2B54-407B-85DA-7CC280304C19}" srcOrd="0" destOrd="0" presId="urn:microsoft.com/office/officeart/2018/2/layout/IconVerticalSolidList"/>
    <dgm:cxn modelId="{749E0DDA-30E4-4008-A06E-640D039E150D}" type="presParOf" srcId="{4AE6BB27-2B54-407B-85DA-7CC280304C19}" destId="{E157207E-908C-4C94-A2D1-DDB9BACCB6F4}" srcOrd="0" destOrd="0" presId="urn:microsoft.com/office/officeart/2018/2/layout/IconVerticalSolidList"/>
    <dgm:cxn modelId="{CF958EAD-F4CF-426E-93E0-A8A3BFD5FF22}" type="presParOf" srcId="{4AE6BB27-2B54-407B-85DA-7CC280304C19}" destId="{93EE999C-D6FC-426B-BEDA-19101FD468C0}" srcOrd="1" destOrd="0" presId="urn:microsoft.com/office/officeart/2018/2/layout/IconVerticalSolidList"/>
    <dgm:cxn modelId="{3F03EC62-9449-4739-8CA7-E34EC827EA39}" type="presParOf" srcId="{4AE6BB27-2B54-407B-85DA-7CC280304C19}" destId="{8EACEFA2-3EFB-443F-B5A4-67183B52BDF3}" srcOrd="2" destOrd="0" presId="urn:microsoft.com/office/officeart/2018/2/layout/IconVerticalSolidList"/>
    <dgm:cxn modelId="{3F6F5466-1BC1-4714-BB3D-77D6B334D77D}" type="presParOf" srcId="{4AE6BB27-2B54-407B-85DA-7CC280304C19}" destId="{C14069F9-D2A1-4A46-9ECB-CCB7B52F6267}" srcOrd="3" destOrd="0" presId="urn:microsoft.com/office/officeart/2018/2/layout/IconVerticalSolidList"/>
    <dgm:cxn modelId="{83B71C6A-F9D8-4D96-9443-AB13CFB8BEBE}" type="presParOf" srcId="{68917B6D-BBE6-433B-B150-D6C89E038CE8}" destId="{2EB33F2B-6F05-47D3-BA1E-A32A1D3E53E3}" srcOrd="1" destOrd="0" presId="urn:microsoft.com/office/officeart/2018/2/layout/IconVerticalSolidList"/>
    <dgm:cxn modelId="{7B339354-27B9-44CC-8C0E-1E8F7461B27A}" type="presParOf" srcId="{68917B6D-BBE6-433B-B150-D6C89E038CE8}" destId="{66ABE085-9F90-4AD9-8A08-5BFB5D8CD374}" srcOrd="2" destOrd="0" presId="urn:microsoft.com/office/officeart/2018/2/layout/IconVerticalSolidList"/>
    <dgm:cxn modelId="{8BEFFCEF-08CA-4F7A-A3AA-A7783693276B}" type="presParOf" srcId="{66ABE085-9F90-4AD9-8A08-5BFB5D8CD374}" destId="{0411BB3C-79E0-458F-82B2-7978AFFE95E1}" srcOrd="0" destOrd="0" presId="urn:microsoft.com/office/officeart/2018/2/layout/IconVerticalSolidList"/>
    <dgm:cxn modelId="{C2E1670E-6394-4665-82FC-13FE36AD19AA}" type="presParOf" srcId="{66ABE085-9F90-4AD9-8A08-5BFB5D8CD374}" destId="{2AD90CBF-362C-4735-82C0-2DBBA77D7D05}" srcOrd="1" destOrd="0" presId="urn:microsoft.com/office/officeart/2018/2/layout/IconVerticalSolidList"/>
    <dgm:cxn modelId="{2467FD6B-A612-4CBD-9113-164F6E1168BC}" type="presParOf" srcId="{66ABE085-9F90-4AD9-8A08-5BFB5D8CD374}" destId="{37A1E9C6-3987-4284-9910-380635B44E14}" srcOrd="2" destOrd="0" presId="urn:microsoft.com/office/officeart/2018/2/layout/IconVerticalSolidList"/>
    <dgm:cxn modelId="{14FB6E1D-2800-4494-994B-DFBDC6924E38}" type="presParOf" srcId="{66ABE085-9F90-4AD9-8A08-5BFB5D8CD374}" destId="{67ED420B-9143-4933-BA50-7193A58CF9AC}" srcOrd="3" destOrd="0" presId="urn:microsoft.com/office/officeart/2018/2/layout/IconVerticalSolidList"/>
    <dgm:cxn modelId="{99F74746-9CF8-4960-B1FD-526CAB631981}" type="presParOf" srcId="{68917B6D-BBE6-433B-B150-D6C89E038CE8}" destId="{EE0F30F3-9650-41F2-9D8C-06F0250CAFA5}" srcOrd="3" destOrd="0" presId="urn:microsoft.com/office/officeart/2018/2/layout/IconVerticalSolidList"/>
    <dgm:cxn modelId="{B0B37BD3-45D0-4A5F-913E-CAA2D12608FC}" type="presParOf" srcId="{68917B6D-BBE6-433B-B150-D6C89E038CE8}" destId="{F389D18C-E627-4C1D-9E2E-C9DD11F84421}" srcOrd="4" destOrd="0" presId="urn:microsoft.com/office/officeart/2018/2/layout/IconVerticalSolidList"/>
    <dgm:cxn modelId="{C5A9330C-BE23-40B7-9F8F-3EE162660257}" type="presParOf" srcId="{F389D18C-E627-4C1D-9E2E-C9DD11F84421}" destId="{31E9F9CC-A89A-4007-99B3-E8DC731E0588}" srcOrd="0" destOrd="0" presId="urn:microsoft.com/office/officeart/2018/2/layout/IconVerticalSolidList"/>
    <dgm:cxn modelId="{52339012-BA4E-4EAC-88A6-9555674EBF79}" type="presParOf" srcId="{F389D18C-E627-4C1D-9E2E-C9DD11F84421}" destId="{0582F4B0-0EED-49BB-B8F1-263EC0F9DD5B}" srcOrd="1" destOrd="0" presId="urn:microsoft.com/office/officeart/2018/2/layout/IconVerticalSolidList"/>
    <dgm:cxn modelId="{8F623936-6CA0-47A6-AC14-D0FA9E71CE41}" type="presParOf" srcId="{F389D18C-E627-4C1D-9E2E-C9DD11F84421}" destId="{F213546A-311F-491B-A552-0162727E28F9}" srcOrd="2" destOrd="0" presId="urn:microsoft.com/office/officeart/2018/2/layout/IconVerticalSolidList"/>
    <dgm:cxn modelId="{6C1AEBEE-C4F2-436D-A84D-6F27180871B7}" type="presParOf" srcId="{F389D18C-E627-4C1D-9E2E-C9DD11F84421}" destId="{88C3CE18-C79A-46F9-AA52-2E8AF4C384B4}" srcOrd="3" destOrd="0" presId="urn:microsoft.com/office/officeart/2018/2/layout/IconVerticalSolidList"/>
    <dgm:cxn modelId="{2FE97086-6F49-4AB4-985E-56BB5F45444B}" type="presParOf" srcId="{68917B6D-BBE6-433B-B150-D6C89E038CE8}" destId="{B0A9856E-A646-4549-AED5-12B51E0CF074}" srcOrd="5" destOrd="0" presId="urn:microsoft.com/office/officeart/2018/2/layout/IconVerticalSolidList"/>
    <dgm:cxn modelId="{EA16A33A-BADD-47FD-8F63-263698CBD758}" type="presParOf" srcId="{68917B6D-BBE6-433B-B150-D6C89E038CE8}" destId="{5676CDE8-56E0-4AFD-AF08-4B82CE17E0C6}" srcOrd="6" destOrd="0" presId="urn:microsoft.com/office/officeart/2018/2/layout/IconVerticalSolidList"/>
    <dgm:cxn modelId="{06720DB3-43DE-4522-BEC5-58DD7B612A94}" type="presParOf" srcId="{5676CDE8-56E0-4AFD-AF08-4B82CE17E0C6}" destId="{8C1D0D62-1663-44C3-BBEC-E9DC9376F8EC}" srcOrd="0" destOrd="0" presId="urn:microsoft.com/office/officeart/2018/2/layout/IconVerticalSolidList"/>
    <dgm:cxn modelId="{E191996F-F4F9-4B22-8A0A-18F009CB649B}" type="presParOf" srcId="{5676CDE8-56E0-4AFD-AF08-4B82CE17E0C6}" destId="{6DA0B142-1736-4615-8A14-D46580D78E40}" srcOrd="1" destOrd="0" presId="urn:microsoft.com/office/officeart/2018/2/layout/IconVerticalSolidList"/>
    <dgm:cxn modelId="{2C88286A-BC6E-4D0E-91C9-7D5D0C58364E}" type="presParOf" srcId="{5676CDE8-56E0-4AFD-AF08-4B82CE17E0C6}" destId="{6D611E9F-7C4D-4580-8B4F-D289B2D6FD50}" srcOrd="2" destOrd="0" presId="urn:microsoft.com/office/officeart/2018/2/layout/IconVerticalSolidList"/>
    <dgm:cxn modelId="{CB104E9F-E734-434A-8037-872A7596AE46}" type="presParOf" srcId="{5676CDE8-56E0-4AFD-AF08-4B82CE17E0C6}" destId="{E3097C5A-03D9-47B5-B77A-059AEEFC65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7207E-908C-4C94-A2D1-DDB9BACCB6F4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E999C-D6FC-426B-BEDA-19101FD468C0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069F9-D2A1-4A46-9ECB-CCB7B52F6267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Identify</a:t>
          </a:r>
          <a:r>
            <a:rPr lang="en-US" sz="2200" kern="1200"/>
            <a:t> which types of cosmetic products contain the most reported chemicals</a:t>
          </a:r>
        </a:p>
      </dsp:txBody>
      <dsp:txXfrm>
        <a:off x="1428292" y="2439"/>
        <a:ext cx="4873308" cy="1236616"/>
      </dsp:txXfrm>
    </dsp:sp>
    <dsp:sp modelId="{0411BB3C-79E0-458F-82B2-7978AFFE95E1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D90CBF-362C-4735-82C0-2DBBA77D7D0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D420B-9143-4933-BA50-7193A58CF9AC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Detect</a:t>
          </a:r>
          <a:r>
            <a:rPr lang="en-US" sz="2200" kern="1200"/>
            <a:t> if chemicals are still being reported after products or ingredients are discontinued</a:t>
          </a:r>
        </a:p>
      </dsp:txBody>
      <dsp:txXfrm>
        <a:off x="1428292" y="1548210"/>
        <a:ext cx="4873308" cy="1236616"/>
      </dsp:txXfrm>
    </dsp:sp>
    <dsp:sp modelId="{31E9F9CC-A89A-4007-99B3-E8DC731E0588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2F4B0-0EED-49BB-B8F1-263EC0F9DD5B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3CE18-C79A-46F9-AA52-2E8AF4C384B4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Assess</a:t>
          </a:r>
          <a:r>
            <a:rPr lang="en-US" sz="2200" kern="1200"/>
            <a:t> how actively companies update their chemical records over time</a:t>
          </a:r>
        </a:p>
      </dsp:txBody>
      <dsp:txXfrm>
        <a:off x="1428292" y="3093981"/>
        <a:ext cx="4873308" cy="1236616"/>
      </dsp:txXfrm>
    </dsp:sp>
    <dsp:sp modelId="{8C1D0D62-1663-44C3-BBEC-E9DC9376F8EC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0B142-1736-4615-8A14-D46580D78E40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97C5A-03D9-47B5-B77A-059AEEFC653C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Evaluate</a:t>
          </a:r>
          <a:r>
            <a:rPr lang="en-US" sz="2200" kern="1200"/>
            <a:t> the completeness and clarity of chemical reporting in cosmetics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092E7-5F26-4C60-B4C3-DFB8BE33CCD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AFED6-489C-4E77-8BE9-2CB78A209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Good afternoon,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everyone.Let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me begin with something simple: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How many of you used a cosmetic product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today?Toothpaste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. Shampoo. Deodorant. Moisturizer. Maybe a bit of cologne or makeup.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Most of us did — often without even thinking about it.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It’s just part of the routine,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right?Now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here’s the real question: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Do you know what’s in those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products?Probably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not.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We assume — we trust — that someone, somewhere, has made sure they’re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safe.But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is that trust well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placed?Today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we’re diving into the data behind chemicals in cosmetics.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Not just what’s in the products — but how it’s being tracked, updated, and regulated.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Because this isn’t just a chemistry problem. It’s a transparency problem. A public health concern. A policy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gap.I’m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Qasim Malalla, and along with my colleagues Ebrahim Khalil and Talal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Aljowder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we’ve analyzed tens of thousands of product records to uncover what’s really going on behind the.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Let’s begin with a single, pressing question.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FED6-489C-4E77-8BE9-2CB78A209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97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Are chemical ingredients in cosmetics being tracked, updated, and removed responsibly?]This question is our anchor today.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It might sound basic, but it’s surprisingly hard to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answer.Are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chemical ingredients being tracked responsibly?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Who’s watching? How often? Based on what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standards?Are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they being updated responsibly?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When a new study links an ingredient to harm — is it promptly reviewed, flagged,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reformulated?And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most importantly — are they being removed when necessary?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Because it’s not enough to acknowledge a risk. The industry has to act on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it.You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see, cosmetic products aren’t regulated as strictly as drugs. In many places, companies aren’t even required to prove safety before going to market.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So it becomes even more critical that we understand how well they’re doing when it comes to self-regulation, transparency, and long-term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monitoring.Because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behind every bottle or jar is a formulation — a chemical cocktail — and consumers are being exposed to hundreds of these compounds, often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daily.Our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goal with this study was simple: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Let the data speak.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Show how the industry is actually performing — not how it claims to.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FED6-489C-4E77-8BE9-2CB78A209B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38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et’s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start with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scale.We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analyzed over 114,000 cosmetic product records. That’s a massive database.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 products span everything — skincare, hair care, fragrances, oral hygiene — you name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it.And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here’s what we found: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While the product landscape is diverse, just a few dominant categories account for the majority of reported chemical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activity.That’s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key.Because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it tells us where the chemical footprint is most intense — and where consumer exposure is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highest.Some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products — particularly multi-function ones like anti-aging creams or long-lasting makeup — contain 20 or more chemical ingredients. Many of them are unpronounceable, poorly understood, or under-researched in the context of long-term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use.And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what’s more, transparency varies wildly.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Some brands are clear and detailed about what they use. Others? Not so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much.This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inconsistency means that the average consumer doesn’t really stand a chance.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Unless they’re a chemist with hours to kill cross-referencing databases, they’re relying on companies to be honest and regulators to be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vigilant.And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that’s where things start to get complicated.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FED6-489C-4E77-8BE9-2CB78A209B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01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When we broke the data down further — we looked at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subcategories.These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are the smaller groupings within the broader categories — things like “hair dye,” “face serums,” “nail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treatments.”And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some of these subcategories?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They have incredibly rich chemical profiles — meaning they include a high number and diversity of ingredients. Some are necessary for product function. Others are just… fillers. Or worse, linked to irritation or hormonal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disruption.Why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does this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matter?Because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these subcategories are industry trendsetters.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They’re where companies are pouring R&amp;D resources. Where marketing is focused. And where consumers are most vulnerable to high-exposure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formulas.So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, by prioritizing these subcategories — improving how ingredients are tracked and evaluated in just these areas — we could potentially protect millions of consumers more 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efficiently.But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 are companies doing that?</a:t>
            </a:r>
            <a:br>
              <a:rPr lang="en-US" dirty="0"/>
            </a:b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Are regulators focusing on the right places?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9AFED6-489C-4E77-8BE9-2CB78A209B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6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4142-8DF1-431A-A1FC-5AE60D44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17D1E-B4AE-45DB-A8C8-EDAABF302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90C53-4981-4A95-9A36-850598CC9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19CA0-AF07-4703-BFB6-212E7BB4B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456E7-3BB5-4E7A-80CE-D9418D6F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2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2C69-187A-494E-B799-D0FBF6E2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5B82-D4EB-4356-BCED-65AE0A07C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032B-0317-42C5-A118-27942E94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483E3-DACB-4908-8CD3-F8A35E9D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A69D-FA04-4779-9C9D-FDCCEE6F3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25AFE-E3D9-480A-A937-E96EF1907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54C170-C809-4D05-9829-31CE19F42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73987-D7E0-4FC7-8608-607AE2DC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7AAB-E64D-477B-A664-E0189E4A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E888-CA13-47C6-8784-A9EAD24C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5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1B9B-33A1-4A34-8488-5C0B97186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A14CC-4132-4D49-8BD7-BE570E345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71597-997A-48FB-8819-16328BA7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E360-9C51-4DDB-B26A-8E82861B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2183E-5909-4296-8A4F-CBFABCF7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62F4-59B7-4CFB-848B-56BEEA73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B241D-C62B-4E07-95A0-5AE3C0288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99CFB-050E-4423-A3E3-8D3825223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A5D09-2B3B-43B6-A0D3-8D431F53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D1E8F-349A-4A43-B8BD-FD4446C5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CF8B-F454-476E-A5AE-A97E1DB0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F97E-49B0-44AD-836F-23B7ED061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0A10A-C281-4BAD-95B1-A969D3740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B2660-03A5-44C7-80E3-082FBD351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26D57-225E-4A67-876B-A54CCD2F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ADC33-2E16-48DE-9D7D-AE78FED8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0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29A65-0E1B-43EB-BF00-659DF8C4C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FD3F3-D704-40B8-B287-B81D5C358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405F7-9F79-43F5-896C-97C4E2486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2CC7A-1B34-40B8-9505-6E64A817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993F90-4EDF-4350-A8D4-726A7B3A8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EE2564-0C57-4C91-B73C-8FFAD32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2450F-5964-4952-9E31-F6BC6E9C1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A07F9-646C-408A-9681-C7CD37FA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0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DAC3-22F1-4178-9C8C-70B40D67C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D7D4FA-378E-4DD0-88EE-60955630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EB8C95-C388-4E5B-9D61-A91473553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1AF9A-3F46-47FA-A8A0-DDAEAA0D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82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7EEF5-89D0-4290-B34E-E979E8FA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B7F4E-30C5-4CD6-B5DC-6B3A0795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BBF52-74B2-44D7-A239-36AF4B7E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6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6799-9E1A-480E-8A32-928097357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698C6-BAD6-41C1-91B7-ECCF77EAB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4707-C2AC-4F31-9D28-08B93C39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271A-CF74-4C44-8C43-1B08E5FB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6C385-8AA1-451B-921F-FB5D00FD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B85FE-32D3-46F4-9028-50B3F363D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2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9B43-94FF-41F5-AD62-532631108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FB7DE-0C54-415A-BF74-4075A5B8F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3F590-FAD8-472C-B2CA-3EC4BB185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A6568-91E8-4B88-A736-6BADADD72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31C0C-B599-423C-8280-3D6C106E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295F7-6239-4085-95A5-2B34EB5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2CC63-0824-4F61-B44C-D8B7B4AE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86342-81EC-40B0-916C-018621EAE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81D86-8565-4FBD-B7FE-0E636A5E6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1B4A2-95A7-4F81-A4C9-CD0D4C078A5A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5B11A-F4DD-43A4-BE42-620BA96D6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AD938-9EBA-4378-99E3-E4360E57C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D6C54-FF48-484A-80F7-BC3C2FA96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tions with flowers">
            <a:extLst>
              <a:ext uri="{FF2B5EF4-FFF2-40B4-BE49-F238E27FC236}">
                <a16:creationId xmlns:a16="http://schemas.microsoft.com/office/drawing/2014/main" id="{521429B3-AB29-404B-5FC9-9D5D63B5369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5778" r="-1" b="9613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7424-A6CC-4036-AB93-40906321A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Chemicals in Cosmetics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6AD48-4137-439B-AE36-25F951E67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Qasim Malalla | Ebrahim Khalil | Talal </a:t>
            </a:r>
            <a:r>
              <a:rPr lang="en-US" dirty="0" err="1">
                <a:solidFill>
                  <a:schemeClr val="bg1"/>
                </a:solidFill>
              </a:rPr>
              <a:t>Aljowder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5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Chemicals in cosmetics – are they safe? | CHOICE">
            <a:extLst>
              <a:ext uri="{FF2B5EF4-FFF2-40B4-BE49-F238E27FC236}">
                <a16:creationId xmlns:a16="http://schemas.microsoft.com/office/drawing/2014/main" id="{E142928F-7FC8-4B45-AA06-5CEA60983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>
            <a:fillRect/>
          </a:stretch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3937C3-C2C7-42CE-9409-D3CCFB03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512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AC819-D138-44F3-8E1C-AB30BCCD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chemeClr val="bg1"/>
                </a:solidFill>
              </a:rPr>
              <a:t>Are chemical ingredients in cosmetics being tracked, updated, and removed responsibly?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78671A-08CB-D163-4E63-EDE46BE9B6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73619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706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0C885-6F79-493D-A48A-7BA9CBAC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 sz="3400" b="1" dirty="0"/>
              <a:t>What Kinds of Products Dominate?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FCB1D500-B6CA-5D7D-22C7-827625B37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1600" dirty="0"/>
              <a:t>114,000+ cosmetic product records analyzed  </a:t>
            </a:r>
          </a:p>
          <a:p>
            <a:r>
              <a:rPr lang="en-US" sz="1600" dirty="0"/>
              <a:t>Products span a wide range of categories (e.g., Skin Care, Hair Care)  </a:t>
            </a:r>
          </a:p>
          <a:p>
            <a:r>
              <a:rPr lang="en-US" sz="1600" dirty="0"/>
              <a:t>Majority of reports come from a few dominant categories  </a:t>
            </a:r>
          </a:p>
          <a:p>
            <a:r>
              <a:rPr lang="en-US" sz="1600" dirty="0"/>
              <a:t>Some products contain 20+ reported chemicals  </a:t>
            </a:r>
          </a:p>
          <a:p>
            <a:r>
              <a:rPr lang="en-US" sz="1600" dirty="0"/>
              <a:t>Complexity and transparency vary widely by product</a:t>
            </a:r>
          </a:p>
        </p:txBody>
      </p:sp>
      <p:pic>
        <p:nvPicPr>
          <p:cNvPr id="19" name="Content Placeholder 4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9B9ADB57-28C4-4DFC-AF57-F0B4132AD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882" y="802640"/>
            <a:ext cx="7050631" cy="52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8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BE1D19-99B3-412D-B389-35F22D1E1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b="1" dirty="0"/>
              <a:t>Subcategories with Most Chemicals Reported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6CF9BC-8C83-18AF-AEA9-EC2E3A6F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These subcategories have the richest chemical profiles, indicating complex formulations.</a:t>
            </a:r>
          </a:p>
          <a:p>
            <a:r>
              <a:rPr lang="en-US" sz="1600" dirty="0"/>
              <a:t>Prioritizing these areas can improve consumer protection and product innovation.</a:t>
            </a:r>
          </a:p>
          <a:p>
            <a:r>
              <a:rPr lang="en-US" sz="1600" dirty="0"/>
              <a:t>Highlights industry trends and product development focus.</a:t>
            </a:r>
            <a:endParaRPr lang="en-US" sz="2200" dirty="0"/>
          </a:p>
        </p:txBody>
      </p:sp>
      <p:pic>
        <p:nvPicPr>
          <p:cNvPr id="5" name="Content Placeholder 4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EB82F076-6847-4161-ABCA-7E1D43619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373" y="943832"/>
            <a:ext cx="8005475" cy="470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6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0EB80-71D8-4D21-ADEA-0F222A0E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b="1" dirty="0"/>
              <a:t>Which Companies Are Behind the Most Reported Products?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692986-60BD-354B-C366-7343B8CF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600" dirty="0"/>
              <a:t>Small number of companies are responsible for a large portion of reported products.</a:t>
            </a:r>
          </a:p>
          <a:p>
            <a:r>
              <a:rPr lang="en-US" sz="1600" dirty="0"/>
              <a:t>These companies are likely market leaders or bulk producers.</a:t>
            </a:r>
          </a:p>
          <a:p>
            <a:r>
              <a:rPr lang="en-US" sz="1600" dirty="0"/>
              <a:t>It’s important to ensure these high-volume players follow consistent reporting practices.</a:t>
            </a:r>
          </a:p>
        </p:txBody>
      </p:sp>
      <p:pic>
        <p:nvPicPr>
          <p:cNvPr id="5" name="Content Placeholder 4" descr="A bar graph with different colored bars&#10;&#10;Description automatically generated">
            <a:extLst>
              <a:ext uri="{FF2B5EF4-FFF2-40B4-BE49-F238E27FC236}">
                <a16:creationId xmlns:a16="http://schemas.microsoft.com/office/drawing/2014/main" id="{6BA9E262-1F25-4F2A-9737-255DC447A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75143"/>
            <a:ext cx="6903720" cy="410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1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F4ACB-2070-4363-AE61-20BAE590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 b="1" dirty="0"/>
              <a:t>How Has Chemical Reporting Changed Over Time?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6AA830A-A4F4-84CF-94BE-8FC006A0C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600" dirty="0"/>
              <a:t>Annual reporting patterns reveal industry behavior over time.</a:t>
            </a:r>
          </a:p>
          <a:p>
            <a:r>
              <a:rPr lang="en-US" sz="1600" dirty="0"/>
              <a:t>Fluctuations may reflect regulatory shifts, public scrutiny, or evolving product lines.</a:t>
            </a:r>
          </a:p>
          <a:p>
            <a:r>
              <a:rPr lang="en-US" sz="1600" dirty="0"/>
              <a:t>Sudden spikes could indicate regulatory updates or large product rollouts.</a:t>
            </a:r>
            <a:endParaRPr lang="en-US" sz="2200" dirty="0"/>
          </a:p>
        </p:txBody>
      </p:sp>
      <p:pic>
        <p:nvPicPr>
          <p:cNvPr id="5" name="Content Placeholder 4" descr="A graph with a line and a dotted line&#10;&#10;Description automatically generated">
            <a:extLst>
              <a:ext uri="{FF2B5EF4-FFF2-40B4-BE49-F238E27FC236}">
                <a16:creationId xmlns:a16="http://schemas.microsoft.com/office/drawing/2014/main" id="{94A699A1-45CC-4F0F-A952-630B86CD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71067"/>
            <a:ext cx="6903720" cy="531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932DC-7E67-4D3C-96ED-E9249CB6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b="1" dirty="0"/>
              <a:t>Reporting After Discontinuation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ays reported after discontinuation&#10;&#10;Description automatically generated">
            <a:extLst>
              <a:ext uri="{FF2B5EF4-FFF2-40B4-BE49-F238E27FC236}">
                <a16:creationId xmlns:a16="http://schemas.microsoft.com/office/drawing/2014/main" id="{C187A48A-0500-438D-924C-43873E428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36549"/>
            <a:ext cx="6903720" cy="538490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33B4B22-4D43-4D56-8A8A-91A34F0CA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29425"/>
            <a:ext cx="41132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 are expected to stop reporting  chemicals once discontinued.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suggests delays or inconsistencies in updating product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Raises concerns about data accuracy and regulatory follow-through.</a:t>
            </a:r>
          </a:p>
        </p:txBody>
      </p:sp>
    </p:spTree>
    <p:extLst>
      <p:ext uri="{BB962C8B-B14F-4D97-AF65-F5344CB8AC3E}">
        <p14:creationId xmlns:p14="http://schemas.microsoft.com/office/powerpoint/2010/main" val="84363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22A340-9BB1-45DE-B8F8-2594F9AF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Are Chemicals Removed or discontinued?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3AF29E1-3D7C-4EA0-6636-B540EA90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600" dirty="0"/>
              <a:t>86.5% of products neither discontinued nor had chemicals removed</a:t>
            </a:r>
          </a:p>
          <a:p>
            <a:r>
              <a:rPr lang="en-US" sz="1600" dirty="0"/>
              <a:t>Remaining 12.5% split between discontinued products, removed chemicals, or both</a:t>
            </a:r>
            <a:endParaRPr lang="en-US" sz="2200" dirty="0"/>
          </a:p>
        </p:txBody>
      </p:sp>
      <p:pic>
        <p:nvPicPr>
          <p:cNvPr id="5" name="Content Placeholder 4" descr="A blue circle with red and pink circles&#10;&#10;Description automatically generated">
            <a:extLst>
              <a:ext uri="{FF2B5EF4-FFF2-40B4-BE49-F238E27FC236}">
                <a16:creationId xmlns:a16="http://schemas.microsoft.com/office/drawing/2014/main" id="{19383135-1F8D-4B2E-BFD3-37D28289A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876" y="640080"/>
            <a:ext cx="539656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2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2E606-0A76-4B16-9E3C-DAE17C66C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/>
              <a:t>Key Takeaways on Chemicals in Cosmetics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3263-ECC8-4A97-A62E-1F95219C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900" dirty="0"/>
              <a:t>Cosmetic products contain diverse chemicals, with some subcategories having significantly more complex formulations.</a:t>
            </a:r>
          </a:p>
          <a:p>
            <a:r>
              <a:rPr lang="en-US" sz="1900" dirty="0"/>
              <a:t>Chemical data updates occur, but timing varies — timely updates are crucial for safety and transparency.</a:t>
            </a:r>
          </a:p>
          <a:p>
            <a:r>
              <a:rPr lang="en-US" sz="1900" dirty="0"/>
              <a:t>Most products remain active with their chemicals unchanged, highlighting the importance of ongoing monitoring.</a:t>
            </a:r>
            <a:endParaRPr lang="en-US" sz="1900" b="1" dirty="0"/>
          </a:p>
          <a:p>
            <a:endParaRPr lang="en-US" sz="1900" dirty="0"/>
          </a:p>
        </p:txBody>
      </p:sp>
      <p:pic>
        <p:nvPicPr>
          <p:cNvPr id="19" name="Picture 18" descr="Lotions with flowers">
            <a:extLst>
              <a:ext uri="{FF2B5EF4-FFF2-40B4-BE49-F238E27FC236}">
                <a16:creationId xmlns:a16="http://schemas.microsoft.com/office/drawing/2014/main" id="{CA32A391-6740-BACA-E91D-7A69757E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420" r="22879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7521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1153</Words>
  <Application>Microsoft Office PowerPoint</Application>
  <PresentationFormat>Widescreen</PresentationFormat>
  <Paragraphs>48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Slack-Lato</vt:lpstr>
      <vt:lpstr>Office Theme</vt:lpstr>
      <vt:lpstr>Chemicals in Cosmetics</vt:lpstr>
      <vt:lpstr>Are chemical ingredients in cosmetics being tracked, updated, and removed responsibly?</vt:lpstr>
      <vt:lpstr>What Kinds of Products Dominate?</vt:lpstr>
      <vt:lpstr>Subcategories with Most Chemicals Reported</vt:lpstr>
      <vt:lpstr>Which Companies Are Behind the Most Reported Products?</vt:lpstr>
      <vt:lpstr>How Has Chemical Reporting Changed Over Time?</vt:lpstr>
      <vt:lpstr>Reporting After Discontinuation</vt:lpstr>
      <vt:lpstr>Are Chemicals Removed or discontinued?</vt:lpstr>
      <vt:lpstr>Key Takeaways on Chemicals in Cosmetics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Chemicals in Cosmetics</dc:title>
  <dc:creator>Qasim Malalla</dc:creator>
  <cp:lastModifiedBy>Qasim Malalla</cp:lastModifiedBy>
  <cp:revision>3</cp:revision>
  <dcterms:created xsi:type="dcterms:W3CDTF">2025-05-22T08:42:05Z</dcterms:created>
  <dcterms:modified xsi:type="dcterms:W3CDTF">2025-05-22T09:24:55Z</dcterms:modified>
</cp:coreProperties>
</file>