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7" r:id="rId4"/>
    <p:sldId id="264" r:id="rId5"/>
    <p:sldId id="265" r:id="rId6"/>
    <p:sldId id="266" r:id="rId7"/>
    <p:sldId id="267" r:id="rId8"/>
    <p:sldId id="258" r:id="rId9"/>
    <p:sldId id="257" r:id="rId10"/>
    <p:sldId id="268" r:id="rId11"/>
    <p:sldId id="269" r:id="rId12"/>
    <p:sldId id="278" r:id="rId13"/>
    <p:sldId id="270" r:id="rId14"/>
    <p:sldId id="279" r:id="rId15"/>
    <p:sldId id="271" r:id="rId16"/>
    <p:sldId id="272" r:id="rId17"/>
    <p:sldId id="273" r:id="rId18"/>
    <p:sldId id="280" r:id="rId19"/>
    <p:sldId id="274" r:id="rId20"/>
    <p:sldId id="275" r:id="rId21"/>
    <p:sldId id="281" r:id="rId22"/>
    <p:sldId id="276" r:id="rId23"/>
    <p:sldId id="282" r:id="rId24"/>
    <p:sldId id="283" r:id="rId25"/>
  </p:sldIdLst>
  <p:sldSz cx="9144000" cy="5143500" type="screen16x9"/>
  <p:notesSz cx="6858000" cy="9144000"/>
  <p:custDataLst>
    <p:tags r:id="rId2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d Nazirzadeh" initials="MN" lastIdx="5" clrIdx="0">
    <p:extLst>
      <p:ext uri="{19B8F6BF-5375-455C-9EA6-DF929625EA0E}">
        <p15:presenceInfo xmlns:p15="http://schemas.microsoft.com/office/powerpoint/2012/main" xmlns="" userId="3d80c70ac30dc4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A00"/>
    <a:srgbClr val="462300"/>
    <a:srgbClr val="361B00"/>
    <a:srgbClr val="3E1F00"/>
    <a:srgbClr val="2E1700"/>
    <a:srgbClr val="22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90" d="100"/>
          <a:sy n="90" d="100"/>
        </p:scale>
        <p:origin x="-810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2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5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1">
    <p:pos x="10" y="10"/>
    <p:text/>
    <p:extLst>
      <p:ext uri="{C676402C-5697-4E1C-873F-D02D1690AC5C}">
        <p15:threadingInfo xmlns:p15="http://schemas.microsoft.com/office/powerpoint/2012/main" xmlns="" timeZoneBias="-21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1">
    <p:pos x="10" y="10"/>
    <p:text/>
    <p:extLst>
      <p:ext uri="{C676402C-5697-4E1C-873F-D02D1690AC5C}">
        <p15:threadingInfo xmlns:p15="http://schemas.microsoft.com/office/powerpoint/2012/main" xmlns="" timeZoneBias="-21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1">
    <p:pos x="10" y="10"/>
    <p:text/>
    <p:extLst>
      <p:ext uri="{C676402C-5697-4E1C-873F-D02D1690AC5C}">
        <p15:threadingInfo xmlns:p15="http://schemas.microsoft.com/office/powerpoint/2012/main" xmlns="" timeZoneBias="-21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3">
    <p:pos x="10" y="1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1">
    <p:pos x="10" y="10"/>
    <p:text/>
    <p:extLst>
      <p:ext uri="{C676402C-5697-4E1C-873F-D02D1690AC5C}">
        <p15:threadingInfo xmlns:p15="http://schemas.microsoft.com/office/powerpoint/2012/main" xmlns="" timeZoneBias="-21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1">
    <p:pos x="10" y="10"/>
    <p:text/>
    <p:extLst>
      <p:ext uri="{C676402C-5697-4E1C-873F-D02D1690AC5C}">
        <p15:threadingInfo xmlns:p15="http://schemas.microsoft.com/office/powerpoint/2012/main" xmlns="" timeZoneBias="-21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4">
    <p:pos x="10" y="10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1T02:29:25.558" idx="1">
    <p:pos x="10" y="10"/>
    <p:text/>
    <p:extLst>
      <p:ext uri="{C676402C-5697-4E1C-873F-D02D1690AC5C}">
        <p15:threadingInfo xmlns:p15="http://schemas.microsoft.com/office/powerpoint/2012/main" xmlns="" timeZoneBias="-21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066" y="1131590"/>
            <a:ext cx="4860030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a-IR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دانشگاه </a:t>
            </a:r>
            <a:r>
              <a:rPr kumimoji="0" lang="fa-IR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پیام نور </a:t>
            </a:r>
            <a:r>
              <a:rPr kumimoji="0" lang="fa-IR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مرکز تهران </a:t>
            </a:r>
            <a:r>
              <a:rPr kumimoji="0" lang="fa-IR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شمال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a-IR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مهندسی نرم افزار -ارشد</a:t>
            </a:r>
            <a:endParaRPr kumimoji="0" lang="fa-IR" altLang="ko-K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4055" y="3395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a-IR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مهندسی نرم افزار </a:t>
            </a:r>
            <a:r>
              <a:rPr lang="fa-IR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پیشرفته</a:t>
            </a:r>
            <a:endParaRPr lang="en-US" altLang="ko-KR" sz="32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685003"/>
            <a:ext cx="1008112" cy="2492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87C89D-7B0B-4DB5-AA5C-63F2D9E82E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34498"/>
            <a:ext cx="1414609" cy="1417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DAC682-81B0-481A-BE59-ADE092F2AB8F}"/>
              </a:ext>
            </a:extLst>
          </p:cNvPr>
          <p:cNvSpPr txBox="1"/>
          <p:nvPr/>
        </p:nvSpPr>
        <p:spPr>
          <a:xfrm>
            <a:off x="738672" y="3642578"/>
            <a:ext cx="1414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>
                <a:solidFill>
                  <a:srgbClr val="FFC000"/>
                </a:solidFill>
              </a:rPr>
              <a:t>دانشگاه </a:t>
            </a:r>
            <a:r>
              <a:rPr lang="fa-IR" dirty="0" smtClean="0">
                <a:solidFill>
                  <a:srgbClr val="FFC000"/>
                </a:solidFill>
              </a:rPr>
              <a:t>پیام نور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b="1" i="0" u="none" strike="noStrike" baseline="0" dirty="0">
                <a:solidFill>
                  <a:schemeClr val="bg1"/>
                </a:solidFill>
                <a:latin typeface="B Titr,Bold"/>
              </a:rPr>
              <a:t>تشدید نقایص و حذف آن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5040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50B3FC-B0F8-4212-A73A-69AAA3046E26}"/>
              </a:ext>
            </a:extLst>
          </p:cNvPr>
          <p:cNvSpPr txBox="1"/>
          <p:nvPr/>
        </p:nvSpPr>
        <p:spPr>
          <a:xfrm>
            <a:off x="1691680" y="1059582"/>
            <a:ext cx="727280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4BCB52-B5D8-43EE-849D-2843524A6337}"/>
              </a:ext>
            </a:extLst>
          </p:cNvPr>
          <p:cNvSpPr txBox="1"/>
          <p:nvPr/>
        </p:nvSpPr>
        <p:spPr>
          <a:xfrm>
            <a:off x="1619672" y="1059582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1400" b="1" dirty="0" smtClean="0">
              <a:latin typeface="BLotus"/>
            </a:endParaRPr>
          </a:p>
          <a:p>
            <a:pPr algn="r" rtl="1">
              <a:lnSpc>
                <a:spcPct val="150000"/>
              </a:lnSpc>
            </a:pPr>
            <a:endParaRPr lang="fa-IR" sz="1400" b="1" dirty="0">
              <a:latin typeface="BLotus"/>
            </a:endParaRPr>
          </a:p>
          <a:p>
            <a:pPr algn="r" rtl="1">
              <a:lnSpc>
                <a:spcPct val="150000"/>
              </a:lnSpc>
            </a:pPr>
            <a:r>
              <a:rPr lang="fa-IR" sz="1400" b="1" dirty="0" smtClean="0">
                <a:latin typeface="BLotus"/>
              </a:rPr>
              <a:t>در </a:t>
            </a:r>
            <a:r>
              <a:rPr lang="fa-IR" sz="1400" b="1" dirty="0">
                <a:latin typeface="BLotus"/>
              </a:rPr>
              <a:t>شکل</a:t>
            </a:r>
            <a:r>
              <a:rPr lang="fa-IR" sz="1400" b="1" dirty="0">
                <a:latin typeface="Arial" panose="020B0604020202020204" pitchFamily="34" charset="0"/>
              </a:rPr>
              <a:t>2</a:t>
            </a:r>
            <a:r>
              <a:rPr lang="fa-IR" sz="1400" b="1" dirty="0">
                <a:latin typeface="BLotus"/>
              </a:rPr>
              <a:t> </a:t>
            </a:r>
            <a:r>
              <a:rPr lang="fa-IR" sz="1400" b="1" dirty="0">
                <a:latin typeface="Arial" panose="020B0604020202020204" pitchFamily="34" charset="0"/>
              </a:rPr>
              <a:t>- 15 </a:t>
            </a:r>
            <a:r>
              <a:rPr lang="fa-IR" sz="1400" b="1" i="0" u="none" strike="noStrike" baseline="0" dirty="0">
                <a:latin typeface="BLotus"/>
              </a:rPr>
              <a:t>یک مثال فرضی از تشدید نقص براي فرایند توسعه نرم افزار نشان داده شده است که در آن هیچ مروري</a:t>
            </a:r>
            <a:endParaRPr lang="fa-IR" sz="1400" b="1" i="0" u="none" strike="noStrike" baseline="0" dirty="0">
              <a:latin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صورت نمی پذیرد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در این شکل فرض شده است که در هر مرحله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50 % </a:t>
            </a:r>
            <a:r>
              <a:rPr lang="fa-IR" sz="1400" b="1" i="0" u="none" strike="noStrike" baseline="0" dirty="0">
                <a:latin typeface="BLotus"/>
              </a:rPr>
              <a:t>از کلیه ي خطاهاي وارد شده کشف می شود ،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بدون اینکه خطاي جدیدي وارد شود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</a:t>
            </a:r>
            <a:r>
              <a:rPr lang="fa-IR" sz="1400" b="1" i="0" u="none" strike="noStrike" baseline="0" dirty="0">
                <a:latin typeface="BLotus"/>
              </a:rPr>
              <a:t>یک فرض بهینه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. </a:t>
            </a:r>
            <a:r>
              <a:rPr lang="fa-IR" sz="1400" b="1" i="0" u="none" strike="noStrike" baseline="0" dirty="0">
                <a:latin typeface="BLotus"/>
              </a:rPr>
              <a:t>ده نقصطراحی مقدماتی پیش از شروع آزمون تا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94 </a:t>
            </a:r>
            <a:r>
              <a:rPr lang="fa-IR" sz="1400" b="1" i="0" u="none" strike="noStrike" baseline="0" dirty="0">
                <a:latin typeface="BLotus"/>
              </a:rPr>
              <a:t>خطا تشدید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Arial" panose="020B0604020202020204" pitchFamily="34" charset="0"/>
              </a:rPr>
              <a:t>3 </a:t>
            </a:r>
            <a:r>
              <a:rPr lang="fa-IR" sz="1400" b="1" i="0" u="none" strike="noStrike" baseline="0" dirty="0">
                <a:latin typeface="BLotus"/>
              </a:rPr>
              <a:t>همین شرایط فرض می شود ، با این تفاوت که مرورهاي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- </a:t>
            </a:r>
            <a:r>
              <a:rPr lang="fa-IR" sz="1400" b="1" i="0" u="none" strike="noStrike" baseline="0" dirty="0">
                <a:latin typeface="BLotus"/>
              </a:rPr>
              <a:t>می شود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12 </a:t>
            </a:r>
            <a:r>
              <a:rPr lang="fa-IR" sz="1400" b="1" i="0" u="none" strike="noStrike" baseline="0" dirty="0">
                <a:latin typeface="BLotus"/>
              </a:rPr>
              <a:t>خطاي نهفته وارد میدان می شود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در شکل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15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طراحی و کدها به عنوان بخشی از هر مرحله ي توسعه انجام می شود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در این مورد ، ده خطاي طراحی اولیه پیش از شروع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آزمون تا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24 </a:t>
            </a:r>
            <a:r>
              <a:rPr lang="fa-IR" sz="1400" b="1" i="0" u="none" strike="noStrike" baseline="0" dirty="0">
                <a:latin typeface="BLotus"/>
              </a:rPr>
              <a:t>خطا تشدید می شود ، فقط سه خطاي نهفته وجود دارد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با به خاطر آوردن هزینه هاي نسبی کشف و تصحیح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خطاها ، هزینه کل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</a:t>
            </a:r>
            <a:r>
              <a:rPr lang="fa-IR" sz="1400" b="1" i="0" u="none" strike="noStrike" baseline="0" dirty="0">
                <a:latin typeface="BLotus"/>
              </a:rPr>
              <a:t>با مرور مثال فرضی ما و بدون مرور آن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را می توان تعیین کرد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endParaRPr lang="fa-IR" sz="1400" b="1" i="0" u="none" strike="noStrike" baseline="0" dirty="0" smtClean="0">
              <a:latin typeface="Arial" panose="020B0604020202020204" pitchFamily="34" charset="0"/>
            </a:endParaRPr>
          </a:p>
          <a:p>
            <a:pPr algn="r" rtl="1"/>
            <a:endParaRPr lang="fa-IR" sz="1400" b="1" dirty="0">
              <a:latin typeface="Arial" panose="020B0604020202020204" pitchFamily="34" charset="0"/>
            </a:endParaRPr>
          </a:p>
          <a:p>
            <a:pPr algn="r" rtl="1"/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185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b="1" i="0" u="none" strike="noStrike" baseline="0" dirty="0">
                <a:solidFill>
                  <a:schemeClr val="bg1"/>
                </a:solidFill>
                <a:latin typeface="B Titr,Bold"/>
              </a:rPr>
              <a:t>تشدید نقایص و حذف آن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5040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50B3FC-B0F8-4212-A73A-69AAA3046E26}"/>
              </a:ext>
            </a:extLst>
          </p:cNvPr>
          <p:cNvSpPr txBox="1"/>
          <p:nvPr/>
        </p:nvSpPr>
        <p:spPr>
          <a:xfrm>
            <a:off x="1691680" y="1059582"/>
            <a:ext cx="727280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4BCB52-B5D8-43EE-849D-2843524A6337}"/>
              </a:ext>
            </a:extLst>
          </p:cNvPr>
          <p:cNvSpPr txBox="1"/>
          <p:nvPr/>
        </p:nvSpPr>
        <p:spPr>
          <a:xfrm>
            <a:off x="1619672" y="1624707"/>
            <a:ext cx="7416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/>
              <a:t>تعداد خطاهاي کشف شده طی هر یک از</a:t>
            </a:r>
          </a:p>
          <a:p>
            <a:pPr algn="r" rtl="1"/>
            <a:r>
              <a:rPr lang="fa-IR" sz="1600" b="1" dirty="0"/>
              <a:t>1 واحد براي طراحی ، / 3 ، در هزینه لازم براي حذف یک خطا ضرب می شود ( 5 - 2 و 15 - مراحل ذکر شده در شکل هاي 15</a:t>
            </a:r>
          </a:p>
          <a:p>
            <a:pPr algn="r" rtl="1"/>
            <a:r>
              <a:rPr lang="fa-IR" sz="1600" b="1" dirty="0"/>
              <a:t>6/5 واحد پیش از آزمون و 15 واحد حین آزمون و 67 واحد پس از آزمون ) . با استفاده از این داده ها هزینه کل توسعه و نگه</a:t>
            </a:r>
          </a:p>
          <a:p>
            <a:pPr algn="r" rtl="1"/>
            <a:r>
              <a:rPr lang="fa-IR" sz="1600" b="1" dirty="0"/>
              <a:t>داري در هنگام اجراي مرورها ، 783 واحد می شود. هنگامی که هیچ مروري صورت نپذیرد ، هزینه کل 2177 واحد می شود</a:t>
            </a:r>
          </a:p>
          <a:p>
            <a:pPr algn="r" rtl="1"/>
            <a:r>
              <a:rPr lang="fa-IR" sz="1600" b="1" dirty="0"/>
              <a:t>که تقریبا سه برابر هزینه بر می دارد .</a:t>
            </a:r>
            <a:endParaRPr lang="fa-IR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590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DCD016-0A3C-4EA1-BE54-B49F2C45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84" y="755374"/>
            <a:ext cx="7078788" cy="398801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b="1" i="0" u="none" strike="noStrike" baseline="0" dirty="0">
                <a:solidFill>
                  <a:schemeClr val="bg1"/>
                </a:solidFill>
                <a:latin typeface="B Titr,Bold"/>
              </a:rPr>
              <a:t>تشدید نقایص و حذف آن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388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i="0" u="none" strike="noStrike" baseline="0" dirty="0">
                <a:solidFill>
                  <a:schemeClr val="bg1"/>
                </a:solidFill>
                <a:latin typeface="B Nazanin"/>
              </a:rPr>
              <a:t>معیارهای مرور و کاربردهای آن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5C69DB-707C-45DE-BD53-BD807BFB1F42}"/>
              </a:ext>
            </a:extLst>
          </p:cNvPr>
          <p:cNvSpPr txBox="1"/>
          <p:nvPr/>
        </p:nvSpPr>
        <p:spPr>
          <a:xfrm>
            <a:off x="575556" y="1275606"/>
            <a:ext cx="84706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مرورهاي فنی از جمله چندین کنشی هستند که به عنوان بخشی از کار مهندسی نرم افزار خود به شمار می روند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هر کنش نیاز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به تلاش انسانی دارد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چون منابع پروژه متناهی است .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 مهم است که سازمان مهندسی نرم افزار با تعریف یک مجموعه مجموعه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معیار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400" b="1" i="0" u="none" strike="noStrike" baseline="0" dirty="0">
                <a:latin typeface="BLotus"/>
              </a:rPr>
              <a:t>فصل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23 ) </a:t>
            </a:r>
            <a:r>
              <a:rPr lang="fa-IR" sz="1400" b="1" i="0" u="none" strike="noStrike" baseline="0" dirty="0">
                <a:latin typeface="BLotus"/>
              </a:rPr>
              <a:t>که در ارزیابی به کار می روند ، اثربخشی و موثر بودن هر کنش را بداند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معیارهاي مرور زیر را می توان براي هرکدام از مرورهاي اجرا شده جمع آوري کرد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تلاش و کار لازم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</a:t>
            </a:r>
            <a:r>
              <a:rPr lang="fa-IR" sz="1400" b="1" i="0" u="none" strike="noStrike" baseline="0" dirty="0">
                <a:latin typeface="BLotus"/>
              </a:rPr>
              <a:t>برحسب نفر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-</a:t>
            </a:r>
            <a:r>
              <a:rPr lang="fa-IR" sz="1400" b="1" i="0" u="none" strike="noStrike" baseline="0" dirty="0">
                <a:latin typeface="BLotus"/>
              </a:rPr>
              <a:t>ساعت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براي مرور یک محصول کاري قبل از جلسه مرور واقعی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-</a:t>
            </a:r>
            <a:r>
              <a:rPr lang="en-US" sz="1400" b="1" i="0" u="none" strike="noStrike" baseline="0" dirty="0">
                <a:latin typeface="Cambria Math" panose="02040503050406030204" pitchFamily="18" charset="0"/>
              </a:rPr>
              <a:t>E </a:t>
            </a:r>
            <a:r>
              <a:rPr lang="en-US" sz="1400" b="1" i="0" u="none" strike="noStrike" baseline="0" dirty="0">
                <a:latin typeface="BLotus"/>
              </a:rPr>
              <a:t>، </a:t>
            </a:r>
            <a:r>
              <a:rPr lang="en-US" sz="1400" b="1" i="0" u="none" strike="noStrike" baseline="0" dirty="0">
                <a:latin typeface="Arial" panose="020B0604020202020204" pitchFamily="34" charset="0"/>
              </a:rPr>
              <a:t>*</a:t>
            </a:r>
            <a:r>
              <a:rPr lang="fa-IR" sz="1400" b="1" i="0" u="none" strike="noStrike" baseline="0" dirty="0">
                <a:latin typeface="BLotus"/>
              </a:rPr>
              <a:t>تلاش آماده سازي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تلاش صرف شده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400" b="1" i="0" u="none" strike="noStrike" baseline="0" dirty="0">
                <a:latin typeface="BLotus"/>
              </a:rPr>
              <a:t>بر حسب نفر </a:t>
            </a:r>
            <a:r>
              <a:rPr lang="fa-IR" sz="1400" b="1" i="0" u="none" strike="noStrike" baseline="0" dirty="0">
                <a:latin typeface="Times New Roman" panose="02020603050405020304" pitchFamily="18" charset="0"/>
              </a:rPr>
              <a:t>– </a:t>
            </a:r>
            <a:r>
              <a:rPr lang="fa-IR" sz="1400" b="1" i="0" u="none" strike="noStrike" baseline="0" dirty="0">
                <a:latin typeface="BLotus"/>
              </a:rPr>
              <a:t>ساعت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طی مرور واقعی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-</a:t>
            </a:r>
            <a:r>
              <a:rPr lang="en-US" sz="1400" b="1" i="0" u="none" strike="noStrike" baseline="0" dirty="0">
                <a:latin typeface="Cambria Math" panose="02040503050406030204" pitchFamily="18" charset="0"/>
              </a:rPr>
              <a:t>E </a:t>
            </a:r>
            <a:r>
              <a:rPr lang="en-US" sz="1400" b="1" i="0" u="none" strike="noStrike" baseline="0" dirty="0">
                <a:latin typeface="BLotus"/>
              </a:rPr>
              <a:t>، </a:t>
            </a:r>
            <a:r>
              <a:rPr lang="en-US" sz="1400" b="1" i="0" u="none" strike="noStrike" baseline="0" dirty="0">
                <a:latin typeface="Arial" panose="020B0604020202020204" pitchFamily="34" charset="0"/>
              </a:rPr>
              <a:t>* </a:t>
            </a:r>
            <a:r>
              <a:rPr lang="fa-IR" sz="1400" b="1" i="0" u="none" strike="noStrike" baseline="0" dirty="0">
                <a:latin typeface="BLotus"/>
              </a:rPr>
              <a:t>تلاش ارزیابی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تلاش اختصاص داده شده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</a:t>
            </a:r>
            <a:r>
              <a:rPr lang="fa-IR" sz="1400" b="1" i="0" u="none" strike="noStrike" baseline="0" dirty="0">
                <a:latin typeface="BLotus"/>
              </a:rPr>
              <a:t>برحسب نفر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- </a:t>
            </a:r>
            <a:r>
              <a:rPr lang="fa-IR" sz="1400" b="1" i="0" u="none" strike="noStrike" baseline="0" dirty="0">
                <a:latin typeface="BLotus"/>
              </a:rPr>
              <a:t>ساعت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به تصحیح آن دسته از خطاهایی که طی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sz="1400" b="1" i="0" u="none" strike="noStrike" baseline="0" dirty="0">
                <a:latin typeface="Cambria Math" panose="02040503050406030204" pitchFamily="18" charset="0"/>
              </a:rPr>
              <a:t>E </a:t>
            </a:r>
            <a:r>
              <a:rPr lang="en-US" sz="1400" b="1" i="0" u="none" strike="noStrike" baseline="0" dirty="0">
                <a:latin typeface="BLotus"/>
              </a:rPr>
              <a:t>، </a:t>
            </a:r>
            <a:r>
              <a:rPr lang="en-US" sz="1400" b="1" i="0" u="none" strike="noStrike" baseline="0" dirty="0">
                <a:latin typeface="Arial" panose="020B0604020202020204" pitchFamily="34" charset="0"/>
              </a:rPr>
              <a:t>* </a:t>
            </a:r>
            <a:r>
              <a:rPr lang="fa-IR" sz="1400" b="1" i="0" u="none" strike="noStrike" baseline="0" dirty="0">
                <a:latin typeface="BLotus"/>
              </a:rPr>
              <a:t>تلاش دوباره کاري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مرور کشف می شوند</a:t>
            </a:r>
            <a:r>
              <a:rPr lang="fa-IR" sz="1400" b="1" i="0" u="none" strike="noStrike" baseline="0" dirty="0" smtClean="0">
                <a:latin typeface="Arial" panose="020B0604020202020204" pitchFamily="34" charset="0"/>
              </a:rPr>
              <a:t>.</a:t>
            </a:r>
            <a:endParaRPr lang="fa-IR" sz="1400" b="1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539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i="0" u="none" strike="noStrike" baseline="0" dirty="0">
                <a:solidFill>
                  <a:schemeClr val="bg1"/>
                </a:solidFill>
                <a:latin typeface="B Nazanin"/>
              </a:rPr>
              <a:t>معیارهای مرور و کاربردهای آن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5C69DB-707C-45DE-BD53-BD807BFB1F42}"/>
              </a:ext>
            </a:extLst>
          </p:cNvPr>
          <p:cNvSpPr txBox="1"/>
          <p:nvPr/>
        </p:nvSpPr>
        <p:spPr>
          <a:xfrm>
            <a:off x="755576" y="1059582"/>
            <a:ext cx="828092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endParaRPr lang="fa-IR" sz="1600" b="1" i="0" u="none" strike="noStrike" baseline="0" dirty="0" smtClean="0">
              <a:latin typeface="BLotus"/>
            </a:endParaRP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 smtClean="0">
                <a:latin typeface="BLotus"/>
              </a:rPr>
              <a:t>یا </a:t>
            </a:r>
            <a:r>
              <a:rPr lang="fa-IR" sz="1600" b="1" i="0" u="none" strike="noStrike" baseline="0" dirty="0">
                <a:latin typeface="BLotus"/>
              </a:rPr>
              <a:t>تعداد ،</a:t>
            </a:r>
            <a:r>
              <a:rPr lang="en-US" sz="1600" b="1" i="0" u="none" strike="noStrike" baseline="0" dirty="0">
                <a:latin typeface="Calibri" panose="020F0502020204030204" pitchFamily="34" charset="0"/>
              </a:rPr>
              <a:t>UML </a:t>
            </a:r>
            <a:r>
              <a:rPr lang="fa-IR" sz="1600" b="1" i="0" u="none" strike="noStrike" baseline="0" dirty="0">
                <a:latin typeface="BLotus"/>
              </a:rPr>
              <a:t>میزانی از اندازه محصول کاري که مرور شده است 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( </a:t>
            </a:r>
            <a:r>
              <a:rPr lang="fa-IR" sz="1600" b="1" i="0" u="none" strike="noStrike" baseline="0" dirty="0">
                <a:latin typeface="BLotus"/>
              </a:rPr>
              <a:t>مثلا تعداد مدل هاي 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sz="1600" b="1" i="0" u="none" strike="noStrike" baseline="0" dirty="0">
                <a:latin typeface="Calibri" panose="020F0502020204030204" pitchFamily="34" charset="0"/>
              </a:rPr>
              <a:t>WPS </a:t>
            </a:r>
            <a:r>
              <a:rPr lang="en-US" sz="1600" b="1" i="0" u="none" strike="noStrike" baseline="0" dirty="0">
                <a:latin typeface="BLotus"/>
              </a:rPr>
              <a:t>، </a:t>
            </a:r>
            <a:r>
              <a:rPr lang="en-US" sz="1600" b="1" i="0" u="none" strike="noStrike" baseline="0" dirty="0">
                <a:latin typeface="Arial" panose="020B0604020202020204" pitchFamily="34" charset="0"/>
              </a:rPr>
              <a:t>* </a:t>
            </a:r>
            <a:r>
              <a:rPr lang="fa-IR" sz="1600" b="1" i="0" u="none" strike="noStrike" baseline="0" dirty="0">
                <a:latin typeface="BLotus"/>
              </a:rPr>
              <a:t>اندازه </a:t>
            </a:r>
            <a:endParaRPr lang="fa-IR" sz="1600" b="1" i="0" u="none" strike="noStrike" baseline="0" dirty="0" smtClean="0">
              <a:latin typeface="BLotus"/>
            </a:endParaRP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 smtClean="0">
                <a:latin typeface="BLotus"/>
              </a:rPr>
              <a:t>محصول کاري</a:t>
            </a:r>
            <a:r>
              <a:rPr lang="fa-IR" sz="1600" b="1" i="0" u="none" strike="noStrike" dirty="0" smtClean="0">
                <a:latin typeface="BLotus"/>
              </a:rPr>
              <a:t> </a:t>
            </a:r>
            <a:r>
              <a:rPr lang="fa-IR" sz="1600" b="1" i="0" u="none" strike="noStrike" baseline="0" dirty="0" smtClean="0">
                <a:latin typeface="BLotus"/>
              </a:rPr>
              <a:t>صفحات </a:t>
            </a:r>
            <a:r>
              <a:rPr lang="fa-IR" sz="1600" b="1" i="0" u="none" strike="noStrike" baseline="0" dirty="0">
                <a:latin typeface="BLotus"/>
              </a:rPr>
              <a:t>مستندات یا تعداد خطوط کد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) .</a:t>
            </a: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>
                <a:latin typeface="BLotus"/>
              </a:rPr>
              <a:t>تعداد خطاهاي یافته شده که می توان آنها را در زمره ي خطاهاي جزئی دسته </a:t>
            </a:r>
            <a:r>
              <a:rPr lang="fa-IR" sz="1600" b="1" dirty="0">
                <a:latin typeface="BLotus"/>
              </a:rPr>
              <a:t>بندي کرد </a:t>
            </a:r>
            <a:endParaRPr lang="fa-IR" sz="1600" b="1" i="0" u="none" strike="noStrike" baseline="0" dirty="0" smtClean="0">
              <a:latin typeface="BLotus"/>
            </a:endParaRPr>
          </a:p>
          <a:p>
            <a:pPr algn="r" rtl="1">
              <a:lnSpc>
                <a:spcPct val="150000"/>
              </a:lnSpc>
            </a:pPr>
            <a:r>
              <a:rPr lang="en-US" sz="1600" b="1" i="0" u="none" strike="noStrike" baseline="0" dirty="0" smtClean="0">
                <a:latin typeface="Cambria Math" panose="02040503050406030204" pitchFamily="18" charset="0"/>
              </a:rPr>
              <a:t>Err</a:t>
            </a:r>
            <a:r>
              <a:rPr lang="en-US" sz="1600" b="1" dirty="0">
                <a:latin typeface="Arial" panose="020B0604020202020204" pitchFamily="34" charset="0"/>
              </a:rPr>
              <a:t> * </a:t>
            </a:r>
            <a:r>
              <a:rPr lang="fa-IR" sz="1600" b="1" i="0" u="none" strike="noStrike" baseline="0" dirty="0" smtClean="0">
                <a:latin typeface="Cambria Math" panose="02040503050406030204" pitchFamily="18" charset="0"/>
              </a:rPr>
              <a:t>-</a:t>
            </a:r>
            <a:r>
              <a:rPr lang="en-US" sz="1600" b="1" i="0" u="none" strike="noStrike" baseline="0" dirty="0" smtClean="0">
                <a:latin typeface="Cambria Math" panose="02040503050406030204" pitchFamily="18" charset="0"/>
              </a:rPr>
              <a:t> </a:t>
            </a:r>
            <a:r>
              <a:rPr lang="en-US" sz="1600" b="1" i="0" u="none" strike="noStrike" baseline="0" dirty="0">
                <a:latin typeface="BLotus"/>
              </a:rPr>
              <a:t>، </a:t>
            </a:r>
            <a:r>
              <a:rPr lang="fa-IR" sz="1600" b="1" i="0" u="none" strike="noStrike" baseline="0" dirty="0" smtClean="0">
                <a:latin typeface="BLotus"/>
              </a:rPr>
              <a:t>خطاهاي </a:t>
            </a:r>
            <a:r>
              <a:rPr lang="fa-IR" sz="1600" b="1" i="0" u="none" strike="noStrike" baseline="0" dirty="0">
                <a:latin typeface="BLotus"/>
              </a:rPr>
              <a:t>جزئی یافته شده</a:t>
            </a: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 smtClean="0">
                <a:latin typeface="Arial" panose="020B0604020202020204" pitchFamily="34" charset="0"/>
              </a:rPr>
              <a:t>( </a:t>
            </a:r>
            <a:r>
              <a:rPr lang="fa-IR" sz="1600" b="1" i="0" u="none" strike="noStrike" baseline="0" dirty="0">
                <a:latin typeface="BLotus"/>
              </a:rPr>
              <a:t>تلاش لازم براي تصحیح آن ها از یک مقدار تعیین شده کوچک تر است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) .</a:t>
            </a: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>
                <a:latin typeface="BLotus"/>
              </a:rPr>
              <a:t>تعداد خطاهاي یافته شده که می توان ان ها را در زمره ي خطاهاي عمده دسته </a:t>
            </a:r>
            <a:r>
              <a:rPr lang="fa-IR" sz="1600" b="1" dirty="0" smtClean="0">
                <a:latin typeface="BLotus"/>
              </a:rPr>
              <a:t>بندي کرد</a:t>
            </a:r>
            <a:endParaRPr lang="fa-IR" sz="1600" b="1" i="0" u="none" strike="noStrike" baseline="0" dirty="0" smtClean="0">
              <a:latin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1600" b="1" i="0" u="none" strike="noStrike" baseline="0" dirty="0" smtClean="0">
                <a:latin typeface="Cambria Math" panose="02040503050406030204" pitchFamily="18" charset="0"/>
              </a:rPr>
              <a:t>Err </a:t>
            </a:r>
            <a:r>
              <a:rPr lang="en-US" sz="1600" b="1" i="0" u="none" strike="noStrike" baseline="0" dirty="0" smtClean="0">
                <a:latin typeface="Arial" panose="020B0604020202020204" pitchFamily="34" charset="0"/>
              </a:rPr>
              <a:t>*</a:t>
            </a:r>
            <a:r>
              <a:rPr lang="fa-IR" sz="1600" b="1" i="0" u="none" strike="noStrike" baseline="0" dirty="0" smtClean="0">
                <a:latin typeface="Arial" panose="020B0604020202020204" pitchFamily="34" charset="0"/>
              </a:rPr>
              <a:t>-</a:t>
            </a:r>
            <a:r>
              <a:rPr lang="en-US" sz="1600" b="1" i="0" u="none" strike="noStrike" baseline="0" dirty="0" smtClean="0">
                <a:latin typeface="Arial" panose="020B0604020202020204" pitchFamily="34" charset="0"/>
              </a:rPr>
              <a:t> </a:t>
            </a:r>
            <a:r>
              <a:rPr lang="fa-IR" sz="1600" b="1" i="0" u="none" strike="noStrike" baseline="0" dirty="0" smtClean="0">
                <a:latin typeface="BLotus"/>
              </a:rPr>
              <a:t>خطاهاي عمده یافته شده</a:t>
            </a:r>
            <a:r>
              <a:rPr lang="fa-IR" sz="1600" b="1" i="0" u="none" strike="noStrike" dirty="0" smtClean="0">
                <a:latin typeface="BLotus"/>
              </a:rPr>
              <a:t> </a:t>
            </a:r>
            <a:r>
              <a:rPr lang="fa-IR" sz="1600" b="1" i="0" u="none" strike="noStrike" baseline="0" dirty="0" smtClean="0">
                <a:latin typeface="Arial" panose="020B0604020202020204" pitchFamily="34" charset="0"/>
              </a:rPr>
              <a:t>( </a:t>
            </a:r>
            <a:r>
              <a:rPr lang="fa-IR" sz="1600" b="1" i="0" u="none" strike="noStrike" baseline="0" dirty="0" smtClean="0">
                <a:latin typeface="BLotus"/>
              </a:rPr>
              <a:t>تلاش لازم براي تصحیح آن ها از یک مقدار تعیین شده، بزرگ تر است</a:t>
            </a:r>
            <a:r>
              <a:rPr lang="fa-IR" sz="1600" b="1" i="0" u="none" strike="noStrike" baseline="0" dirty="0" smtClean="0">
                <a:latin typeface="Arial" panose="020B0604020202020204" pitchFamily="34" charset="0"/>
              </a:rPr>
              <a:t>).</a:t>
            </a:r>
          </a:p>
          <a:p>
            <a:pPr algn="r" rtl="1">
              <a:lnSpc>
                <a:spcPct val="150000"/>
              </a:lnSpc>
            </a:pP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030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i="0" u="none" strike="noStrike" baseline="0" dirty="0">
                <a:solidFill>
                  <a:schemeClr val="bg1"/>
                </a:solidFill>
                <a:latin typeface="B Nazanin"/>
              </a:rPr>
              <a:t>یک طیف رسمیت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5C69DB-707C-45DE-BD53-BD807BFB1F42}"/>
              </a:ext>
            </a:extLst>
          </p:cNvPr>
          <p:cNvSpPr txBox="1"/>
          <p:nvPr/>
        </p:nvSpPr>
        <p:spPr>
          <a:xfrm>
            <a:off x="1619672" y="1059582"/>
            <a:ext cx="7416824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800" b="1" i="0" u="none" strike="noStrike" baseline="0" dirty="0">
                <a:latin typeface="BLotus"/>
              </a:rPr>
              <a:t>مرورهاي فنی را باید با سطحی از رسمیت به کار برد که با محصولی که قرار است ساخته شود ، خط زمانی پروژه و کسانی که یک مدل مرجع براي مرورهاي فنی ارائه شده است که چهار </a:t>
            </a:r>
            <a:r>
              <a:rPr lang="fa-IR" sz="1800" b="1" i="0" u="none" strike="noStrike" baseline="0" dirty="0">
                <a:latin typeface="Arial" panose="020B0604020202020204" pitchFamily="34" charset="0"/>
              </a:rPr>
              <a:t>- </a:t>
            </a:r>
            <a:r>
              <a:rPr lang="fa-IR" sz="1800" b="1" i="0" u="none" strike="noStrike" baseline="0" dirty="0">
                <a:latin typeface="BLotus"/>
              </a:rPr>
              <a:t>کار را انجام می دهند ، تناسب داشته باشد</a:t>
            </a:r>
            <a:r>
              <a:rPr lang="fa-IR" sz="18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800" b="1" i="0" u="none" strike="noStrike" baseline="0" dirty="0">
                <a:latin typeface="BLotus"/>
              </a:rPr>
              <a:t>در شکل </a:t>
            </a:r>
            <a:r>
              <a:rPr lang="fa-IR" b="1" dirty="0">
                <a:latin typeface="Arial" panose="020B0604020202020204" pitchFamily="34" charset="0"/>
              </a:rPr>
              <a:t>15-5</a:t>
            </a:r>
            <a:endParaRPr lang="fa-IR" sz="1800" b="1" i="0" u="none" strike="noStrike" baseline="0" dirty="0">
              <a:latin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1800" b="1" i="0" u="none" strike="noStrike" baseline="0" dirty="0">
                <a:latin typeface="BLotus"/>
              </a:rPr>
              <a:t>خصوصیت سهیم در تعیین سطح رسمیت اجراي مرور را مشخصمی کند</a:t>
            </a:r>
            <a:r>
              <a:rPr lang="fa-IR" sz="1800" b="1" i="0" u="none" strike="noStrike" baseline="0" dirty="0">
                <a:latin typeface="Arial" panose="020B0604020202020204" pitchFamily="34" charset="0"/>
              </a:rPr>
              <a:t>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2500D2-34C4-47BA-BA04-625C43B3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44" y="2283718"/>
            <a:ext cx="3048264" cy="2263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444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b="1" i="0" u="none" strike="noStrike" baseline="0" dirty="0">
                <a:solidFill>
                  <a:schemeClr val="bg1"/>
                </a:solidFill>
                <a:latin typeface="B Titr,Bold"/>
              </a:rPr>
              <a:t>یک طیف رسمیت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5C69DB-707C-45DE-BD53-BD807BFB1F42}"/>
              </a:ext>
            </a:extLst>
          </p:cNvPr>
          <p:cNvSpPr txBox="1"/>
          <p:nvPr/>
        </p:nvSpPr>
        <p:spPr>
          <a:xfrm>
            <a:off x="971600" y="1059582"/>
            <a:ext cx="80648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رسمیت مرور هنگامی افزایش می یابد که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(1) </a:t>
            </a:r>
            <a:r>
              <a:rPr lang="fa-IR" sz="1400" b="1" i="0" u="none" strike="noStrike" baseline="0" dirty="0">
                <a:latin typeface="BLotus"/>
              </a:rPr>
              <a:t>نقش هاي متمایزي به صراحت براي افراد تیم مرور تعریف می شود،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( 2) </a:t>
            </a:r>
            <a:r>
              <a:rPr lang="fa-IR" sz="1400" b="1" i="0" u="none" strike="noStrike" baseline="0" dirty="0">
                <a:latin typeface="BLotus"/>
              </a:rPr>
              <a:t>مقدار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کافی برنامه ریزي و آماده سازي براي مرور وجود داشته باشد ،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( 3) </a:t>
            </a:r>
            <a:r>
              <a:rPr lang="fa-IR" sz="1400" b="1" i="0" u="none" strike="noStrike" baseline="0" dirty="0">
                <a:latin typeface="BLotus"/>
              </a:rPr>
              <a:t>یک ساختار متمایز براي مرور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400" b="1" i="0" u="none" strike="noStrike" baseline="0" dirty="0">
                <a:latin typeface="BLotus"/>
              </a:rPr>
              <a:t>ازجمله وظایف و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محصولات کاري درونی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تعریف شود و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( 4) </a:t>
            </a:r>
            <a:r>
              <a:rPr lang="fa-IR" sz="1400" b="1" i="0" u="none" strike="noStrike" baseline="0" dirty="0">
                <a:latin typeface="BLotus"/>
              </a:rPr>
              <a:t>هرگونه تصحیحاتی که قرار است انجام شود ، توسط افراد تیم مرور پیگیري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شود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ولی اگر واسط در موفقیت کل پروژه نقش محوري داشته باشد ، چطور ، اگر جان انسان ها به واسطی وابسته باشد که از نظر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ارگونومی مناسب است، چطور ؟ ممکن است به این نتیجه برسید که به یک رویکرد شدیدتر نیاز دارید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یک تیم مرور تشکیل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می شود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هر یک از اعضاي تیم باید نقشی بر عهده بگیرند </a:t>
            </a:r>
            <a:r>
              <a:rPr lang="fa-IR" sz="1400" b="1" i="0" u="none" strike="noStrike" baseline="0" dirty="0">
                <a:latin typeface="Times New Roman" panose="02020603050405020304" pitchFamily="18" charset="0"/>
              </a:rPr>
              <a:t>– </a:t>
            </a:r>
            <a:r>
              <a:rPr lang="fa-IR" sz="1400" b="1" i="0" u="none" strike="noStrike" baseline="0" dirty="0">
                <a:latin typeface="BLotus"/>
              </a:rPr>
              <a:t>رهبري تیم ، ثبت یافته ها ، ارائه مطالب و غیره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به هرکدام از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افراد تیم مرور اجازه داده می شود به یک محصول کاري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400" b="1" i="0" u="none" strike="noStrike" baseline="0" dirty="0">
                <a:latin typeface="BLotus"/>
              </a:rPr>
              <a:t>که در این مورد ، نمونه اولیه ي واسط است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دستیابی داشته باشد و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او زمانی را صرف یافتن خطاها ، ناسازگاري ها و جا افتادگی ها می کند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مرور هاي فنی رسمی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  <a:r>
              <a:rPr lang="fa-IR" sz="1400" b="1" i="0" u="none" strike="noStrike" baseline="0" dirty="0">
                <a:latin typeface="BLotus"/>
              </a:rPr>
              <a:t>در هر یک از این گروه هاي عمده ، چند رویکرد متفاوت می تواند انتخاب کرد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573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b="1" i="0" u="none" strike="noStrike" baseline="0" dirty="0">
                <a:solidFill>
                  <a:schemeClr val="bg1"/>
                </a:solidFill>
                <a:latin typeface="B Titr,Bold"/>
              </a:rPr>
              <a:t>مرورهای غیر رسمی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5C69DB-707C-45DE-BD53-BD807BFB1F42}"/>
              </a:ext>
            </a:extLst>
          </p:cNvPr>
          <p:cNvSpPr txBox="1"/>
          <p:nvPr/>
        </p:nvSpPr>
        <p:spPr>
          <a:xfrm>
            <a:off x="1490114" y="113159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یک محصول کاري مهندسی نرم افزار با یکی از همکاران </a:t>
            </a:r>
            <a:r>
              <a:rPr lang="fa-IR" sz="1400" b="1" dirty="0">
                <a:latin typeface="Arial" panose="020B0604020202020204" pitchFamily="34" charset="0"/>
              </a:rPr>
              <a:t>(</a:t>
            </a:r>
            <a:r>
              <a:rPr lang="en-US" sz="1400" b="1" dirty="0">
                <a:latin typeface="Calibri" panose="020F0502020204030204" pitchFamily="34" charset="0"/>
              </a:rPr>
              <a:t>desk check</a:t>
            </a:r>
            <a:r>
              <a:rPr lang="fa-IR" sz="1400" b="1" dirty="0">
                <a:latin typeface="Arial" panose="020B0604020202020204" pitchFamily="34" charset="0"/>
              </a:rPr>
              <a:t>)</a:t>
            </a:r>
            <a:r>
              <a:rPr lang="fa-IR" sz="1400" b="1" i="0" u="none" strike="noStrike" baseline="0" dirty="0">
                <a:latin typeface="BLotus"/>
              </a:rPr>
              <a:t>مرورهاي غیر رسمی شامل بررسی ساده رو </a:t>
            </a:r>
            <a:r>
              <a:rPr lang="fa-IR" sz="1400" b="1" i="0" u="none" strike="noStrike" baseline="0" dirty="0" smtClean="0">
                <a:latin typeface="BLotus"/>
              </a:rPr>
              <a:t>میزي، 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 smtClean="0">
                <a:latin typeface="BLotus"/>
              </a:rPr>
              <a:t>یک </a:t>
            </a:r>
            <a:r>
              <a:rPr lang="fa-IR" sz="1400" b="1" i="0" u="none" strike="noStrike" baseline="0" dirty="0">
                <a:latin typeface="BLotus"/>
              </a:rPr>
              <a:t>جلسه اتفاقی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</a:t>
            </a:r>
            <a:r>
              <a:rPr lang="fa-IR" sz="1400" b="1" i="0" u="none" strike="noStrike" baseline="0" dirty="0">
                <a:latin typeface="BLotus"/>
              </a:rPr>
              <a:t>با بیش از دو نفر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به هدف مرور یک محصول کاري یا جنبه هاي مرور گرایی در برنامه نویسی جفتی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400" b="1" i="0" u="none" strike="noStrike" baseline="0" dirty="0">
                <a:latin typeface="BLotus"/>
              </a:rPr>
              <a:t>فصل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3) </a:t>
            </a:r>
            <a:r>
              <a:rPr lang="fa-IR" sz="1400" b="1" i="0" u="none" strike="noStrike" baseline="0" dirty="0">
                <a:latin typeface="BLotus"/>
              </a:rPr>
              <a:t>می شود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بررسی رومیزي ساده یا نشست اتفاقی با یک همکار ، یک مرور است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ولی از انجا که هیچ برنامه ریزي یا آماده سازي قبلی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وجود ندارد ، دستور کار یا ساختاري براي نشست تنظیم نمی شود و براي خطاهاي کشف شده ، هیچ پیگیري در کار نیست ،</a:t>
            </a: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اثر بخشی اینگونه مرورها بطور چشمگیري کوچکتر از رویکردهاي رسمی تر است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ولی یک برسی رومیزي ساده می تواند به </a:t>
            </a:r>
            <a:endParaRPr lang="fa-IR" sz="1400" b="1" i="0" u="none" strike="noStrike" baseline="0" dirty="0" smtClean="0">
              <a:latin typeface="BLotus"/>
            </a:endParaRPr>
          </a:p>
          <a:p>
            <a:pPr algn="r" rtl="1">
              <a:lnSpc>
                <a:spcPct val="150000"/>
              </a:lnSpc>
            </a:pPr>
            <a:r>
              <a:rPr lang="fa-IR" sz="1400" b="1" i="0" u="none" strike="noStrike" baseline="0" dirty="0" smtClean="0">
                <a:latin typeface="BLotus"/>
              </a:rPr>
              <a:t>کشف </a:t>
            </a:r>
            <a:r>
              <a:rPr lang="fa-IR" sz="1400" b="1" i="0" u="none" strike="noStrike" baseline="0" dirty="0">
                <a:latin typeface="BLotus"/>
              </a:rPr>
              <a:t>خطاهایی منجر شود که درغیر اینصورت ممکن است در فرایند نرم افزار منتشر گردد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361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b="1" i="0" u="none" strike="noStrike" baseline="0" dirty="0">
                <a:solidFill>
                  <a:schemeClr val="bg1"/>
                </a:solidFill>
                <a:latin typeface="B Titr,Bold"/>
              </a:rPr>
              <a:t>مرورهای غیر رسمی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5C69DB-707C-45DE-BD53-BD807BFB1F42}"/>
              </a:ext>
            </a:extLst>
          </p:cNvPr>
          <p:cNvSpPr txBox="1"/>
          <p:nvPr/>
        </p:nvSpPr>
        <p:spPr>
          <a:xfrm>
            <a:off x="1048373" y="1347614"/>
            <a:ext cx="8000073" cy="263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 smtClean="0">
                <a:latin typeface="BLotus"/>
              </a:rPr>
              <a:t>هرگونه </a:t>
            </a:r>
            <a:r>
              <a:rPr lang="fa-IR" sz="1600" b="1" i="0" u="none" strike="noStrike" baseline="0" dirty="0">
                <a:latin typeface="BLotus"/>
              </a:rPr>
              <a:t>خطا یا مشکل ذکر شده توسط افراد تیم مرور ، توسط طراح ثبت می شود تا بعدا برطرف گردد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. </a:t>
            </a:r>
            <a:endParaRPr lang="fa-IR" sz="1600" b="1" i="0" u="none" strike="noStrike" baseline="0" dirty="0" smtClean="0">
              <a:latin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 smtClean="0">
                <a:latin typeface="BLotus"/>
              </a:rPr>
              <a:t>بررسی </a:t>
            </a:r>
            <a:r>
              <a:rPr lang="fa-IR" sz="1600" b="1" i="0" u="none" strike="noStrike" baseline="0" dirty="0">
                <a:latin typeface="BLotus"/>
              </a:rPr>
              <a:t>هاي </a:t>
            </a:r>
            <a:r>
              <a:rPr lang="fa-IR" sz="1600" b="1" i="0" u="none" strike="noStrike" baseline="0" dirty="0" smtClean="0">
                <a:latin typeface="BLotus"/>
              </a:rPr>
              <a:t>رومیزي</a:t>
            </a:r>
            <a:r>
              <a:rPr lang="fa-IR" sz="1600" b="1" dirty="0">
                <a:latin typeface="BLotus"/>
              </a:rPr>
              <a:t> </a:t>
            </a:r>
            <a:r>
              <a:rPr lang="fa-IR" sz="1600" b="1" i="0" u="none" strike="noStrike" baseline="0" dirty="0" smtClean="0">
                <a:latin typeface="BLotus"/>
              </a:rPr>
              <a:t>را </a:t>
            </a:r>
            <a:r>
              <a:rPr lang="fa-IR" sz="1600" b="1" i="0" u="none" strike="noStrike" baseline="0" dirty="0">
                <a:latin typeface="BLotus"/>
              </a:rPr>
              <a:t>می توان به شیوه اي منظم زمان بندي کرد یا به عنوان بخشی از کار مهندسی نرم </a:t>
            </a:r>
            <a:r>
              <a:rPr lang="fa-IR" sz="1600" b="1" i="0" u="none" strike="noStrike" baseline="0" dirty="0" smtClean="0">
                <a:latin typeface="BLotus"/>
              </a:rPr>
              <a:t>افزار</a:t>
            </a: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 smtClean="0">
                <a:latin typeface="BLotus"/>
              </a:rPr>
              <a:t> </a:t>
            </a:r>
            <a:r>
              <a:rPr lang="fa-IR" sz="1600" b="1" i="0" u="none" strike="noStrike" baseline="0" dirty="0">
                <a:latin typeface="BLotus"/>
              </a:rPr>
              <a:t>خوب ، اجباري کرد 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600" b="1" i="0" u="none" strike="noStrike" baseline="0" dirty="0">
                <a:latin typeface="BLotus"/>
              </a:rPr>
              <a:t>بطور کلی </a:t>
            </a:r>
            <a:r>
              <a:rPr lang="fa-IR" sz="1600" b="1" i="0" u="none" strike="noStrike" baseline="0" dirty="0" smtClean="0">
                <a:latin typeface="BLotus"/>
              </a:rPr>
              <a:t>،مقدار </a:t>
            </a:r>
            <a:r>
              <a:rPr lang="fa-IR" sz="1600" b="1" i="0" u="none" strike="noStrike" baseline="0" dirty="0">
                <a:latin typeface="BLotus"/>
              </a:rPr>
              <a:t>مطالبی که باید مرور شود ، نسبتا کوچک بوده زمان کل صرف </a:t>
            </a:r>
            <a:r>
              <a:rPr lang="fa-IR" sz="1600" b="1" i="0" u="none" strike="noStrike" baseline="0" dirty="0" smtClean="0">
                <a:latin typeface="BLotus"/>
              </a:rPr>
              <a:t>شده</a:t>
            </a: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 smtClean="0">
                <a:latin typeface="BLotus"/>
              </a:rPr>
              <a:t> </a:t>
            </a:r>
            <a:r>
              <a:rPr lang="fa-IR" sz="1600" b="1" i="0" u="none" strike="noStrike" baseline="0" dirty="0">
                <a:latin typeface="BLotus"/>
              </a:rPr>
              <a:t>در بررسی رومیزي از دو ساعت فراتر نمی رود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>
                <a:latin typeface="BLotus"/>
              </a:rPr>
              <a:t>برنامه نویسی جفتی را می توان یک بررسی رومیزي پیوسته دانست 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600" b="1" i="0" u="none" strike="noStrike" baseline="0" dirty="0">
                <a:latin typeface="BLotus"/>
              </a:rPr>
              <a:t>برنامه نویسی جفتی به جاي زمان بندي </a:t>
            </a:r>
            <a:endParaRPr lang="fa-IR" sz="1600" b="1" i="0" u="none" strike="noStrike" baseline="0" dirty="0" smtClean="0">
              <a:latin typeface="BLotus"/>
            </a:endParaRP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 smtClean="0">
                <a:latin typeface="BLotus"/>
              </a:rPr>
              <a:t>یک </a:t>
            </a:r>
            <a:r>
              <a:rPr lang="fa-IR" sz="1600" b="1" i="0" u="none" strike="noStrike" baseline="0" dirty="0">
                <a:latin typeface="BLotus"/>
              </a:rPr>
              <a:t>مرور </a:t>
            </a:r>
            <a:r>
              <a:rPr lang="fa-IR" sz="1600" b="1" i="0" u="none" strike="noStrike" baseline="0" dirty="0" smtClean="0">
                <a:latin typeface="BLotus"/>
              </a:rPr>
              <a:t>درنقاط </a:t>
            </a:r>
            <a:r>
              <a:rPr lang="fa-IR" sz="1600" b="1" i="0" u="none" strike="noStrike" baseline="0" dirty="0">
                <a:latin typeface="BLotus"/>
              </a:rPr>
              <a:t>زمانی مشخص ، مرور پیوسته به موازات ایجاد محصول کاري 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( </a:t>
            </a:r>
            <a:r>
              <a:rPr lang="fa-IR" sz="1600" b="1" i="0" u="none" strike="noStrike" baseline="0" dirty="0">
                <a:latin typeface="BLotus"/>
              </a:rPr>
              <a:t>طراحی یا کدها 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600" b="1" i="0" u="none" strike="noStrike" baseline="0" dirty="0">
                <a:latin typeface="BLotus"/>
              </a:rPr>
              <a:t>را ترغیب </a:t>
            </a:r>
            <a:endParaRPr lang="fa-IR" sz="1600" b="1" i="0" u="none" strike="noStrike" baseline="0" dirty="0" smtClean="0">
              <a:latin typeface="BLotus"/>
            </a:endParaRPr>
          </a:p>
          <a:p>
            <a:pPr algn="r" rtl="1">
              <a:lnSpc>
                <a:spcPct val="150000"/>
              </a:lnSpc>
            </a:pPr>
            <a:r>
              <a:rPr lang="fa-IR" sz="1600" b="1" i="0" u="none" strike="noStrike" baseline="0" dirty="0" smtClean="0">
                <a:latin typeface="BLotus"/>
              </a:rPr>
              <a:t>می </a:t>
            </a:r>
            <a:r>
              <a:rPr lang="fa-IR" sz="1600" b="1" i="0" u="none" strike="noStrike" baseline="0" dirty="0">
                <a:latin typeface="BLotus"/>
              </a:rPr>
              <a:t>کند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600" b="1" i="0" u="none" strike="noStrike" baseline="0" dirty="0">
                <a:latin typeface="BLotus"/>
              </a:rPr>
              <a:t>مزیت آن </a:t>
            </a:r>
            <a:r>
              <a:rPr lang="fa-IR" sz="1600" b="1" i="0" u="none" strike="noStrike" baseline="0" dirty="0" smtClean="0">
                <a:latin typeface="BLotus"/>
              </a:rPr>
              <a:t>کشف</a:t>
            </a:r>
            <a:r>
              <a:rPr lang="fa-IR" sz="1600" b="1" i="0" u="none" strike="noStrike" dirty="0" smtClean="0">
                <a:latin typeface="BLotus"/>
              </a:rPr>
              <a:t> </a:t>
            </a:r>
            <a:r>
              <a:rPr lang="fa-IR" sz="1600" b="1" i="0" u="none" strike="noStrike" baseline="0" dirty="0" smtClean="0">
                <a:latin typeface="BLotus"/>
              </a:rPr>
              <a:t>بلافاصله </a:t>
            </a:r>
            <a:r>
              <a:rPr lang="fa-IR" sz="1600" b="1" i="0" u="none" strike="noStrike" baseline="0" dirty="0">
                <a:latin typeface="BLotus"/>
              </a:rPr>
              <a:t>ي خطاها و درنتیجه ، کیفیت بهتر محصول کاري است </a:t>
            </a:r>
            <a:r>
              <a:rPr lang="fa-IR" sz="1600" b="1" i="0" u="none" strike="noStrike" baseline="0" dirty="0">
                <a:latin typeface="Arial" panose="020B0604020202020204" pitchFamily="34" charset="0"/>
              </a:rPr>
              <a:t>.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690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i="0" u="none" strike="noStrike" baseline="0" dirty="0">
                <a:solidFill>
                  <a:schemeClr val="bg1"/>
                </a:solidFill>
                <a:latin typeface="B Nazanin"/>
              </a:rPr>
              <a:t>مرورهای فنی رسمی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B520C2-017E-42EB-92E6-5F3D9C966DB2}"/>
              </a:ext>
            </a:extLst>
          </p:cNvPr>
          <p:cNvSpPr txBox="1"/>
          <p:nvPr/>
        </p:nvSpPr>
        <p:spPr>
          <a:xfrm>
            <a:off x="1331640" y="1491630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>
                <a:latin typeface="BLotus"/>
              </a:rPr>
              <a:t> است که مهندسان نرم افزار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400" b="1" i="0" u="none" strike="noStrike" baseline="0" dirty="0">
                <a:latin typeface="BLotus"/>
              </a:rPr>
              <a:t>و دیگران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انجام می دهند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SQA </a:t>
            </a:r>
            <a:r>
              <a:rPr lang="fa-IR" sz="1400" b="1" i="0" u="none" strike="noStrike" baseline="0" dirty="0">
                <a:latin typeface="Calibri" panose="020F050202020403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یکی از فعالیت هاي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</a:t>
            </a:r>
            <a:r>
              <a:rPr lang="en-US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مرورهاي فنی رسمی</a:t>
            </a: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>
                <a:latin typeface="Arial" panose="020B0604020202020204" pitchFamily="34" charset="0"/>
              </a:rPr>
              <a:t>: ( 1) </a:t>
            </a:r>
            <a:r>
              <a:rPr lang="fa-IR" sz="1400" b="1" i="0" u="none" strike="noStrike" baseline="0" dirty="0">
                <a:latin typeface="BLotus"/>
              </a:rPr>
              <a:t>کشف خطاها در عملکرد ، منطق یا پیاده سازي هر نمایشی از نرم افزار ،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( 2) </a:t>
            </a:r>
            <a:r>
              <a:rPr lang="fa-IR" sz="1400" b="1" i="0" u="none" strike="noStrike" baseline="0" dirty="0">
                <a:latin typeface="BLotus"/>
              </a:rPr>
              <a:t>تصدیق اینکه تصدیق اینکه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</a:t>
            </a:r>
            <a:r>
              <a:rPr lang="fa-IR" sz="1400" b="1" i="0" u="none" strike="noStrike" baseline="0" dirty="0">
                <a:latin typeface="Calibri" panose="020F0502020204030204" pitchFamily="34" charset="0"/>
              </a:rPr>
              <a:t>اهداف </a:t>
            </a:r>
            <a:endParaRPr lang="en-US" sz="1400" b="1" i="0" u="none" strike="noStrike" baseline="0" dirty="0">
              <a:latin typeface="Calibri" panose="020F050202020403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>
                <a:latin typeface="BLotus"/>
              </a:rPr>
              <a:t>نرم افزار مورد مرور ، خواسته هاي خود را برآورده می سازد،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( 3) </a:t>
            </a:r>
            <a:r>
              <a:rPr lang="fa-IR" sz="1400" b="1" i="0" u="none" strike="noStrike" baseline="0" dirty="0">
                <a:latin typeface="BLotus"/>
              </a:rPr>
              <a:t>حصول اطمینان از اینکه نرم افزار طبق استانداردهاي از</a:t>
            </a: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>
                <a:latin typeface="BLotus"/>
              </a:rPr>
              <a:t>پیش تعیین شده ارائه شده است ،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( 4) </a:t>
            </a:r>
            <a:r>
              <a:rPr lang="fa-IR" sz="1400" b="1" i="0" u="none" strike="noStrike" baseline="0" dirty="0">
                <a:latin typeface="BLotus"/>
              </a:rPr>
              <a:t>رسیدن به نرم افز اري که به شیوه اي یکنواخت توسعه یافته است </a:t>
            </a:r>
            <a:r>
              <a:rPr lang="fa-IR" sz="1400" b="1" i="0" u="none" strike="noStrike" baseline="0" dirty="0" smtClean="0">
                <a:latin typeface="BLotus"/>
              </a:rPr>
              <a:t>و</a:t>
            </a: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 smtClean="0">
                <a:latin typeface="Arial" panose="020B0604020202020204" pitchFamily="34" charset="0"/>
              </a:rPr>
              <a:t>(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5) </a:t>
            </a:r>
            <a:r>
              <a:rPr lang="fa-IR" sz="1400" b="1" i="0" u="none" strike="noStrike" baseline="0" dirty="0">
                <a:latin typeface="BLotus"/>
              </a:rPr>
              <a:t>قابل اداره </a:t>
            </a:r>
            <a:r>
              <a:rPr lang="fa-IR" sz="1400" b="1" i="0" u="none" strike="noStrike" baseline="0" dirty="0" smtClean="0">
                <a:latin typeface="BLotus"/>
              </a:rPr>
              <a:t>کردن</a:t>
            </a:r>
            <a:r>
              <a:rPr lang="en-US" sz="1400" b="1" i="0" u="none" strike="noStrike" baseline="0" dirty="0" smtClean="0">
                <a:latin typeface="BLotus"/>
              </a:rPr>
              <a:t>، </a:t>
            </a:r>
            <a:r>
              <a:rPr lang="fa-IR" sz="1400" b="1" i="0" u="none" strike="noStrike" baseline="0" dirty="0">
                <a:latin typeface="BLotus"/>
              </a:rPr>
              <a:t>پروژه ها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62319" y="1275606"/>
            <a:ext cx="8962711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>
            <a:bevelT w="101600" prst="riblet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6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B Lotus" pitchFamily="2" charset="-78"/>
              </a:rPr>
              <a:t> بسم الله </a:t>
            </a:r>
            <a:r>
              <a:rPr lang="fa-IR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B Lotus" pitchFamily="2" charset="-78"/>
              </a:rPr>
              <a:t>الرحمن </a:t>
            </a:r>
            <a:r>
              <a:rPr lang="fa-IR" sz="6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B Lotus" pitchFamily="2" charset="-78"/>
              </a:rPr>
              <a:t>الرحیم          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2712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i="0" u="none" strike="noStrike" baseline="0" dirty="0">
                <a:solidFill>
                  <a:schemeClr val="bg1"/>
                </a:solidFill>
                <a:latin typeface="B Nazanin"/>
              </a:rPr>
              <a:t>مرورهای فنی رسمی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B520C2-017E-42EB-92E6-5F3D9C966DB2}"/>
              </a:ext>
            </a:extLst>
          </p:cNvPr>
          <p:cNvSpPr txBox="1"/>
          <p:nvPr/>
        </p:nvSpPr>
        <p:spPr>
          <a:xfrm>
            <a:off x="1331640" y="1059582"/>
            <a:ext cx="7704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>
                <a:latin typeface="BLotus"/>
              </a:rPr>
              <a:t> است که مهندسان نرم افزار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400" b="1" i="0" u="none" strike="noStrike" baseline="0" dirty="0">
                <a:latin typeface="BLotus"/>
              </a:rPr>
              <a:t>و دیگران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انجام می دهند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SQA </a:t>
            </a:r>
            <a:r>
              <a:rPr lang="fa-IR" sz="1400" b="1" i="0" u="none" strike="noStrike" baseline="0" dirty="0">
                <a:latin typeface="Calibri" panose="020F050202020403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یکی از فعالیت هاي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</a:t>
            </a:r>
            <a:r>
              <a:rPr lang="en-US" sz="1400" b="1" i="0" u="none" strike="noStrike" baseline="0" dirty="0" smtClean="0">
                <a:latin typeface="Arial" panose="020B0604020202020204" pitchFamily="34" charset="0"/>
              </a:rPr>
              <a:t>)</a:t>
            </a:r>
            <a:endParaRPr lang="fa-IR" sz="1400" b="1" i="0" u="none" strike="noStrike" baseline="0" dirty="0" smtClean="0">
              <a:latin typeface="BLotus"/>
            </a:endParaRP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 smtClean="0">
                <a:latin typeface="BLotus"/>
              </a:rPr>
              <a:t>به عنوان یک پایه آموزشی عمل کرده مهندسان رده پایین را قادر به مشاهده روش هاي متفاوت </a:t>
            </a:r>
            <a:r>
              <a:rPr lang="en-US" sz="1400" b="1" i="0" u="none" strike="noStrike" baseline="0" dirty="0" smtClean="0">
                <a:latin typeface="Calibri" panose="020F0502020204030204" pitchFamily="34" charset="0"/>
              </a:rPr>
              <a:t>FTR </a:t>
            </a:r>
            <a:r>
              <a:rPr lang="fa-IR" sz="1400" b="1" i="0" u="none" strike="noStrike" baseline="0" dirty="0" smtClean="0">
                <a:latin typeface="BLotus"/>
              </a:rPr>
              <a:t>به علاوه</a:t>
            </a: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 smtClean="0">
                <a:latin typeface="BLotus"/>
              </a:rPr>
              <a:t>همچنین به ارتقاي پیوستگی و پشتیبانی کمک می کند ، زیرا </a:t>
            </a:r>
            <a:r>
              <a:rPr lang="en-US" sz="1400" b="1" i="0" u="none" strike="noStrike" baseline="0" dirty="0" smtClean="0">
                <a:latin typeface="Calibri" panose="020F0502020204030204" pitchFamily="34" charset="0"/>
              </a:rPr>
              <a:t>FTR </a:t>
            </a:r>
            <a:r>
              <a:rPr lang="en-US" sz="1400" b="1" i="0" u="none" strike="noStrike" baseline="0" dirty="0" smtClean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 smtClean="0">
                <a:latin typeface="BLotus"/>
              </a:rPr>
              <a:t>براي تحلیل ، طراحی و پیاده سازي نرم افزار می سازد</a:t>
            </a: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 smtClean="0">
                <a:latin typeface="BLotus"/>
              </a:rPr>
              <a:t>چند </a:t>
            </a:r>
            <a:r>
              <a:rPr lang="fa-IR" sz="1400" b="1" i="0" u="none" strike="noStrike" baseline="0" dirty="0">
                <a:latin typeface="BLotus"/>
              </a:rPr>
              <a:t>نفر با بخش هایی از نرم افزار آشنا می شوند که ممکن است در غیر اینصورت امکان دیدن آنها برایشان فراهم نشود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>
                <a:latin typeface="BLotus"/>
              </a:rPr>
              <a:t>در واقع طبقه اي از مرورهاست که شامل بررسی مقدماتی ، بازرسی ها ، مرورهاي نوبت چرخشی و ارزیابی فنی دیگر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</a:t>
            </a: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>
                <a:latin typeface="BLotus"/>
              </a:rPr>
              <a:t>به صورت یک ملاقات به اجرا در می آید و فقط درصورتی موفق خواهد بود که به طور مناسب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 </a:t>
            </a:r>
            <a:r>
              <a:rPr lang="fa-IR" sz="1400" b="1" i="0" u="none" strike="noStrike" baseline="0" dirty="0">
                <a:latin typeface="BLotus"/>
              </a:rPr>
              <a:t>نرم افزاري است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هر</a:t>
            </a:r>
          </a:p>
          <a:p>
            <a:pPr algn="r">
              <a:lnSpc>
                <a:spcPct val="200000"/>
              </a:lnSpc>
            </a:pPr>
            <a:r>
              <a:rPr lang="fa-IR" sz="1400" b="1" i="0" u="none" strike="noStrike" baseline="0" dirty="0">
                <a:latin typeface="BLotus"/>
              </a:rPr>
              <a:t>برنامه ریزي ، کنترل و توجه شود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728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i="0" u="none" strike="noStrike" baseline="0" dirty="0">
                <a:solidFill>
                  <a:schemeClr val="bg1"/>
                </a:solidFill>
                <a:latin typeface="BTitr,Bold"/>
              </a:rPr>
              <a:t>نشست مرور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B520C2-017E-42EB-92E6-5F3D9C966DB2}"/>
              </a:ext>
            </a:extLst>
          </p:cNvPr>
          <p:cNvSpPr txBox="1"/>
          <p:nvPr/>
        </p:nvSpPr>
        <p:spPr>
          <a:xfrm>
            <a:off x="1475656" y="1048544"/>
            <a:ext cx="7560840" cy="264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که انتخاب شود ، در کلیه نشست هاي مرور باید شرایط حدي زیر را رعایت کرد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: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 </a:t>
            </a:r>
            <a:r>
              <a:rPr lang="fa-IR" sz="1400" b="1" i="0" u="none" strike="noStrike" baseline="0" dirty="0">
                <a:latin typeface="BLotus"/>
              </a:rPr>
              <a:t>هر قالب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Arial" panose="020B0604020202020204" pitchFamily="34" charset="0"/>
              </a:rPr>
              <a:t>* </a:t>
            </a:r>
            <a:r>
              <a:rPr lang="fa-IR" sz="1400" b="1" i="0" u="none" strike="noStrike" baseline="0" dirty="0">
                <a:latin typeface="BLotus"/>
              </a:rPr>
              <a:t>بین سه تا پنج نفر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400" b="1" i="0" u="none" strike="noStrike" baseline="0" dirty="0">
                <a:latin typeface="BLotus"/>
              </a:rPr>
              <a:t>معمولا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باید در نشست حضور یابند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Arial" panose="020B0604020202020204" pitchFamily="34" charset="0"/>
              </a:rPr>
              <a:t>* </a:t>
            </a:r>
            <a:r>
              <a:rPr lang="fa-IR" sz="1400" b="1" i="0" u="none" strike="noStrike" baseline="0" dirty="0">
                <a:latin typeface="BLotus"/>
              </a:rPr>
              <a:t>آمادگی قبلی لازم است ، ولی نباید بیش از دو ساعت از وقت هر نفر را بگیرد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Arial" panose="020B0604020202020204" pitchFamily="34" charset="0"/>
              </a:rPr>
              <a:t>* </a:t>
            </a:r>
            <a:r>
              <a:rPr lang="fa-IR" sz="1400" b="1" i="0" u="none" strike="noStrike" baseline="0" dirty="0">
                <a:latin typeface="BLotus"/>
              </a:rPr>
              <a:t>مدت زمان جلسه باید کمتر از دو ساعت باشد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با توجه به شرایط حدي فوق پیداست که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بر بخش خاص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</a:t>
            </a:r>
            <a:r>
              <a:rPr lang="fa-IR" sz="1400" b="1" i="0" u="none" strike="noStrike" baseline="0" dirty="0">
                <a:latin typeface="BLotus"/>
              </a:rPr>
              <a:t>و کوچکی 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400" b="1" i="0" u="none" strike="noStrike" baseline="0" dirty="0">
                <a:latin typeface="BLotus"/>
              </a:rPr>
              <a:t>از کل نرم افزار تاکید دارد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 </a:t>
            </a:r>
            <a:r>
              <a:rPr lang="en-US" sz="1400" b="1" i="0" u="none" strike="noStrike" baseline="0" dirty="0">
                <a:latin typeface="Arial" panose="020B0604020202020204" pitchFamily="34" charset="0"/>
              </a:rPr>
              <a:t>-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با تمرکز بیشتر ، احتمال کشف خطا ها را افزایش می دهد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 </a:t>
            </a:r>
            <a:r>
              <a:rPr lang="en-US" sz="1400" b="1" i="0" u="none" strike="noStrike" baseline="0" dirty="0">
                <a:latin typeface="Arial" panose="020B0604020202020204" pitchFamily="34" charset="0"/>
              </a:rPr>
              <a:t>-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محصول کاري را کانون توجه خود قرار می دهد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 </a:t>
            </a:r>
            <a:r>
              <a:rPr lang="en-US" sz="1400" b="1" i="0" u="none" strike="noStrike" baseline="0" dirty="0" smtClean="0">
                <a:latin typeface="Arial" panose="020B0604020202020204" pitchFamily="34" charset="0"/>
              </a:rPr>
              <a:t>-</a:t>
            </a:r>
            <a:endParaRPr lang="en-US" sz="1400" b="1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449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i="0" u="none" strike="noStrike" baseline="0" dirty="0">
                <a:solidFill>
                  <a:schemeClr val="bg1"/>
                </a:solidFill>
                <a:latin typeface="BTitr,Bold"/>
              </a:rPr>
              <a:t>نشست مرور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B520C2-017E-42EB-92E6-5F3D9C966DB2}"/>
              </a:ext>
            </a:extLst>
          </p:cNvPr>
          <p:cNvSpPr txBox="1"/>
          <p:nvPr/>
        </p:nvSpPr>
        <p:spPr>
          <a:xfrm>
            <a:off x="1705836" y="1347614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 smtClean="0">
                <a:latin typeface="BLotus"/>
              </a:rPr>
              <a:t>کسانی </a:t>
            </a:r>
            <a:r>
              <a:rPr lang="fa-IR" sz="1400" b="1" i="0" u="none" strike="noStrike" baseline="0" dirty="0">
                <a:latin typeface="BLotus"/>
              </a:rPr>
              <a:t>که در نشست شرکت می کنند عبارتند از رهبر مرور ، همه ي مسوولان مرور و تولید کننده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  <a:r>
              <a:rPr lang="fa-IR" sz="1400" b="1" i="0" u="none" strike="noStrike" baseline="0" dirty="0">
                <a:latin typeface="BLotus"/>
              </a:rPr>
              <a:t>یکی از مسوولان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باذکر دستور کار و معرفی مختصر تولید کننده آغاز می شود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 smtClean="0">
                <a:latin typeface="BLotus"/>
              </a:rPr>
              <a:t>سپس </a:t>
            </a:r>
            <a:r>
              <a:rPr lang="fa-IR" sz="1400" b="1" i="0" u="none" strike="noStrike" baseline="0" dirty="0">
                <a:latin typeface="BLotus"/>
              </a:rPr>
              <a:t>تولید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</a:t>
            </a:r>
            <a:r>
              <a:rPr lang="en-US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مرور،وظیفه ثبت موارد مهم را برعهده </a:t>
            </a:r>
            <a:r>
              <a:rPr lang="fa-IR" sz="1400" b="1" i="0" u="none" strike="noStrike" baseline="0" dirty="0" smtClean="0">
                <a:latin typeface="BLotus"/>
              </a:rPr>
              <a:t>میگرکننده </a:t>
            </a:r>
            <a:r>
              <a:rPr lang="fa-IR" sz="1400" b="1" i="0" u="none" strike="noStrike" baseline="0" dirty="0">
                <a:latin typeface="BLotus"/>
              </a:rPr>
              <a:t>به تفصیل محصول کاري راتوضیح می دهد ومسوولان مرور نیز مسائلی را عنوان می کنند که از قبل آماده کرده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باید 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 </a:t>
            </a:r>
            <a:r>
              <a:rPr lang="fa-IR" sz="1400" b="1" i="0" u="none" strike="noStrike" baseline="0" dirty="0">
                <a:latin typeface="BLotus"/>
              </a:rPr>
              <a:t>اند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  <a:r>
              <a:rPr lang="fa-IR" sz="1400" b="1" i="0" u="none" strike="noStrike" baseline="0" dirty="0">
                <a:latin typeface="BLotus"/>
              </a:rPr>
              <a:t>هنگامی که مشکلات وخطاهاي معتبر کشف شد،مسوول ثبت آنها را ثبت می کند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400" b="1" i="0" u="none" strike="noStrike" baseline="0" dirty="0">
                <a:latin typeface="BLotus"/>
              </a:rPr>
              <a:t>در پایان، همه ي حاضران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تصمیم بگیرند که آیا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( 1) </a:t>
            </a:r>
            <a:r>
              <a:rPr lang="fa-IR" sz="1400" b="1" i="0" u="none" strike="noStrike" baseline="0" dirty="0">
                <a:latin typeface="BLotus"/>
              </a:rPr>
              <a:t>محصول کاري رابدون هررگونه اصلاح اضافی بپذیرند،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( 2) </a:t>
            </a:r>
            <a:r>
              <a:rPr lang="fa-IR" sz="1400" b="1" i="0" u="none" strike="noStrike" baseline="0" dirty="0">
                <a:latin typeface="BLotus"/>
              </a:rPr>
              <a:t>محصول را به خاطر خطاهاي جدي رد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کنند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400" b="1" i="0" u="none" strike="noStrike" baseline="0" dirty="0">
                <a:latin typeface="BLotus"/>
              </a:rPr>
              <a:t>پس از تصحیح به یک مرور دیگر نیاز است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</a:t>
            </a:r>
            <a:r>
              <a:rPr lang="fa-IR" sz="1400" b="1" i="0" u="none" strike="noStrike" baseline="0" dirty="0">
                <a:latin typeface="BLotus"/>
              </a:rPr>
              <a:t>،آیا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( 3)</a:t>
            </a:r>
            <a:r>
              <a:rPr lang="fa-IR" sz="1400" b="1" i="0" u="none" strike="noStrike" baseline="0" dirty="0">
                <a:latin typeface="BLotus"/>
              </a:rPr>
              <a:t>محصول را بپذیرند مشروط برآنکه خطاهاي جزئی آن تصحیح شود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برگه اي راامضا می کنند تا حضور خود را در نشست ،</a:t>
            </a:r>
            <a:r>
              <a:rPr lang="en-US" sz="1400" b="1" i="0" u="none" strike="noStrike" baseline="0" dirty="0">
                <a:latin typeface="Calibri" panose="020F0502020204030204" pitchFamily="34" charset="0"/>
              </a:rPr>
              <a:t>FTR </a:t>
            </a:r>
            <a:r>
              <a:rPr lang="fa-IR" sz="1400" b="1" i="0" u="none" strike="noStrike" baseline="0" dirty="0">
                <a:latin typeface="BLotus"/>
              </a:rPr>
              <a:t>ولی دیگرنیازي به مرور نخواهد بود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).</a:t>
            </a:r>
            <a:r>
              <a:rPr lang="fa-IR" sz="1400" b="1" i="0" u="none" strike="noStrike" baseline="0" dirty="0">
                <a:latin typeface="BLotus"/>
              </a:rPr>
              <a:t>پس ازاتخاذ تصمیم حضار،</a:t>
            </a:r>
          </a:p>
          <a:p>
            <a:pPr algn="r">
              <a:lnSpc>
                <a:spcPct val="150000"/>
              </a:lnSpc>
            </a:pPr>
            <a:r>
              <a:rPr lang="fa-IR" sz="1400" b="1" i="0" u="none" strike="noStrike" baseline="0" dirty="0">
                <a:latin typeface="BLotus"/>
              </a:rPr>
              <a:t>مرور خاطرنشان سازند</a:t>
            </a:r>
            <a:r>
              <a:rPr lang="fa-IR" sz="1400" b="1" i="0" u="none" strike="noStrike" baseline="0" dirty="0">
                <a:latin typeface="Arial" panose="020B0604020202020204" pitchFamily="34" charset="0"/>
              </a:rPr>
              <a:t>.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34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77966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باتشکر از وقتی که برای دیدن اسلایدها صرف کردید.</a:t>
            </a:r>
          </a:p>
          <a:p>
            <a:pPr algn="ctr"/>
            <a:r>
              <a:rPr lang="fa-IR" sz="2000" b="1" dirty="0" smtClean="0">
                <a:cs typeface="B Nazanin" pitchFamily="2" charset="-78"/>
              </a:rPr>
              <a:t>بابت تمامی زحماتی که برای دانشجویان متحمل شدین وراهنماییهای عالی تون </a:t>
            </a:r>
          </a:p>
          <a:p>
            <a:pPr algn="ctr"/>
            <a:r>
              <a:rPr lang="fa-IR" sz="2000" b="1" dirty="0" smtClean="0">
                <a:cs typeface="B Nazanin" pitchFamily="2" charset="-78"/>
              </a:rPr>
              <a:t>سپاسگزارم.</a:t>
            </a:r>
            <a:endParaRPr lang="en-US" sz="20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816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                    معرفی منابع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9512" y="1059582"/>
            <a:ext cx="8784976" cy="3960440"/>
          </a:xfrm>
        </p:spPr>
        <p:txBody>
          <a:bodyPr/>
          <a:lstStyle/>
          <a:p>
            <a:pPr algn="l"/>
            <a:endParaRPr lang="fa-IR" b="1" dirty="0"/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b="1" dirty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نام درس : مهندسی نرم </a:t>
            </a:r>
            <a:r>
              <a:rPr lang="fa-IR" sz="1800" b="1" dirty="0" smtClean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افزارپیشرفته</a:t>
            </a:r>
            <a:endParaRPr lang="fa-IR" sz="1800" b="1" dirty="0">
              <a:solidFill>
                <a:schemeClr val="accent6">
                  <a:lumMod val="50000"/>
                </a:schemeClr>
              </a:solidFill>
              <a:latin typeface="B Nazanin,Bold"/>
              <a:cs typeface="B Nazanin" pitchFamily="2" charset="-78"/>
            </a:endParaRP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b="1" dirty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نام استاد : </a:t>
            </a:r>
            <a:r>
              <a:rPr lang="fa-IR" sz="1800" b="1" dirty="0" smtClean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جناب آقای دکتر رضوی </a:t>
            </a:r>
            <a:endParaRPr lang="fa-IR" sz="1800" b="1" dirty="0">
              <a:solidFill>
                <a:schemeClr val="accent6">
                  <a:lumMod val="50000"/>
                </a:schemeClr>
              </a:solidFill>
              <a:latin typeface="B Nazanin,Bold"/>
              <a:cs typeface="B Nazanin" pitchFamily="2" charset="-78"/>
            </a:endParaRP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b="1" dirty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نام دانشجو : </a:t>
            </a:r>
            <a:r>
              <a:rPr lang="fa-IR" sz="1800" b="1" dirty="0" smtClean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زهرا ابراهیمی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b="1" dirty="0" smtClean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شماره دانشجویی : 980199296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b="1" dirty="0" smtClean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دانشگاه پیام نور </a:t>
            </a:r>
            <a:r>
              <a:rPr lang="fa-IR" sz="1800" b="1" dirty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مرکز تهران </a:t>
            </a:r>
            <a:r>
              <a:rPr lang="fa-IR" sz="1800" b="1" dirty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شمال </a:t>
            </a:r>
            <a:r>
              <a:rPr lang="fa-IR" sz="1800" b="1" dirty="0" smtClean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– ارشد مهندسی کامپیوتر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1800" b="1" dirty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 نیم سال اول </a:t>
            </a:r>
            <a:r>
              <a:rPr lang="fa-IR" sz="1800" b="1" dirty="0" smtClean="0">
                <a:solidFill>
                  <a:schemeClr val="accent6">
                    <a:lumMod val="50000"/>
                  </a:schemeClr>
                </a:solidFill>
                <a:latin typeface="B Nazanin,Bold"/>
                <a:cs typeface="B Nazanin" pitchFamily="2" charset="-78"/>
              </a:rPr>
              <a:t>1400-1399</a:t>
            </a:r>
          </a:p>
          <a:p>
            <a:pPr algn="just" rtl="1">
              <a:lnSpc>
                <a:spcPct val="150000"/>
              </a:lnSpc>
            </a:pP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0608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                    فهرست مطالب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160189"/>
            <a:ext cx="8496944" cy="2995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a-IR" b="1" dirty="0"/>
              <a:t>مقدمه </a:t>
            </a:r>
            <a:r>
              <a:rPr lang="fa-IR" b="1" dirty="0" smtClean="0"/>
              <a:t>....................................................................................................................................................... </a:t>
            </a:r>
            <a:r>
              <a:rPr lang="fa-IR" b="1" dirty="0"/>
              <a:t>4</a:t>
            </a:r>
          </a:p>
          <a:p>
            <a:pPr>
              <a:lnSpc>
                <a:spcPct val="150000"/>
              </a:lnSpc>
            </a:pPr>
            <a:r>
              <a:rPr lang="fa-IR" b="1" i="0" u="none" strike="noStrike" baseline="0" dirty="0">
                <a:latin typeface="B Nazanin"/>
              </a:rPr>
              <a:t>تأثیر نقایص نرم افزار بر هزینه ها ...................................................................................................................... 6</a:t>
            </a:r>
          </a:p>
          <a:p>
            <a:pPr>
              <a:lnSpc>
                <a:spcPct val="150000"/>
              </a:lnSpc>
            </a:pPr>
            <a:r>
              <a:rPr lang="fa-IR" b="1" i="0" u="none" strike="noStrike" baseline="0" dirty="0">
                <a:latin typeface="B Nazanin"/>
              </a:rPr>
              <a:t>تشدید نقایص و حذف آن ها </a:t>
            </a:r>
            <a:r>
              <a:rPr lang="fa-IR" b="1" i="0" u="none" strike="noStrike" baseline="0" dirty="0" smtClean="0">
                <a:latin typeface="B Nazanin"/>
              </a:rPr>
              <a:t>.............................................................................................................................. </a:t>
            </a:r>
            <a:r>
              <a:rPr lang="fa-IR" b="1" i="0" u="none" strike="noStrike" baseline="0" dirty="0">
                <a:latin typeface="B Nazanin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b="1" i="0" u="none" strike="noStrike" baseline="0" dirty="0">
                <a:latin typeface="B Nazanin"/>
              </a:rPr>
              <a:t>معیارهای مرور و کاربردهای آن ها ................................................................................................................... 11</a:t>
            </a:r>
          </a:p>
          <a:p>
            <a:pPr>
              <a:lnSpc>
                <a:spcPct val="150000"/>
              </a:lnSpc>
            </a:pPr>
            <a:r>
              <a:rPr lang="fa-IR" b="1" i="0" u="none" strike="noStrike" baseline="0" dirty="0">
                <a:latin typeface="B Nazanin"/>
              </a:rPr>
              <a:t>مرورها: یک طیف رسمیت ............................................................................................................................. </a:t>
            </a:r>
            <a:r>
              <a:rPr lang="fa-IR" b="1" dirty="0">
                <a:latin typeface="B Nazanin"/>
              </a:rPr>
              <a:t>12</a:t>
            </a:r>
            <a:endParaRPr lang="fa-IR" b="1" i="0" u="none" strike="noStrike" baseline="0" dirty="0">
              <a:latin typeface="B Nazanin"/>
            </a:endParaRPr>
          </a:p>
          <a:p>
            <a:pPr>
              <a:lnSpc>
                <a:spcPct val="150000"/>
              </a:lnSpc>
            </a:pPr>
            <a:r>
              <a:rPr lang="fa-IR" b="1" i="0" u="none" strike="noStrike" baseline="0" dirty="0">
                <a:latin typeface="B Nazanin"/>
              </a:rPr>
              <a:t>مرورهای غیر رسمی ................................................................................................................................... 14</a:t>
            </a:r>
          </a:p>
          <a:p>
            <a:pPr>
              <a:lnSpc>
                <a:spcPct val="150000"/>
              </a:lnSpc>
            </a:pPr>
            <a:r>
              <a:rPr lang="fa-IR" b="1" i="0" u="none" strike="noStrike" baseline="0" dirty="0">
                <a:latin typeface="B Nazanin"/>
              </a:rPr>
              <a:t>مرورهای فنی رسمی .................................................................................................................................... 15</a:t>
            </a:r>
          </a:p>
          <a:p>
            <a:pPr>
              <a:lnSpc>
                <a:spcPct val="150000"/>
              </a:lnSpc>
            </a:pPr>
            <a:r>
              <a:rPr lang="fa-IR" b="1" dirty="0">
                <a:latin typeface="B Nazanin"/>
              </a:rPr>
              <a:t>نشست مرور ............................................................................................................................................. 16</a:t>
            </a:r>
            <a:endParaRPr lang="fa-IR" b="1" i="0" u="none" strike="noStrike" baseline="0" dirty="0">
              <a:latin typeface="B Nazanin"/>
            </a:endParaRPr>
          </a:p>
        </p:txBody>
      </p:sp>
    </p:spTree>
    <p:extLst>
      <p:ext uri="{BB962C8B-B14F-4D97-AF65-F5344CB8AC3E}">
        <p14:creationId xmlns:p14="http://schemas.microsoft.com/office/powerpoint/2010/main" val="239075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216" cy="884466"/>
          </a:xfrm>
        </p:spPr>
        <p:txBody>
          <a:bodyPr/>
          <a:lstStyle/>
          <a:p>
            <a:pPr algn="r"/>
            <a:r>
              <a:rPr lang="fa-IR" dirty="0"/>
              <a:t> مقدمه ای بر این فصل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b="1" dirty="0"/>
              <a:t>1-مقدمه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r" rtl="1"/>
            <a:r>
              <a:rPr lang="fa-IR" sz="1800" b="1" i="0" u="none" strike="noStrike" baseline="0" dirty="0">
                <a:latin typeface="B Nazanin,Bold"/>
              </a:rPr>
              <a:t>1 مرور چیست؟</a:t>
            </a:r>
          </a:p>
          <a:p>
            <a:pPr algn="r" rtl="1"/>
            <a:r>
              <a:rPr lang="fa-IR" sz="1800" b="0" i="0" u="none" strike="noStrike" baseline="0" dirty="0">
                <a:latin typeface="B Nazanin"/>
              </a:rPr>
              <a:t>- شما هنگام توسعه محصولات کاری مهندسی نرم افزار، مرتکب اشتباه می شوید.</a:t>
            </a:r>
          </a:p>
          <a:p>
            <a:pPr algn="r" rtl="1"/>
            <a:r>
              <a:rPr lang="fa-IR" sz="1800" b="0" i="0" u="none" strike="noStrike" baseline="0" dirty="0">
                <a:latin typeface="B Nazanin"/>
              </a:rPr>
              <a:t>- مرورهای فنی، اثربخش ترین سازوکار برای یافتن زودهنگام خطاها در فرایند نرم افزار به شمار می روند.</a:t>
            </a:r>
          </a:p>
          <a:p>
            <a:pPr algn="r" rtl="1"/>
            <a:r>
              <a:rPr lang="fa-IR" sz="1800" b="0" i="0" u="none" strike="noStrike" baseline="0" dirty="0">
                <a:latin typeface="B Nazanin"/>
              </a:rPr>
              <a:t>- مرورهای نرم افزار به مثابه فیلترهایی برای فرایند مهندسی نرم افزار عمل می کنند. یعنی در نقاط گوناگونی از توسعه نرم</a:t>
            </a:r>
          </a:p>
          <a:p>
            <a:pPr algn="r" rtl="1"/>
            <a:r>
              <a:rPr lang="fa-IR" sz="1800" b="0" i="0" u="none" strike="noStrike" baseline="0" dirty="0">
                <a:latin typeface="B Nazanin"/>
              </a:rPr>
              <a:t>افزار اعمال می شوند و به کشف خطاها و نقایصی که قابل رفع باشند کمک می کنند.</a:t>
            </a:r>
          </a:p>
          <a:p>
            <a:pPr algn="r"/>
            <a:r>
              <a:rPr lang="fa-IR" sz="1800" b="1" i="0" u="none" strike="noStrike" baseline="0" dirty="0">
                <a:latin typeface="B Nazanin,Bold"/>
              </a:rPr>
              <a:t>2.1 چرا اهمیت دارد؟</a:t>
            </a:r>
          </a:p>
          <a:p>
            <a:pPr algn="r" rtl="1"/>
            <a:r>
              <a:rPr lang="fa-IR" sz="1800" b="0" i="0" u="none" strike="noStrike" baseline="0" dirty="0">
                <a:latin typeface="B Nazanin"/>
              </a:rPr>
              <a:t>- اگر خطای موجود در فرایند را زودهنگام بیابید، تصحیح آن، هزینه کمتری در بر خواهد داشت.</a:t>
            </a:r>
          </a:p>
          <a:p>
            <a:pPr algn="r" rtl="1"/>
            <a:r>
              <a:rPr lang="fa-IR" sz="1800" b="0" i="0" u="none" strike="noStrike" baseline="0" dirty="0">
                <a:latin typeface="B Nazanin"/>
              </a:rPr>
              <a:t>- مرورها با کاستن از دوباره کاری ها، باعث صرفه جویی در زمان خواهد 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0240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884466"/>
          </a:xfrm>
        </p:spPr>
        <p:txBody>
          <a:bodyPr/>
          <a:lstStyle/>
          <a:p>
            <a:pPr algn="r"/>
            <a:r>
              <a:rPr lang="fa-IR" dirty="0"/>
              <a:t>                    مقدمه ای بر این فصل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b="1" dirty="0">
                <a:solidFill>
                  <a:schemeClr val="accent3">
                    <a:lumMod val="75000"/>
                  </a:schemeClr>
                </a:solidFill>
              </a:rPr>
              <a:t>مقدمه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r" rtl="1"/>
            <a:r>
              <a:rPr lang="fa-IR" sz="2000" b="1" i="0" u="none" strike="noStrike" baseline="0" dirty="0">
                <a:latin typeface="B Nazanin,Bold"/>
              </a:rPr>
              <a:t>3.1 مراحل کار کدام است؟</a:t>
            </a:r>
          </a:p>
          <a:p>
            <a:pPr algn="r" rtl="1"/>
            <a:endParaRPr lang="fa-IR" sz="1800" b="1" dirty="0">
              <a:latin typeface="B Nazanin,Bold"/>
            </a:endParaRPr>
          </a:p>
          <a:p>
            <a:pPr algn="l"/>
            <a:r>
              <a:rPr lang="fa-IR" sz="1800" b="1" i="0" u="none" strike="noStrike" baseline="0" dirty="0">
                <a:solidFill>
                  <a:srgbClr val="FF0000"/>
                </a:solidFill>
                <a:latin typeface="B Nazanin"/>
              </a:rPr>
              <a:t>برنامه ریزی                                                                                                              </a:t>
            </a:r>
          </a:p>
          <a:p>
            <a:pPr algn="l"/>
            <a:r>
              <a:rPr lang="fa-IR" sz="1800" b="1" i="0" u="none" strike="noStrike" baseline="0" dirty="0">
                <a:solidFill>
                  <a:srgbClr val="FF0000"/>
                </a:solidFill>
                <a:latin typeface="B Nazanin"/>
              </a:rPr>
              <a:t>آماده سازی                                                                                               </a:t>
            </a:r>
          </a:p>
          <a:p>
            <a:r>
              <a:rPr lang="fa-IR" sz="1800" b="1" i="0" u="none" strike="noStrike" baseline="0" dirty="0">
                <a:solidFill>
                  <a:srgbClr val="FF0000"/>
                </a:solidFill>
                <a:latin typeface="B Nazanin"/>
              </a:rPr>
              <a:t>سازماندهی </a:t>
            </a:r>
            <a:r>
              <a:rPr lang="fa-IR" sz="1800" b="1" dirty="0">
                <a:solidFill>
                  <a:srgbClr val="FF0000"/>
                </a:solidFill>
                <a:latin typeface="B Nazanin"/>
              </a:rPr>
              <a:t>به جلسات                                                                     </a:t>
            </a:r>
          </a:p>
          <a:p>
            <a:r>
              <a:rPr lang="fa-IR" sz="1800" b="1" dirty="0">
                <a:latin typeface="B Nazanin"/>
              </a:rPr>
              <a:t>            </a:t>
            </a:r>
            <a:r>
              <a:rPr lang="fa-IR" sz="1800" b="1" dirty="0">
                <a:solidFill>
                  <a:srgbClr val="FF0000"/>
                </a:solidFill>
                <a:latin typeface="B Nazanin"/>
              </a:rPr>
              <a:t>ذکر خطاها                                                       </a:t>
            </a:r>
          </a:p>
          <a:p>
            <a:r>
              <a:rPr lang="fa-IR" sz="1800" b="1" dirty="0">
                <a:latin typeface="B Nazanin"/>
              </a:rPr>
              <a:t>                  </a:t>
            </a:r>
            <a:r>
              <a:rPr lang="fa-IR" sz="1800" b="1" dirty="0">
                <a:solidFill>
                  <a:srgbClr val="FF0000"/>
                </a:solidFill>
                <a:latin typeface="B Nazanin"/>
              </a:rPr>
              <a:t>انجام تصحیحات                                   </a:t>
            </a:r>
          </a:p>
          <a:p>
            <a:r>
              <a:rPr lang="fa-IR" sz="1800" b="1" dirty="0">
                <a:solidFill>
                  <a:srgbClr val="FF0000"/>
                </a:solidFill>
                <a:latin typeface="B Nazanin"/>
              </a:rPr>
              <a:t>وارسی درستی انجام تصحیحات</a:t>
            </a:r>
            <a:endParaRPr lang="fa-IR" sz="1800" b="1" dirty="0">
              <a:solidFill>
                <a:srgbClr val="FF0000"/>
              </a:solidFill>
            </a:endParaRPr>
          </a:p>
          <a:p>
            <a:pPr algn="l"/>
            <a:r>
              <a:rPr lang="fa-IR" sz="1800" b="1" i="0" u="none" strike="noStrike" baseline="0" dirty="0">
                <a:latin typeface="B Nazanin"/>
              </a:rPr>
              <a:t>                                           </a:t>
            </a:r>
          </a:p>
          <a:p>
            <a:pPr algn="l"/>
            <a:r>
              <a:rPr lang="fa-IR" sz="1800" b="1" i="0" u="none" strike="noStrike" baseline="0" dirty="0">
                <a:latin typeface="B Nazanin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98188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9775" y="0"/>
            <a:ext cx="7624223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/>
              <a:t> </a:t>
            </a:r>
            <a:r>
              <a:rPr lang="fa-IR" b="1" i="0" u="none" strike="noStrike" baseline="0" dirty="0">
                <a:solidFill>
                  <a:schemeClr val="bg1"/>
                </a:solidFill>
                <a:latin typeface="B Titr,Bold"/>
              </a:rPr>
              <a:t>تأثیر نقایص نرم افزار بر هزینه ها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0"/>
          </p:nvPr>
        </p:nvSpPr>
        <p:spPr>
          <a:xfrm>
            <a:off x="1619672" y="987574"/>
            <a:ext cx="7344816" cy="3600400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1300" b="1" i="0" u="none" strike="noStrike" baseline="0" dirty="0">
                <a:latin typeface="BLotus"/>
              </a:rPr>
              <a:t>در حیطه فرایند نرم افزار ، واژه هاي نقص و عیب مترادف است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300" b="1" i="0" u="none" strike="noStrike" baseline="0" dirty="0">
                <a:latin typeface="BLotus"/>
              </a:rPr>
              <a:t>هر دو تداعی گر مشکلی هستند که پیش از ارائه نرم افزار به</a:t>
            </a:r>
          </a:p>
          <a:p>
            <a:pPr algn="r" rtl="1">
              <a:lnSpc>
                <a:spcPct val="150000"/>
              </a:lnSpc>
            </a:pPr>
            <a:r>
              <a:rPr lang="fa-IR" sz="1300" b="1" i="0" u="none" strike="noStrike" baseline="0" dirty="0">
                <a:latin typeface="BLotus"/>
              </a:rPr>
              <a:t>کاربر نهایی 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300" b="1" i="0" u="none" strike="noStrike" baseline="0" dirty="0">
                <a:latin typeface="BLotus"/>
              </a:rPr>
              <a:t>یا فعالیت دیگري در فرایند نرم افزار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300" b="1" i="0" u="none" strike="noStrike" baseline="0" dirty="0">
                <a:latin typeface="BLotus"/>
              </a:rPr>
              <a:t>کشف می شوند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300" b="1" i="0" u="none" strike="noStrike" baseline="0" dirty="0">
                <a:latin typeface="BLotus"/>
              </a:rPr>
              <a:t>در فصول اولیه ، از واژه خطا براي مشکلات کیفیتی</a:t>
            </a:r>
          </a:p>
          <a:p>
            <a:pPr algn="r" rtl="1">
              <a:lnSpc>
                <a:spcPct val="150000"/>
              </a:lnSpc>
            </a:pPr>
            <a:r>
              <a:rPr lang="fa-IR" sz="1300" b="1" i="0" u="none" strike="noStrike" baseline="0" dirty="0">
                <a:latin typeface="BLotus"/>
              </a:rPr>
              <a:t>استفاده کردیم که توسط مهندسان نرم </a:t>
            </a:r>
            <a:r>
              <a:rPr lang="fa-IR" sz="1300" b="1" i="0" u="none" strike="noStrike" baseline="0" dirty="0" smtClean="0">
                <a:latin typeface="BLotus"/>
              </a:rPr>
              <a:t>افزار </a:t>
            </a:r>
            <a:r>
              <a:rPr lang="fa-IR" sz="1300" b="1" i="0" u="none" strike="noStrike" baseline="0" dirty="0" smtClean="0">
                <a:latin typeface="Arial" panose="020B0604020202020204" pitchFamily="34" charset="0"/>
              </a:rPr>
              <a:t>( </a:t>
            </a:r>
            <a:r>
              <a:rPr lang="fa-IR" sz="1300" b="1" i="0" u="none" strike="noStrike" baseline="0" dirty="0">
                <a:latin typeface="BLotus"/>
              </a:rPr>
              <a:t>یا دیگران 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300" b="1" i="0" u="none" strike="noStrike" baseline="0" dirty="0">
                <a:latin typeface="BLotus"/>
              </a:rPr>
              <a:t>پیش </a:t>
            </a:r>
            <a:r>
              <a:rPr lang="fa-IR" sz="1300" b="1" i="0" u="none" strike="noStrike" baseline="0" dirty="0" smtClean="0">
                <a:latin typeface="BLotus"/>
              </a:rPr>
              <a:t>ازارائه </a:t>
            </a:r>
            <a:r>
              <a:rPr lang="fa-IR" sz="1300" b="1" i="0" u="none" strike="noStrike" baseline="0" dirty="0">
                <a:latin typeface="BLotus"/>
              </a:rPr>
              <a:t>نرم افزار به کاربر نهایی 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300" b="1" i="0" u="none" strike="noStrike" baseline="0" dirty="0">
                <a:latin typeface="BLotus"/>
              </a:rPr>
              <a:t>یا فعالیت دیگري در فرایند نرم</a:t>
            </a:r>
          </a:p>
          <a:p>
            <a:pPr algn="r" rtl="1">
              <a:lnSpc>
                <a:spcPct val="150000"/>
              </a:lnSpc>
            </a:pPr>
            <a:r>
              <a:rPr lang="fa-IR" sz="1300" b="1" i="0" u="none" strike="noStrike" baseline="0" dirty="0">
                <a:latin typeface="BLotus"/>
              </a:rPr>
              <a:t>افزار 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300" b="1" i="0" u="none" strike="noStrike" baseline="0" dirty="0">
                <a:latin typeface="BLotus"/>
              </a:rPr>
              <a:t>کشف می شوند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1300" b="1" i="0" u="none" strike="noStrike" baseline="0" dirty="0">
                <a:latin typeface="BLotus"/>
              </a:rPr>
              <a:t>هدف اصلی مرور هاي فنی رسمی ، یافتن خطاها در اثناي فرایند است به طوري که پس از ارائه نرم افزار به نقصتبدیل نشود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1300" b="1" i="0" u="none" strike="noStrike" baseline="0" dirty="0">
                <a:latin typeface="BLotus"/>
              </a:rPr>
              <a:t>مزیت اشکار مرورهاي فنی رسمی ، کشف زود هنگام خطاهاست ، به طوري که به مرحله بعدي فرایند نرم افزار انتشار پیدا</a:t>
            </a:r>
          </a:p>
          <a:p>
            <a:pPr algn="r" rtl="1">
              <a:lnSpc>
                <a:spcPct val="150000"/>
              </a:lnSpc>
            </a:pPr>
            <a:r>
              <a:rPr lang="fa-IR" sz="1300" b="1" i="0" u="none" strike="noStrike" baseline="0" dirty="0">
                <a:latin typeface="BLotus"/>
              </a:rPr>
              <a:t>نکنند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1300" b="1" i="0" u="none" strike="noStrike" baseline="0" dirty="0">
                <a:latin typeface="BLotus"/>
              </a:rPr>
              <a:t>چند مطالعه صنعتی نشان می دهد که فعالیت هاي طراحی بین 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50 </a:t>
            </a:r>
            <a:r>
              <a:rPr lang="fa-IR" sz="1300" b="1" i="0" u="none" strike="noStrike" baseline="0" dirty="0">
                <a:latin typeface="BLotus"/>
              </a:rPr>
              <a:t>تا 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65 % </a:t>
            </a:r>
            <a:r>
              <a:rPr lang="fa-IR" sz="1300" b="1" i="0" u="none" strike="noStrike" baseline="0" dirty="0">
                <a:latin typeface="BLotus"/>
              </a:rPr>
              <a:t>خطاها 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(</a:t>
            </a:r>
            <a:r>
              <a:rPr lang="fa-IR" sz="1300" b="1" i="0" u="none" strike="noStrike" baseline="0" dirty="0">
                <a:latin typeface="BLotus"/>
              </a:rPr>
              <a:t>و نهایتا همه نقایص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) </a:t>
            </a:r>
            <a:r>
              <a:rPr lang="fa-IR" sz="1300" b="1" i="0" u="none" strike="noStrike" baseline="0" dirty="0">
                <a:latin typeface="BLotus"/>
              </a:rPr>
              <a:t>را در اثناي فرایند </a:t>
            </a:r>
            <a:endParaRPr lang="fa-IR" sz="1300" b="1" i="0" u="none" strike="noStrike" baseline="0" dirty="0" smtClean="0">
              <a:latin typeface="BLotus"/>
            </a:endParaRPr>
          </a:p>
          <a:p>
            <a:pPr algn="r" rtl="1">
              <a:lnSpc>
                <a:spcPct val="150000"/>
              </a:lnSpc>
            </a:pPr>
            <a:r>
              <a:rPr lang="fa-IR" sz="1300" b="1" i="0" u="none" strike="noStrike" baseline="0" dirty="0" smtClean="0">
                <a:latin typeface="BLotus"/>
              </a:rPr>
              <a:t>نرم</a:t>
            </a:r>
            <a:r>
              <a:rPr lang="fa-IR" sz="1300" b="1" dirty="0">
                <a:latin typeface="BLotus"/>
              </a:rPr>
              <a:t> </a:t>
            </a:r>
            <a:r>
              <a:rPr lang="fa-IR" sz="1300" b="1" i="0" u="none" strike="noStrike" baseline="0" dirty="0" smtClean="0">
                <a:latin typeface="BLotus"/>
              </a:rPr>
              <a:t>افزار </a:t>
            </a:r>
            <a:r>
              <a:rPr lang="fa-IR" sz="1300" b="1" i="0" u="none" strike="noStrike" baseline="0" dirty="0">
                <a:latin typeface="BLotus"/>
              </a:rPr>
              <a:t>باعث می شوند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fa-IR" sz="1300" b="1" i="0" u="none" strike="noStrike" baseline="0" dirty="0">
                <a:latin typeface="BLotus"/>
              </a:rPr>
              <a:t>ولی ثابت شده است که تکنیک هاي مرور رسمی تا 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75 % </a:t>
            </a:r>
            <a:r>
              <a:rPr lang="fa-IR" sz="1300" b="1" i="0" u="none" strike="noStrike" baseline="0" dirty="0">
                <a:latin typeface="BLotus"/>
              </a:rPr>
              <a:t>در کشف معایب طراحی موثر واقع می شوند</a:t>
            </a:r>
            <a:r>
              <a:rPr lang="fa-IR" sz="1300" b="1" i="0" u="none" strike="noStrike" baseline="0" dirty="0">
                <a:latin typeface="Arial" panose="020B0604020202020204" pitchFamily="34" charset="0"/>
              </a:rPr>
              <a:t>.</a:t>
            </a:r>
            <a:endParaRPr lang="fa-IR" sz="13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804" y="4299971"/>
            <a:ext cx="5760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315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b="1" i="0" u="none" strike="noStrike" baseline="0" dirty="0">
                <a:solidFill>
                  <a:schemeClr val="bg1"/>
                </a:solidFill>
                <a:latin typeface="B Titr,Bold"/>
              </a:rPr>
              <a:t>تشدید نقایص و حذف آن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5040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50B3FC-B0F8-4212-A73A-69AAA3046E26}"/>
              </a:ext>
            </a:extLst>
          </p:cNvPr>
          <p:cNvSpPr txBox="1"/>
          <p:nvPr/>
        </p:nvSpPr>
        <p:spPr>
          <a:xfrm>
            <a:off x="1691680" y="1059582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1350" b="1" i="0" u="none" strike="noStrike" baseline="0" dirty="0">
                <a:latin typeface="B Nazanin,Bold"/>
              </a:rPr>
              <a:t>از مدل تشدید نقص می توان براي نمایش تولید و یافتن خطاها طی طراحی مقدماتی ، طراحی مشروح و مراحل کد نویسی</a:t>
            </a:r>
          </a:p>
          <a:p>
            <a:pPr algn="r" rtl="1">
              <a:lnSpc>
                <a:spcPct val="200000"/>
              </a:lnSpc>
            </a:pPr>
            <a:r>
              <a:rPr lang="fa-IR" sz="1350" b="1" i="0" u="none" strike="noStrike" baseline="0" dirty="0">
                <a:latin typeface="B Nazanin,Bold"/>
              </a:rPr>
              <a:t>1 نشان داده شده است . چهارگوش - در فرایند مهندسی نرم افزار استفاده کرد. این مدل به طور شماتیک در شکل 15</a:t>
            </a:r>
          </a:p>
          <a:p>
            <a:pPr algn="r" rtl="1">
              <a:lnSpc>
                <a:spcPct val="200000"/>
              </a:lnSpc>
            </a:pPr>
            <a:r>
              <a:rPr lang="fa-IR" sz="1350" b="1" i="0" u="none" strike="noStrike" baseline="0" dirty="0">
                <a:latin typeface="B Nazanin,Bold"/>
              </a:rPr>
              <a:t>خاکستري نشانه گر یک مرحله توسعه نرم افزار است . طی این مرحله، خطاها ممکن است به طور ناخواسته تولید </a:t>
            </a:r>
            <a:r>
              <a:rPr lang="fa-IR" sz="1350" b="1" i="0" u="none" strike="noStrike" baseline="0" dirty="0" smtClean="0">
                <a:latin typeface="B Nazanin,Bold"/>
              </a:rPr>
              <a:t>شوند.مرور</a:t>
            </a:r>
            <a:endParaRPr lang="fa-IR" sz="1350" b="1" i="0" u="none" strike="noStrike" baseline="0" dirty="0">
              <a:latin typeface="B Nazanin,Bold"/>
            </a:endParaRPr>
          </a:p>
          <a:p>
            <a:pPr algn="r" rtl="1">
              <a:lnSpc>
                <a:spcPct val="200000"/>
              </a:lnSpc>
            </a:pPr>
            <a:r>
              <a:rPr lang="fa-IR" sz="1350" b="1" i="0" u="none" strike="noStrike" baseline="0" dirty="0">
                <a:latin typeface="B Nazanin,Bold"/>
              </a:rPr>
              <a:t>ممکن است از کشف خطاهاي تازه تولید شده ، و خطاهاي مراحل پیشین باز مانده و در نتیجه چند خطا به مرحله بعدي راه</a:t>
            </a:r>
          </a:p>
          <a:p>
            <a:pPr algn="r" rtl="1">
              <a:lnSpc>
                <a:spcPct val="200000"/>
              </a:lnSpc>
            </a:pPr>
            <a:r>
              <a:rPr lang="en-US" sz="1350" b="1" i="0" u="none" strike="noStrike" baseline="0" dirty="0">
                <a:latin typeface="B Nazanin,Bold"/>
              </a:rPr>
              <a:t>X </a:t>
            </a:r>
            <a:r>
              <a:rPr lang="fa-IR" sz="1350" b="1" i="0" u="none" strike="noStrike" baseline="0" dirty="0">
                <a:latin typeface="B Nazanin,Bold"/>
              </a:rPr>
              <a:t>پیدا کنند</a:t>
            </a:r>
            <a:r>
              <a:rPr lang="fa-IR" sz="1350" b="1" i="0" u="none" strike="noStrike" baseline="0" dirty="0" smtClean="0">
                <a:latin typeface="B Nazanin,Bold"/>
              </a:rPr>
              <a:t>.</a:t>
            </a:r>
          </a:p>
          <a:p>
            <a:pPr algn="r" rtl="1">
              <a:lnSpc>
                <a:spcPct val="200000"/>
              </a:lnSpc>
            </a:pPr>
            <a:r>
              <a:rPr lang="fa-IR" sz="1350" b="1" i="0" u="none" strike="noStrike" baseline="0" dirty="0" smtClean="0">
                <a:latin typeface="B Nazanin,Bold"/>
              </a:rPr>
              <a:t>در </a:t>
            </a:r>
            <a:r>
              <a:rPr lang="fa-IR" sz="1350" b="1" i="0" u="none" strike="noStrike" baseline="0" dirty="0">
                <a:latin typeface="B Nazanin,Bold"/>
              </a:rPr>
              <a:t>برخی موارد ، خطاهایی که از مرحله قبلی عبور می کنند ، توسط کار فعلی تشدید می شوند ( با ضریب </a:t>
            </a:r>
            <a:r>
              <a:rPr lang="fa-IR" sz="1350" b="1" i="0" u="none" strike="noStrike" baseline="0" dirty="0" smtClean="0">
                <a:latin typeface="B Nazanin,Bold"/>
              </a:rPr>
              <a:t>تشدید) .</a:t>
            </a:r>
          </a:p>
          <a:p>
            <a:pPr algn="r" rtl="1">
              <a:lnSpc>
                <a:spcPct val="200000"/>
              </a:lnSpc>
            </a:pPr>
            <a:r>
              <a:rPr lang="fa-IR" sz="1350" b="1" i="0" u="none" strike="noStrike" baseline="0" dirty="0" smtClean="0">
                <a:latin typeface="B Nazanin,Bold"/>
              </a:rPr>
              <a:t> </a:t>
            </a:r>
            <a:r>
              <a:rPr lang="fa-IR" sz="1350" b="1" i="0" u="none" strike="noStrike" baseline="0" dirty="0">
                <a:latin typeface="B Nazanin,Bold"/>
              </a:rPr>
              <a:t>در تقسیمات فرعی این چهارگوش ، هریک از این ویژگی ها ودرصد بازدهی براي یافتن خطا که تابعی از کامل بودن مرور</a:t>
            </a:r>
          </a:p>
          <a:p>
            <a:pPr algn="r" rtl="1">
              <a:lnSpc>
                <a:spcPct val="200000"/>
              </a:lnSpc>
            </a:pPr>
            <a:r>
              <a:rPr lang="fa-IR" sz="1350" b="1" i="0" u="none" strike="noStrike" baseline="0" dirty="0">
                <a:latin typeface="B Nazanin,Bold"/>
              </a:rPr>
              <a:t>است ، نشان داده شده است .</a:t>
            </a:r>
            <a:endParaRPr lang="en-US" sz="13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9230" y="0"/>
            <a:ext cx="7614770" cy="884466"/>
          </a:xfrm>
          <a:solidFill>
            <a:srgbClr val="542A00"/>
          </a:solidFill>
        </p:spPr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 </a:t>
            </a:r>
            <a:r>
              <a:rPr lang="fa-IR" b="1" i="0" u="none" strike="noStrike" baseline="0" dirty="0">
                <a:solidFill>
                  <a:schemeClr val="bg1"/>
                </a:solidFill>
                <a:latin typeface="B Titr,Bold"/>
              </a:rPr>
              <a:t>تشدید نقایص و حذف آن ها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258867"/>
            <a:ext cx="5040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>
                <a:solidFill>
                  <a:schemeClr val="bg1"/>
                </a:solidFill>
                <a:cs typeface="B Nazanin" pitchFamily="2" charset="-78"/>
              </a:rPr>
              <a:t>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8593FDF-1041-4BB2-867A-04538BB2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61786"/>
            <a:ext cx="7128792" cy="2873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5660" y="4743390"/>
            <a:ext cx="7624223" cy="400110"/>
          </a:xfrm>
          <a:prstGeom prst="rect">
            <a:avLst/>
          </a:prstGeom>
          <a:solidFill>
            <a:srgbClr val="542A00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2000" b="1" dirty="0" smtClean="0"/>
              <a:t> </a:t>
            </a:r>
            <a:r>
              <a:rPr lang="fa-IR" sz="2000" b="1" dirty="0" smtClean="0">
                <a:solidFill>
                  <a:schemeClr val="bg1"/>
                </a:solidFill>
              </a:rPr>
              <a:t>نام استاد </a:t>
            </a:r>
            <a:r>
              <a:rPr lang="fa-IR" sz="2000" b="1" dirty="0">
                <a:solidFill>
                  <a:schemeClr val="bg1"/>
                </a:solidFill>
              </a:rPr>
              <a:t>: جناب آقای دکتر رضوی </a:t>
            </a:r>
            <a:r>
              <a:rPr lang="fa-IR" sz="2000" b="1" dirty="0" smtClean="0">
                <a:solidFill>
                  <a:schemeClr val="bg1"/>
                </a:solidFill>
              </a:rPr>
              <a:t>                         </a:t>
            </a:r>
            <a:r>
              <a:rPr lang="fa-IR" sz="2000" b="1" dirty="0" smtClean="0">
                <a:solidFill>
                  <a:schemeClr val="bg1"/>
                </a:solidFill>
              </a:rPr>
              <a:t>نام دانشجو : زهرابراهیمی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1245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e6880b6395fcb6229d6587383c65bbfd2230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2568</Words>
  <Application>Microsoft Office PowerPoint</Application>
  <PresentationFormat>On-screen Show (16:9)</PresentationFormat>
  <Paragraphs>196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PowerPoint Presentation</vt:lpstr>
      <vt:lpstr>PowerPoint Presentation</vt:lpstr>
      <vt:lpstr>                    معرفی منابع</vt:lpstr>
      <vt:lpstr>                    فهرست مطالب</vt:lpstr>
      <vt:lpstr> مقدمه ای بر این فصل</vt:lpstr>
      <vt:lpstr>                    مقدمه ای بر این فصل </vt:lpstr>
      <vt:lpstr> تأثیر نقایص نرم افزار بر هزینه ها</vt:lpstr>
      <vt:lpstr> تشدید نقایص و حذف آن ها</vt:lpstr>
      <vt:lpstr> تشدید نقایص و حذف آن ها</vt:lpstr>
      <vt:lpstr> تشدید نقایص و حذف آن ها</vt:lpstr>
      <vt:lpstr> تشدید نقایص و حذف آن ها</vt:lpstr>
      <vt:lpstr> تشدید نقایص و حذف آن ها</vt:lpstr>
      <vt:lpstr> معیارهای مرور و کاربردهای آن ها</vt:lpstr>
      <vt:lpstr> معیارهای مرور و کاربردهای آن ها</vt:lpstr>
      <vt:lpstr> یک طیف رسمیت</vt:lpstr>
      <vt:lpstr> یک طیف رسمیت</vt:lpstr>
      <vt:lpstr> مرورهای غیر رسمی</vt:lpstr>
      <vt:lpstr> مرورهای غیر رسمی</vt:lpstr>
      <vt:lpstr> مرورهای فنی رسمی</vt:lpstr>
      <vt:lpstr> مرورهای فنی رسمی</vt:lpstr>
      <vt:lpstr> نشست مرور</vt:lpstr>
      <vt:lpstr> نشست مرور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42</cp:revision>
  <dcterms:created xsi:type="dcterms:W3CDTF">2014-04-01T16:27:38Z</dcterms:created>
  <dcterms:modified xsi:type="dcterms:W3CDTF">2021-01-11T18:27:25Z</dcterms:modified>
</cp:coreProperties>
</file>