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2FC8D0B-74FA-404C-B73D-19F83DC60355}">
  <a:tblStyle styleId="{D2FC8D0B-74FA-404C-B73D-19F83DC60355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 rot="10371525">
              <a:off x="263766" y="4438254"/>
              <a:ext cx="3299407" cy="440923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1154955" y="4965944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154955" y="5532682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Shape 14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55612" y="2801318"/>
              <a:ext cx="11277600" cy="3602637"/>
            </a:xfrm>
            <a:custGeom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8" name="Shape 158"/>
            <p:cNvSpPr/>
            <p:nvPr/>
          </p:nvSpPr>
          <p:spPr>
            <a:xfrm rot="-589931">
              <a:off x="8490951" y="2714874"/>
              <a:ext cx="3299406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0" name="Shape 160"/>
          <p:cNvSpPr txBox="1"/>
          <p:nvPr>
            <p:ph type="title"/>
          </p:nvPr>
        </p:nvSpPr>
        <p:spPr>
          <a:xfrm>
            <a:off x="1154954" y="1063416"/>
            <a:ext cx="8825659" cy="137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-589931">
              <a:off x="8490951" y="4185117"/>
              <a:ext cx="3299406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" name="Shape 177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8" name="Shape 178"/>
          <p:cNvSpPr txBox="1"/>
          <p:nvPr/>
        </p:nvSpPr>
        <p:spPr>
          <a:xfrm>
            <a:off x="898295" y="603589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705136" y="261378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1574800" y="980516"/>
            <a:ext cx="8460983" cy="270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945944" y="3686514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154954" y="5014392"/>
            <a:ext cx="8825659" cy="101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1">
              <a:off x="8490951" y="4193583"/>
              <a:ext cx="3299406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1154954" y="2404476"/>
            <a:ext cx="8825659" cy="17887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38587" y="5024967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26109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1154954" y="3187260"/>
            <a:ext cx="3129168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4512721" y="2610999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12721" y="3187260"/>
            <a:ext cx="3145380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5" type="body"/>
          </p:nvPr>
        </p:nvSpPr>
        <p:spPr>
          <a:xfrm>
            <a:off x="7886700" y="2603500"/>
            <a:ext cx="315744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7886700" y="3187260"/>
            <a:ext cx="3161029" cy="2839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cxnSp>
        <p:nvCxnSpPr>
          <p:cNvPr id="213" name="Shape 213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154954" y="4532844"/>
            <a:ext cx="302074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21" name="Shape 221"/>
          <p:cNvSpPr/>
          <p:nvPr>
            <p:ph idx="2" type="pic"/>
          </p:nvPr>
        </p:nvSpPr>
        <p:spPr>
          <a:xfrm>
            <a:off x="1334551" y="2611246"/>
            <a:ext cx="2691241" cy="1583763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1154953" y="5109107"/>
            <a:ext cx="3020744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24" name="Shape 224"/>
          <p:cNvSpPr/>
          <p:nvPr>
            <p:ph idx="5" type="pic"/>
          </p:nvPr>
        </p:nvSpPr>
        <p:spPr>
          <a:xfrm>
            <a:off x="4748462" y="2642840"/>
            <a:ext cx="2691241" cy="155217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6" type="body"/>
          </p:nvPr>
        </p:nvSpPr>
        <p:spPr>
          <a:xfrm>
            <a:off x="4568864" y="5109107"/>
            <a:ext cx="3050438" cy="921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7" type="body"/>
          </p:nvPr>
        </p:nvSpPr>
        <p:spPr>
          <a:xfrm>
            <a:off x="798343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227" name="Shape 227"/>
          <p:cNvSpPr/>
          <p:nvPr>
            <p:ph idx="8" type="pic"/>
          </p:nvPr>
        </p:nvSpPr>
        <p:spPr>
          <a:xfrm>
            <a:off x="8163031" y="2618991"/>
            <a:ext cx="2691241" cy="1576017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9" type="body"/>
          </p:nvPr>
        </p:nvSpPr>
        <p:spPr>
          <a:xfrm>
            <a:off x="7983434" y="5109107"/>
            <a:ext cx="3054126" cy="8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cxnSp>
        <p:nvCxnSpPr>
          <p:cNvPr id="229" name="Shape 229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cap="flat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cap="flat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5101748">
              <a:off x="6294738" y="4577737"/>
              <a:ext cx="3299406" cy="440923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5400000">
              <a:off x="4449232" y="2801720"/>
              <a:ext cx="6053669" cy="1254557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2" name="Shape 252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3" name="Shape 253"/>
          <p:cNvSpPr txBox="1"/>
          <p:nvPr>
            <p:ph type="title"/>
          </p:nvPr>
        </p:nvSpPr>
        <p:spPr>
          <a:xfrm rot="5400000">
            <a:off x="6925404" y="2957260"/>
            <a:ext cx="4729626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 rot="5400000">
            <a:off x="1913913" y="538469"/>
            <a:ext cx="4729627" cy="6247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 rot="5400000">
            <a:off x="10176279" y="1792223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 rot="5400000">
            <a:off x="8963574" y="3226820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-5400000">
              <a:off x="3787244" y="2801721"/>
              <a:ext cx="6053669" cy="1254557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 rot="-5677510">
              <a:off x="4698352" y="1826078"/>
              <a:ext cx="3299407" cy="440923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1154955" y="2677643"/>
            <a:ext cx="4351022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1367" y="2603500"/>
            <a:ext cx="4828744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208710" y="2603500"/>
            <a:ext cx="4825158" cy="3377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4954" y="2636063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154954" y="3212325"/>
            <a:ext cx="4825158" cy="2807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6208710" y="2603499"/>
            <a:ext cx="4825159" cy="608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6208712" y="3212326"/>
            <a:ext cx="4825158" cy="2807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2229376" y="2801721"/>
              <a:ext cx="6053669" cy="1254557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 rot="-5677510">
              <a:off x="3140484" y="1826078"/>
              <a:ext cx="3299407" cy="440923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677510">
              <a:off x="4203593" y="1826078"/>
              <a:ext cx="3299407" cy="440923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3295431" y="2801721"/>
              <a:ext cx="6053669" cy="1254557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0" name="Shape 120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>
            <a:off x="6547871" y="1143000"/>
            <a:ext cx="3227192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/>
            </a:lvl1pPr>
            <a:lvl2pPr indent="0" marL="457200" rtl="0">
              <a:spcBef>
                <a:spcPts val="0"/>
              </a:spcBef>
              <a:buFont typeface="Century Gothic"/>
              <a:buNone/>
              <a:defRPr/>
            </a:lvl2pPr>
            <a:lvl3pPr indent="0" marL="914400" rtl="0">
              <a:spcBef>
                <a:spcPts val="0"/>
              </a:spcBef>
              <a:buFont typeface="Century Gothic"/>
              <a:buNone/>
              <a:defRPr/>
            </a:lvl3pPr>
            <a:lvl4pPr indent="0" marL="1371600" rtl="0">
              <a:spcBef>
                <a:spcPts val="0"/>
              </a:spcBef>
              <a:buFont typeface="Century Gothic"/>
              <a:buNone/>
              <a:defRPr/>
            </a:lvl4pPr>
            <a:lvl5pPr indent="0" marL="1828800" rtl="0">
              <a:spcBef>
                <a:spcPts val="0"/>
              </a:spcBef>
              <a:buFont typeface="Century Gothic"/>
              <a:buNone/>
              <a:defRPr/>
            </a:lvl5pPr>
            <a:lvl6pPr indent="0" marL="2286000" rtl="0">
              <a:spcBef>
                <a:spcPts val="0"/>
              </a:spcBef>
              <a:buFont typeface="Century Gothic"/>
              <a:buNone/>
              <a:defRPr/>
            </a:lvl6pPr>
            <a:lvl7pPr indent="0" marL="2743200" rtl="0">
              <a:spcBef>
                <a:spcPts val="0"/>
              </a:spcBef>
              <a:buFont typeface="Century Gothic"/>
              <a:buNone/>
              <a:defRPr/>
            </a:lvl7pPr>
            <a:lvl8pPr indent="0" marL="3200400" rtl="0">
              <a:spcBef>
                <a:spcPts val="0"/>
              </a:spcBef>
              <a:buFont typeface="Century Gothic"/>
              <a:buNone/>
              <a:defRPr/>
            </a:lvl8pPr>
            <a:lvl9pPr indent="0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Shap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1">
              <a:off x="8490951" y="1797516"/>
              <a:ext cx="3299406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1999" cy="6856412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4.jpg"/><Relationship Id="rId3" Type="http://schemas.openxmlformats.org/officeDocument/2006/relationships/image" Target="../media/image03.jpg"/><Relationship Id="rId5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839129" y="2588474"/>
            <a:ext cx="87615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Description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Structure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 Structure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Algorithm(MF\EMF)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Algorithm(Topolog</a:t>
            </a: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 Sort)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Technology Description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 and Improvements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1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 in Action</a:t>
            </a: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1154954" y="854929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Let’s See It in Action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Description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4950" y="2603500"/>
            <a:ext cx="8761500" cy="414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000"/>
              <a:buFont typeface="Noto Symbol"/>
              <a:buChar char=""/>
            </a:pPr>
            <a:r>
              <a:rPr b="1" baseline="0" i="0" lang="en-US" sz="2000" u="sng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r>
              <a:rPr b="0" baseline="0" i="0" lang="en-US" sz="16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poor performance of the query processing in standard SQL when it comes to complex relational algebraic expressions with multiple joins, group-bys, and sub-queries.</a:t>
            </a:r>
          </a:p>
          <a:p>
            <a:pPr indent="-38608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b="1" baseline="0" i="0" lang="en-US" sz="2000" u="sng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need to extend a syntactic framework by adding such that clause which will be processed by efficient and scalable algorithm.</a:t>
            </a:r>
            <a:r>
              <a:rPr b="0" baseline="0" i="0" lang="en-US" sz="16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indent="-38608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b="1" baseline="0" i="0" lang="en-US" sz="2000" u="sng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significance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Compared to standard SQL: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A.The program saves scans and joins 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B.The program can perform 2 scans in 1 query which has no dependency.</a:t>
            </a:r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baseline="0" i="0" sz="1800" u="sng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5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4954" y="854929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</a:p>
        </p:txBody>
      </p:sp>
      <p:sp>
        <p:nvSpPr>
          <p:cNvPr id="273" name="Shape 273"/>
          <p:cNvSpPr/>
          <p:nvPr/>
        </p:nvSpPr>
        <p:spPr>
          <a:xfrm>
            <a:off x="104704" y="2864041"/>
            <a:ext cx="2448300" cy="260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DCE8"/>
              </a:gs>
              <a:gs pos="100000">
                <a:srgbClr val="629BB8"/>
              </a:gs>
            </a:gsLst>
            <a:lin ang="5400000" scaled="0"/>
          </a:gradFill>
          <a:ln cap="rnd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operands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File1.txt</a:t>
            </a:r>
          </a:p>
        </p:txBody>
      </p:sp>
      <p:sp>
        <p:nvSpPr>
          <p:cNvPr id="274" name="Shape 274"/>
          <p:cNvSpPr/>
          <p:nvPr/>
        </p:nvSpPr>
        <p:spPr>
          <a:xfrm>
            <a:off x="3489599" y="3128050"/>
            <a:ext cx="3453000" cy="2231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DCE8"/>
              </a:gs>
              <a:gs pos="100000">
                <a:srgbClr val="629BB8"/>
              </a:gs>
            </a:gsLst>
            <a:lin ang="5400000" scaled="0"/>
          </a:gradFill>
          <a:ln cap="rnd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PhiStructure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(6 corresponding lists)</a:t>
            </a:r>
          </a:p>
        </p:txBody>
      </p:sp>
      <p:sp>
        <p:nvSpPr>
          <p:cNvPr id="275" name="Shape 275"/>
          <p:cNvSpPr/>
          <p:nvPr/>
        </p:nvSpPr>
        <p:spPr>
          <a:xfrm>
            <a:off x="7746000" y="3133600"/>
            <a:ext cx="4341300" cy="2062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DCE8"/>
              </a:gs>
              <a:gs pos="100000">
                <a:srgbClr val="629BB8"/>
              </a:gs>
            </a:gsLst>
            <a:lin ang="5400000" scaled="0"/>
          </a:gradFill>
          <a:ln cap="rnd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</a:t>
            </a: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(for Processing</a:t>
            </a: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PhiStructure)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553000" y="3958900"/>
            <a:ext cx="936600" cy="41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942600" y="3958900"/>
            <a:ext cx="803400" cy="41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448425"/>
            <a:ext cx="1024890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25" y="2448425"/>
            <a:ext cx="1067752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1323475" y="839875"/>
            <a:ext cx="9459900" cy="72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Structure                   </a:t>
            </a:r>
            <a:r>
              <a:rPr b="1"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Haichen Zhu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735325" y="854925"/>
            <a:ext cx="10384499" cy="72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PhiStructure</a:t>
            </a:r>
            <a:r>
              <a:rPr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</a:t>
            </a: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Svyatoslav Turets                               </a:t>
            </a:r>
          </a:p>
        </p:txBody>
      </p:sp>
      <p:graphicFrame>
        <p:nvGraphicFramePr>
          <p:cNvPr id="290" name="Shape 290"/>
          <p:cNvGraphicFramePr/>
          <p:nvPr/>
        </p:nvGraphicFramePr>
        <p:xfrm>
          <a:off x="485425" y="2419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{D2FC8D0B-74FA-404C-B73D-19F83DC60355}</a:tableStyleId>
              </a:tblPr>
              <a:tblGrid>
                <a:gridCol w="3856500"/>
                <a:gridCol w="3856500"/>
                <a:gridCol w="3856500"/>
              </a:tblGrid>
              <a:tr h="571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Original Notations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Corresponding Fai Class Properties in Project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Fai Class Functions</a:t>
                      </a:r>
                    </a:p>
                  </a:txBody>
                  <a:tcPr marT="91425" marB="91425" marR="91425" marL="91425"/>
                </a:tc>
              </a:tr>
              <a:tr h="911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S: Attributes and Aggregations needed to be outputted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List&lt;String&gt; projAttri_S;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getProjAttri_S(),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setProjAttri_S(List&lt;String&gt; projAttri_S) </a:t>
                      </a:r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G: Having Clause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List&lt;String&gt;havingCondition_G;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getHavingCondition_G(),setHavingCondition_G(List&lt;String&gt; havingCondition_G)</a:t>
                      </a:r>
                    </a:p>
                  </a:txBody>
                  <a:tcPr marT="91425" marB="91425" marR="91425" marL="91425"/>
                </a:tc>
              </a:tr>
              <a:tr h="334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V: Grouping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List&lt;String&gt; ga_V;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getGa_V(),setGa_V(List&lt;String&gt; ga_V)</a:t>
                      </a:r>
                    </a:p>
                  </a:txBody>
                  <a:tcPr marT="91425" marB="91425" marR="91425" marL="91425"/>
                </a:tc>
              </a:tr>
              <a:tr h="334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N: Number of Grouping Variables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Integer numGV_N;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getNumGV_N(),setNumGV_N</a:t>
                      </a:r>
                    </a:p>
                  </a:txBody>
                  <a:tcPr marT="91425" marB="91425" marR="91425" marL="91425"/>
                </a:tc>
              </a:tr>
              <a:tr h="334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F: A List of Aggregate Functions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List&lt;String&gt; af_F;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getAf_F(),setAf_F(List&lt;String&gt; af_F)</a:t>
                      </a:r>
                    </a:p>
                  </a:txBody>
                  <a:tcPr marT="91425" marB="91425" marR="91425" marL="91425"/>
                </a:tc>
              </a:tr>
              <a:tr h="356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ϴ:A List of all Predicates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List&lt;String&gt; selectCondition_Q;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getSelectCondition_Q(),setSelectCondition_Q(List&lt;String&gt; selectCondition_Q)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525" y="1924700"/>
            <a:ext cx="4148474" cy="4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idx="1" type="body"/>
          </p:nvPr>
        </p:nvSpPr>
        <p:spPr>
          <a:xfrm>
            <a:off x="483450" y="1805950"/>
            <a:ext cx="11225099" cy="50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</a:rPr>
              <a:t>Print out code for(In source code):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US" sz="2000">
                <a:solidFill>
                  <a:schemeClr val="dk1"/>
                </a:solidFill>
              </a:rPr>
              <a:t>1. Generating maximum number of loops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US" sz="2000">
                <a:solidFill>
                  <a:schemeClr val="dk1"/>
                </a:solidFill>
              </a:rPr>
              <a:t>2. First scan(generating MF structure)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   2.1 Match condition statement in such that clause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 (condition in "where" clause)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2.2 Generating key(based on grouping attributes -&gt; Hashmap)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2.3 If mf-struct contains key, update AF for grouping variable 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2.4 If mf-struct !contains key, create new entry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US" sz="2000">
                <a:solidFill>
                  <a:schemeClr val="dk1"/>
                </a:solidFill>
              </a:rPr>
              <a:t>3. 2-n scans(including dependency control), and for each scan: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3.1 Retrieve mf-struct(Hashmap) to get entries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   3.1 Match condition statements in such that clause to relative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   entries, and update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US" sz="2000">
                <a:solidFill>
                  <a:schemeClr val="dk1"/>
                </a:solidFill>
              </a:rPr>
              <a:t>4. Outputing result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719749" y="854925"/>
            <a:ext cx="10655100" cy="72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(MF\EMF) </a:t>
            </a:r>
            <a:r>
              <a:rPr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		                </a:t>
            </a: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 Wang                              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8452587" y="2049825"/>
            <a:ext cx="3330350" cy="3008949"/>
            <a:chOff x="8390350" y="1583325"/>
            <a:chExt cx="3330350" cy="3008949"/>
          </a:xfrm>
        </p:grpSpPr>
        <p:sp>
          <p:nvSpPr>
            <p:cNvPr id="299" name="Shape 299"/>
            <p:cNvSpPr/>
            <p:nvPr/>
          </p:nvSpPr>
          <p:spPr>
            <a:xfrm>
              <a:off x="8390350" y="4156975"/>
              <a:ext cx="705900" cy="435299"/>
            </a:xfrm>
            <a:prstGeom prst="flowChartAlternateProcess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/>
                <a:t>sum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9851521" y="4156975"/>
              <a:ext cx="705900" cy="435299"/>
            </a:xfrm>
            <a:prstGeom prst="flowChartAlternateProcess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/>
                <a:t>quant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1312700" y="4156975"/>
              <a:ext cx="408000" cy="435299"/>
            </a:xfrm>
            <a:prstGeom prst="flowChartAlternateProcess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9366300" y="2588850"/>
              <a:ext cx="1735575" cy="630300"/>
            </a:xfrm>
            <a:prstGeom prst="flowChartDecision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/>
                <a:t>split(“_”)</a:t>
              </a:r>
            </a:p>
          </p:txBody>
        </p:sp>
        <p:cxnSp>
          <p:nvCxnSpPr>
            <p:cNvPr id="303" name="Shape 303"/>
            <p:cNvCxnSpPr>
              <a:stCxn id="302" idx="2"/>
              <a:endCxn id="299" idx="0"/>
            </p:cNvCxnSpPr>
            <p:nvPr/>
          </p:nvCxnSpPr>
          <p:spPr>
            <a:xfrm flipH="1">
              <a:off x="8743387" y="3219150"/>
              <a:ext cx="1490700" cy="937800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>
              <a:stCxn id="302" idx="2"/>
              <a:endCxn id="300" idx="0"/>
            </p:cNvCxnSpPr>
            <p:nvPr/>
          </p:nvCxnSpPr>
          <p:spPr>
            <a:xfrm flipH="1">
              <a:off x="10204387" y="3219150"/>
              <a:ext cx="29700" cy="937800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5" name="Shape 305"/>
            <p:cNvCxnSpPr>
              <a:stCxn id="302" idx="2"/>
              <a:endCxn id="301" idx="0"/>
            </p:cNvCxnSpPr>
            <p:nvPr/>
          </p:nvCxnSpPr>
          <p:spPr>
            <a:xfrm>
              <a:off x="10234087" y="3219150"/>
              <a:ext cx="1282500" cy="937800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06" name="Shape 306"/>
            <p:cNvSpPr/>
            <p:nvPr/>
          </p:nvSpPr>
          <p:spPr>
            <a:xfrm>
              <a:off x="9080075" y="1583325"/>
              <a:ext cx="1950900" cy="645300"/>
            </a:xfrm>
            <a:prstGeom prst="ellipse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>
                  <a:solidFill>
                    <a:schemeClr val="dk1"/>
                  </a:solidFill>
                </a:rPr>
                <a:t>sum_quant_2</a:t>
              </a:r>
            </a:p>
          </p:txBody>
        </p:sp>
        <p:cxnSp>
          <p:nvCxnSpPr>
            <p:cNvPr id="307" name="Shape 307"/>
            <p:cNvCxnSpPr>
              <a:stCxn id="306" idx="4"/>
              <a:endCxn id="302" idx="0"/>
            </p:cNvCxnSpPr>
            <p:nvPr/>
          </p:nvCxnSpPr>
          <p:spPr>
            <a:xfrm>
              <a:off x="10055525" y="2228625"/>
              <a:ext cx="178500" cy="360300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08" name="Shape 308"/>
          <p:cNvGrpSpPr/>
          <p:nvPr/>
        </p:nvGrpSpPr>
        <p:grpSpPr>
          <a:xfrm>
            <a:off x="2558787" y="551577"/>
            <a:ext cx="7270637" cy="4385697"/>
            <a:chOff x="2558787" y="551577"/>
            <a:chExt cx="7270637" cy="4385697"/>
          </a:xfrm>
        </p:grpSpPr>
        <p:pic>
          <p:nvPicPr>
            <p:cNvPr id="309" name="Shape 3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6502" y="551577"/>
              <a:ext cx="2933699" cy="41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58787" y="1701475"/>
              <a:ext cx="4943475" cy="419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1" name="Shape 311"/>
            <p:cNvCxnSpPr/>
            <p:nvPr/>
          </p:nvCxnSpPr>
          <p:spPr>
            <a:xfrm>
              <a:off x="7168353" y="970677"/>
              <a:ext cx="2300700" cy="2000699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x="5225625" y="2120575"/>
              <a:ext cx="4603800" cy="2816699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1154950" y="2585475"/>
            <a:ext cx="102539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Topological Sort: 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one sentence, topological sort means we do all the aggregate functions with no dependency(or indegree) in each loop.</a:t>
            </a: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Implementation: build a graph for topological sort (Graph.java) adjaceList</a:t>
            </a:r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the nodes = number of grouping variables + 1</a:t>
            </a:r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shows in Input file</a:t>
            </a: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description:</a:t>
            </a: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for each loop, find out all the nodes with no indegree and then print the related select    </a:t>
            </a:r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conditions. When it’s done, delete these nodes and edges in graph and refresh the </a:t>
            </a:r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indegree for all left nodes. </a:t>
            </a:r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1154950" y="854925"/>
            <a:ext cx="10623599" cy="72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Algorithm(Topolog</a:t>
            </a:r>
            <a:r>
              <a:rPr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 Sort)              </a:t>
            </a:r>
            <a:r>
              <a:rPr lang="en-US" sz="3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Yubin Shen</a:t>
            </a: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Language: Java(JDK7)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DBMS: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PostgreSQL</a:t>
            </a: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JDBC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external libraries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Limitation: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error checking for presence of tables, columns, input files etc.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Can’t process calculation for select attribute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1154954" y="854929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Technology Description        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program is able to process the queries more efficiently and succintly by using our project.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Recommended Performance Improvements 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 Processing by using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multi-threading</a:t>
            </a: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efficient expression</a:t>
            </a: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input file. (such t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hat clause</a:t>
            </a: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scan ,less memory</a:t>
            </a: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1154954" y="854929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baseline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 and Improvement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