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3" r:id="rId1"/>
  </p:sldMasterIdLst>
  <p:sldIdLst>
    <p:sldId id="256" r:id="rId2"/>
    <p:sldId id="257" r:id="rId3"/>
    <p:sldId id="258" r:id="rId4"/>
    <p:sldId id="259" r:id="rId5"/>
    <p:sldId id="260" r:id="rId6"/>
    <p:sldId id="261" r:id="rId7"/>
    <p:sldId id="262" r:id="rId8"/>
    <p:sldId id="263" r:id="rId9"/>
    <p:sldId id="264" r:id="rId10"/>
    <p:sldId id="265" r:id="rId11"/>
    <p:sldId id="272" r:id="rId12"/>
    <p:sldId id="273" r:id="rId13"/>
    <p:sldId id="268" r:id="rId14"/>
    <p:sldId id="269" r:id="rId15"/>
    <p:sldId id="270" r:id="rId16"/>
    <p:sldId id="271" r:id="rId17"/>
  </p:sldIdLst>
  <p:sldSz cx="12192000" cy="6858000"/>
  <p:notesSz cx="6858000" cy="9144000"/>
  <p:defaultTextStyle>
    <a:defPPr>
      <a:defRPr lang="en-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134"/>
    <p:restoredTop sz="94666"/>
  </p:normalViewPr>
  <p:slideViewPr>
    <p:cSldViewPr snapToGrid="0">
      <p:cViewPr varScale="1">
        <p:scale>
          <a:sx n="76" d="100"/>
          <a:sy n="76" d="100"/>
        </p:scale>
        <p:origin x="216" y="7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_rels/data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svg"/><Relationship Id="rId1" Type="http://schemas.openxmlformats.org/officeDocument/2006/relationships/image" Target="../media/image18.png"/><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5A50440-F987-4219-92DA-3DAB6DCE22BE}"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AB668F08-BD9E-49A7-9D41-637DB85C9555}">
      <dgm:prSet/>
      <dgm:spPr/>
      <dgm:t>
        <a:bodyPr/>
        <a:lstStyle/>
        <a:p>
          <a:r>
            <a:rPr lang="en-US" b="1"/>
            <a:t>Hypothesis 1 (Depression):</a:t>
          </a:r>
          <a:endParaRPr lang="en-US"/>
        </a:p>
      </dgm:t>
    </dgm:pt>
    <dgm:pt modelId="{3D71250D-96C4-44C1-AFAA-E69C222A52C1}" type="parTrans" cxnId="{8E4F1E2C-4757-47B5-8267-A73847232601}">
      <dgm:prSet/>
      <dgm:spPr/>
      <dgm:t>
        <a:bodyPr/>
        <a:lstStyle/>
        <a:p>
          <a:endParaRPr lang="en-US"/>
        </a:p>
      </dgm:t>
    </dgm:pt>
    <dgm:pt modelId="{C28AAD48-CB82-4690-9942-F83E83E3D975}" type="sibTrans" cxnId="{8E4F1E2C-4757-47B5-8267-A73847232601}">
      <dgm:prSet/>
      <dgm:spPr/>
      <dgm:t>
        <a:bodyPr/>
        <a:lstStyle/>
        <a:p>
          <a:endParaRPr lang="en-US"/>
        </a:p>
      </dgm:t>
    </dgm:pt>
    <dgm:pt modelId="{C51690F7-3600-4922-ACC8-98EDE51B0C30}">
      <dgm:prSet/>
      <dgm:spPr/>
      <dgm:t>
        <a:bodyPr/>
        <a:lstStyle/>
        <a:p>
          <a:r>
            <a:rPr lang="en-US"/>
            <a:t>H₀: No correlation between pollution and depression.</a:t>
          </a:r>
        </a:p>
      </dgm:t>
    </dgm:pt>
    <dgm:pt modelId="{5A981BE7-1BB6-4F46-ACA4-F0BFD2B7AB98}" type="parTrans" cxnId="{F9463F9B-C36B-4A5C-8A6D-2ECEC8D0FF3F}">
      <dgm:prSet/>
      <dgm:spPr/>
      <dgm:t>
        <a:bodyPr/>
        <a:lstStyle/>
        <a:p>
          <a:endParaRPr lang="en-US"/>
        </a:p>
      </dgm:t>
    </dgm:pt>
    <dgm:pt modelId="{609D5455-B820-4541-A6E4-A46E00002F4E}" type="sibTrans" cxnId="{F9463F9B-C36B-4A5C-8A6D-2ECEC8D0FF3F}">
      <dgm:prSet/>
      <dgm:spPr/>
      <dgm:t>
        <a:bodyPr/>
        <a:lstStyle/>
        <a:p>
          <a:endParaRPr lang="en-US"/>
        </a:p>
      </dgm:t>
    </dgm:pt>
    <dgm:pt modelId="{187C573D-0198-441F-828E-A6C4462D9721}">
      <dgm:prSet/>
      <dgm:spPr/>
      <dgm:t>
        <a:bodyPr/>
        <a:lstStyle/>
        <a:p>
          <a:r>
            <a:rPr lang="en-US"/>
            <a:t>H₁: Higher air pollution levels are significantly associated with higher depression prevalence.</a:t>
          </a:r>
        </a:p>
      </dgm:t>
    </dgm:pt>
    <dgm:pt modelId="{8C0B0D9C-A3D2-42A0-8F04-58A5928A741C}" type="parTrans" cxnId="{DBC6EE3F-3641-43AC-A790-830E648360F0}">
      <dgm:prSet/>
      <dgm:spPr/>
      <dgm:t>
        <a:bodyPr/>
        <a:lstStyle/>
        <a:p>
          <a:endParaRPr lang="en-US"/>
        </a:p>
      </dgm:t>
    </dgm:pt>
    <dgm:pt modelId="{14476A91-A4C2-401D-AC0C-604AADD30FAC}" type="sibTrans" cxnId="{DBC6EE3F-3641-43AC-A790-830E648360F0}">
      <dgm:prSet/>
      <dgm:spPr/>
      <dgm:t>
        <a:bodyPr/>
        <a:lstStyle/>
        <a:p>
          <a:endParaRPr lang="en-US"/>
        </a:p>
      </dgm:t>
    </dgm:pt>
    <dgm:pt modelId="{EA0DD541-74D4-4692-93F2-B099ED0A68D3}">
      <dgm:prSet/>
      <dgm:spPr/>
      <dgm:t>
        <a:bodyPr/>
        <a:lstStyle/>
        <a:p>
          <a:r>
            <a:rPr lang="en-US" b="1"/>
            <a:t>Hypothesis 2 (Anxiety):</a:t>
          </a:r>
          <a:endParaRPr lang="en-US"/>
        </a:p>
      </dgm:t>
    </dgm:pt>
    <dgm:pt modelId="{BDDE09C5-C679-4F69-9CB4-94685C8F1279}" type="parTrans" cxnId="{9EFFD682-3A31-4813-A116-3A792B8F7851}">
      <dgm:prSet/>
      <dgm:spPr/>
      <dgm:t>
        <a:bodyPr/>
        <a:lstStyle/>
        <a:p>
          <a:endParaRPr lang="en-US"/>
        </a:p>
      </dgm:t>
    </dgm:pt>
    <dgm:pt modelId="{0AF7D428-0A19-496D-A548-E4D7544DBFA1}" type="sibTrans" cxnId="{9EFFD682-3A31-4813-A116-3A792B8F7851}">
      <dgm:prSet/>
      <dgm:spPr/>
      <dgm:t>
        <a:bodyPr/>
        <a:lstStyle/>
        <a:p>
          <a:endParaRPr lang="en-US"/>
        </a:p>
      </dgm:t>
    </dgm:pt>
    <dgm:pt modelId="{0D16C5AC-2095-4CE2-AAE1-DE466E95193D}">
      <dgm:prSet/>
      <dgm:spPr/>
      <dgm:t>
        <a:bodyPr/>
        <a:lstStyle/>
        <a:p>
          <a:r>
            <a:rPr lang="en-US"/>
            <a:t>H₀: No correlation between pollution and anxiety.</a:t>
          </a:r>
        </a:p>
      </dgm:t>
    </dgm:pt>
    <dgm:pt modelId="{F4DDD17B-AC14-41C0-89DA-133B4C73BE92}" type="parTrans" cxnId="{422C2224-76CE-4242-8FDF-442A673AC910}">
      <dgm:prSet/>
      <dgm:spPr/>
      <dgm:t>
        <a:bodyPr/>
        <a:lstStyle/>
        <a:p>
          <a:endParaRPr lang="en-US"/>
        </a:p>
      </dgm:t>
    </dgm:pt>
    <dgm:pt modelId="{CA8D4927-ABA6-4F20-8F35-D1B8E2CFEAE1}" type="sibTrans" cxnId="{422C2224-76CE-4242-8FDF-442A673AC910}">
      <dgm:prSet/>
      <dgm:spPr/>
      <dgm:t>
        <a:bodyPr/>
        <a:lstStyle/>
        <a:p>
          <a:endParaRPr lang="en-US"/>
        </a:p>
      </dgm:t>
    </dgm:pt>
    <dgm:pt modelId="{C4D549EE-F1E5-4D06-8397-AFED70CC1F1C}">
      <dgm:prSet/>
      <dgm:spPr/>
      <dgm:t>
        <a:bodyPr/>
        <a:lstStyle/>
        <a:p>
          <a:r>
            <a:rPr lang="en-US"/>
            <a:t>H₁: Higher air pollution levels are significantly associated with higher anxiety prevalence.</a:t>
          </a:r>
        </a:p>
      </dgm:t>
    </dgm:pt>
    <dgm:pt modelId="{31E80396-89A1-4317-B620-E04C9FE9E271}" type="parTrans" cxnId="{231C4884-C78A-4536-9422-336F238A337D}">
      <dgm:prSet/>
      <dgm:spPr/>
      <dgm:t>
        <a:bodyPr/>
        <a:lstStyle/>
        <a:p>
          <a:endParaRPr lang="en-US"/>
        </a:p>
      </dgm:t>
    </dgm:pt>
    <dgm:pt modelId="{32D02F27-DC3E-4A2F-BCF2-E145A25789B1}" type="sibTrans" cxnId="{231C4884-C78A-4536-9422-336F238A337D}">
      <dgm:prSet/>
      <dgm:spPr/>
      <dgm:t>
        <a:bodyPr/>
        <a:lstStyle/>
        <a:p>
          <a:endParaRPr lang="en-US"/>
        </a:p>
      </dgm:t>
    </dgm:pt>
    <dgm:pt modelId="{BBB90FF4-51CB-40E5-84E1-4105BBD4045B}">
      <dgm:prSet/>
      <dgm:spPr/>
      <dgm:t>
        <a:bodyPr/>
        <a:lstStyle/>
        <a:p>
          <a:r>
            <a:rPr lang="en-US"/>
            <a:t>Each hypothesis was tested using Pearson correlation and visualized with regression plots to better understand patterns.</a:t>
          </a:r>
        </a:p>
      </dgm:t>
    </dgm:pt>
    <dgm:pt modelId="{1CDBC91A-F4BD-4468-9605-8DF7D979BEF4}" type="parTrans" cxnId="{30F3F830-93AC-4BAB-B072-5219578B7A7B}">
      <dgm:prSet/>
      <dgm:spPr/>
      <dgm:t>
        <a:bodyPr/>
        <a:lstStyle/>
        <a:p>
          <a:endParaRPr lang="en-US"/>
        </a:p>
      </dgm:t>
    </dgm:pt>
    <dgm:pt modelId="{7599C60F-C923-4B20-AE86-B945AC08ECAE}" type="sibTrans" cxnId="{30F3F830-93AC-4BAB-B072-5219578B7A7B}">
      <dgm:prSet/>
      <dgm:spPr/>
      <dgm:t>
        <a:bodyPr/>
        <a:lstStyle/>
        <a:p>
          <a:endParaRPr lang="en-US"/>
        </a:p>
      </dgm:t>
    </dgm:pt>
    <dgm:pt modelId="{72D69E17-79FF-3640-9111-BD8DDE00B8F1}" type="pres">
      <dgm:prSet presAssocID="{E5A50440-F987-4219-92DA-3DAB6DCE22BE}" presName="linear" presStyleCnt="0">
        <dgm:presLayoutVars>
          <dgm:animLvl val="lvl"/>
          <dgm:resizeHandles val="exact"/>
        </dgm:presLayoutVars>
      </dgm:prSet>
      <dgm:spPr/>
    </dgm:pt>
    <dgm:pt modelId="{2F626427-C4BF-804F-998C-C0F0F8D4E472}" type="pres">
      <dgm:prSet presAssocID="{AB668F08-BD9E-49A7-9D41-637DB85C9555}" presName="parentText" presStyleLbl="node1" presStyleIdx="0" presStyleCnt="7">
        <dgm:presLayoutVars>
          <dgm:chMax val="0"/>
          <dgm:bulletEnabled val="1"/>
        </dgm:presLayoutVars>
      </dgm:prSet>
      <dgm:spPr/>
    </dgm:pt>
    <dgm:pt modelId="{30266F66-DF05-C94B-A22C-B547AB4BB147}" type="pres">
      <dgm:prSet presAssocID="{C28AAD48-CB82-4690-9942-F83E83E3D975}" presName="spacer" presStyleCnt="0"/>
      <dgm:spPr/>
    </dgm:pt>
    <dgm:pt modelId="{BC98C8C2-E514-A54F-B76C-27E050F994B0}" type="pres">
      <dgm:prSet presAssocID="{C51690F7-3600-4922-ACC8-98EDE51B0C30}" presName="parentText" presStyleLbl="node1" presStyleIdx="1" presStyleCnt="7">
        <dgm:presLayoutVars>
          <dgm:chMax val="0"/>
          <dgm:bulletEnabled val="1"/>
        </dgm:presLayoutVars>
      </dgm:prSet>
      <dgm:spPr/>
    </dgm:pt>
    <dgm:pt modelId="{A7148F4A-74B0-4B43-9931-72C36ACEDE15}" type="pres">
      <dgm:prSet presAssocID="{609D5455-B820-4541-A6E4-A46E00002F4E}" presName="spacer" presStyleCnt="0"/>
      <dgm:spPr/>
    </dgm:pt>
    <dgm:pt modelId="{418668D6-B516-8841-A66F-95F8730FB237}" type="pres">
      <dgm:prSet presAssocID="{187C573D-0198-441F-828E-A6C4462D9721}" presName="parentText" presStyleLbl="node1" presStyleIdx="2" presStyleCnt="7">
        <dgm:presLayoutVars>
          <dgm:chMax val="0"/>
          <dgm:bulletEnabled val="1"/>
        </dgm:presLayoutVars>
      </dgm:prSet>
      <dgm:spPr/>
    </dgm:pt>
    <dgm:pt modelId="{27808F6D-1A35-1546-A963-6F904F92C579}" type="pres">
      <dgm:prSet presAssocID="{14476A91-A4C2-401D-AC0C-604AADD30FAC}" presName="spacer" presStyleCnt="0"/>
      <dgm:spPr/>
    </dgm:pt>
    <dgm:pt modelId="{64E906E2-16BC-4543-AA75-04909CB95F71}" type="pres">
      <dgm:prSet presAssocID="{EA0DD541-74D4-4692-93F2-B099ED0A68D3}" presName="parentText" presStyleLbl="node1" presStyleIdx="3" presStyleCnt="7">
        <dgm:presLayoutVars>
          <dgm:chMax val="0"/>
          <dgm:bulletEnabled val="1"/>
        </dgm:presLayoutVars>
      </dgm:prSet>
      <dgm:spPr/>
    </dgm:pt>
    <dgm:pt modelId="{C4B74F1B-FDC7-A64D-928D-BC1AEBC38B33}" type="pres">
      <dgm:prSet presAssocID="{0AF7D428-0A19-496D-A548-E4D7544DBFA1}" presName="spacer" presStyleCnt="0"/>
      <dgm:spPr/>
    </dgm:pt>
    <dgm:pt modelId="{CEA19FF7-BA6A-5E4C-9AA9-4AF42B612F68}" type="pres">
      <dgm:prSet presAssocID="{0D16C5AC-2095-4CE2-AAE1-DE466E95193D}" presName="parentText" presStyleLbl="node1" presStyleIdx="4" presStyleCnt="7">
        <dgm:presLayoutVars>
          <dgm:chMax val="0"/>
          <dgm:bulletEnabled val="1"/>
        </dgm:presLayoutVars>
      </dgm:prSet>
      <dgm:spPr/>
    </dgm:pt>
    <dgm:pt modelId="{BC118E39-E03A-5046-8F89-B7D7A407523B}" type="pres">
      <dgm:prSet presAssocID="{CA8D4927-ABA6-4F20-8F35-D1B8E2CFEAE1}" presName="spacer" presStyleCnt="0"/>
      <dgm:spPr/>
    </dgm:pt>
    <dgm:pt modelId="{8DE28402-7D51-F140-9F14-BE5798047C73}" type="pres">
      <dgm:prSet presAssocID="{C4D549EE-F1E5-4D06-8397-AFED70CC1F1C}" presName="parentText" presStyleLbl="node1" presStyleIdx="5" presStyleCnt="7">
        <dgm:presLayoutVars>
          <dgm:chMax val="0"/>
          <dgm:bulletEnabled val="1"/>
        </dgm:presLayoutVars>
      </dgm:prSet>
      <dgm:spPr/>
    </dgm:pt>
    <dgm:pt modelId="{2A1D745F-C916-CE43-A504-B761D4A672C4}" type="pres">
      <dgm:prSet presAssocID="{32D02F27-DC3E-4A2F-BCF2-E145A25789B1}" presName="spacer" presStyleCnt="0"/>
      <dgm:spPr/>
    </dgm:pt>
    <dgm:pt modelId="{CB92DB32-0824-EA4B-838C-6504FEA83140}" type="pres">
      <dgm:prSet presAssocID="{BBB90FF4-51CB-40E5-84E1-4105BBD4045B}" presName="parentText" presStyleLbl="node1" presStyleIdx="6" presStyleCnt="7">
        <dgm:presLayoutVars>
          <dgm:chMax val="0"/>
          <dgm:bulletEnabled val="1"/>
        </dgm:presLayoutVars>
      </dgm:prSet>
      <dgm:spPr/>
    </dgm:pt>
  </dgm:ptLst>
  <dgm:cxnLst>
    <dgm:cxn modelId="{422C2224-76CE-4242-8FDF-442A673AC910}" srcId="{E5A50440-F987-4219-92DA-3DAB6DCE22BE}" destId="{0D16C5AC-2095-4CE2-AAE1-DE466E95193D}" srcOrd="4" destOrd="0" parTransId="{F4DDD17B-AC14-41C0-89DA-133B4C73BE92}" sibTransId="{CA8D4927-ABA6-4F20-8F35-D1B8E2CFEAE1}"/>
    <dgm:cxn modelId="{3C871B29-107E-724E-8535-8917D0D649BE}" type="presOf" srcId="{BBB90FF4-51CB-40E5-84E1-4105BBD4045B}" destId="{CB92DB32-0824-EA4B-838C-6504FEA83140}" srcOrd="0" destOrd="0" presId="urn:microsoft.com/office/officeart/2005/8/layout/vList2"/>
    <dgm:cxn modelId="{8E4F1E2C-4757-47B5-8267-A73847232601}" srcId="{E5A50440-F987-4219-92DA-3DAB6DCE22BE}" destId="{AB668F08-BD9E-49A7-9D41-637DB85C9555}" srcOrd="0" destOrd="0" parTransId="{3D71250D-96C4-44C1-AFAA-E69C222A52C1}" sibTransId="{C28AAD48-CB82-4690-9942-F83E83E3D975}"/>
    <dgm:cxn modelId="{B589ED30-C2AB-7B4E-8979-F30B43EAC7A7}" type="presOf" srcId="{EA0DD541-74D4-4692-93F2-B099ED0A68D3}" destId="{64E906E2-16BC-4543-AA75-04909CB95F71}" srcOrd="0" destOrd="0" presId="urn:microsoft.com/office/officeart/2005/8/layout/vList2"/>
    <dgm:cxn modelId="{30F3F830-93AC-4BAB-B072-5219578B7A7B}" srcId="{E5A50440-F987-4219-92DA-3DAB6DCE22BE}" destId="{BBB90FF4-51CB-40E5-84E1-4105BBD4045B}" srcOrd="6" destOrd="0" parTransId="{1CDBC91A-F4BD-4468-9605-8DF7D979BEF4}" sibTransId="{7599C60F-C923-4B20-AE86-B945AC08ECAE}"/>
    <dgm:cxn modelId="{DBC6EE3F-3641-43AC-A790-830E648360F0}" srcId="{E5A50440-F987-4219-92DA-3DAB6DCE22BE}" destId="{187C573D-0198-441F-828E-A6C4462D9721}" srcOrd="2" destOrd="0" parTransId="{8C0B0D9C-A3D2-42A0-8F04-58A5928A741C}" sibTransId="{14476A91-A4C2-401D-AC0C-604AADD30FAC}"/>
    <dgm:cxn modelId="{D0DBE64A-8FBC-714C-B398-68C4AA9EF4B8}" type="presOf" srcId="{E5A50440-F987-4219-92DA-3DAB6DCE22BE}" destId="{72D69E17-79FF-3640-9111-BD8DDE00B8F1}" srcOrd="0" destOrd="0" presId="urn:microsoft.com/office/officeart/2005/8/layout/vList2"/>
    <dgm:cxn modelId="{5EFE0755-5859-CB4B-842A-E963F999AEE8}" type="presOf" srcId="{C51690F7-3600-4922-ACC8-98EDE51B0C30}" destId="{BC98C8C2-E514-A54F-B76C-27E050F994B0}" srcOrd="0" destOrd="0" presId="urn:microsoft.com/office/officeart/2005/8/layout/vList2"/>
    <dgm:cxn modelId="{0EC48F67-3254-9841-B6B8-54D2FE983798}" type="presOf" srcId="{187C573D-0198-441F-828E-A6C4462D9721}" destId="{418668D6-B516-8841-A66F-95F8730FB237}" srcOrd="0" destOrd="0" presId="urn:microsoft.com/office/officeart/2005/8/layout/vList2"/>
    <dgm:cxn modelId="{9D248A7C-56CF-9E47-B68F-465D3B8928ED}" type="presOf" srcId="{AB668F08-BD9E-49A7-9D41-637DB85C9555}" destId="{2F626427-C4BF-804F-998C-C0F0F8D4E472}" srcOrd="0" destOrd="0" presId="urn:microsoft.com/office/officeart/2005/8/layout/vList2"/>
    <dgm:cxn modelId="{9EFFD682-3A31-4813-A116-3A792B8F7851}" srcId="{E5A50440-F987-4219-92DA-3DAB6DCE22BE}" destId="{EA0DD541-74D4-4692-93F2-B099ED0A68D3}" srcOrd="3" destOrd="0" parTransId="{BDDE09C5-C679-4F69-9CB4-94685C8F1279}" sibTransId="{0AF7D428-0A19-496D-A548-E4D7544DBFA1}"/>
    <dgm:cxn modelId="{231C4884-C78A-4536-9422-336F238A337D}" srcId="{E5A50440-F987-4219-92DA-3DAB6DCE22BE}" destId="{C4D549EE-F1E5-4D06-8397-AFED70CC1F1C}" srcOrd="5" destOrd="0" parTransId="{31E80396-89A1-4317-B620-E04C9FE9E271}" sibTransId="{32D02F27-DC3E-4A2F-BCF2-E145A25789B1}"/>
    <dgm:cxn modelId="{F9463F9B-C36B-4A5C-8A6D-2ECEC8D0FF3F}" srcId="{E5A50440-F987-4219-92DA-3DAB6DCE22BE}" destId="{C51690F7-3600-4922-ACC8-98EDE51B0C30}" srcOrd="1" destOrd="0" parTransId="{5A981BE7-1BB6-4F46-ACA4-F0BFD2B7AB98}" sibTransId="{609D5455-B820-4541-A6E4-A46E00002F4E}"/>
    <dgm:cxn modelId="{C35F56BE-3396-6C4C-BCCE-8563A31BC2C6}" type="presOf" srcId="{C4D549EE-F1E5-4D06-8397-AFED70CC1F1C}" destId="{8DE28402-7D51-F140-9F14-BE5798047C73}" srcOrd="0" destOrd="0" presId="urn:microsoft.com/office/officeart/2005/8/layout/vList2"/>
    <dgm:cxn modelId="{0F17E9CC-A5AC-2146-8AB1-6036502E64BD}" type="presOf" srcId="{0D16C5AC-2095-4CE2-AAE1-DE466E95193D}" destId="{CEA19FF7-BA6A-5E4C-9AA9-4AF42B612F68}" srcOrd="0" destOrd="0" presId="urn:microsoft.com/office/officeart/2005/8/layout/vList2"/>
    <dgm:cxn modelId="{567DD6FB-F2DD-C74D-B4B2-79725F42B6EF}" type="presParOf" srcId="{72D69E17-79FF-3640-9111-BD8DDE00B8F1}" destId="{2F626427-C4BF-804F-998C-C0F0F8D4E472}" srcOrd="0" destOrd="0" presId="urn:microsoft.com/office/officeart/2005/8/layout/vList2"/>
    <dgm:cxn modelId="{131110CB-91B5-074F-B031-497631D7BB22}" type="presParOf" srcId="{72D69E17-79FF-3640-9111-BD8DDE00B8F1}" destId="{30266F66-DF05-C94B-A22C-B547AB4BB147}" srcOrd="1" destOrd="0" presId="urn:microsoft.com/office/officeart/2005/8/layout/vList2"/>
    <dgm:cxn modelId="{D9E0CBB7-4A67-3F41-BB35-51FF8CC49793}" type="presParOf" srcId="{72D69E17-79FF-3640-9111-BD8DDE00B8F1}" destId="{BC98C8C2-E514-A54F-B76C-27E050F994B0}" srcOrd="2" destOrd="0" presId="urn:microsoft.com/office/officeart/2005/8/layout/vList2"/>
    <dgm:cxn modelId="{1A2EB71C-C330-4644-8278-6EF8CAB18CDE}" type="presParOf" srcId="{72D69E17-79FF-3640-9111-BD8DDE00B8F1}" destId="{A7148F4A-74B0-4B43-9931-72C36ACEDE15}" srcOrd="3" destOrd="0" presId="urn:microsoft.com/office/officeart/2005/8/layout/vList2"/>
    <dgm:cxn modelId="{1980A706-C68E-E442-B035-1A2FAD364156}" type="presParOf" srcId="{72D69E17-79FF-3640-9111-BD8DDE00B8F1}" destId="{418668D6-B516-8841-A66F-95F8730FB237}" srcOrd="4" destOrd="0" presId="urn:microsoft.com/office/officeart/2005/8/layout/vList2"/>
    <dgm:cxn modelId="{FC2498F3-E411-ED43-91D9-670BDA1F6FD9}" type="presParOf" srcId="{72D69E17-79FF-3640-9111-BD8DDE00B8F1}" destId="{27808F6D-1A35-1546-A963-6F904F92C579}" srcOrd="5" destOrd="0" presId="urn:microsoft.com/office/officeart/2005/8/layout/vList2"/>
    <dgm:cxn modelId="{A7E530F8-3AAB-6749-82DB-99F35D7BBD51}" type="presParOf" srcId="{72D69E17-79FF-3640-9111-BD8DDE00B8F1}" destId="{64E906E2-16BC-4543-AA75-04909CB95F71}" srcOrd="6" destOrd="0" presId="urn:microsoft.com/office/officeart/2005/8/layout/vList2"/>
    <dgm:cxn modelId="{C9B5675A-F545-AA4F-A72F-37E20F494FDD}" type="presParOf" srcId="{72D69E17-79FF-3640-9111-BD8DDE00B8F1}" destId="{C4B74F1B-FDC7-A64D-928D-BC1AEBC38B33}" srcOrd="7" destOrd="0" presId="urn:microsoft.com/office/officeart/2005/8/layout/vList2"/>
    <dgm:cxn modelId="{75C0BFAD-DF9B-CC49-8DC4-C786A4769BAB}" type="presParOf" srcId="{72D69E17-79FF-3640-9111-BD8DDE00B8F1}" destId="{CEA19FF7-BA6A-5E4C-9AA9-4AF42B612F68}" srcOrd="8" destOrd="0" presId="urn:microsoft.com/office/officeart/2005/8/layout/vList2"/>
    <dgm:cxn modelId="{B22079C2-D4E4-4F42-B4A1-BAAF99082D8E}" type="presParOf" srcId="{72D69E17-79FF-3640-9111-BD8DDE00B8F1}" destId="{BC118E39-E03A-5046-8F89-B7D7A407523B}" srcOrd="9" destOrd="0" presId="urn:microsoft.com/office/officeart/2005/8/layout/vList2"/>
    <dgm:cxn modelId="{06C5DE6F-0EB9-2943-AEB2-41FC36EEC653}" type="presParOf" srcId="{72D69E17-79FF-3640-9111-BD8DDE00B8F1}" destId="{8DE28402-7D51-F140-9F14-BE5798047C73}" srcOrd="10" destOrd="0" presId="urn:microsoft.com/office/officeart/2005/8/layout/vList2"/>
    <dgm:cxn modelId="{C8A5C421-6EFE-D24D-BD16-0A86BB9A10B4}" type="presParOf" srcId="{72D69E17-79FF-3640-9111-BD8DDE00B8F1}" destId="{2A1D745F-C916-CE43-A504-B761D4A672C4}" srcOrd="11" destOrd="0" presId="urn:microsoft.com/office/officeart/2005/8/layout/vList2"/>
    <dgm:cxn modelId="{A91E9775-B02B-214F-8817-DF6CCD8C06E9}" type="presParOf" srcId="{72D69E17-79FF-3640-9111-BD8DDE00B8F1}" destId="{CB92DB32-0824-EA4B-838C-6504FEA83140}"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8A938E1-0652-4A48-A939-93CA5C923C63}"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7DD0B46B-BE2E-4F8D-805C-C7D8C55266B2}">
      <dgm:prSet/>
      <dgm:spPr/>
      <dgm:t>
        <a:bodyPr/>
        <a:lstStyle/>
        <a:p>
          <a:r>
            <a:rPr lang="en-US"/>
            <a:t>Country-level data may obscure individual-level effects.</a:t>
          </a:r>
        </a:p>
      </dgm:t>
    </dgm:pt>
    <dgm:pt modelId="{28A39EF2-C55F-4601-9B52-9F68687EA0E4}" type="parTrans" cxnId="{1CC06C49-255A-4E5E-A753-C445F9F9A1A6}">
      <dgm:prSet/>
      <dgm:spPr/>
      <dgm:t>
        <a:bodyPr/>
        <a:lstStyle/>
        <a:p>
          <a:endParaRPr lang="en-US"/>
        </a:p>
      </dgm:t>
    </dgm:pt>
    <dgm:pt modelId="{B11CA200-C82F-4640-86F8-8C150B07C62E}" type="sibTrans" cxnId="{1CC06C49-255A-4E5E-A753-C445F9F9A1A6}">
      <dgm:prSet/>
      <dgm:spPr/>
      <dgm:t>
        <a:bodyPr/>
        <a:lstStyle/>
        <a:p>
          <a:endParaRPr lang="en-US"/>
        </a:p>
      </dgm:t>
    </dgm:pt>
    <dgm:pt modelId="{9670CBC2-BA3F-4342-9D6D-D523DFEC4E6E}">
      <dgm:prSet/>
      <dgm:spPr/>
      <dgm:t>
        <a:bodyPr/>
        <a:lstStyle/>
        <a:p>
          <a:r>
            <a:rPr lang="en-US"/>
            <a:t>Mental health prevalence is modeled and subject to reporting bias.</a:t>
          </a:r>
        </a:p>
      </dgm:t>
    </dgm:pt>
    <dgm:pt modelId="{C3133575-B347-4751-8457-3397DB1C508F}" type="parTrans" cxnId="{9EDF2C45-7EE8-4C43-BE5B-6386C9AB00F3}">
      <dgm:prSet/>
      <dgm:spPr/>
      <dgm:t>
        <a:bodyPr/>
        <a:lstStyle/>
        <a:p>
          <a:endParaRPr lang="en-US"/>
        </a:p>
      </dgm:t>
    </dgm:pt>
    <dgm:pt modelId="{DA610323-0F7E-4E33-BFDC-4C6C599DB99A}" type="sibTrans" cxnId="{9EDF2C45-7EE8-4C43-BE5B-6386C9AB00F3}">
      <dgm:prSet/>
      <dgm:spPr/>
      <dgm:t>
        <a:bodyPr/>
        <a:lstStyle/>
        <a:p>
          <a:endParaRPr lang="en-US"/>
        </a:p>
      </dgm:t>
    </dgm:pt>
    <dgm:pt modelId="{AB0F6060-F176-440E-82F4-DE96FC21FD1C}">
      <dgm:prSet/>
      <dgm:spPr/>
      <dgm:t>
        <a:bodyPr/>
        <a:lstStyle/>
        <a:p>
          <a:r>
            <a:rPr lang="en-US"/>
            <a:t>Other variables such as economic indicators or cultural factors are not included.</a:t>
          </a:r>
        </a:p>
      </dgm:t>
    </dgm:pt>
    <dgm:pt modelId="{06190C4B-5CBC-4940-BBB7-779FD1A6F628}" type="parTrans" cxnId="{2D18A39A-F3A4-45BE-816C-153ACE1C296E}">
      <dgm:prSet/>
      <dgm:spPr/>
      <dgm:t>
        <a:bodyPr/>
        <a:lstStyle/>
        <a:p>
          <a:endParaRPr lang="en-US"/>
        </a:p>
      </dgm:t>
    </dgm:pt>
    <dgm:pt modelId="{2B207B81-390D-42A3-815B-7833547289D3}" type="sibTrans" cxnId="{2D18A39A-F3A4-45BE-816C-153ACE1C296E}">
      <dgm:prSet/>
      <dgm:spPr/>
      <dgm:t>
        <a:bodyPr/>
        <a:lstStyle/>
        <a:p>
          <a:endParaRPr lang="en-US"/>
        </a:p>
      </dgm:t>
    </dgm:pt>
    <dgm:pt modelId="{78F3A222-B76C-D845-BFFB-D62FB5228D5F}" type="pres">
      <dgm:prSet presAssocID="{38A938E1-0652-4A48-A939-93CA5C923C63}" presName="linear" presStyleCnt="0">
        <dgm:presLayoutVars>
          <dgm:animLvl val="lvl"/>
          <dgm:resizeHandles val="exact"/>
        </dgm:presLayoutVars>
      </dgm:prSet>
      <dgm:spPr/>
    </dgm:pt>
    <dgm:pt modelId="{2D37E05E-FCC0-EB43-A3B6-C74871DC4772}" type="pres">
      <dgm:prSet presAssocID="{7DD0B46B-BE2E-4F8D-805C-C7D8C55266B2}" presName="parentText" presStyleLbl="node1" presStyleIdx="0" presStyleCnt="3">
        <dgm:presLayoutVars>
          <dgm:chMax val="0"/>
          <dgm:bulletEnabled val="1"/>
        </dgm:presLayoutVars>
      </dgm:prSet>
      <dgm:spPr/>
    </dgm:pt>
    <dgm:pt modelId="{E0D232C1-8AEF-A340-8FD0-6BCF11873930}" type="pres">
      <dgm:prSet presAssocID="{B11CA200-C82F-4640-86F8-8C150B07C62E}" presName="spacer" presStyleCnt="0"/>
      <dgm:spPr/>
    </dgm:pt>
    <dgm:pt modelId="{0013926E-5472-F545-8917-7D41A4722BB7}" type="pres">
      <dgm:prSet presAssocID="{9670CBC2-BA3F-4342-9D6D-D523DFEC4E6E}" presName="parentText" presStyleLbl="node1" presStyleIdx="1" presStyleCnt="3">
        <dgm:presLayoutVars>
          <dgm:chMax val="0"/>
          <dgm:bulletEnabled val="1"/>
        </dgm:presLayoutVars>
      </dgm:prSet>
      <dgm:spPr/>
    </dgm:pt>
    <dgm:pt modelId="{AD80E496-9F9F-914C-8204-E065282F50D3}" type="pres">
      <dgm:prSet presAssocID="{DA610323-0F7E-4E33-BFDC-4C6C599DB99A}" presName="spacer" presStyleCnt="0"/>
      <dgm:spPr/>
    </dgm:pt>
    <dgm:pt modelId="{B07F3037-01DC-C842-A986-F85F84C9BB9A}" type="pres">
      <dgm:prSet presAssocID="{AB0F6060-F176-440E-82F4-DE96FC21FD1C}" presName="parentText" presStyleLbl="node1" presStyleIdx="2" presStyleCnt="3">
        <dgm:presLayoutVars>
          <dgm:chMax val="0"/>
          <dgm:bulletEnabled val="1"/>
        </dgm:presLayoutVars>
      </dgm:prSet>
      <dgm:spPr/>
    </dgm:pt>
  </dgm:ptLst>
  <dgm:cxnLst>
    <dgm:cxn modelId="{9EDF2C45-7EE8-4C43-BE5B-6386C9AB00F3}" srcId="{38A938E1-0652-4A48-A939-93CA5C923C63}" destId="{9670CBC2-BA3F-4342-9D6D-D523DFEC4E6E}" srcOrd="1" destOrd="0" parTransId="{C3133575-B347-4751-8457-3397DB1C508F}" sibTransId="{DA610323-0F7E-4E33-BFDC-4C6C599DB99A}"/>
    <dgm:cxn modelId="{1CC06C49-255A-4E5E-A753-C445F9F9A1A6}" srcId="{38A938E1-0652-4A48-A939-93CA5C923C63}" destId="{7DD0B46B-BE2E-4F8D-805C-C7D8C55266B2}" srcOrd="0" destOrd="0" parTransId="{28A39EF2-C55F-4601-9B52-9F68687EA0E4}" sibTransId="{B11CA200-C82F-4640-86F8-8C150B07C62E}"/>
    <dgm:cxn modelId="{1AB5A682-8DC7-E247-813B-DDA52BDC3C5C}" type="presOf" srcId="{7DD0B46B-BE2E-4F8D-805C-C7D8C55266B2}" destId="{2D37E05E-FCC0-EB43-A3B6-C74871DC4772}" srcOrd="0" destOrd="0" presId="urn:microsoft.com/office/officeart/2005/8/layout/vList2"/>
    <dgm:cxn modelId="{2D18A39A-F3A4-45BE-816C-153ACE1C296E}" srcId="{38A938E1-0652-4A48-A939-93CA5C923C63}" destId="{AB0F6060-F176-440E-82F4-DE96FC21FD1C}" srcOrd="2" destOrd="0" parTransId="{06190C4B-5CBC-4940-BBB7-779FD1A6F628}" sibTransId="{2B207B81-390D-42A3-815B-7833547289D3}"/>
    <dgm:cxn modelId="{908AA8BD-8C6B-3E4F-ACD0-9D91550A390B}" type="presOf" srcId="{38A938E1-0652-4A48-A939-93CA5C923C63}" destId="{78F3A222-B76C-D845-BFFB-D62FB5228D5F}" srcOrd="0" destOrd="0" presId="urn:microsoft.com/office/officeart/2005/8/layout/vList2"/>
    <dgm:cxn modelId="{B2760FBF-37C6-2A4F-B4FA-713DB48B5417}" type="presOf" srcId="{9670CBC2-BA3F-4342-9D6D-D523DFEC4E6E}" destId="{0013926E-5472-F545-8917-7D41A4722BB7}" srcOrd="0" destOrd="0" presId="urn:microsoft.com/office/officeart/2005/8/layout/vList2"/>
    <dgm:cxn modelId="{0517EEC9-FA98-1241-AA0B-8740F46F0F95}" type="presOf" srcId="{AB0F6060-F176-440E-82F4-DE96FC21FD1C}" destId="{B07F3037-01DC-C842-A986-F85F84C9BB9A}" srcOrd="0" destOrd="0" presId="urn:microsoft.com/office/officeart/2005/8/layout/vList2"/>
    <dgm:cxn modelId="{CEB639E6-2E1B-6F43-9F01-5699F205225F}" type="presParOf" srcId="{78F3A222-B76C-D845-BFFB-D62FB5228D5F}" destId="{2D37E05E-FCC0-EB43-A3B6-C74871DC4772}" srcOrd="0" destOrd="0" presId="urn:microsoft.com/office/officeart/2005/8/layout/vList2"/>
    <dgm:cxn modelId="{CECEF269-66ED-1846-9A7E-66F41D20B6B4}" type="presParOf" srcId="{78F3A222-B76C-D845-BFFB-D62FB5228D5F}" destId="{E0D232C1-8AEF-A340-8FD0-6BCF11873930}" srcOrd="1" destOrd="0" presId="urn:microsoft.com/office/officeart/2005/8/layout/vList2"/>
    <dgm:cxn modelId="{F0354C45-F3DD-0346-9E4C-6C6E01C410B1}" type="presParOf" srcId="{78F3A222-B76C-D845-BFFB-D62FB5228D5F}" destId="{0013926E-5472-F545-8917-7D41A4722BB7}" srcOrd="2" destOrd="0" presId="urn:microsoft.com/office/officeart/2005/8/layout/vList2"/>
    <dgm:cxn modelId="{ED1F5702-6DC1-E149-A769-999D5B287A89}" type="presParOf" srcId="{78F3A222-B76C-D845-BFFB-D62FB5228D5F}" destId="{AD80E496-9F9F-914C-8204-E065282F50D3}" srcOrd="3" destOrd="0" presId="urn:microsoft.com/office/officeart/2005/8/layout/vList2"/>
    <dgm:cxn modelId="{AF3F1947-EC79-E84B-A5C9-EF2C1F21381C}" type="presParOf" srcId="{78F3A222-B76C-D845-BFFB-D62FB5228D5F}" destId="{B07F3037-01DC-C842-A986-F85F84C9BB9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55D160D-5AC5-4A8F-AE53-A9F235F0F9E5}"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C004D81-FB36-4780-BD6B-01B76505A6ED}">
      <dgm:prSet/>
      <dgm:spPr/>
      <dgm:t>
        <a:bodyPr/>
        <a:lstStyle/>
        <a:p>
          <a:r>
            <a:rPr lang="en-US"/>
            <a:t>Collect individual- or city-level data for more granular analysis.</a:t>
          </a:r>
        </a:p>
      </dgm:t>
    </dgm:pt>
    <dgm:pt modelId="{51175904-13E9-4599-9FDD-1A597479EEB5}" type="parTrans" cxnId="{2386F35C-676C-4355-9F2B-6ED5AE606B8D}">
      <dgm:prSet/>
      <dgm:spPr/>
      <dgm:t>
        <a:bodyPr/>
        <a:lstStyle/>
        <a:p>
          <a:endParaRPr lang="en-US"/>
        </a:p>
      </dgm:t>
    </dgm:pt>
    <dgm:pt modelId="{CC65A524-DBF4-4966-98EF-5FD67151163A}" type="sibTrans" cxnId="{2386F35C-676C-4355-9F2B-6ED5AE606B8D}">
      <dgm:prSet/>
      <dgm:spPr/>
      <dgm:t>
        <a:bodyPr/>
        <a:lstStyle/>
        <a:p>
          <a:endParaRPr lang="en-US"/>
        </a:p>
      </dgm:t>
    </dgm:pt>
    <dgm:pt modelId="{E2A628B3-D034-40C0-9CAB-4B1247F077BC}">
      <dgm:prSet/>
      <dgm:spPr/>
      <dgm:t>
        <a:bodyPr/>
        <a:lstStyle/>
        <a:p>
          <a:r>
            <a:rPr lang="en-US"/>
            <a:t>Expand feature set to include urban density, healthcare access, and income levels.</a:t>
          </a:r>
        </a:p>
      </dgm:t>
    </dgm:pt>
    <dgm:pt modelId="{3AF149B7-F7E5-4D4E-9FED-E008DB295456}" type="parTrans" cxnId="{E885C01B-6DA9-44D6-AFEB-716CEB41E4DC}">
      <dgm:prSet/>
      <dgm:spPr/>
      <dgm:t>
        <a:bodyPr/>
        <a:lstStyle/>
        <a:p>
          <a:endParaRPr lang="en-US"/>
        </a:p>
      </dgm:t>
    </dgm:pt>
    <dgm:pt modelId="{1AA9CC08-EBCC-49DB-8965-E222B2ABAFC1}" type="sibTrans" cxnId="{E885C01B-6DA9-44D6-AFEB-716CEB41E4DC}">
      <dgm:prSet/>
      <dgm:spPr/>
      <dgm:t>
        <a:bodyPr/>
        <a:lstStyle/>
        <a:p>
          <a:endParaRPr lang="en-US"/>
        </a:p>
      </dgm:t>
    </dgm:pt>
    <dgm:pt modelId="{0C9ADD1C-C92F-4D02-BE7B-FF7ADC5C23EA}">
      <dgm:prSet/>
      <dgm:spPr/>
      <dgm:t>
        <a:bodyPr/>
        <a:lstStyle/>
        <a:p>
          <a:r>
            <a:rPr lang="en-US"/>
            <a:t>Test additional ML models like XGBoost and regularized regressions for robustness.</a:t>
          </a:r>
        </a:p>
      </dgm:t>
    </dgm:pt>
    <dgm:pt modelId="{A2B0F6BA-31AA-44A3-A453-453548B9E8EB}" type="parTrans" cxnId="{D338A91A-08F1-4A49-9A63-EE371FF159F7}">
      <dgm:prSet/>
      <dgm:spPr/>
      <dgm:t>
        <a:bodyPr/>
        <a:lstStyle/>
        <a:p>
          <a:endParaRPr lang="en-US"/>
        </a:p>
      </dgm:t>
    </dgm:pt>
    <dgm:pt modelId="{8BDA5B2B-9A87-415F-9362-386B2F05CBBD}" type="sibTrans" cxnId="{D338A91A-08F1-4A49-9A63-EE371FF159F7}">
      <dgm:prSet/>
      <dgm:spPr/>
      <dgm:t>
        <a:bodyPr/>
        <a:lstStyle/>
        <a:p>
          <a:endParaRPr lang="en-US"/>
        </a:p>
      </dgm:t>
    </dgm:pt>
    <dgm:pt modelId="{51B0098D-F6FD-4FDE-AF8D-A0F1B2A20B6A}" type="pres">
      <dgm:prSet presAssocID="{555D160D-5AC5-4A8F-AE53-A9F235F0F9E5}" presName="root" presStyleCnt="0">
        <dgm:presLayoutVars>
          <dgm:dir/>
          <dgm:resizeHandles val="exact"/>
        </dgm:presLayoutVars>
      </dgm:prSet>
      <dgm:spPr/>
    </dgm:pt>
    <dgm:pt modelId="{A808F4DC-9A05-498F-B2C7-CD2A6D07A762}" type="pres">
      <dgm:prSet presAssocID="{4C004D81-FB36-4780-BD6B-01B76505A6ED}" presName="compNode" presStyleCnt="0"/>
      <dgm:spPr/>
    </dgm:pt>
    <dgm:pt modelId="{AE0881DE-FB0F-4DAB-BF7F-BE488A0B837C}" type="pres">
      <dgm:prSet presAssocID="{4C004D81-FB36-4780-BD6B-01B76505A6ED}" presName="bgRect" presStyleLbl="bgShp" presStyleIdx="0" presStyleCnt="3"/>
      <dgm:spPr/>
    </dgm:pt>
    <dgm:pt modelId="{21720000-9539-4905-ABD9-EE1BED05D097}" type="pres">
      <dgm:prSet presAssocID="{4C004D81-FB36-4780-BD6B-01B76505A6ED}"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ity"/>
        </a:ext>
      </dgm:extLst>
    </dgm:pt>
    <dgm:pt modelId="{29A8E602-9CA0-464B-B431-02BE88E744A9}" type="pres">
      <dgm:prSet presAssocID="{4C004D81-FB36-4780-BD6B-01B76505A6ED}" presName="spaceRect" presStyleCnt="0"/>
      <dgm:spPr/>
    </dgm:pt>
    <dgm:pt modelId="{9238A309-5B91-49A8-BA4E-AE95146486F5}" type="pres">
      <dgm:prSet presAssocID="{4C004D81-FB36-4780-BD6B-01B76505A6ED}" presName="parTx" presStyleLbl="revTx" presStyleIdx="0" presStyleCnt="3">
        <dgm:presLayoutVars>
          <dgm:chMax val="0"/>
          <dgm:chPref val="0"/>
        </dgm:presLayoutVars>
      </dgm:prSet>
      <dgm:spPr/>
    </dgm:pt>
    <dgm:pt modelId="{3A7FA38C-9AD3-46D8-ABBA-AC0CE6CB5A3C}" type="pres">
      <dgm:prSet presAssocID="{CC65A524-DBF4-4966-98EF-5FD67151163A}" presName="sibTrans" presStyleCnt="0"/>
      <dgm:spPr/>
    </dgm:pt>
    <dgm:pt modelId="{8333D705-1CE3-4574-8514-CDBDCCF5A06F}" type="pres">
      <dgm:prSet presAssocID="{E2A628B3-D034-40C0-9CAB-4B1247F077BC}" presName="compNode" presStyleCnt="0"/>
      <dgm:spPr/>
    </dgm:pt>
    <dgm:pt modelId="{C869C23E-14E7-47EC-892A-EF74998EF63A}" type="pres">
      <dgm:prSet presAssocID="{E2A628B3-D034-40C0-9CAB-4B1247F077BC}" presName="bgRect" presStyleLbl="bgShp" presStyleIdx="1" presStyleCnt="3"/>
      <dgm:spPr/>
    </dgm:pt>
    <dgm:pt modelId="{07B4E316-BAFF-4B30-AEAA-DF1D6E990A9B}" type="pres">
      <dgm:prSet presAssocID="{E2A628B3-D034-40C0-9CAB-4B1247F077BC}"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Maximize"/>
        </a:ext>
      </dgm:extLst>
    </dgm:pt>
    <dgm:pt modelId="{DD8C09B9-A56F-424D-84E7-753332E4A314}" type="pres">
      <dgm:prSet presAssocID="{E2A628B3-D034-40C0-9CAB-4B1247F077BC}" presName="spaceRect" presStyleCnt="0"/>
      <dgm:spPr/>
    </dgm:pt>
    <dgm:pt modelId="{7AF385D9-CC68-4A8A-80F5-53FE7A06912E}" type="pres">
      <dgm:prSet presAssocID="{E2A628B3-D034-40C0-9CAB-4B1247F077BC}" presName="parTx" presStyleLbl="revTx" presStyleIdx="1" presStyleCnt="3">
        <dgm:presLayoutVars>
          <dgm:chMax val="0"/>
          <dgm:chPref val="0"/>
        </dgm:presLayoutVars>
      </dgm:prSet>
      <dgm:spPr/>
    </dgm:pt>
    <dgm:pt modelId="{F809B5F3-AEDE-4EAE-918A-4C28DD783C1A}" type="pres">
      <dgm:prSet presAssocID="{1AA9CC08-EBCC-49DB-8965-E222B2ABAFC1}" presName="sibTrans" presStyleCnt="0"/>
      <dgm:spPr/>
    </dgm:pt>
    <dgm:pt modelId="{9E0B55B9-731A-4B23-9B72-6DBC760F538B}" type="pres">
      <dgm:prSet presAssocID="{0C9ADD1C-C92F-4D02-BE7B-FF7ADC5C23EA}" presName="compNode" presStyleCnt="0"/>
      <dgm:spPr/>
    </dgm:pt>
    <dgm:pt modelId="{7BA6CE22-86F7-4B47-8545-FE3043805EFF}" type="pres">
      <dgm:prSet presAssocID="{0C9ADD1C-C92F-4D02-BE7B-FF7ADC5C23EA}" presName="bgRect" presStyleLbl="bgShp" presStyleIdx="2" presStyleCnt="3"/>
      <dgm:spPr/>
    </dgm:pt>
    <dgm:pt modelId="{54577907-8ED1-4712-AF7D-B81FD8F87567}" type="pres">
      <dgm:prSet presAssocID="{0C9ADD1C-C92F-4D02-BE7B-FF7ADC5C23E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Test tubes"/>
        </a:ext>
      </dgm:extLst>
    </dgm:pt>
    <dgm:pt modelId="{0EDEB304-94FC-4C80-BC06-02BC4BD1A965}" type="pres">
      <dgm:prSet presAssocID="{0C9ADD1C-C92F-4D02-BE7B-FF7ADC5C23EA}" presName="spaceRect" presStyleCnt="0"/>
      <dgm:spPr/>
    </dgm:pt>
    <dgm:pt modelId="{C48A8B58-8E9E-4B53-94F1-E67080889D25}" type="pres">
      <dgm:prSet presAssocID="{0C9ADD1C-C92F-4D02-BE7B-FF7ADC5C23EA}" presName="parTx" presStyleLbl="revTx" presStyleIdx="2" presStyleCnt="3">
        <dgm:presLayoutVars>
          <dgm:chMax val="0"/>
          <dgm:chPref val="0"/>
        </dgm:presLayoutVars>
      </dgm:prSet>
      <dgm:spPr/>
    </dgm:pt>
  </dgm:ptLst>
  <dgm:cxnLst>
    <dgm:cxn modelId="{D338A91A-08F1-4A49-9A63-EE371FF159F7}" srcId="{555D160D-5AC5-4A8F-AE53-A9F235F0F9E5}" destId="{0C9ADD1C-C92F-4D02-BE7B-FF7ADC5C23EA}" srcOrd="2" destOrd="0" parTransId="{A2B0F6BA-31AA-44A3-A453-453548B9E8EB}" sibTransId="{8BDA5B2B-9A87-415F-9362-386B2F05CBBD}"/>
    <dgm:cxn modelId="{E885C01B-6DA9-44D6-AFEB-716CEB41E4DC}" srcId="{555D160D-5AC5-4A8F-AE53-A9F235F0F9E5}" destId="{E2A628B3-D034-40C0-9CAB-4B1247F077BC}" srcOrd="1" destOrd="0" parTransId="{3AF149B7-F7E5-4D4E-9FED-E008DB295456}" sibTransId="{1AA9CC08-EBCC-49DB-8965-E222B2ABAFC1}"/>
    <dgm:cxn modelId="{2386F35C-676C-4355-9F2B-6ED5AE606B8D}" srcId="{555D160D-5AC5-4A8F-AE53-A9F235F0F9E5}" destId="{4C004D81-FB36-4780-BD6B-01B76505A6ED}" srcOrd="0" destOrd="0" parTransId="{51175904-13E9-4599-9FDD-1A597479EEB5}" sibTransId="{CC65A524-DBF4-4966-98EF-5FD67151163A}"/>
    <dgm:cxn modelId="{E754A064-DA61-41A1-8306-756A6A692E90}" type="presOf" srcId="{E2A628B3-D034-40C0-9CAB-4B1247F077BC}" destId="{7AF385D9-CC68-4A8A-80F5-53FE7A06912E}" srcOrd="0" destOrd="0" presId="urn:microsoft.com/office/officeart/2018/2/layout/IconVerticalSolidList"/>
    <dgm:cxn modelId="{C460CC6D-8122-493A-B139-A961F9E37273}" type="presOf" srcId="{0C9ADD1C-C92F-4D02-BE7B-FF7ADC5C23EA}" destId="{C48A8B58-8E9E-4B53-94F1-E67080889D25}" srcOrd="0" destOrd="0" presId="urn:microsoft.com/office/officeart/2018/2/layout/IconVerticalSolidList"/>
    <dgm:cxn modelId="{80E36C72-6729-46E2-BF68-6776D4D409E1}" type="presOf" srcId="{555D160D-5AC5-4A8F-AE53-A9F235F0F9E5}" destId="{51B0098D-F6FD-4FDE-AF8D-A0F1B2A20B6A}" srcOrd="0" destOrd="0" presId="urn:microsoft.com/office/officeart/2018/2/layout/IconVerticalSolidList"/>
    <dgm:cxn modelId="{6A3424BB-5CC6-417F-882A-69A26257EE95}" type="presOf" srcId="{4C004D81-FB36-4780-BD6B-01B76505A6ED}" destId="{9238A309-5B91-49A8-BA4E-AE95146486F5}" srcOrd="0" destOrd="0" presId="urn:microsoft.com/office/officeart/2018/2/layout/IconVerticalSolidList"/>
    <dgm:cxn modelId="{367A350A-D41D-4711-A41B-F75F33737153}" type="presParOf" srcId="{51B0098D-F6FD-4FDE-AF8D-A0F1B2A20B6A}" destId="{A808F4DC-9A05-498F-B2C7-CD2A6D07A762}" srcOrd="0" destOrd="0" presId="urn:microsoft.com/office/officeart/2018/2/layout/IconVerticalSolidList"/>
    <dgm:cxn modelId="{02107B51-9005-4724-BCD1-53E63F71233F}" type="presParOf" srcId="{A808F4DC-9A05-498F-B2C7-CD2A6D07A762}" destId="{AE0881DE-FB0F-4DAB-BF7F-BE488A0B837C}" srcOrd="0" destOrd="0" presId="urn:microsoft.com/office/officeart/2018/2/layout/IconVerticalSolidList"/>
    <dgm:cxn modelId="{131053A9-CA1D-44DA-B809-6A8D98EA8DEF}" type="presParOf" srcId="{A808F4DC-9A05-498F-B2C7-CD2A6D07A762}" destId="{21720000-9539-4905-ABD9-EE1BED05D097}" srcOrd="1" destOrd="0" presId="urn:microsoft.com/office/officeart/2018/2/layout/IconVerticalSolidList"/>
    <dgm:cxn modelId="{3BF529B8-6871-439F-9E96-C4004269D80A}" type="presParOf" srcId="{A808F4DC-9A05-498F-B2C7-CD2A6D07A762}" destId="{29A8E602-9CA0-464B-B431-02BE88E744A9}" srcOrd="2" destOrd="0" presId="urn:microsoft.com/office/officeart/2018/2/layout/IconVerticalSolidList"/>
    <dgm:cxn modelId="{DFD6888F-FE0D-49B3-A5D4-107D2DCFFEAB}" type="presParOf" srcId="{A808F4DC-9A05-498F-B2C7-CD2A6D07A762}" destId="{9238A309-5B91-49A8-BA4E-AE95146486F5}" srcOrd="3" destOrd="0" presId="urn:microsoft.com/office/officeart/2018/2/layout/IconVerticalSolidList"/>
    <dgm:cxn modelId="{F20705C1-9FB0-4E9F-9CE6-3C5BAE516339}" type="presParOf" srcId="{51B0098D-F6FD-4FDE-AF8D-A0F1B2A20B6A}" destId="{3A7FA38C-9AD3-46D8-ABBA-AC0CE6CB5A3C}" srcOrd="1" destOrd="0" presId="urn:microsoft.com/office/officeart/2018/2/layout/IconVerticalSolidList"/>
    <dgm:cxn modelId="{4F9A8057-E490-4D28-8D80-42F125FED39A}" type="presParOf" srcId="{51B0098D-F6FD-4FDE-AF8D-A0F1B2A20B6A}" destId="{8333D705-1CE3-4574-8514-CDBDCCF5A06F}" srcOrd="2" destOrd="0" presId="urn:microsoft.com/office/officeart/2018/2/layout/IconVerticalSolidList"/>
    <dgm:cxn modelId="{84AEE104-10B6-415A-879A-B276FD99F063}" type="presParOf" srcId="{8333D705-1CE3-4574-8514-CDBDCCF5A06F}" destId="{C869C23E-14E7-47EC-892A-EF74998EF63A}" srcOrd="0" destOrd="0" presId="urn:microsoft.com/office/officeart/2018/2/layout/IconVerticalSolidList"/>
    <dgm:cxn modelId="{41E014E8-D610-4070-A235-8F4E86A961F5}" type="presParOf" srcId="{8333D705-1CE3-4574-8514-CDBDCCF5A06F}" destId="{07B4E316-BAFF-4B30-AEAA-DF1D6E990A9B}" srcOrd="1" destOrd="0" presId="urn:microsoft.com/office/officeart/2018/2/layout/IconVerticalSolidList"/>
    <dgm:cxn modelId="{80AC4F6A-78ED-494B-878F-E5DBA049CD0F}" type="presParOf" srcId="{8333D705-1CE3-4574-8514-CDBDCCF5A06F}" destId="{DD8C09B9-A56F-424D-84E7-753332E4A314}" srcOrd="2" destOrd="0" presId="urn:microsoft.com/office/officeart/2018/2/layout/IconVerticalSolidList"/>
    <dgm:cxn modelId="{948EC66A-3E10-4F4C-A23A-003ABE0D4D16}" type="presParOf" srcId="{8333D705-1CE3-4574-8514-CDBDCCF5A06F}" destId="{7AF385D9-CC68-4A8A-80F5-53FE7A06912E}" srcOrd="3" destOrd="0" presId="urn:microsoft.com/office/officeart/2018/2/layout/IconVerticalSolidList"/>
    <dgm:cxn modelId="{1DAB17E0-24B8-4ACA-B896-5DF45DA50664}" type="presParOf" srcId="{51B0098D-F6FD-4FDE-AF8D-A0F1B2A20B6A}" destId="{F809B5F3-AEDE-4EAE-918A-4C28DD783C1A}" srcOrd="3" destOrd="0" presId="urn:microsoft.com/office/officeart/2018/2/layout/IconVerticalSolidList"/>
    <dgm:cxn modelId="{6E08B904-C7DB-437D-B466-5564638733EF}" type="presParOf" srcId="{51B0098D-F6FD-4FDE-AF8D-A0F1B2A20B6A}" destId="{9E0B55B9-731A-4B23-9B72-6DBC760F538B}" srcOrd="4" destOrd="0" presId="urn:microsoft.com/office/officeart/2018/2/layout/IconVerticalSolidList"/>
    <dgm:cxn modelId="{F12A3992-7079-4526-91CB-D4451917B133}" type="presParOf" srcId="{9E0B55B9-731A-4B23-9B72-6DBC760F538B}" destId="{7BA6CE22-86F7-4B47-8545-FE3043805EFF}" srcOrd="0" destOrd="0" presId="urn:microsoft.com/office/officeart/2018/2/layout/IconVerticalSolidList"/>
    <dgm:cxn modelId="{0B865D5E-8BAD-4235-B8C0-95BF0857FD0F}" type="presParOf" srcId="{9E0B55B9-731A-4B23-9B72-6DBC760F538B}" destId="{54577907-8ED1-4712-AF7D-B81FD8F87567}" srcOrd="1" destOrd="0" presId="urn:microsoft.com/office/officeart/2018/2/layout/IconVerticalSolidList"/>
    <dgm:cxn modelId="{7DBC71D5-F193-4B6A-A21D-14A33C7DB971}" type="presParOf" srcId="{9E0B55B9-731A-4B23-9B72-6DBC760F538B}" destId="{0EDEB304-94FC-4C80-BC06-02BC4BD1A965}" srcOrd="2" destOrd="0" presId="urn:microsoft.com/office/officeart/2018/2/layout/IconVerticalSolidList"/>
    <dgm:cxn modelId="{A46F6A81-2748-41B8-AD10-E9E90ED60017}" type="presParOf" srcId="{9E0B55B9-731A-4B23-9B72-6DBC760F538B}" destId="{C48A8B58-8E9E-4B53-94F1-E67080889D25}"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626427-C4BF-804F-998C-C0F0F8D4E472}">
      <dsp:nvSpPr>
        <dsp:cNvPr id="0" name=""/>
        <dsp:cNvSpPr/>
      </dsp:nvSpPr>
      <dsp:spPr>
        <a:xfrm>
          <a:off x="0" y="45103"/>
          <a:ext cx="7216416" cy="675327"/>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Hypothesis 1 (Depression):</a:t>
          </a:r>
          <a:endParaRPr lang="en-US" sz="1700" kern="1200"/>
        </a:p>
      </dsp:txBody>
      <dsp:txXfrm>
        <a:off x="32967" y="78070"/>
        <a:ext cx="7150482" cy="609393"/>
      </dsp:txXfrm>
    </dsp:sp>
    <dsp:sp modelId="{BC98C8C2-E514-A54F-B76C-27E050F994B0}">
      <dsp:nvSpPr>
        <dsp:cNvPr id="0" name=""/>
        <dsp:cNvSpPr/>
      </dsp:nvSpPr>
      <dsp:spPr>
        <a:xfrm>
          <a:off x="0" y="769390"/>
          <a:ext cx="7216416" cy="675327"/>
        </a:xfrm>
        <a:prstGeom prst="roundRect">
          <a:avLst/>
        </a:prstGeom>
        <a:solidFill>
          <a:schemeClr val="accent2">
            <a:hueOff val="1178683"/>
            <a:satOff val="-4440"/>
            <a:lumOff val="372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H₀: No correlation between pollution and depression.</a:t>
          </a:r>
        </a:p>
      </dsp:txBody>
      <dsp:txXfrm>
        <a:off x="32967" y="802357"/>
        <a:ext cx="7150482" cy="609393"/>
      </dsp:txXfrm>
    </dsp:sp>
    <dsp:sp modelId="{418668D6-B516-8841-A66F-95F8730FB237}">
      <dsp:nvSpPr>
        <dsp:cNvPr id="0" name=""/>
        <dsp:cNvSpPr/>
      </dsp:nvSpPr>
      <dsp:spPr>
        <a:xfrm>
          <a:off x="0" y="1493678"/>
          <a:ext cx="7216416" cy="675327"/>
        </a:xfrm>
        <a:prstGeom prst="roundRect">
          <a:avLst/>
        </a:prstGeom>
        <a:solidFill>
          <a:schemeClr val="accent2">
            <a:hueOff val="2357366"/>
            <a:satOff val="-8879"/>
            <a:lumOff val="745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H₁: Higher air pollution levels are significantly associated with higher depression prevalence.</a:t>
          </a:r>
        </a:p>
      </dsp:txBody>
      <dsp:txXfrm>
        <a:off x="32967" y="1526645"/>
        <a:ext cx="7150482" cy="609393"/>
      </dsp:txXfrm>
    </dsp:sp>
    <dsp:sp modelId="{64E906E2-16BC-4543-AA75-04909CB95F71}">
      <dsp:nvSpPr>
        <dsp:cNvPr id="0" name=""/>
        <dsp:cNvSpPr/>
      </dsp:nvSpPr>
      <dsp:spPr>
        <a:xfrm>
          <a:off x="0" y="2217966"/>
          <a:ext cx="7216416" cy="675327"/>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b="1" kern="1200"/>
            <a:t>Hypothesis 2 (Anxiety):</a:t>
          </a:r>
          <a:endParaRPr lang="en-US" sz="1700" kern="1200"/>
        </a:p>
      </dsp:txBody>
      <dsp:txXfrm>
        <a:off x="32967" y="2250933"/>
        <a:ext cx="7150482" cy="609393"/>
      </dsp:txXfrm>
    </dsp:sp>
    <dsp:sp modelId="{CEA19FF7-BA6A-5E4C-9AA9-4AF42B612F68}">
      <dsp:nvSpPr>
        <dsp:cNvPr id="0" name=""/>
        <dsp:cNvSpPr/>
      </dsp:nvSpPr>
      <dsp:spPr>
        <a:xfrm>
          <a:off x="0" y="2942253"/>
          <a:ext cx="7216416" cy="675327"/>
        </a:xfrm>
        <a:prstGeom prst="roundRect">
          <a:avLst/>
        </a:prstGeom>
        <a:solidFill>
          <a:schemeClr val="accent2">
            <a:hueOff val="4714731"/>
            <a:satOff val="-17759"/>
            <a:lumOff val="1490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H₀: No correlation between pollution and anxiety.</a:t>
          </a:r>
        </a:p>
      </dsp:txBody>
      <dsp:txXfrm>
        <a:off x="32967" y="2975220"/>
        <a:ext cx="7150482" cy="609393"/>
      </dsp:txXfrm>
    </dsp:sp>
    <dsp:sp modelId="{8DE28402-7D51-F140-9F14-BE5798047C73}">
      <dsp:nvSpPr>
        <dsp:cNvPr id="0" name=""/>
        <dsp:cNvSpPr/>
      </dsp:nvSpPr>
      <dsp:spPr>
        <a:xfrm>
          <a:off x="0" y="3666541"/>
          <a:ext cx="7216416" cy="675327"/>
        </a:xfrm>
        <a:prstGeom prst="roundRect">
          <a:avLst/>
        </a:prstGeom>
        <a:solidFill>
          <a:schemeClr val="accent2">
            <a:hueOff val="5893414"/>
            <a:satOff val="-22198"/>
            <a:lumOff val="1862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H₁: Higher air pollution levels are significantly associated with higher anxiety prevalence.</a:t>
          </a:r>
        </a:p>
      </dsp:txBody>
      <dsp:txXfrm>
        <a:off x="32967" y="3699508"/>
        <a:ext cx="7150482" cy="609393"/>
      </dsp:txXfrm>
    </dsp:sp>
    <dsp:sp modelId="{CB92DB32-0824-EA4B-838C-6504FEA83140}">
      <dsp:nvSpPr>
        <dsp:cNvPr id="0" name=""/>
        <dsp:cNvSpPr/>
      </dsp:nvSpPr>
      <dsp:spPr>
        <a:xfrm>
          <a:off x="0" y="4390829"/>
          <a:ext cx="7216416" cy="675327"/>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a:t>Each hypothesis was tested using Pearson correlation and visualized with regression plots to better understand patterns.</a:t>
          </a:r>
        </a:p>
      </dsp:txBody>
      <dsp:txXfrm>
        <a:off x="32967" y="4423796"/>
        <a:ext cx="7150482" cy="60939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37E05E-FCC0-EB43-A3B6-C74871DC4772}">
      <dsp:nvSpPr>
        <dsp:cNvPr id="0" name=""/>
        <dsp:cNvSpPr/>
      </dsp:nvSpPr>
      <dsp:spPr>
        <a:xfrm>
          <a:off x="0" y="7842"/>
          <a:ext cx="7216416" cy="1640924"/>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Country-level data may obscure individual-level effects.</a:t>
          </a:r>
        </a:p>
      </dsp:txBody>
      <dsp:txXfrm>
        <a:off x="80103" y="87945"/>
        <a:ext cx="7056210" cy="1480718"/>
      </dsp:txXfrm>
    </dsp:sp>
    <dsp:sp modelId="{0013926E-5472-F545-8917-7D41A4722BB7}">
      <dsp:nvSpPr>
        <dsp:cNvPr id="0" name=""/>
        <dsp:cNvSpPr/>
      </dsp:nvSpPr>
      <dsp:spPr>
        <a:xfrm>
          <a:off x="0" y="1735167"/>
          <a:ext cx="7216416" cy="1640924"/>
        </a:xfrm>
        <a:prstGeom prst="roundRect">
          <a:avLst/>
        </a:prstGeom>
        <a:solidFill>
          <a:schemeClr val="accent2">
            <a:hueOff val="3536049"/>
            <a:satOff val="-13319"/>
            <a:lumOff val="1117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Mental health prevalence is modeled and subject to reporting bias.</a:t>
          </a:r>
        </a:p>
      </dsp:txBody>
      <dsp:txXfrm>
        <a:off x="80103" y="1815270"/>
        <a:ext cx="7056210" cy="1480718"/>
      </dsp:txXfrm>
    </dsp:sp>
    <dsp:sp modelId="{B07F3037-01DC-C842-A986-F85F84C9BB9A}">
      <dsp:nvSpPr>
        <dsp:cNvPr id="0" name=""/>
        <dsp:cNvSpPr/>
      </dsp:nvSpPr>
      <dsp:spPr>
        <a:xfrm>
          <a:off x="0" y="3462492"/>
          <a:ext cx="7216416" cy="1640924"/>
        </a:xfrm>
        <a:prstGeom prst="roundRect">
          <a:avLst/>
        </a:prstGeom>
        <a:solidFill>
          <a:schemeClr val="accent2">
            <a:hueOff val="7072097"/>
            <a:satOff val="-26638"/>
            <a:lumOff val="22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marL="0" lvl="0" indent="0" algn="l" defTabSz="1333500">
            <a:lnSpc>
              <a:spcPct val="90000"/>
            </a:lnSpc>
            <a:spcBef>
              <a:spcPct val="0"/>
            </a:spcBef>
            <a:spcAft>
              <a:spcPct val="35000"/>
            </a:spcAft>
            <a:buNone/>
          </a:pPr>
          <a:r>
            <a:rPr lang="en-US" sz="3000" kern="1200"/>
            <a:t>Other variables such as economic indicators or cultural factors are not included.</a:t>
          </a:r>
        </a:p>
      </dsp:txBody>
      <dsp:txXfrm>
        <a:off x="80103" y="3542595"/>
        <a:ext cx="7056210" cy="1480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E0881DE-FB0F-4DAB-BF7F-BE488A0B837C}">
      <dsp:nvSpPr>
        <dsp:cNvPr id="0" name=""/>
        <dsp:cNvSpPr/>
      </dsp:nvSpPr>
      <dsp:spPr>
        <a:xfrm>
          <a:off x="0" y="623"/>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1720000-9539-4905-ABD9-EE1BED05D097}">
      <dsp:nvSpPr>
        <dsp:cNvPr id="0" name=""/>
        <dsp:cNvSpPr/>
      </dsp:nvSpPr>
      <dsp:spPr>
        <a:xfrm>
          <a:off x="441651" y="329124"/>
          <a:ext cx="803001" cy="80300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238A309-5B91-49A8-BA4E-AE95146486F5}">
      <dsp:nvSpPr>
        <dsp:cNvPr id="0" name=""/>
        <dsp:cNvSpPr/>
      </dsp:nvSpPr>
      <dsp:spPr>
        <a:xfrm>
          <a:off x="1686304" y="623"/>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Collect individual- or city-level data for more granular analysis.</a:t>
          </a:r>
        </a:p>
      </dsp:txBody>
      <dsp:txXfrm>
        <a:off x="1686304" y="623"/>
        <a:ext cx="5530111" cy="1460003"/>
      </dsp:txXfrm>
    </dsp:sp>
    <dsp:sp modelId="{C869C23E-14E7-47EC-892A-EF74998EF63A}">
      <dsp:nvSpPr>
        <dsp:cNvPr id="0" name=""/>
        <dsp:cNvSpPr/>
      </dsp:nvSpPr>
      <dsp:spPr>
        <a:xfrm>
          <a:off x="0" y="1825628"/>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B4E316-BAFF-4B30-AEAA-DF1D6E990A9B}">
      <dsp:nvSpPr>
        <dsp:cNvPr id="0" name=""/>
        <dsp:cNvSpPr/>
      </dsp:nvSpPr>
      <dsp:spPr>
        <a:xfrm>
          <a:off x="441651" y="2154129"/>
          <a:ext cx="803001" cy="80300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AF385D9-CC68-4A8A-80F5-53FE7A06912E}">
      <dsp:nvSpPr>
        <dsp:cNvPr id="0" name=""/>
        <dsp:cNvSpPr/>
      </dsp:nvSpPr>
      <dsp:spPr>
        <a:xfrm>
          <a:off x="1686304" y="1825628"/>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Expand feature set to include urban density, healthcare access, and income levels.</a:t>
          </a:r>
        </a:p>
      </dsp:txBody>
      <dsp:txXfrm>
        <a:off x="1686304" y="1825628"/>
        <a:ext cx="5530111" cy="1460003"/>
      </dsp:txXfrm>
    </dsp:sp>
    <dsp:sp modelId="{7BA6CE22-86F7-4B47-8545-FE3043805EFF}">
      <dsp:nvSpPr>
        <dsp:cNvPr id="0" name=""/>
        <dsp:cNvSpPr/>
      </dsp:nvSpPr>
      <dsp:spPr>
        <a:xfrm>
          <a:off x="0" y="3650632"/>
          <a:ext cx="7216416" cy="146000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4577907-8ED1-4712-AF7D-B81FD8F87567}">
      <dsp:nvSpPr>
        <dsp:cNvPr id="0" name=""/>
        <dsp:cNvSpPr/>
      </dsp:nvSpPr>
      <dsp:spPr>
        <a:xfrm>
          <a:off x="441651" y="3979133"/>
          <a:ext cx="803001" cy="80300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A8B58-8E9E-4B53-94F1-E67080889D25}">
      <dsp:nvSpPr>
        <dsp:cNvPr id="0" name=""/>
        <dsp:cNvSpPr/>
      </dsp:nvSpPr>
      <dsp:spPr>
        <a:xfrm>
          <a:off x="1686304" y="3650632"/>
          <a:ext cx="5530111" cy="146000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54517" tIns="154517" rIns="154517" bIns="154517" numCol="1" spcCol="1270" anchor="ctr" anchorCtr="0">
          <a:noAutofit/>
        </a:bodyPr>
        <a:lstStyle/>
        <a:p>
          <a:pPr marL="0" lvl="0" indent="0" algn="l" defTabSz="1111250">
            <a:lnSpc>
              <a:spcPct val="90000"/>
            </a:lnSpc>
            <a:spcBef>
              <a:spcPct val="0"/>
            </a:spcBef>
            <a:spcAft>
              <a:spcPct val="35000"/>
            </a:spcAft>
            <a:buNone/>
          </a:pPr>
          <a:r>
            <a:rPr lang="en-US" sz="2500" kern="1200"/>
            <a:t>Test additional ML models like XGBoost and regularized regressions for robustness.</a:t>
          </a:r>
        </a:p>
      </dsp:txBody>
      <dsp:txXfrm>
        <a:off x="1686304" y="3650632"/>
        <a:ext cx="5530111" cy="146000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5/28/25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25265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5/28/25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212140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5/28/25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6635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5/28/25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41586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5/28/25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3060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5/28/25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357785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5/28/25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224025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5/28/25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47776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5/28/25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61632533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5/28/25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034022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5/28/25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9271712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5/28/25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2485402"/>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72" r:id="rId6"/>
    <p:sldLayoutId id="2147483667" r:id="rId7"/>
    <p:sldLayoutId id="2147483668" r:id="rId8"/>
    <p:sldLayoutId id="2147483669" r:id="rId9"/>
    <p:sldLayoutId id="2147483671" r:id="rId10"/>
    <p:sldLayoutId id="2147483670"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svg"/></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sv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descr="Smoke from factory">
            <a:extLst>
              <a:ext uri="{FF2B5EF4-FFF2-40B4-BE49-F238E27FC236}">
                <a16:creationId xmlns:a16="http://schemas.microsoft.com/office/drawing/2014/main" id="{5C212980-0101-01AF-1D6F-13C76E1E749E}"/>
              </a:ext>
            </a:extLst>
          </p:cNvPr>
          <p:cNvPicPr>
            <a:picLocks noChangeAspect="1"/>
          </p:cNvPicPr>
          <p:nvPr/>
        </p:nvPicPr>
        <p:blipFill>
          <a:blip r:embed="rId2"/>
          <a:srcRect t="5786" b="9945"/>
          <a:stretch>
            <a:fillRect/>
          </a:stretch>
        </p:blipFill>
        <p:spPr>
          <a:xfrm>
            <a:off x="0" y="10"/>
            <a:ext cx="12191979" cy="6857990"/>
          </a:xfrm>
          <a:prstGeom prst="rect">
            <a:avLst/>
          </a:prstGeom>
        </p:spPr>
      </p:pic>
      <p:sp>
        <p:nvSpPr>
          <p:cNvPr id="11" name="Rectangle 10">
            <a:extLst>
              <a:ext uri="{FF2B5EF4-FFF2-40B4-BE49-F238E27FC236}">
                <a16:creationId xmlns:a16="http://schemas.microsoft.com/office/drawing/2014/main" id="{122AB34F-E75C-451A-8410-05B6C249E9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3648484" y="0"/>
            <a:ext cx="8543515" cy="6858000"/>
          </a:xfrm>
          <a:prstGeom prst="rect">
            <a:avLst/>
          </a:prstGeom>
          <a:gradFill flip="none" rotWithShape="1">
            <a:gsLst>
              <a:gs pos="0">
                <a:srgbClr val="000000">
                  <a:alpha val="0"/>
                </a:srgbClr>
              </a:gs>
              <a:gs pos="58000">
                <a:srgbClr val="000000">
                  <a:alpha val="55000"/>
                </a:srgbClr>
              </a:gs>
              <a:gs pos="93000">
                <a:srgbClr val="000000">
                  <a:alpha val="64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1798E6B-6525-8C17-48B6-6E8D2AA57C46}"/>
              </a:ext>
            </a:extLst>
          </p:cNvPr>
          <p:cNvSpPr>
            <a:spLocks noGrp="1"/>
          </p:cNvSpPr>
          <p:nvPr>
            <p:ph type="ctrTitle"/>
          </p:nvPr>
        </p:nvSpPr>
        <p:spPr>
          <a:xfrm>
            <a:off x="2590800" y="846668"/>
            <a:ext cx="7503667" cy="3594404"/>
          </a:xfrm>
        </p:spPr>
        <p:txBody>
          <a:bodyPr anchor="t">
            <a:normAutofit fontScale="90000"/>
          </a:bodyPr>
          <a:lstStyle/>
          <a:p>
            <a:pPr algn="r"/>
            <a:r>
              <a:rPr lang="en-US" dirty="0">
                <a:solidFill>
                  <a:srgbClr val="FFFFFF"/>
                </a:solidFill>
              </a:rPr>
              <a:t>Air Pollution &amp; Mental Health</a:t>
            </a:r>
            <a:br>
              <a:rPr lang="en-US" dirty="0">
                <a:solidFill>
                  <a:srgbClr val="FFFFFF"/>
                </a:solidFill>
              </a:rPr>
            </a:br>
            <a:br>
              <a:rPr lang="en-US" dirty="0">
                <a:solidFill>
                  <a:srgbClr val="FFFFFF"/>
                </a:solidFill>
              </a:rPr>
            </a:br>
            <a:br>
              <a:rPr lang="en-US" dirty="0">
                <a:solidFill>
                  <a:srgbClr val="FFFFFF"/>
                </a:solidFill>
              </a:rPr>
            </a:br>
            <a:endParaRPr lang="en-US" dirty="0">
              <a:solidFill>
                <a:srgbClr val="FFFFFF"/>
              </a:solidFill>
            </a:endParaRPr>
          </a:p>
        </p:txBody>
      </p:sp>
      <p:sp>
        <p:nvSpPr>
          <p:cNvPr id="3" name="Subtitle 2">
            <a:extLst>
              <a:ext uri="{FF2B5EF4-FFF2-40B4-BE49-F238E27FC236}">
                <a16:creationId xmlns:a16="http://schemas.microsoft.com/office/drawing/2014/main" id="{7F10B891-6CC6-A4CD-1B9B-0E99E7302763}"/>
              </a:ext>
            </a:extLst>
          </p:cNvPr>
          <p:cNvSpPr>
            <a:spLocks noGrp="1"/>
          </p:cNvSpPr>
          <p:nvPr>
            <p:ph type="subTitle" idx="1"/>
          </p:nvPr>
        </p:nvSpPr>
        <p:spPr>
          <a:xfrm>
            <a:off x="6096000" y="5035474"/>
            <a:ext cx="5321237" cy="1230592"/>
          </a:xfrm>
        </p:spPr>
        <p:txBody>
          <a:bodyPr anchor="t">
            <a:normAutofit/>
          </a:bodyPr>
          <a:lstStyle/>
          <a:p>
            <a:pPr algn="r"/>
            <a:r>
              <a:rPr lang="en-US" dirty="0"/>
              <a:t>Fethiye ebrar güçlü</a:t>
            </a:r>
            <a:br>
              <a:rPr lang="en-US" dirty="0"/>
            </a:br>
            <a:r>
              <a:rPr lang="en-US" dirty="0"/>
              <a:t>DSA210 Term project</a:t>
            </a:r>
            <a:br>
              <a:rPr lang="en-US" dirty="0"/>
            </a:br>
            <a:r>
              <a:rPr lang="en-US" dirty="0"/>
              <a:t>Instructor: Selim </a:t>
            </a:r>
            <a:r>
              <a:rPr lang="en-US" dirty="0" err="1"/>
              <a:t>Balcısoy</a:t>
            </a:r>
            <a:endParaRPr lang="en-US" dirty="0"/>
          </a:p>
          <a:p>
            <a:pPr algn="r"/>
            <a:endParaRPr lang="en-US" dirty="0">
              <a:solidFill>
                <a:srgbClr val="FFFFFF"/>
              </a:solidFill>
            </a:endParaRPr>
          </a:p>
        </p:txBody>
      </p:sp>
      <p:cxnSp>
        <p:nvCxnSpPr>
          <p:cNvPr id="13" name="Straight Connector 12">
            <a:extLst>
              <a:ext uri="{FF2B5EF4-FFF2-40B4-BE49-F238E27FC236}">
                <a16:creationId xmlns:a16="http://schemas.microsoft.com/office/drawing/2014/main" id="{97CC2FE6-3AD0-4131-B4BC-1F4D65E25E1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0438375" y="48612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966135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6" name="Rectangle 25">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602A51D-7001-ED38-C60E-95DC4B4D1ED5}"/>
              </a:ext>
            </a:extLst>
          </p:cNvPr>
          <p:cNvSpPr>
            <a:spLocks noGrp="1"/>
          </p:cNvSpPr>
          <p:nvPr>
            <p:ph type="title"/>
          </p:nvPr>
        </p:nvSpPr>
        <p:spPr>
          <a:xfrm>
            <a:off x="5793149" y="1371600"/>
            <a:ext cx="5737859" cy="1097280"/>
          </a:xfrm>
        </p:spPr>
        <p:txBody>
          <a:bodyPr vert="horz" lIns="91440" tIns="45720" rIns="91440" bIns="45720" rtlCol="0" anchor="t">
            <a:normAutofit/>
          </a:bodyPr>
          <a:lstStyle/>
          <a:p>
            <a:pPr>
              <a:lnSpc>
                <a:spcPct val="90000"/>
              </a:lnSpc>
            </a:pPr>
            <a:r>
              <a:rPr lang="en-US" sz="3400"/>
              <a:t>Machine Learning Models</a:t>
            </a:r>
            <a:br>
              <a:rPr lang="en-US" sz="3400"/>
            </a:br>
            <a:endParaRPr lang="en-US" sz="3400"/>
          </a:p>
        </p:txBody>
      </p:sp>
      <p:pic>
        <p:nvPicPr>
          <p:cNvPr id="7" name="Graphic 6" descr="Gears">
            <a:extLst>
              <a:ext uri="{FF2B5EF4-FFF2-40B4-BE49-F238E27FC236}">
                <a16:creationId xmlns:a16="http://schemas.microsoft.com/office/drawing/2014/main" id="{1FAEEAA8-0A1B-2A0D-DD9E-AF943C23C83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60991" y="1257300"/>
            <a:ext cx="4343400" cy="4343400"/>
          </a:xfrm>
          <a:prstGeom prst="rect">
            <a:avLst/>
          </a:prstGeom>
        </p:spPr>
      </p:pic>
      <p:cxnSp>
        <p:nvCxnSpPr>
          <p:cNvPr id="28" name="Straight Connector 27">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1C17462-D0CA-51DF-BA12-236ABEE34D9E}"/>
              </a:ext>
            </a:extLst>
          </p:cNvPr>
          <p:cNvSpPr txBox="1"/>
          <p:nvPr/>
        </p:nvSpPr>
        <p:spPr>
          <a:xfrm>
            <a:off x="5793149" y="2633236"/>
            <a:ext cx="5737860" cy="3666980"/>
          </a:xfrm>
          <a:prstGeom prst="rect">
            <a:avLst/>
          </a:prstGeom>
        </p:spPr>
        <p:txBody>
          <a:bodyPr vert="horz" lIns="91440" tIns="45720" rIns="91440" bIns="45720" rtlCol="0">
            <a:normAutofit/>
          </a:bodyPr>
          <a:lstStyle/>
          <a:p>
            <a:pPr>
              <a:lnSpc>
                <a:spcPct val="110000"/>
              </a:lnSpc>
              <a:spcAft>
                <a:spcPts val="600"/>
              </a:spcAft>
              <a:buSzPct val="87000"/>
              <a:buFont typeface="Arial" panose="020B0604020202020204" pitchFamily="34" charset="0"/>
              <a:buChar char="•"/>
            </a:pPr>
            <a:r>
              <a:rPr lang="en-US" sz="1500"/>
              <a:t>To predict mental health outcomes based on pollution levels, three machine learning models were selected due to their different strengths:</a:t>
            </a:r>
          </a:p>
          <a:p>
            <a:pPr>
              <a:lnSpc>
                <a:spcPct val="110000"/>
              </a:lnSpc>
              <a:spcAft>
                <a:spcPts val="600"/>
              </a:spcAft>
              <a:buSzPct val="87000"/>
              <a:buFont typeface="Arial" panose="020B0604020202020204" pitchFamily="34" charset="0"/>
              <a:buChar char="•"/>
            </a:pPr>
            <a:endParaRPr lang="en-US" sz="1500"/>
          </a:p>
          <a:p>
            <a:pPr>
              <a:lnSpc>
                <a:spcPct val="110000"/>
              </a:lnSpc>
              <a:spcAft>
                <a:spcPts val="600"/>
              </a:spcAft>
              <a:buSzPct val="87000"/>
              <a:buFont typeface="Arial" panose="020B0604020202020204" pitchFamily="34" charset="0"/>
              <a:buChar char="•"/>
            </a:pPr>
            <a:r>
              <a:rPr lang="en-US" sz="1500" b="1"/>
              <a:t>Linear Regression</a:t>
            </a:r>
            <a:r>
              <a:rPr lang="en-US" sz="1500"/>
              <a:t> was used to establish a simple baseline model assuming a direct linear relationship.</a:t>
            </a:r>
          </a:p>
          <a:p>
            <a:pPr>
              <a:lnSpc>
                <a:spcPct val="110000"/>
              </a:lnSpc>
              <a:spcAft>
                <a:spcPts val="600"/>
              </a:spcAft>
              <a:buSzPct val="87000"/>
              <a:buFont typeface="Arial" panose="020B0604020202020204" pitchFamily="34" charset="0"/>
              <a:buChar char="•"/>
            </a:pPr>
            <a:endParaRPr lang="en-US" sz="1500"/>
          </a:p>
          <a:p>
            <a:pPr>
              <a:lnSpc>
                <a:spcPct val="110000"/>
              </a:lnSpc>
              <a:spcAft>
                <a:spcPts val="600"/>
              </a:spcAft>
              <a:buSzPct val="87000"/>
              <a:buFont typeface="Arial" panose="020B0604020202020204" pitchFamily="34" charset="0"/>
              <a:buChar char="•"/>
            </a:pPr>
            <a:r>
              <a:rPr lang="en-US" sz="1500" b="1"/>
              <a:t>Decision Tree Regressor</a:t>
            </a:r>
            <a:r>
              <a:rPr lang="en-US" sz="1500"/>
              <a:t> was applied for its ability to handle non-linear patterns and interpret decision splits.</a:t>
            </a:r>
          </a:p>
          <a:p>
            <a:pPr>
              <a:lnSpc>
                <a:spcPct val="110000"/>
              </a:lnSpc>
              <a:spcAft>
                <a:spcPts val="600"/>
              </a:spcAft>
              <a:buSzPct val="87000"/>
              <a:buFont typeface="Arial" panose="020B0604020202020204" pitchFamily="34" charset="0"/>
              <a:buChar char="•"/>
            </a:pPr>
            <a:endParaRPr lang="en-US" sz="1500"/>
          </a:p>
          <a:p>
            <a:pPr>
              <a:lnSpc>
                <a:spcPct val="110000"/>
              </a:lnSpc>
              <a:spcAft>
                <a:spcPts val="600"/>
              </a:spcAft>
              <a:buSzPct val="87000"/>
              <a:buFont typeface="Arial" panose="020B0604020202020204" pitchFamily="34" charset="0"/>
              <a:buChar char="•"/>
            </a:pPr>
            <a:r>
              <a:rPr lang="en-US" sz="1500" b="1"/>
              <a:t>Random Forest Regressor</a:t>
            </a:r>
            <a:r>
              <a:rPr lang="en-US" sz="1500"/>
              <a:t> was chosen to reduce overfitting and improve accuracy by combining multiple decision trees.</a:t>
            </a:r>
          </a:p>
        </p:txBody>
      </p:sp>
    </p:spTree>
    <p:extLst>
      <p:ext uri="{BB962C8B-B14F-4D97-AF65-F5344CB8AC3E}">
        <p14:creationId xmlns:p14="http://schemas.microsoft.com/office/powerpoint/2010/main" val="96066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E7E3FD-C401-DA5F-D44E-EB36F5075A9E}"/>
              </a:ext>
            </a:extLst>
          </p:cNvPr>
          <p:cNvSpPr>
            <a:spLocks noGrp="1"/>
          </p:cNvSpPr>
          <p:nvPr>
            <p:ph type="title"/>
          </p:nvPr>
        </p:nvSpPr>
        <p:spPr/>
        <p:txBody>
          <a:bodyPr>
            <a:normAutofit fontScale="90000"/>
          </a:bodyPr>
          <a:lstStyle/>
          <a:p>
            <a:r>
              <a:rPr lang="en-US" b="1" dirty="0"/>
              <a:t>Linear Regression</a:t>
            </a:r>
            <a:br>
              <a:rPr lang="en-US" dirty="0"/>
            </a:br>
            <a:endParaRPr lang="en-US" dirty="0"/>
          </a:p>
        </p:txBody>
      </p:sp>
      <p:pic>
        <p:nvPicPr>
          <p:cNvPr id="5" name="Content Placeholder 4" descr="A graph with orange dots&#10;&#10;AI-generated content may be incorrect.">
            <a:extLst>
              <a:ext uri="{FF2B5EF4-FFF2-40B4-BE49-F238E27FC236}">
                <a16:creationId xmlns:a16="http://schemas.microsoft.com/office/drawing/2014/main" id="{C32BA0B2-E430-7C41-ABAE-F593918D32DD}"/>
              </a:ext>
            </a:extLst>
          </p:cNvPr>
          <p:cNvPicPr>
            <a:picLocks noGrp="1" noChangeAspect="1"/>
          </p:cNvPicPr>
          <p:nvPr>
            <p:ph idx="1"/>
          </p:nvPr>
        </p:nvPicPr>
        <p:blipFill>
          <a:blip r:embed="rId2"/>
          <a:stretch>
            <a:fillRect/>
          </a:stretch>
        </p:blipFill>
        <p:spPr>
          <a:xfrm>
            <a:off x="5060950" y="1211680"/>
            <a:ext cx="7131050" cy="3565525"/>
          </a:xfrm>
        </p:spPr>
      </p:pic>
      <p:sp>
        <p:nvSpPr>
          <p:cNvPr id="9" name="TextBox 8">
            <a:extLst>
              <a:ext uri="{FF2B5EF4-FFF2-40B4-BE49-F238E27FC236}">
                <a16:creationId xmlns:a16="http://schemas.microsoft.com/office/drawing/2014/main" id="{11542CF2-CF9D-AD15-AD09-C144F2675953}"/>
              </a:ext>
            </a:extLst>
          </p:cNvPr>
          <p:cNvSpPr txBox="1"/>
          <p:nvPr/>
        </p:nvSpPr>
        <p:spPr>
          <a:xfrm>
            <a:off x="640079" y="2468881"/>
            <a:ext cx="4231037" cy="2308324"/>
          </a:xfrm>
          <a:prstGeom prst="rect">
            <a:avLst/>
          </a:prstGeom>
          <a:noFill/>
        </p:spPr>
        <p:txBody>
          <a:bodyPr wrap="square" rtlCol="0">
            <a:spAutoFit/>
          </a:bodyPr>
          <a:lstStyle/>
          <a:p>
            <a:pPr>
              <a:buNone/>
            </a:pPr>
            <a:r>
              <a:rPr lang="en-US" b="1" dirty="0"/>
              <a:t>Pollution vs Depression – Linear Regression</a:t>
            </a:r>
          </a:p>
          <a:p>
            <a:pPr>
              <a:buNone/>
            </a:pPr>
            <a:endParaRPr lang="en-US" b="1" dirty="0"/>
          </a:p>
          <a:p>
            <a:r>
              <a:rPr lang="en-US" dirty="0"/>
              <a:t>This plot shows a flat trendline, indicating </a:t>
            </a:r>
            <a:r>
              <a:rPr lang="en-US" b="1" dirty="0"/>
              <a:t>very weak correlation</a:t>
            </a:r>
            <a:r>
              <a:rPr lang="en-US" dirty="0"/>
              <a:t>. With an R² of </a:t>
            </a:r>
            <a:r>
              <a:rPr lang="en-US" b="1" dirty="0"/>
              <a:t>0.05</a:t>
            </a:r>
            <a:r>
              <a:rPr lang="en-US" dirty="0"/>
              <a:t>, pollution explains only a small part of depression rates.</a:t>
            </a:r>
          </a:p>
          <a:p>
            <a:endParaRPr lang="en-US" dirty="0"/>
          </a:p>
        </p:txBody>
      </p:sp>
    </p:spTree>
    <p:extLst>
      <p:ext uri="{BB962C8B-B14F-4D97-AF65-F5344CB8AC3E}">
        <p14:creationId xmlns:p14="http://schemas.microsoft.com/office/powerpoint/2010/main" val="37546350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F84DD-334D-BA3E-E44D-B1B3C2103CA7}"/>
              </a:ext>
            </a:extLst>
          </p:cNvPr>
          <p:cNvSpPr>
            <a:spLocks noGrp="1"/>
          </p:cNvSpPr>
          <p:nvPr>
            <p:ph type="title"/>
          </p:nvPr>
        </p:nvSpPr>
        <p:spPr>
          <a:xfrm>
            <a:off x="650535" y="274954"/>
            <a:ext cx="10890929" cy="1097280"/>
          </a:xfrm>
        </p:spPr>
        <p:txBody>
          <a:bodyPr/>
          <a:lstStyle/>
          <a:p>
            <a:r>
              <a:rPr lang="en-US" dirty="0"/>
              <a:t>Pollution vs Anxiety – Linear Regression</a:t>
            </a:r>
          </a:p>
        </p:txBody>
      </p:sp>
      <p:pic>
        <p:nvPicPr>
          <p:cNvPr id="5" name="Content Placeholder 4" descr="A graph with orange dots&#10;&#10;AI-generated content may be incorrect.">
            <a:extLst>
              <a:ext uri="{FF2B5EF4-FFF2-40B4-BE49-F238E27FC236}">
                <a16:creationId xmlns:a16="http://schemas.microsoft.com/office/drawing/2014/main" id="{5C2C84D4-8E88-C944-C382-60FA62073EC2}"/>
              </a:ext>
            </a:extLst>
          </p:cNvPr>
          <p:cNvPicPr>
            <a:picLocks noGrp="1" noChangeAspect="1"/>
          </p:cNvPicPr>
          <p:nvPr>
            <p:ph idx="1"/>
          </p:nvPr>
        </p:nvPicPr>
        <p:blipFill>
          <a:blip r:embed="rId2"/>
          <a:stretch>
            <a:fillRect/>
          </a:stretch>
        </p:blipFill>
        <p:spPr>
          <a:xfrm>
            <a:off x="179912" y="1646237"/>
            <a:ext cx="7131050" cy="3565525"/>
          </a:xfrm>
        </p:spPr>
      </p:pic>
      <p:sp>
        <p:nvSpPr>
          <p:cNvPr id="6" name="TextBox 5">
            <a:extLst>
              <a:ext uri="{FF2B5EF4-FFF2-40B4-BE49-F238E27FC236}">
                <a16:creationId xmlns:a16="http://schemas.microsoft.com/office/drawing/2014/main" id="{1A3E8161-E565-75E7-B513-6382A3757E1B}"/>
              </a:ext>
            </a:extLst>
          </p:cNvPr>
          <p:cNvSpPr txBox="1"/>
          <p:nvPr/>
        </p:nvSpPr>
        <p:spPr>
          <a:xfrm>
            <a:off x="8012624" y="1983782"/>
            <a:ext cx="3099661" cy="2523768"/>
          </a:xfrm>
          <a:prstGeom prst="rect">
            <a:avLst/>
          </a:prstGeom>
          <a:noFill/>
        </p:spPr>
        <p:txBody>
          <a:bodyPr wrap="square" rtlCol="0">
            <a:spAutoFit/>
          </a:bodyPr>
          <a:lstStyle/>
          <a:p>
            <a:r>
              <a:rPr lang="en-US" sz="2000" dirty="0"/>
              <a:t>The regression line fails to capture the pattern in anxiety rates. The </a:t>
            </a:r>
            <a:r>
              <a:rPr lang="en-US" sz="2000" b="1" dirty="0"/>
              <a:t>negative R² (-0.10)</a:t>
            </a:r>
            <a:r>
              <a:rPr lang="en-US" sz="2000" dirty="0"/>
              <a:t> shows the model performs worse than a simple average.</a:t>
            </a:r>
          </a:p>
          <a:p>
            <a:endParaRPr lang="en-US" dirty="0"/>
          </a:p>
        </p:txBody>
      </p:sp>
    </p:spTree>
    <p:extLst>
      <p:ext uri="{BB962C8B-B14F-4D97-AF65-F5344CB8AC3E}">
        <p14:creationId xmlns:p14="http://schemas.microsoft.com/office/powerpoint/2010/main" val="18828232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9B5837A-23CC-849B-2704-97230CF96173}"/>
              </a:ext>
            </a:extLst>
          </p:cNvPr>
          <p:cNvSpPr>
            <a:spLocks noGrp="1"/>
          </p:cNvSpPr>
          <p:nvPr>
            <p:ph type="title"/>
          </p:nvPr>
        </p:nvSpPr>
        <p:spPr>
          <a:xfrm>
            <a:off x="640080" y="1371600"/>
            <a:ext cx="5852160" cy="1097280"/>
          </a:xfrm>
        </p:spPr>
        <p:txBody>
          <a:bodyPr anchor="t">
            <a:normAutofit/>
          </a:bodyPr>
          <a:lstStyle/>
          <a:p>
            <a:pPr>
              <a:lnSpc>
                <a:spcPct val="90000"/>
              </a:lnSpc>
            </a:pPr>
            <a:r>
              <a:rPr lang="en-US" sz="3400" b="1"/>
              <a:t>Summary of Findings</a:t>
            </a:r>
            <a:br>
              <a:rPr lang="en-US" sz="3400" b="1"/>
            </a:br>
            <a:endParaRPr lang="en-US" sz="3400"/>
          </a:p>
        </p:txBody>
      </p:sp>
      <p:cxnSp>
        <p:nvCxnSpPr>
          <p:cNvPr id="11" name="Straight Connector 1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628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EB9F56B1-8797-26F8-479F-ABCA23D1EB22}"/>
              </a:ext>
            </a:extLst>
          </p:cNvPr>
          <p:cNvSpPr>
            <a:spLocks noGrp="1"/>
          </p:cNvSpPr>
          <p:nvPr>
            <p:ph idx="1"/>
          </p:nvPr>
        </p:nvSpPr>
        <p:spPr>
          <a:xfrm>
            <a:off x="640080" y="2633236"/>
            <a:ext cx="5852160" cy="3664685"/>
          </a:xfrm>
        </p:spPr>
        <p:txBody>
          <a:bodyPr>
            <a:normAutofit/>
          </a:bodyPr>
          <a:lstStyle/>
          <a:p>
            <a:pPr>
              <a:buFont typeface="Arial" panose="020B0604020202020204" pitchFamily="34" charset="0"/>
              <a:buChar char="•"/>
            </a:pPr>
            <a:r>
              <a:rPr lang="en-US" dirty="0"/>
              <a:t>No clear correlation between pollution and depression.</a:t>
            </a:r>
          </a:p>
          <a:p>
            <a:pPr>
              <a:buFont typeface="Arial" panose="020B0604020202020204" pitchFamily="34" charset="0"/>
              <a:buChar char="•"/>
            </a:pPr>
            <a:r>
              <a:rPr lang="en-US" dirty="0"/>
              <a:t>Anxiety shows a statistically significant negative correlation.</a:t>
            </a:r>
          </a:p>
          <a:p>
            <a:pPr>
              <a:buFont typeface="Arial" panose="020B0604020202020204" pitchFamily="34" charset="0"/>
              <a:buChar char="•"/>
            </a:pPr>
            <a:r>
              <a:rPr lang="en-US" dirty="0"/>
              <a:t>Machine learning models confirm better prediction performance for anxiety.</a:t>
            </a:r>
          </a:p>
          <a:p>
            <a:endParaRPr lang="en-US" dirty="0"/>
          </a:p>
        </p:txBody>
      </p:sp>
      <p:pic>
        <p:nvPicPr>
          <p:cNvPr id="5" name="Picture 4" descr="Magnifying glass showing decling performance">
            <a:extLst>
              <a:ext uri="{FF2B5EF4-FFF2-40B4-BE49-F238E27FC236}">
                <a16:creationId xmlns:a16="http://schemas.microsoft.com/office/drawing/2014/main" id="{6BE69C36-1046-8219-441F-7CF936F9A6D7}"/>
              </a:ext>
            </a:extLst>
          </p:cNvPr>
          <p:cNvPicPr>
            <a:picLocks noChangeAspect="1"/>
          </p:cNvPicPr>
          <p:nvPr/>
        </p:nvPicPr>
        <p:blipFill>
          <a:blip r:embed="rId2"/>
          <a:srcRect l="11133" r="41696" b="-1"/>
          <a:stretch>
            <a:fillRect/>
          </a:stretch>
        </p:blipFill>
        <p:spPr>
          <a:xfrm>
            <a:off x="7345680" y="10"/>
            <a:ext cx="4846320" cy="6857990"/>
          </a:xfrm>
          <a:prstGeom prst="rect">
            <a:avLst/>
          </a:prstGeom>
        </p:spPr>
      </p:pic>
    </p:spTree>
    <p:extLst>
      <p:ext uri="{BB962C8B-B14F-4D97-AF65-F5344CB8AC3E}">
        <p14:creationId xmlns:p14="http://schemas.microsoft.com/office/powerpoint/2010/main" val="26131518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0B8DAC01-3077-DE38-DC2D-5332738D387C}"/>
              </a:ext>
            </a:extLst>
          </p:cNvPr>
          <p:cNvSpPr>
            <a:spLocks noGrp="1"/>
          </p:cNvSpPr>
          <p:nvPr>
            <p:ph type="title"/>
          </p:nvPr>
        </p:nvSpPr>
        <p:spPr>
          <a:xfrm>
            <a:off x="640080" y="914399"/>
            <a:ext cx="3000587" cy="4160520"/>
          </a:xfrm>
        </p:spPr>
        <p:txBody>
          <a:bodyPr anchor="t">
            <a:normAutofit/>
          </a:bodyPr>
          <a:lstStyle/>
          <a:p>
            <a:r>
              <a:rPr lang="en-US" sz="3600" b="1"/>
              <a:t>Limitations</a:t>
            </a:r>
            <a:br>
              <a:rPr lang="en-US" sz="3600" b="1"/>
            </a:br>
            <a:endParaRPr lang="en-US" sz="3600"/>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E1C930FB-2049-DC87-47E5-8D9CF3881B07}"/>
              </a:ext>
            </a:extLst>
          </p:cNvPr>
          <p:cNvGraphicFramePr>
            <a:graphicFrameLocks noGrp="1"/>
          </p:cNvGraphicFramePr>
          <p:nvPr>
            <p:ph idx="1"/>
            <p:extLst>
              <p:ext uri="{D42A27DB-BD31-4B8C-83A1-F6EECF244321}">
                <p14:modId xmlns:p14="http://schemas.microsoft.com/office/powerpoint/2010/main" val="610183581"/>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123865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0CB6C90-D1BA-8856-8888-8193B340ED84}"/>
              </a:ext>
            </a:extLst>
          </p:cNvPr>
          <p:cNvSpPr>
            <a:spLocks noGrp="1"/>
          </p:cNvSpPr>
          <p:nvPr>
            <p:ph type="title"/>
          </p:nvPr>
        </p:nvSpPr>
        <p:spPr>
          <a:xfrm>
            <a:off x="640080" y="914399"/>
            <a:ext cx="3000587" cy="4160520"/>
          </a:xfrm>
        </p:spPr>
        <p:txBody>
          <a:bodyPr anchor="t">
            <a:normAutofit/>
          </a:bodyPr>
          <a:lstStyle/>
          <a:p>
            <a:r>
              <a:rPr lang="en-US" sz="3600" b="1" dirty="0"/>
              <a:t>Next Steps</a:t>
            </a:r>
            <a:br>
              <a:rPr lang="en-US" sz="3600" b="1" dirty="0"/>
            </a:br>
            <a:endParaRPr lang="en-US" sz="3600" dirty="0"/>
          </a:p>
        </p:txBody>
      </p:sp>
      <p:cxnSp>
        <p:nvCxnSpPr>
          <p:cNvPr id="11" name="Straight Connector 10">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F1530BF2-B33F-1D3B-1027-36B7DB70F50A}"/>
              </a:ext>
            </a:extLst>
          </p:cNvPr>
          <p:cNvGraphicFramePr>
            <a:graphicFrameLocks noGrp="1"/>
          </p:cNvGraphicFramePr>
          <p:nvPr>
            <p:ph idx="1"/>
            <p:extLst>
              <p:ext uri="{D42A27DB-BD31-4B8C-83A1-F6EECF244321}">
                <p14:modId xmlns:p14="http://schemas.microsoft.com/office/powerpoint/2010/main" val="1589000141"/>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17843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2A0DD1F-ED24-4D2A-7AC6-3E3C37CB3B5D}"/>
              </a:ext>
            </a:extLst>
          </p:cNvPr>
          <p:cNvSpPr>
            <a:spLocks noGrp="1"/>
          </p:cNvSpPr>
          <p:nvPr>
            <p:ph type="title"/>
          </p:nvPr>
        </p:nvSpPr>
        <p:spPr>
          <a:xfrm>
            <a:off x="5496821" y="1371600"/>
            <a:ext cx="6034187" cy="1097280"/>
          </a:xfrm>
        </p:spPr>
        <p:txBody>
          <a:bodyPr>
            <a:normAutofit/>
          </a:bodyPr>
          <a:lstStyle/>
          <a:p>
            <a:pPr>
              <a:lnSpc>
                <a:spcPct val="90000"/>
              </a:lnSpc>
            </a:pPr>
            <a:r>
              <a:rPr lang="en-US" sz="3400" b="1" dirty="0"/>
              <a:t>Conclusion</a:t>
            </a:r>
            <a:br>
              <a:rPr lang="en-US" sz="3400" b="1" dirty="0"/>
            </a:br>
            <a:endParaRPr lang="en-US" sz="3400" dirty="0"/>
          </a:p>
        </p:txBody>
      </p:sp>
      <p:pic>
        <p:nvPicPr>
          <p:cNvPr id="5" name="Picture 4" descr="Smoke from factory">
            <a:extLst>
              <a:ext uri="{FF2B5EF4-FFF2-40B4-BE49-F238E27FC236}">
                <a16:creationId xmlns:a16="http://schemas.microsoft.com/office/drawing/2014/main" id="{863D38A9-3FD4-2AED-06F2-5353CC9FD3A4}"/>
              </a:ext>
            </a:extLst>
          </p:cNvPr>
          <p:cNvPicPr>
            <a:picLocks noChangeAspect="1"/>
          </p:cNvPicPr>
          <p:nvPr/>
        </p:nvPicPr>
        <p:blipFill>
          <a:blip r:embed="rId2"/>
          <a:srcRect l="29524" r="23193" b="-1"/>
          <a:stretch>
            <a:fillRect/>
          </a:stretch>
        </p:blipFill>
        <p:spPr>
          <a:xfrm>
            <a:off x="20" y="10"/>
            <a:ext cx="4857871" cy="6857990"/>
          </a:xfrm>
          <a:prstGeom prst="rect">
            <a:avLst/>
          </a:prstGeom>
        </p:spPr>
      </p:pic>
      <p:cxnSp>
        <p:nvCxnSpPr>
          <p:cNvPr id="11" name="Straight Connector 10">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C88AA511-07F6-052C-5CCF-C1DCAA64EBDF}"/>
              </a:ext>
            </a:extLst>
          </p:cNvPr>
          <p:cNvSpPr>
            <a:spLocks noGrp="1"/>
          </p:cNvSpPr>
          <p:nvPr>
            <p:ph idx="1"/>
          </p:nvPr>
        </p:nvSpPr>
        <p:spPr>
          <a:xfrm>
            <a:off x="5496821" y="2633236"/>
            <a:ext cx="6034187" cy="3664687"/>
          </a:xfrm>
        </p:spPr>
        <p:txBody>
          <a:bodyPr>
            <a:normAutofit/>
          </a:bodyPr>
          <a:lstStyle/>
          <a:p>
            <a:pPr>
              <a:buFont typeface="Arial" panose="020B0604020202020204" pitchFamily="34" charset="0"/>
              <a:buChar char="•"/>
            </a:pPr>
            <a:r>
              <a:rPr lang="en-US" dirty="0"/>
              <a:t>Pollution is </a:t>
            </a:r>
            <a:r>
              <a:rPr lang="en-US" b="1" dirty="0"/>
              <a:t>not</a:t>
            </a:r>
            <a:r>
              <a:rPr lang="en-US" dirty="0"/>
              <a:t> a reliable predictor of </a:t>
            </a:r>
            <a:r>
              <a:rPr lang="en-US" b="1" dirty="0"/>
              <a:t>depression</a:t>
            </a:r>
            <a:r>
              <a:rPr lang="en-US" dirty="0"/>
              <a:t>.</a:t>
            </a:r>
          </a:p>
          <a:p>
            <a:pPr>
              <a:buFont typeface="Arial" panose="020B0604020202020204" pitchFamily="34" charset="0"/>
              <a:buChar char="•"/>
            </a:pPr>
            <a:r>
              <a:rPr lang="en-US" dirty="0"/>
              <a:t>A statistically significant yet </a:t>
            </a:r>
            <a:r>
              <a:rPr lang="en-US" b="1" dirty="0"/>
              <a:t>unexpected negative</a:t>
            </a:r>
            <a:r>
              <a:rPr lang="en-US" dirty="0"/>
              <a:t> correlation exists with </a:t>
            </a:r>
            <a:r>
              <a:rPr lang="en-US" b="1" dirty="0"/>
              <a:t>anxiety</a:t>
            </a:r>
            <a:r>
              <a:rPr lang="en-US" dirty="0"/>
              <a:t>.</a:t>
            </a:r>
          </a:p>
          <a:p>
            <a:pPr>
              <a:buFont typeface="Arial" panose="020B0604020202020204" pitchFamily="34" charset="0"/>
              <a:buChar char="•"/>
            </a:pPr>
            <a:r>
              <a:rPr lang="en-US" dirty="0"/>
              <a:t>Suggests need for cautious interpretation and deeper multivariate investigation.</a:t>
            </a:r>
          </a:p>
          <a:p>
            <a:endParaRPr lang="en-US" dirty="0"/>
          </a:p>
        </p:txBody>
      </p:sp>
    </p:spTree>
    <p:extLst>
      <p:ext uri="{BB962C8B-B14F-4D97-AF65-F5344CB8AC3E}">
        <p14:creationId xmlns:p14="http://schemas.microsoft.com/office/powerpoint/2010/main" val="3004481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2CC32-0A85-DCC1-CA60-1EFAE8871B78}"/>
              </a:ext>
            </a:extLst>
          </p:cNvPr>
          <p:cNvSpPr>
            <a:spLocks noGrp="1"/>
          </p:cNvSpPr>
          <p:nvPr>
            <p:ph type="title"/>
          </p:nvPr>
        </p:nvSpPr>
        <p:spPr>
          <a:xfrm>
            <a:off x="650536" y="249052"/>
            <a:ext cx="10890929" cy="1097280"/>
          </a:xfrm>
        </p:spPr>
        <p:txBody>
          <a:bodyPr>
            <a:normAutofit fontScale="90000"/>
          </a:bodyPr>
          <a:lstStyle/>
          <a:p>
            <a:r>
              <a:rPr lang="en-US" b="1" dirty="0"/>
              <a:t>Project Overview </a:t>
            </a:r>
            <a:br>
              <a:rPr lang="en-US" b="1" dirty="0"/>
            </a:br>
            <a:br>
              <a:rPr lang="en-US" dirty="0"/>
            </a:br>
            <a:br>
              <a:rPr lang="en-US" b="1" dirty="0"/>
            </a:br>
            <a:endParaRPr lang="en-US" dirty="0"/>
          </a:p>
        </p:txBody>
      </p:sp>
      <p:sp>
        <p:nvSpPr>
          <p:cNvPr id="3" name="Content Placeholder 2">
            <a:extLst>
              <a:ext uri="{FF2B5EF4-FFF2-40B4-BE49-F238E27FC236}">
                <a16:creationId xmlns:a16="http://schemas.microsoft.com/office/drawing/2014/main" id="{E0310967-8FCA-DB4A-B985-DD27B7D17C0F}"/>
              </a:ext>
            </a:extLst>
          </p:cNvPr>
          <p:cNvSpPr>
            <a:spLocks noGrp="1"/>
          </p:cNvSpPr>
          <p:nvPr>
            <p:ph idx="1"/>
          </p:nvPr>
        </p:nvSpPr>
        <p:spPr>
          <a:xfrm>
            <a:off x="791363" y="2281736"/>
            <a:ext cx="10890928" cy="3566160"/>
          </a:xfrm>
        </p:spPr>
        <p:txBody>
          <a:bodyPr/>
          <a:lstStyle/>
          <a:p>
            <a:r>
              <a:rPr lang="en-US" dirty="0"/>
              <a:t>This project investigates whether country-level air pollution metrics (PM2.5 and NO₂) are statistically associated with depression and anxiety prevalence. It combines hypothesis testing and machine learning to identify patterns and potential relationships between environmental and public health data, aiming to inform policy and further research.</a:t>
            </a:r>
          </a:p>
          <a:p>
            <a:endParaRPr lang="en-US" dirty="0"/>
          </a:p>
        </p:txBody>
      </p:sp>
      <p:sp>
        <p:nvSpPr>
          <p:cNvPr id="4" name="Title 1">
            <a:extLst>
              <a:ext uri="{FF2B5EF4-FFF2-40B4-BE49-F238E27FC236}">
                <a16:creationId xmlns:a16="http://schemas.microsoft.com/office/drawing/2014/main" id="{FB842B6D-9FF8-BEB4-25E8-47E2ED7804E5}"/>
              </a:ext>
            </a:extLst>
          </p:cNvPr>
          <p:cNvSpPr txBox="1">
            <a:spLocks/>
          </p:cNvSpPr>
          <p:nvPr/>
        </p:nvSpPr>
        <p:spPr>
          <a:xfrm>
            <a:off x="791362" y="1695905"/>
            <a:ext cx="10890929" cy="1097280"/>
          </a:xfrm>
          <a:prstGeom prst="rect">
            <a:avLst/>
          </a:prstGeom>
        </p:spPr>
        <p:txBody>
          <a:bodyPr vert="horz" lIns="91440" tIns="45720" rIns="91440" bIns="45720" rtlCol="0" anchor="t">
            <a:normAutofit fontScale="25000" lnSpcReduction="20000"/>
          </a:bodyPr>
          <a:lst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a:lstStyle>
          <a:p>
            <a:r>
              <a:rPr lang="en-US" sz="9300" dirty="0"/>
              <a:t>Investigating the Relationship Between Air Pollution and Mental Health</a:t>
            </a:r>
          </a:p>
          <a:p>
            <a:br>
              <a:rPr lang="en-US" dirty="0"/>
            </a:br>
            <a:br>
              <a:rPr lang="en-US" dirty="0"/>
            </a:br>
            <a:br>
              <a:rPr lang="en-US" dirty="0"/>
            </a:br>
            <a:endParaRPr lang="en-US" dirty="0"/>
          </a:p>
        </p:txBody>
      </p:sp>
    </p:spTree>
    <p:extLst>
      <p:ext uri="{BB962C8B-B14F-4D97-AF65-F5344CB8AC3E}">
        <p14:creationId xmlns:p14="http://schemas.microsoft.com/office/powerpoint/2010/main" val="1174331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2454954-6E2C-DAED-7864-C5169FC91DF2}"/>
              </a:ext>
            </a:extLst>
          </p:cNvPr>
          <p:cNvSpPr>
            <a:spLocks noGrp="1"/>
          </p:cNvSpPr>
          <p:nvPr>
            <p:ph type="title"/>
          </p:nvPr>
        </p:nvSpPr>
        <p:spPr>
          <a:xfrm>
            <a:off x="5793149" y="1371600"/>
            <a:ext cx="5737859" cy="1097280"/>
          </a:xfrm>
        </p:spPr>
        <p:txBody>
          <a:bodyPr vert="horz" lIns="91440" tIns="45720" rIns="91440" bIns="45720" rtlCol="0" anchor="t">
            <a:normAutofit/>
          </a:bodyPr>
          <a:lstStyle/>
          <a:p>
            <a:pPr>
              <a:lnSpc>
                <a:spcPct val="90000"/>
              </a:lnSpc>
            </a:pPr>
            <a:r>
              <a:rPr lang="en-US" sz="3400"/>
              <a:t>Motivation</a:t>
            </a:r>
            <a:br>
              <a:rPr lang="en-US" sz="3400"/>
            </a:br>
            <a:endParaRPr lang="en-US" sz="3400"/>
          </a:p>
        </p:txBody>
      </p:sp>
      <p:pic>
        <p:nvPicPr>
          <p:cNvPr id="7" name="Graphic 6" descr="Head with Gears">
            <a:extLst>
              <a:ext uri="{FF2B5EF4-FFF2-40B4-BE49-F238E27FC236}">
                <a16:creationId xmlns:a16="http://schemas.microsoft.com/office/drawing/2014/main" id="{FC1D732E-2707-6E85-1D42-F0A36D48D124}"/>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3232" y="1956816"/>
            <a:ext cx="4343400" cy="4343400"/>
          </a:xfrm>
          <a:prstGeom prst="rect">
            <a:avLst/>
          </a:prstGeom>
        </p:spPr>
      </p:pic>
      <p:cxnSp>
        <p:nvCxnSpPr>
          <p:cNvPr id="21" name="Straight Connector 2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866301"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7EEBF090-576B-BC09-6366-4E65E6350CB3}"/>
              </a:ext>
            </a:extLst>
          </p:cNvPr>
          <p:cNvSpPr txBox="1"/>
          <p:nvPr/>
        </p:nvSpPr>
        <p:spPr>
          <a:xfrm>
            <a:off x="5793149" y="2633236"/>
            <a:ext cx="5737860" cy="3666980"/>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dirty="0"/>
              <a:t>Mental health issues are rising globally, becoming a major public health concern.</a:t>
            </a:r>
            <a:endParaRPr lang="en-US"/>
          </a:p>
          <a:p>
            <a:pPr>
              <a:lnSpc>
                <a:spcPct val="120000"/>
              </a:lnSpc>
              <a:spcAft>
                <a:spcPts val="600"/>
              </a:spcAft>
              <a:buSzPct val="87000"/>
              <a:buFont typeface="Arial" panose="020B0604020202020204" pitchFamily="34" charset="0"/>
              <a:buChar char="•"/>
            </a:pPr>
            <a:endParaRPr lang="en-US"/>
          </a:p>
          <a:p>
            <a:pPr>
              <a:lnSpc>
                <a:spcPct val="120000"/>
              </a:lnSpc>
              <a:spcAft>
                <a:spcPts val="600"/>
              </a:spcAft>
              <a:buSzPct val="87000"/>
              <a:buFont typeface="Arial" panose="020B0604020202020204" pitchFamily="34" charset="0"/>
              <a:buChar char="•"/>
            </a:pPr>
            <a:r>
              <a:rPr lang="en-US" dirty="0"/>
              <a:t>Environmental stressors, especially air pollution, are suspected contributors to mental health decline.</a:t>
            </a:r>
            <a:endParaRPr lang="en-US"/>
          </a:p>
          <a:p>
            <a:pPr>
              <a:lnSpc>
                <a:spcPct val="120000"/>
              </a:lnSpc>
              <a:spcAft>
                <a:spcPts val="600"/>
              </a:spcAft>
              <a:buSzPct val="87000"/>
              <a:buFont typeface="Arial" panose="020B0604020202020204" pitchFamily="34" charset="0"/>
              <a:buChar char="•"/>
            </a:pPr>
            <a:endParaRPr lang="en-US"/>
          </a:p>
          <a:p>
            <a:pPr>
              <a:lnSpc>
                <a:spcPct val="120000"/>
              </a:lnSpc>
              <a:spcAft>
                <a:spcPts val="600"/>
              </a:spcAft>
              <a:buSzPct val="87000"/>
              <a:buFont typeface="Arial" panose="020B0604020202020204" pitchFamily="34" charset="0"/>
              <a:buChar char="•"/>
            </a:pPr>
            <a:r>
              <a:rPr lang="en-US" dirty="0"/>
              <a:t>Insight into these links can guide public health and environmental policy more effectively, especially in densely populated or industrial areas.</a:t>
            </a:r>
            <a:endParaRPr lang="en-US"/>
          </a:p>
        </p:txBody>
      </p:sp>
    </p:spTree>
    <p:extLst>
      <p:ext uri="{BB962C8B-B14F-4D97-AF65-F5344CB8AC3E}">
        <p14:creationId xmlns:p14="http://schemas.microsoft.com/office/powerpoint/2010/main" val="1799562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2B5F6E2-E840-D59F-0AC3-D74C1537B962}"/>
              </a:ext>
            </a:extLst>
          </p:cNvPr>
          <p:cNvSpPr>
            <a:spLocks noGrp="1"/>
          </p:cNvSpPr>
          <p:nvPr>
            <p:ph type="title"/>
          </p:nvPr>
        </p:nvSpPr>
        <p:spPr>
          <a:xfrm>
            <a:off x="640080" y="1371600"/>
            <a:ext cx="5737859" cy="1097280"/>
          </a:xfrm>
        </p:spPr>
        <p:txBody>
          <a:bodyPr>
            <a:normAutofit/>
          </a:bodyPr>
          <a:lstStyle/>
          <a:p>
            <a:pPr>
              <a:lnSpc>
                <a:spcPct val="90000"/>
              </a:lnSpc>
            </a:pPr>
            <a:r>
              <a:rPr lang="en-US" sz="3400" b="1" dirty="0"/>
              <a:t>Dataset Overview</a:t>
            </a:r>
            <a:br>
              <a:rPr lang="en-US" sz="3400" b="1" dirty="0"/>
            </a:br>
            <a:endParaRPr lang="en-US" sz="3400" dirty="0"/>
          </a:p>
        </p:txBody>
      </p:sp>
      <p:cxnSp>
        <p:nvCxnSpPr>
          <p:cNvPr id="19" name="Straight Connector 18">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D3BEB77D-05DF-9F08-39CE-F9FC44D502BE}"/>
              </a:ext>
            </a:extLst>
          </p:cNvPr>
          <p:cNvSpPr>
            <a:spLocks noGrp="1"/>
          </p:cNvSpPr>
          <p:nvPr>
            <p:ph idx="1"/>
          </p:nvPr>
        </p:nvSpPr>
        <p:spPr>
          <a:xfrm>
            <a:off x="640080" y="2633236"/>
            <a:ext cx="5737860" cy="3666980"/>
          </a:xfrm>
        </p:spPr>
        <p:txBody>
          <a:bodyPr>
            <a:normAutofit/>
          </a:bodyPr>
          <a:lstStyle/>
          <a:p>
            <a:pPr>
              <a:lnSpc>
                <a:spcPct val="110000"/>
              </a:lnSpc>
              <a:buNone/>
            </a:pPr>
            <a:r>
              <a:rPr lang="en-US" sz="1600" b="1" dirty="0"/>
              <a:t>Mental Health Data:</a:t>
            </a:r>
            <a:endParaRPr lang="en-US" sz="1600" dirty="0"/>
          </a:p>
          <a:p>
            <a:pPr>
              <a:lnSpc>
                <a:spcPct val="110000"/>
              </a:lnSpc>
              <a:buFont typeface="Arial" panose="020B0604020202020204" pitchFamily="34" charset="0"/>
              <a:buChar char="•"/>
            </a:pPr>
            <a:r>
              <a:rPr lang="en-US" sz="1600" dirty="0"/>
              <a:t>Depression (%) and Anxiety (%) prevalence by country from global datasets.</a:t>
            </a:r>
          </a:p>
          <a:p>
            <a:pPr>
              <a:lnSpc>
                <a:spcPct val="110000"/>
              </a:lnSpc>
              <a:buNone/>
            </a:pPr>
            <a:r>
              <a:rPr lang="en-US" sz="1600" b="1" dirty="0"/>
              <a:t>Pollution Data:</a:t>
            </a:r>
            <a:endParaRPr lang="en-US" sz="1600" dirty="0"/>
          </a:p>
          <a:p>
            <a:pPr>
              <a:lnSpc>
                <a:spcPct val="110000"/>
              </a:lnSpc>
              <a:buFont typeface="Arial" panose="020B0604020202020204" pitchFamily="34" charset="0"/>
              <a:buChar char="•"/>
            </a:pPr>
            <a:r>
              <a:rPr lang="en-US" sz="1600" dirty="0"/>
              <a:t>PM2.5 and NO₂ values per country.</a:t>
            </a:r>
          </a:p>
          <a:p>
            <a:pPr>
              <a:lnSpc>
                <a:spcPct val="110000"/>
              </a:lnSpc>
              <a:buNone/>
            </a:pPr>
            <a:r>
              <a:rPr lang="en-US" sz="1600" b="1" dirty="0"/>
              <a:t>Processed Dataset:</a:t>
            </a:r>
            <a:endParaRPr lang="en-US" sz="1600" dirty="0"/>
          </a:p>
          <a:p>
            <a:pPr>
              <a:lnSpc>
                <a:spcPct val="110000"/>
              </a:lnSpc>
              <a:buFont typeface="Arial" panose="020B0604020202020204" pitchFamily="34" charset="0"/>
              <a:buChar char="•"/>
            </a:pPr>
            <a:r>
              <a:rPr lang="en-US" sz="1600" dirty="0"/>
              <a:t>Weighted average of PM2.5 and NO₂ → </a:t>
            </a:r>
            <a:r>
              <a:rPr lang="en-US" sz="1600" dirty="0" err="1"/>
              <a:t>combined_pollution</a:t>
            </a:r>
            <a:endParaRPr lang="en-US" sz="1600" dirty="0"/>
          </a:p>
          <a:p>
            <a:pPr>
              <a:lnSpc>
                <a:spcPct val="110000"/>
              </a:lnSpc>
              <a:buFont typeface="Arial" panose="020B0604020202020204" pitchFamily="34" charset="0"/>
              <a:buChar char="•"/>
            </a:pPr>
            <a:r>
              <a:rPr lang="en-US" sz="1600" dirty="0"/>
              <a:t>Final merged dataset includes 114 countries with complete data for analysis.</a:t>
            </a:r>
          </a:p>
          <a:p>
            <a:pPr>
              <a:lnSpc>
                <a:spcPct val="110000"/>
              </a:lnSpc>
            </a:pPr>
            <a:endParaRPr lang="en-US" sz="1600" dirty="0"/>
          </a:p>
        </p:txBody>
      </p:sp>
      <p:pic>
        <p:nvPicPr>
          <p:cNvPr id="7" name="Graphic 6" descr="Database">
            <a:extLst>
              <a:ext uri="{FF2B5EF4-FFF2-40B4-BE49-F238E27FC236}">
                <a16:creationId xmlns:a16="http://schemas.microsoft.com/office/drawing/2014/main" id="{7E502963-E60F-4582-CCCC-88D79AE26F7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155179" y="1924386"/>
            <a:ext cx="4375829" cy="4375829"/>
          </a:xfrm>
          <a:prstGeom prst="rect">
            <a:avLst/>
          </a:prstGeom>
        </p:spPr>
      </p:pic>
    </p:spTree>
    <p:extLst>
      <p:ext uri="{BB962C8B-B14F-4D97-AF65-F5344CB8AC3E}">
        <p14:creationId xmlns:p14="http://schemas.microsoft.com/office/powerpoint/2010/main" val="14119860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BDA151C-5770-45E4-AAFF-59E7F40386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AA796B-CD9F-C554-1738-669383F83970}"/>
              </a:ext>
            </a:extLst>
          </p:cNvPr>
          <p:cNvSpPr>
            <a:spLocks noGrp="1"/>
          </p:cNvSpPr>
          <p:nvPr>
            <p:ph type="title"/>
          </p:nvPr>
        </p:nvSpPr>
        <p:spPr>
          <a:xfrm>
            <a:off x="640080" y="914399"/>
            <a:ext cx="3000587" cy="4160520"/>
          </a:xfrm>
        </p:spPr>
        <p:txBody>
          <a:bodyPr anchor="t">
            <a:normAutofit/>
          </a:bodyPr>
          <a:lstStyle/>
          <a:p>
            <a:r>
              <a:rPr lang="en-US" sz="3600" b="1"/>
              <a:t>Hypotheses</a:t>
            </a:r>
            <a:br>
              <a:rPr lang="en-US" sz="3600" b="1"/>
            </a:br>
            <a:endParaRPr lang="en-US" sz="3600"/>
          </a:p>
        </p:txBody>
      </p:sp>
      <p:cxnSp>
        <p:nvCxnSpPr>
          <p:cNvPr id="15" name="Straight Connector 14">
            <a:extLst>
              <a:ext uri="{FF2B5EF4-FFF2-40B4-BE49-F238E27FC236}">
                <a16:creationId xmlns:a16="http://schemas.microsoft.com/office/drawing/2014/main" id="{05ADA91C-AD52-A530-A898-AD6E6987459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72253" y="6272784"/>
            <a:ext cx="10847495" cy="0"/>
          </a:xfrm>
          <a:prstGeom prst="line">
            <a:avLst/>
          </a:prstGeom>
          <a:ln w="76200"/>
        </p:spPr>
        <p:style>
          <a:lnRef idx="1">
            <a:schemeClr val="accent1"/>
          </a:lnRef>
          <a:fillRef idx="0">
            <a:schemeClr val="accent1"/>
          </a:fillRef>
          <a:effectRef idx="0">
            <a:schemeClr val="accent1"/>
          </a:effectRef>
          <a:fontRef idx="minor">
            <a:schemeClr val="tx1"/>
          </a:fontRef>
        </p:style>
      </p:cxnSp>
      <p:graphicFrame>
        <p:nvGraphicFramePr>
          <p:cNvPr id="5" name="Content Placeholder 2">
            <a:extLst>
              <a:ext uri="{FF2B5EF4-FFF2-40B4-BE49-F238E27FC236}">
                <a16:creationId xmlns:a16="http://schemas.microsoft.com/office/drawing/2014/main" id="{893A844A-EB3C-71E8-427E-54559C99D64B}"/>
              </a:ext>
            </a:extLst>
          </p:cNvPr>
          <p:cNvGraphicFramePr>
            <a:graphicFrameLocks noGrp="1"/>
          </p:cNvGraphicFramePr>
          <p:nvPr>
            <p:ph idx="1"/>
            <p:extLst>
              <p:ext uri="{D42A27DB-BD31-4B8C-83A1-F6EECF244321}">
                <p14:modId xmlns:p14="http://schemas.microsoft.com/office/powerpoint/2010/main" val="473931210"/>
              </p:ext>
            </p:extLst>
          </p:nvPr>
        </p:nvGraphicFramePr>
        <p:xfrm>
          <a:off x="4303332" y="891606"/>
          <a:ext cx="7216416" cy="511126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599346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CA96B73-7DDE-985F-CB2F-2385E05D1E56}"/>
              </a:ext>
            </a:extLst>
          </p:cNvPr>
          <p:cNvSpPr>
            <a:spLocks noGrp="1"/>
          </p:cNvSpPr>
          <p:nvPr>
            <p:ph type="title"/>
          </p:nvPr>
        </p:nvSpPr>
        <p:spPr>
          <a:xfrm>
            <a:off x="5496821" y="1371600"/>
            <a:ext cx="6034187" cy="1097280"/>
          </a:xfrm>
        </p:spPr>
        <p:txBody>
          <a:bodyPr>
            <a:normAutofit/>
          </a:bodyPr>
          <a:lstStyle/>
          <a:p>
            <a:pPr>
              <a:lnSpc>
                <a:spcPct val="90000"/>
              </a:lnSpc>
            </a:pPr>
            <a:r>
              <a:rPr lang="en-US" sz="3400" b="1"/>
              <a:t>Visualization </a:t>
            </a:r>
            <a:br>
              <a:rPr lang="en-US" sz="3400" b="1"/>
            </a:br>
            <a:endParaRPr lang="en-US" sz="3400"/>
          </a:p>
        </p:txBody>
      </p:sp>
      <p:pic>
        <p:nvPicPr>
          <p:cNvPr id="9" name="Picture 8" descr="Graph">
            <a:extLst>
              <a:ext uri="{FF2B5EF4-FFF2-40B4-BE49-F238E27FC236}">
                <a16:creationId xmlns:a16="http://schemas.microsoft.com/office/drawing/2014/main" id="{C63739D8-B742-9410-CF12-8BB79642086F}"/>
              </a:ext>
            </a:extLst>
          </p:cNvPr>
          <p:cNvPicPr>
            <a:picLocks noChangeAspect="1"/>
          </p:cNvPicPr>
          <p:nvPr/>
        </p:nvPicPr>
        <p:blipFill>
          <a:blip r:embed="rId2"/>
          <a:srcRect l="22231" r="33497"/>
          <a:stretch>
            <a:fillRect/>
          </a:stretch>
        </p:blipFill>
        <p:spPr>
          <a:xfrm>
            <a:off x="20" y="10"/>
            <a:ext cx="4857871" cy="6857990"/>
          </a:xfrm>
          <a:prstGeom prst="rect">
            <a:avLst/>
          </a:prstGeom>
        </p:spPr>
      </p:pic>
      <p:cxnSp>
        <p:nvCxnSpPr>
          <p:cNvPr id="15" name="Straight Connector 14">
            <a:extLst>
              <a:ext uri="{FF2B5EF4-FFF2-40B4-BE49-F238E27FC236}">
                <a16:creationId xmlns:a16="http://schemas.microsoft.com/office/drawing/2014/main" id="{691422F5-4221-4812-AFD9-5479C6D60AD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580905" y="1031005"/>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7" name="Content Placeholder 6">
            <a:extLst>
              <a:ext uri="{FF2B5EF4-FFF2-40B4-BE49-F238E27FC236}">
                <a16:creationId xmlns:a16="http://schemas.microsoft.com/office/drawing/2014/main" id="{2FDECC75-0F0C-3F03-A2C2-D2C2D0524D1E}"/>
              </a:ext>
            </a:extLst>
          </p:cNvPr>
          <p:cNvSpPr>
            <a:spLocks noGrp="1"/>
          </p:cNvSpPr>
          <p:nvPr>
            <p:ph idx="1"/>
          </p:nvPr>
        </p:nvSpPr>
        <p:spPr>
          <a:xfrm>
            <a:off x="5496820" y="2402606"/>
            <a:ext cx="6034187" cy="3664687"/>
          </a:xfrm>
        </p:spPr>
        <p:txBody>
          <a:bodyPr>
            <a:normAutofit/>
          </a:bodyPr>
          <a:lstStyle/>
          <a:p>
            <a:pPr>
              <a:lnSpc>
                <a:spcPct val="110000"/>
              </a:lnSpc>
              <a:buNone/>
            </a:pPr>
            <a:r>
              <a:rPr lang="en-US" sz="1400" dirty="0"/>
              <a:t>Throughout this project, various visualizations were created to explore relationships within the data and to support hypothesis testing. The Python libraries </a:t>
            </a:r>
            <a:r>
              <a:rPr lang="en-US" sz="1400" b="1" dirty="0"/>
              <a:t>Matplotlib</a:t>
            </a:r>
            <a:r>
              <a:rPr lang="en-US" sz="1400" dirty="0"/>
              <a:t> and </a:t>
            </a:r>
            <a:r>
              <a:rPr lang="en-US" sz="1400" b="1" dirty="0"/>
              <a:t>Seaborn</a:t>
            </a:r>
            <a:r>
              <a:rPr lang="en-US" sz="1400" dirty="0"/>
              <a:t> were used to create bar charts, scatter plots, and regression plots.</a:t>
            </a:r>
          </a:p>
          <a:p>
            <a:pPr>
              <a:lnSpc>
                <a:spcPct val="110000"/>
              </a:lnSpc>
              <a:buFont typeface="Arial" panose="020B0604020202020204" pitchFamily="34" charset="0"/>
              <a:buChar char="•"/>
            </a:pPr>
            <a:r>
              <a:rPr lang="en-US" sz="1400" dirty="0"/>
              <a:t>Bar charts were used to highlight countries with the highest and lowest levels of pollution and mental health disorders.</a:t>
            </a:r>
          </a:p>
          <a:p>
            <a:pPr>
              <a:lnSpc>
                <a:spcPct val="110000"/>
              </a:lnSpc>
              <a:buFont typeface="Arial" panose="020B0604020202020204" pitchFamily="34" charset="0"/>
              <a:buChar char="•"/>
            </a:pPr>
            <a:r>
              <a:rPr lang="en-US" sz="1400" dirty="0"/>
              <a:t>Scatter plots helped to identify general patterns between variables.</a:t>
            </a:r>
          </a:p>
          <a:p>
            <a:pPr>
              <a:lnSpc>
                <a:spcPct val="110000"/>
              </a:lnSpc>
              <a:buFont typeface="Arial" panose="020B0604020202020204" pitchFamily="34" charset="0"/>
              <a:buChar char="•"/>
            </a:pPr>
            <a:r>
              <a:rPr lang="en-US" sz="1400" dirty="0"/>
              <a:t>Regression plots, shown below, were specifically generated to visualize the linear relationships hypothesized between pollution and mental health outcomes.</a:t>
            </a:r>
          </a:p>
          <a:p>
            <a:pPr>
              <a:lnSpc>
                <a:spcPct val="110000"/>
              </a:lnSpc>
            </a:pPr>
            <a:r>
              <a:rPr lang="en-US" sz="1400" dirty="0"/>
              <a:t>These visual tools allowed for both general exploration and focused testing of key hypotheses.</a:t>
            </a:r>
          </a:p>
          <a:p>
            <a:pPr>
              <a:lnSpc>
                <a:spcPct val="110000"/>
              </a:lnSpc>
            </a:pPr>
            <a:endParaRPr lang="en-US" sz="1400" dirty="0"/>
          </a:p>
        </p:txBody>
      </p:sp>
    </p:spTree>
    <p:extLst>
      <p:ext uri="{BB962C8B-B14F-4D97-AF65-F5344CB8AC3E}">
        <p14:creationId xmlns:p14="http://schemas.microsoft.com/office/powerpoint/2010/main" val="41629144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A5DB7D3-B2FD-1483-112C-3CA1E8DA4B21}"/>
              </a:ext>
            </a:extLst>
          </p:cNvPr>
          <p:cNvSpPr>
            <a:spLocks noGrp="1"/>
          </p:cNvSpPr>
          <p:nvPr>
            <p:ph type="title"/>
          </p:nvPr>
        </p:nvSpPr>
        <p:spPr>
          <a:xfrm>
            <a:off x="640079" y="1371600"/>
            <a:ext cx="5752093" cy="1097280"/>
          </a:xfrm>
        </p:spPr>
        <p:txBody>
          <a:bodyPr vert="horz" lIns="91440" tIns="45720" rIns="91440" bIns="45720" rtlCol="0" anchor="t">
            <a:normAutofit/>
          </a:bodyPr>
          <a:lstStyle/>
          <a:p>
            <a:pPr>
              <a:lnSpc>
                <a:spcPct val="90000"/>
              </a:lnSpc>
            </a:pPr>
            <a:r>
              <a:rPr lang="en-US" sz="3400"/>
              <a:t>Depression vs Pollution</a:t>
            </a:r>
            <a:br>
              <a:rPr lang="en-US" sz="3400"/>
            </a:br>
            <a:endParaRPr lang="en-US" sz="3400"/>
          </a:p>
        </p:txBody>
      </p:sp>
      <p:cxnSp>
        <p:nvCxnSpPr>
          <p:cNvPr id="21" name="Straight Connector 20">
            <a:extLst>
              <a:ext uri="{FF2B5EF4-FFF2-40B4-BE49-F238E27FC236}">
                <a16:creationId xmlns:a16="http://schemas.microsoft.com/office/drawing/2014/main" id="{753FE100-D0AB-4AE2-824B-60CFA31EC6A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8677682-89EF-71ED-CE66-60087A82D965}"/>
              </a:ext>
            </a:extLst>
          </p:cNvPr>
          <p:cNvSpPr txBox="1"/>
          <p:nvPr/>
        </p:nvSpPr>
        <p:spPr>
          <a:xfrm>
            <a:off x="640079" y="2636205"/>
            <a:ext cx="5752095" cy="3661713"/>
          </a:xfrm>
          <a:prstGeom prst="rect">
            <a:avLst/>
          </a:prstGeom>
        </p:spPr>
        <p:txBody>
          <a:bodyPr vert="horz" lIns="91440" tIns="45720" rIns="91440" bIns="45720" rtlCol="0">
            <a:normAutofit/>
          </a:bodyPr>
          <a:lstStyle/>
          <a:p>
            <a:pPr>
              <a:lnSpc>
                <a:spcPct val="120000"/>
              </a:lnSpc>
              <a:spcAft>
                <a:spcPts val="600"/>
              </a:spcAft>
              <a:buSzPct val="87000"/>
              <a:buFont typeface="Arial" panose="020B0604020202020204" pitchFamily="34" charset="0"/>
              <a:buChar char="•"/>
            </a:pPr>
            <a:r>
              <a:rPr lang="en-US" dirty="0"/>
              <a:t>This plot shows the linear relation between pollution and depression. It helps visualize direction and correlation strength.</a:t>
            </a:r>
          </a:p>
          <a:p>
            <a:pPr>
              <a:lnSpc>
                <a:spcPct val="120000"/>
              </a:lnSpc>
              <a:spcAft>
                <a:spcPts val="600"/>
              </a:spcAft>
              <a:buSzPct val="87000"/>
              <a:buFont typeface="Arial" panose="020B0604020202020204" pitchFamily="34" charset="0"/>
              <a:buChar char="•"/>
            </a:pPr>
            <a:br>
              <a:rPr lang="en-US" dirty="0"/>
            </a:br>
            <a:r>
              <a:rPr lang="en-US" i="1" dirty="0"/>
              <a:t>Interpretation:</a:t>
            </a:r>
            <a:r>
              <a:rPr lang="en-US" dirty="0"/>
              <a:t> Weak, scattered trend with no strong linear pattern. The regression line remains mostly flat, supporting the statistical test.</a:t>
            </a:r>
          </a:p>
          <a:p>
            <a:pPr>
              <a:lnSpc>
                <a:spcPct val="120000"/>
              </a:lnSpc>
              <a:spcAft>
                <a:spcPts val="600"/>
              </a:spcAft>
              <a:buSzPct val="87000"/>
              <a:buFont typeface="Arial" panose="020B0604020202020204" pitchFamily="34" charset="0"/>
              <a:buChar char="•"/>
            </a:pPr>
            <a:endParaRPr lang="en-US" dirty="0"/>
          </a:p>
        </p:txBody>
      </p:sp>
      <p:pic>
        <p:nvPicPr>
          <p:cNvPr id="6" name="Picture 5" descr="A graph with blue dots and a line&#10;&#10;AI-generated content may be incorrect.">
            <a:extLst>
              <a:ext uri="{FF2B5EF4-FFF2-40B4-BE49-F238E27FC236}">
                <a16:creationId xmlns:a16="http://schemas.microsoft.com/office/drawing/2014/main" id="{5467BFC0-3B9D-761D-11F2-D715E6CBE7D7}"/>
              </a:ext>
            </a:extLst>
          </p:cNvPr>
          <p:cNvPicPr>
            <a:picLocks noChangeAspect="1"/>
          </p:cNvPicPr>
          <p:nvPr/>
        </p:nvPicPr>
        <p:blipFill>
          <a:blip r:embed="rId2"/>
          <a:stretch>
            <a:fillRect/>
          </a:stretch>
        </p:blipFill>
        <p:spPr>
          <a:xfrm>
            <a:off x="6679769" y="622561"/>
            <a:ext cx="4399663" cy="3530730"/>
          </a:xfrm>
          <a:prstGeom prst="rect">
            <a:avLst/>
          </a:prstGeom>
        </p:spPr>
      </p:pic>
      <p:pic>
        <p:nvPicPr>
          <p:cNvPr id="7" name="Graphic 6" descr="Brain in head">
            <a:extLst>
              <a:ext uri="{FF2B5EF4-FFF2-40B4-BE49-F238E27FC236}">
                <a16:creationId xmlns:a16="http://schemas.microsoft.com/office/drawing/2014/main" id="{7CCF4024-A174-3512-B1D5-03BA8F4205F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078632" y="4292191"/>
            <a:ext cx="2426909" cy="2426909"/>
          </a:xfrm>
          <a:prstGeom prst="rect">
            <a:avLst/>
          </a:prstGeom>
        </p:spPr>
      </p:pic>
    </p:spTree>
    <p:extLst>
      <p:ext uri="{BB962C8B-B14F-4D97-AF65-F5344CB8AC3E}">
        <p14:creationId xmlns:p14="http://schemas.microsoft.com/office/powerpoint/2010/main" val="41596635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68C12-8BD4-A89D-902F-61995356ABCB}"/>
              </a:ext>
            </a:extLst>
          </p:cNvPr>
          <p:cNvSpPr>
            <a:spLocks noGrp="1"/>
          </p:cNvSpPr>
          <p:nvPr>
            <p:ph type="title"/>
          </p:nvPr>
        </p:nvSpPr>
        <p:spPr/>
        <p:txBody>
          <a:bodyPr>
            <a:normAutofit fontScale="90000"/>
          </a:bodyPr>
          <a:lstStyle/>
          <a:p>
            <a:r>
              <a:rPr lang="en-US" b="1" dirty="0"/>
              <a:t>Anxiety vs Pollution</a:t>
            </a:r>
            <a:br>
              <a:rPr lang="en-US" b="1" dirty="0"/>
            </a:br>
            <a:endParaRPr lang="en-US" dirty="0"/>
          </a:p>
        </p:txBody>
      </p:sp>
      <p:pic>
        <p:nvPicPr>
          <p:cNvPr id="5" name="Content Placeholder 4" descr="A graph with blue dots and a line&#10;&#10;AI-generated content may be incorrect.">
            <a:extLst>
              <a:ext uri="{FF2B5EF4-FFF2-40B4-BE49-F238E27FC236}">
                <a16:creationId xmlns:a16="http://schemas.microsoft.com/office/drawing/2014/main" id="{36FE3415-2E22-140F-B47C-0A0A49D08627}"/>
              </a:ext>
            </a:extLst>
          </p:cNvPr>
          <p:cNvPicPr>
            <a:picLocks noGrp="1" noChangeAspect="1"/>
          </p:cNvPicPr>
          <p:nvPr>
            <p:ph idx="1"/>
          </p:nvPr>
        </p:nvPicPr>
        <p:blipFill>
          <a:blip r:embed="rId2"/>
          <a:stretch>
            <a:fillRect/>
          </a:stretch>
        </p:blipFill>
        <p:spPr>
          <a:xfrm>
            <a:off x="6507316" y="671747"/>
            <a:ext cx="5324317" cy="4368330"/>
          </a:xfrm>
        </p:spPr>
      </p:pic>
      <p:sp>
        <p:nvSpPr>
          <p:cNvPr id="6" name="TextBox 5">
            <a:extLst>
              <a:ext uri="{FF2B5EF4-FFF2-40B4-BE49-F238E27FC236}">
                <a16:creationId xmlns:a16="http://schemas.microsoft.com/office/drawing/2014/main" id="{AF6E0276-E262-978A-C03E-F9522EB399F2}"/>
              </a:ext>
            </a:extLst>
          </p:cNvPr>
          <p:cNvSpPr txBox="1"/>
          <p:nvPr/>
        </p:nvSpPr>
        <p:spPr>
          <a:xfrm>
            <a:off x="270606" y="2432557"/>
            <a:ext cx="6236710" cy="2308324"/>
          </a:xfrm>
          <a:prstGeom prst="rect">
            <a:avLst/>
          </a:prstGeom>
          <a:noFill/>
        </p:spPr>
        <p:txBody>
          <a:bodyPr wrap="square" rtlCol="0">
            <a:spAutoFit/>
          </a:bodyPr>
          <a:lstStyle/>
          <a:p>
            <a:pPr>
              <a:buNone/>
            </a:pPr>
            <a:r>
              <a:rPr lang="en-US" dirty="0"/>
              <a:t>This plot, created with the </a:t>
            </a:r>
            <a:r>
              <a:rPr lang="en-US" b="1" dirty="0"/>
              <a:t>Seaborn</a:t>
            </a:r>
            <a:r>
              <a:rPr lang="en-US" dirty="0"/>
              <a:t> </a:t>
            </a:r>
            <a:r>
              <a:rPr lang="en-US" dirty="0" err="1"/>
              <a:t>regplot</a:t>
            </a:r>
            <a:r>
              <a:rPr lang="en-US" dirty="0"/>
              <a:t> function, visualizes the linear relationship between pollution and anxiety prevalence. It supports the statistical test results with a clearly visible negative trend.</a:t>
            </a:r>
          </a:p>
          <a:p>
            <a:br>
              <a:rPr lang="en-US" dirty="0"/>
            </a:br>
            <a:r>
              <a:rPr lang="en-US" i="1" dirty="0"/>
              <a:t>Interpretation:</a:t>
            </a:r>
            <a:r>
              <a:rPr lang="en-US" dirty="0"/>
              <a:t> A noticeable downward trend suggests a moderate negative association between pollution and anxiety.</a:t>
            </a:r>
          </a:p>
        </p:txBody>
      </p:sp>
    </p:spTree>
    <p:extLst>
      <p:ext uri="{BB962C8B-B14F-4D97-AF65-F5344CB8AC3E}">
        <p14:creationId xmlns:p14="http://schemas.microsoft.com/office/powerpoint/2010/main" val="1921371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7A972CC-6248-DC44-208F-C9C0AC6150C4}"/>
              </a:ext>
            </a:extLst>
          </p:cNvPr>
          <p:cNvSpPr>
            <a:spLocks noGrp="1"/>
          </p:cNvSpPr>
          <p:nvPr>
            <p:ph type="title"/>
          </p:nvPr>
        </p:nvSpPr>
        <p:spPr>
          <a:xfrm>
            <a:off x="568245" y="449684"/>
            <a:ext cx="7419039" cy="2770216"/>
          </a:xfrm>
        </p:spPr>
        <p:txBody>
          <a:bodyPr vert="horz" lIns="91440" tIns="45720" rIns="91440" bIns="45720" rtlCol="0" anchor="t">
            <a:normAutofit/>
          </a:bodyPr>
          <a:lstStyle/>
          <a:p>
            <a:pPr>
              <a:lnSpc>
                <a:spcPct val="90000"/>
              </a:lnSpc>
            </a:pPr>
            <a:r>
              <a:rPr lang="en-US" sz="4400" dirty="0"/>
              <a:t>Hypothesis Testing Results</a:t>
            </a:r>
            <a:br>
              <a:rPr lang="en-US" sz="4400" dirty="0"/>
            </a:br>
            <a:endParaRPr lang="en-US" sz="4400" dirty="0"/>
          </a:p>
        </p:txBody>
      </p:sp>
      <p:cxnSp>
        <p:nvCxnSpPr>
          <p:cNvPr id="14" name="Straight Connector 13">
            <a:extLst>
              <a:ext uri="{FF2B5EF4-FFF2-40B4-BE49-F238E27FC236}">
                <a16:creationId xmlns:a16="http://schemas.microsoft.com/office/drawing/2014/main" id="{59D7B6BE-A4E0-4483-BEC5-493AC3E5D2A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4459606"/>
            <a:ext cx="978862" cy="0"/>
          </a:xfrm>
          <a:prstGeom prst="line">
            <a:avLst/>
          </a:prstGeom>
          <a:ln w="76200">
            <a:solidFill>
              <a:schemeClr val="accent1"/>
            </a:solidFill>
          </a:ln>
        </p:spPr>
        <p:style>
          <a:lnRef idx="1">
            <a:schemeClr val="accent1"/>
          </a:lnRef>
          <a:fillRef idx="0">
            <a:schemeClr val="accent1"/>
          </a:fillRef>
          <a:effectRef idx="0">
            <a:schemeClr val="accent1"/>
          </a:effectRef>
          <a:fontRef idx="minor">
            <a:schemeClr val="tx1"/>
          </a:fontRef>
        </p:style>
      </p:cxnSp>
      <p:pic>
        <p:nvPicPr>
          <p:cNvPr id="7" name="Graphic 6" descr="Microscope">
            <a:extLst>
              <a:ext uri="{FF2B5EF4-FFF2-40B4-BE49-F238E27FC236}">
                <a16:creationId xmlns:a16="http://schemas.microsoft.com/office/drawing/2014/main" id="{FA33FFB9-1D3C-BEAD-C94E-AA789F4565F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12367" y="783024"/>
            <a:ext cx="4873752" cy="4873752"/>
          </a:xfrm>
          <a:prstGeom prst="rect">
            <a:avLst/>
          </a:prstGeom>
        </p:spPr>
      </p:pic>
      <p:graphicFrame>
        <p:nvGraphicFramePr>
          <p:cNvPr id="5" name="Table 4">
            <a:extLst>
              <a:ext uri="{FF2B5EF4-FFF2-40B4-BE49-F238E27FC236}">
                <a16:creationId xmlns:a16="http://schemas.microsoft.com/office/drawing/2014/main" id="{CB6FFEE8-DAC9-BCD0-62B2-C06BAC273135}"/>
              </a:ext>
            </a:extLst>
          </p:cNvPr>
          <p:cNvGraphicFramePr>
            <a:graphicFrameLocks noGrp="1"/>
          </p:cNvGraphicFramePr>
          <p:nvPr>
            <p:extLst>
              <p:ext uri="{D42A27DB-BD31-4B8C-83A1-F6EECF244321}">
                <p14:modId xmlns:p14="http://schemas.microsoft.com/office/powerpoint/2010/main" val="4269404429"/>
              </p:ext>
            </p:extLst>
          </p:nvPr>
        </p:nvGraphicFramePr>
        <p:xfrm>
          <a:off x="365514" y="1992181"/>
          <a:ext cx="9646480" cy="1645920"/>
        </p:xfrm>
        <a:graphic>
          <a:graphicData uri="http://schemas.openxmlformats.org/drawingml/2006/table">
            <a:tbl>
              <a:tblPr/>
              <a:tblGrid>
                <a:gridCol w="2411620">
                  <a:extLst>
                    <a:ext uri="{9D8B030D-6E8A-4147-A177-3AD203B41FA5}">
                      <a16:colId xmlns:a16="http://schemas.microsoft.com/office/drawing/2014/main" val="3376170302"/>
                    </a:ext>
                  </a:extLst>
                </a:gridCol>
                <a:gridCol w="2411620">
                  <a:extLst>
                    <a:ext uri="{9D8B030D-6E8A-4147-A177-3AD203B41FA5}">
                      <a16:colId xmlns:a16="http://schemas.microsoft.com/office/drawing/2014/main" val="1997069213"/>
                    </a:ext>
                  </a:extLst>
                </a:gridCol>
                <a:gridCol w="2411620">
                  <a:extLst>
                    <a:ext uri="{9D8B030D-6E8A-4147-A177-3AD203B41FA5}">
                      <a16:colId xmlns:a16="http://schemas.microsoft.com/office/drawing/2014/main" val="162885447"/>
                    </a:ext>
                  </a:extLst>
                </a:gridCol>
                <a:gridCol w="2411620">
                  <a:extLst>
                    <a:ext uri="{9D8B030D-6E8A-4147-A177-3AD203B41FA5}">
                      <a16:colId xmlns:a16="http://schemas.microsoft.com/office/drawing/2014/main" val="1648829499"/>
                    </a:ext>
                  </a:extLst>
                </a:gridCol>
              </a:tblGrid>
              <a:tr h="0">
                <a:tc>
                  <a:txBody>
                    <a:bodyPr/>
                    <a:lstStyle/>
                    <a:p>
                      <a:r>
                        <a:rPr lang="en-US"/>
                        <a:t>Variable</a:t>
                      </a:r>
                    </a:p>
                  </a:txBody>
                  <a:tcPr anchor="ctr">
                    <a:lnL>
                      <a:noFill/>
                    </a:lnL>
                    <a:lnR>
                      <a:noFill/>
                    </a:lnR>
                    <a:lnT>
                      <a:noFill/>
                    </a:lnT>
                    <a:lnB>
                      <a:noFill/>
                    </a:lnB>
                    <a:noFill/>
                  </a:tcPr>
                </a:tc>
                <a:tc>
                  <a:txBody>
                    <a:bodyPr/>
                    <a:lstStyle/>
                    <a:p>
                      <a:r>
                        <a:rPr lang="en-US"/>
                        <a:t>Correlation (r)</a:t>
                      </a:r>
                    </a:p>
                  </a:txBody>
                  <a:tcPr anchor="ctr">
                    <a:lnL>
                      <a:noFill/>
                    </a:lnL>
                    <a:lnR>
                      <a:noFill/>
                    </a:lnR>
                    <a:lnT>
                      <a:noFill/>
                    </a:lnT>
                    <a:lnB>
                      <a:noFill/>
                    </a:lnB>
                    <a:noFill/>
                  </a:tcPr>
                </a:tc>
                <a:tc>
                  <a:txBody>
                    <a:bodyPr/>
                    <a:lstStyle/>
                    <a:p>
                      <a:r>
                        <a:rPr lang="en-US"/>
                        <a:t>P-value</a:t>
                      </a:r>
                    </a:p>
                  </a:txBody>
                  <a:tcPr anchor="ctr">
                    <a:lnL>
                      <a:noFill/>
                    </a:lnL>
                    <a:lnR>
                      <a:noFill/>
                    </a:lnR>
                    <a:lnT>
                      <a:noFill/>
                    </a:lnT>
                    <a:lnB>
                      <a:noFill/>
                    </a:lnB>
                    <a:noFill/>
                  </a:tcPr>
                </a:tc>
                <a:tc>
                  <a:txBody>
                    <a:bodyPr/>
                    <a:lstStyle/>
                    <a:p>
                      <a:r>
                        <a:rPr lang="en-US"/>
                        <a:t>Conclusion</a:t>
                      </a:r>
                    </a:p>
                  </a:txBody>
                  <a:tcPr anchor="ctr">
                    <a:lnL>
                      <a:noFill/>
                    </a:lnL>
                    <a:lnR>
                      <a:noFill/>
                    </a:lnR>
                    <a:lnT>
                      <a:noFill/>
                    </a:lnT>
                    <a:lnB>
                      <a:noFill/>
                    </a:lnB>
                    <a:noFill/>
                  </a:tcPr>
                </a:tc>
                <a:extLst>
                  <a:ext uri="{0D108BD9-81ED-4DB2-BD59-A6C34878D82A}">
                    <a16:rowId xmlns:a16="http://schemas.microsoft.com/office/drawing/2014/main" val="1312424795"/>
                  </a:ext>
                </a:extLst>
              </a:tr>
              <a:tr h="0">
                <a:tc>
                  <a:txBody>
                    <a:bodyPr/>
                    <a:lstStyle/>
                    <a:p>
                      <a:r>
                        <a:rPr lang="en-US"/>
                        <a:t>Depression</a:t>
                      </a:r>
                    </a:p>
                  </a:txBody>
                  <a:tcPr anchor="ctr">
                    <a:lnL>
                      <a:noFill/>
                    </a:lnL>
                    <a:lnR>
                      <a:noFill/>
                    </a:lnR>
                    <a:lnT>
                      <a:noFill/>
                    </a:lnT>
                    <a:lnB>
                      <a:noFill/>
                    </a:lnB>
                    <a:noFill/>
                  </a:tcPr>
                </a:tc>
                <a:tc>
                  <a:txBody>
                    <a:bodyPr/>
                    <a:lstStyle/>
                    <a:p>
                      <a:r>
                        <a:rPr lang="en-TR"/>
                        <a:t>-0.19</a:t>
                      </a:r>
                    </a:p>
                  </a:txBody>
                  <a:tcPr anchor="ctr">
                    <a:lnL>
                      <a:noFill/>
                    </a:lnL>
                    <a:lnR>
                      <a:noFill/>
                    </a:lnR>
                    <a:lnT>
                      <a:noFill/>
                    </a:lnT>
                    <a:lnB>
                      <a:noFill/>
                    </a:lnB>
                    <a:noFill/>
                  </a:tcPr>
                </a:tc>
                <a:tc>
                  <a:txBody>
                    <a:bodyPr/>
                    <a:lstStyle/>
                    <a:p>
                      <a:r>
                        <a:rPr lang="en-TR" dirty="0"/>
                        <a:t>0.1554</a:t>
                      </a:r>
                    </a:p>
                  </a:txBody>
                  <a:tcPr anchor="ctr">
                    <a:lnL>
                      <a:noFill/>
                    </a:lnL>
                    <a:lnR>
                      <a:noFill/>
                    </a:lnR>
                    <a:lnT>
                      <a:noFill/>
                    </a:lnT>
                    <a:lnB>
                      <a:noFill/>
                    </a:lnB>
                    <a:noFill/>
                  </a:tcPr>
                </a:tc>
                <a:tc>
                  <a:txBody>
                    <a:bodyPr/>
                    <a:lstStyle/>
                    <a:p>
                      <a:r>
                        <a:rPr lang="en-US"/>
                        <a:t>No significant relationship</a:t>
                      </a:r>
                    </a:p>
                  </a:txBody>
                  <a:tcPr anchor="ctr">
                    <a:lnL>
                      <a:noFill/>
                    </a:lnL>
                    <a:lnR>
                      <a:noFill/>
                    </a:lnR>
                    <a:lnT>
                      <a:noFill/>
                    </a:lnT>
                    <a:lnB>
                      <a:noFill/>
                    </a:lnB>
                    <a:noFill/>
                  </a:tcPr>
                </a:tc>
                <a:extLst>
                  <a:ext uri="{0D108BD9-81ED-4DB2-BD59-A6C34878D82A}">
                    <a16:rowId xmlns:a16="http://schemas.microsoft.com/office/drawing/2014/main" val="2404619527"/>
                  </a:ext>
                </a:extLst>
              </a:tr>
              <a:tr h="0">
                <a:tc>
                  <a:txBody>
                    <a:bodyPr/>
                    <a:lstStyle/>
                    <a:p>
                      <a:r>
                        <a:rPr lang="en-US"/>
                        <a:t>Anxiety</a:t>
                      </a:r>
                    </a:p>
                  </a:txBody>
                  <a:tcPr anchor="ctr">
                    <a:lnL>
                      <a:noFill/>
                    </a:lnL>
                    <a:lnR>
                      <a:noFill/>
                    </a:lnR>
                    <a:lnT>
                      <a:noFill/>
                    </a:lnT>
                    <a:lnB>
                      <a:noFill/>
                    </a:lnB>
                    <a:noFill/>
                  </a:tcPr>
                </a:tc>
                <a:tc>
                  <a:txBody>
                    <a:bodyPr/>
                    <a:lstStyle/>
                    <a:p>
                      <a:r>
                        <a:rPr lang="en-TR" dirty="0"/>
                        <a:t>-0.36</a:t>
                      </a:r>
                    </a:p>
                  </a:txBody>
                  <a:tcPr anchor="ctr">
                    <a:lnL>
                      <a:noFill/>
                    </a:lnL>
                    <a:lnR>
                      <a:noFill/>
                    </a:lnR>
                    <a:lnT>
                      <a:noFill/>
                    </a:lnT>
                    <a:lnB>
                      <a:noFill/>
                    </a:lnB>
                    <a:noFill/>
                  </a:tcPr>
                </a:tc>
                <a:tc>
                  <a:txBody>
                    <a:bodyPr/>
                    <a:lstStyle/>
                    <a:p>
                      <a:r>
                        <a:rPr lang="en-TR"/>
                        <a:t>0.00664</a:t>
                      </a:r>
                    </a:p>
                  </a:txBody>
                  <a:tcPr anchor="ctr">
                    <a:lnL>
                      <a:noFill/>
                    </a:lnL>
                    <a:lnR>
                      <a:noFill/>
                    </a:lnR>
                    <a:lnT>
                      <a:noFill/>
                    </a:lnT>
                    <a:lnB>
                      <a:noFill/>
                    </a:lnB>
                    <a:noFill/>
                  </a:tcPr>
                </a:tc>
                <a:tc>
                  <a:txBody>
                    <a:bodyPr/>
                    <a:lstStyle/>
                    <a:p>
                      <a:r>
                        <a:rPr lang="en-US" dirty="0"/>
                        <a:t>Moderate negative correlation</a:t>
                      </a:r>
                    </a:p>
                  </a:txBody>
                  <a:tcPr anchor="ctr">
                    <a:lnL>
                      <a:noFill/>
                    </a:lnL>
                    <a:lnR>
                      <a:noFill/>
                    </a:lnR>
                    <a:lnT>
                      <a:noFill/>
                    </a:lnT>
                    <a:lnB>
                      <a:noFill/>
                    </a:lnB>
                    <a:noFill/>
                  </a:tcPr>
                </a:tc>
                <a:extLst>
                  <a:ext uri="{0D108BD9-81ED-4DB2-BD59-A6C34878D82A}">
                    <a16:rowId xmlns:a16="http://schemas.microsoft.com/office/drawing/2014/main" val="3442325053"/>
                  </a:ext>
                </a:extLst>
              </a:tr>
            </a:tbl>
          </a:graphicData>
        </a:graphic>
      </p:graphicFrame>
      <p:sp>
        <p:nvSpPr>
          <p:cNvPr id="6" name="Rectangle 1">
            <a:extLst>
              <a:ext uri="{FF2B5EF4-FFF2-40B4-BE49-F238E27FC236}">
                <a16:creationId xmlns:a16="http://schemas.microsoft.com/office/drawing/2014/main" id="{18BE56C9-C955-B5A9-CAC1-D7AFB9AD6911}"/>
              </a:ext>
            </a:extLst>
          </p:cNvPr>
          <p:cNvSpPr>
            <a:spLocks noChangeArrowheads="1"/>
          </p:cNvSpPr>
          <p:nvPr/>
        </p:nvSpPr>
        <p:spPr bwMode="auto">
          <a:xfrm>
            <a:off x="365514" y="4903669"/>
            <a:ext cx="8343280"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TR" altLang="en-TR" sz="1800" b="0" i="0" u="none" strike="noStrike" cap="none" normalizeH="0" baseline="0" dirty="0">
                <a:ln>
                  <a:noFill/>
                </a:ln>
                <a:solidFill>
                  <a:schemeClr val="tx1"/>
                </a:solidFill>
                <a:effectLst/>
                <a:latin typeface="Arial" panose="020B0604020202020204" pitchFamily="34" charset="0"/>
              </a:rPr>
              <a:t> While the anxiety result is statistically significant, the negative correlation contradicts initial assumptions. It may reflect regional differences or reporting biases.</a:t>
            </a:r>
          </a:p>
        </p:txBody>
      </p:sp>
    </p:spTree>
    <p:extLst>
      <p:ext uri="{BB962C8B-B14F-4D97-AF65-F5344CB8AC3E}">
        <p14:creationId xmlns:p14="http://schemas.microsoft.com/office/powerpoint/2010/main" val="2224201311"/>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docProps/app.xml><?xml version="1.0" encoding="utf-8"?>
<Properties xmlns="http://schemas.openxmlformats.org/officeDocument/2006/extended-properties" xmlns:vt="http://schemas.openxmlformats.org/officeDocument/2006/docPropsVTypes">
  <TotalTime>86</TotalTime>
  <Words>819</Words>
  <Application>Microsoft Macintosh PowerPoint</Application>
  <PresentationFormat>Widescreen</PresentationFormat>
  <Paragraphs>84</Paragraphs>
  <Slides>16</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16</vt:i4>
      </vt:variant>
    </vt:vector>
  </HeadingPairs>
  <TitlesOfParts>
    <vt:vector size="19" baseType="lpstr">
      <vt:lpstr>Arial</vt:lpstr>
      <vt:lpstr>Grandview Display</vt:lpstr>
      <vt:lpstr>DashVTI</vt:lpstr>
      <vt:lpstr>Air Pollution &amp; Mental Health   </vt:lpstr>
      <vt:lpstr>Project Overview    </vt:lpstr>
      <vt:lpstr>Motivation </vt:lpstr>
      <vt:lpstr>Dataset Overview </vt:lpstr>
      <vt:lpstr>Hypotheses </vt:lpstr>
      <vt:lpstr>Visualization  </vt:lpstr>
      <vt:lpstr>Depression vs Pollution </vt:lpstr>
      <vt:lpstr>Anxiety vs Pollution </vt:lpstr>
      <vt:lpstr>Hypothesis Testing Results </vt:lpstr>
      <vt:lpstr>Machine Learning Models </vt:lpstr>
      <vt:lpstr>Linear Regression </vt:lpstr>
      <vt:lpstr>Pollution vs Anxiety – Linear Regression</vt:lpstr>
      <vt:lpstr>Summary of Findings </vt:lpstr>
      <vt:lpstr>Limitations </vt:lpstr>
      <vt:lpstr>Next Steps </vt:lpstr>
      <vt:lpstr>Conclusion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Fethiye Ebrar Guclu</dc:creator>
  <cp:lastModifiedBy>Fethiye Ebrar Guclu</cp:lastModifiedBy>
  <cp:revision>2</cp:revision>
  <dcterms:created xsi:type="dcterms:W3CDTF">2025-05-27T21:53:31Z</dcterms:created>
  <dcterms:modified xsi:type="dcterms:W3CDTF">2025-05-27T23:24:27Z</dcterms:modified>
</cp:coreProperties>
</file>